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 id="2147483827" r:id="rId2"/>
  </p:sldMasterIdLst>
  <p:notesMasterIdLst>
    <p:notesMasterId r:id="rId73"/>
  </p:notesMasterIdLst>
  <p:handoutMasterIdLst>
    <p:handoutMasterId r:id="rId74"/>
  </p:handoutMasterIdLst>
  <p:sldIdLst>
    <p:sldId id="356" r:id="rId3"/>
    <p:sldId id="401" r:id="rId4"/>
    <p:sldId id="257" r:id="rId5"/>
    <p:sldId id="258" r:id="rId6"/>
    <p:sldId id="259" r:id="rId7"/>
    <p:sldId id="402" r:id="rId8"/>
    <p:sldId id="403" r:id="rId9"/>
    <p:sldId id="404" r:id="rId10"/>
    <p:sldId id="405" r:id="rId11"/>
    <p:sldId id="406" r:id="rId12"/>
    <p:sldId id="407" r:id="rId13"/>
    <p:sldId id="410" r:id="rId14"/>
    <p:sldId id="411" r:id="rId15"/>
    <p:sldId id="412" r:id="rId16"/>
    <p:sldId id="426" r:id="rId17"/>
    <p:sldId id="397" r:id="rId18"/>
    <p:sldId id="427" r:id="rId19"/>
    <p:sldId id="428" r:id="rId20"/>
    <p:sldId id="429" r:id="rId21"/>
    <p:sldId id="430" r:id="rId22"/>
    <p:sldId id="431" r:id="rId23"/>
    <p:sldId id="432" r:id="rId24"/>
    <p:sldId id="433" r:id="rId25"/>
    <p:sldId id="434" r:id="rId26"/>
    <p:sldId id="435" r:id="rId27"/>
    <p:sldId id="436" r:id="rId28"/>
    <p:sldId id="437" r:id="rId29"/>
    <p:sldId id="438" r:id="rId30"/>
    <p:sldId id="439" r:id="rId31"/>
    <p:sldId id="440" r:id="rId32"/>
    <p:sldId id="441" r:id="rId33"/>
    <p:sldId id="442" r:id="rId34"/>
    <p:sldId id="443" r:id="rId35"/>
    <p:sldId id="444" r:id="rId36"/>
    <p:sldId id="445" r:id="rId37"/>
    <p:sldId id="446" r:id="rId38"/>
    <p:sldId id="447" r:id="rId39"/>
    <p:sldId id="448" r:id="rId40"/>
    <p:sldId id="449" r:id="rId41"/>
    <p:sldId id="450" r:id="rId42"/>
    <p:sldId id="451" r:id="rId43"/>
    <p:sldId id="452" r:id="rId44"/>
    <p:sldId id="453" r:id="rId45"/>
    <p:sldId id="454" r:id="rId46"/>
    <p:sldId id="455" r:id="rId47"/>
    <p:sldId id="456" r:id="rId48"/>
    <p:sldId id="457" r:id="rId49"/>
    <p:sldId id="458" r:id="rId50"/>
    <p:sldId id="459" r:id="rId51"/>
    <p:sldId id="460" r:id="rId52"/>
    <p:sldId id="461" r:id="rId53"/>
    <p:sldId id="462" r:id="rId54"/>
    <p:sldId id="463" r:id="rId55"/>
    <p:sldId id="464" r:id="rId56"/>
    <p:sldId id="465" r:id="rId57"/>
    <p:sldId id="466" r:id="rId58"/>
    <p:sldId id="467" r:id="rId59"/>
    <p:sldId id="468" r:id="rId60"/>
    <p:sldId id="469" r:id="rId61"/>
    <p:sldId id="470" r:id="rId62"/>
    <p:sldId id="471" r:id="rId63"/>
    <p:sldId id="472" r:id="rId64"/>
    <p:sldId id="473" r:id="rId65"/>
    <p:sldId id="474" r:id="rId66"/>
    <p:sldId id="475" r:id="rId67"/>
    <p:sldId id="476" r:id="rId68"/>
    <p:sldId id="477" r:id="rId69"/>
    <p:sldId id="478" r:id="rId70"/>
    <p:sldId id="479" r:id="rId71"/>
    <p:sldId id="480" r:id="rId72"/>
  </p:sldIdLst>
  <p:sldSz cx="9144000" cy="6858000" type="screen4x3"/>
  <p:notesSz cx="6797675" cy="9928225"/>
  <p:defaultTextStyle>
    <a:defPPr>
      <a:defRPr lang="zh-TW"/>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220C"/>
    <a:srgbClr val="A2270E"/>
    <a:srgbClr val="781C0A"/>
    <a:srgbClr val="82302E"/>
    <a:srgbClr val="CCFFCC"/>
    <a:srgbClr val="FFCCCC"/>
    <a:srgbClr val="CCFF66"/>
    <a:srgbClr val="0033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19" autoAdjust="0"/>
    <p:restoredTop sz="94683" autoAdjust="0"/>
  </p:normalViewPr>
  <p:slideViewPr>
    <p:cSldViewPr>
      <p:cViewPr varScale="1">
        <p:scale>
          <a:sx n="69" d="100"/>
          <a:sy n="69" d="100"/>
        </p:scale>
        <p:origin x="-54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980"/>
    </p:cViewPr>
  </p:sorterViewPr>
  <p:notesViewPr>
    <p:cSldViewPr>
      <p:cViewPr varScale="1">
        <p:scale>
          <a:sx n="53" d="100"/>
          <a:sy n="53" d="100"/>
        </p:scale>
        <p:origin x="-1230" y="-108"/>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14B012-89F5-4C61-9E7A-F617EEE4CED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zh-TW" altLang="en-US"/>
        </a:p>
      </dgm:t>
    </dgm:pt>
    <dgm:pt modelId="{B75CEC7A-1B07-40DA-B668-37F07F771364}">
      <dgm:prSet phldrT="[文字]"/>
      <dgm:spPr/>
      <dgm:t>
        <a:bodyPr/>
        <a:lstStyle/>
        <a:p>
          <a:r>
            <a:rPr lang="zh-TW" altLang="en-US" dirty="0" smtClean="0">
              <a:solidFill>
                <a:srgbClr val="FF0000"/>
              </a:solidFill>
            </a:rPr>
            <a:t>社造中心</a:t>
          </a:r>
          <a:endParaRPr lang="zh-TW" altLang="en-US" dirty="0">
            <a:solidFill>
              <a:srgbClr val="FF0000"/>
            </a:solidFill>
          </a:endParaRPr>
        </a:p>
      </dgm:t>
    </dgm:pt>
    <dgm:pt modelId="{52572AEE-8508-4A32-902F-BA8667FD6806}" type="parTrans" cxnId="{FEC91D8F-0726-4EA3-B452-F28E65B9B1CB}">
      <dgm:prSet/>
      <dgm:spPr/>
      <dgm:t>
        <a:bodyPr/>
        <a:lstStyle/>
        <a:p>
          <a:endParaRPr lang="zh-TW" altLang="en-US">
            <a:solidFill>
              <a:srgbClr val="FF0000"/>
            </a:solidFill>
          </a:endParaRPr>
        </a:p>
      </dgm:t>
    </dgm:pt>
    <dgm:pt modelId="{C8244E89-64E0-4938-B8CF-02165836BCC5}" type="sibTrans" cxnId="{FEC91D8F-0726-4EA3-B452-F28E65B9B1CB}">
      <dgm:prSet/>
      <dgm:spPr/>
      <dgm:t>
        <a:bodyPr/>
        <a:lstStyle/>
        <a:p>
          <a:endParaRPr lang="zh-TW" altLang="en-US">
            <a:solidFill>
              <a:srgbClr val="FF0000"/>
            </a:solidFill>
          </a:endParaRPr>
        </a:p>
      </dgm:t>
    </dgm:pt>
    <dgm:pt modelId="{3A3C6847-F10D-424B-8138-6DDA81E321EF}">
      <dgm:prSet phldrT="[文字]"/>
      <dgm:spPr/>
      <dgm:t>
        <a:bodyPr/>
        <a:lstStyle/>
        <a:p>
          <a:r>
            <a:rPr lang="zh-TW" altLang="en-US" dirty="0" smtClean="0">
              <a:solidFill>
                <a:srgbClr val="FF0000"/>
              </a:solidFill>
            </a:rPr>
            <a:t>輔導社區</a:t>
          </a:r>
          <a:endParaRPr lang="en-US" altLang="zh-TW" dirty="0" smtClean="0">
            <a:solidFill>
              <a:srgbClr val="FF0000"/>
            </a:solidFill>
          </a:endParaRPr>
        </a:p>
        <a:p>
          <a:r>
            <a:rPr lang="en-US" altLang="zh-TW" dirty="0" smtClean="0">
              <a:solidFill>
                <a:srgbClr val="FF0000"/>
              </a:solidFill>
            </a:rPr>
            <a:t>(</a:t>
          </a:r>
          <a:r>
            <a:rPr lang="zh-TW" altLang="en-US" dirty="0" smtClean="0">
              <a:solidFill>
                <a:srgbClr val="FF0000"/>
              </a:solidFill>
            </a:rPr>
            <a:t>鼓動</a:t>
          </a:r>
          <a:r>
            <a:rPr lang="en-US" altLang="zh-TW" dirty="0" smtClean="0">
              <a:solidFill>
                <a:srgbClr val="FF0000"/>
              </a:solidFill>
            </a:rPr>
            <a:t>)</a:t>
          </a:r>
          <a:endParaRPr lang="zh-TW" altLang="en-US" dirty="0">
            <a:solidFill>
              <a:srgbClr val="FF0000"/>
            </a:solidFill>
          </a:endParaRPr>
        </a:p>
      </dgm:t>
    </dgm:pt>
    <dgm:pt modelId="{3D50E576-1FE2-4DC1-A202-FE324BE5A142}" type="parTrans" cxnId="{EEE161DC-6E7B-4217-B4BF-23C8EF9BA6CB}">
      <dgm:prSet/>
      <dgm:spPr/>
      <dgm:t>
        <a:bodyPr/>
        <a:lstStyle/>
        <a:p>
          <a:endParaRPr lang="zh-TW" altLang="en-US">
            <a:solidFill>
              <a:srgbClr val="FF0000"/>
            </a:solidFill>
          </a:endParaRPr>
        </a:p>
      </dgm:t>
    </dgm:pt>
    <dgm:pt modelId="{FDE94072-D4F9-4D4E-B0A5-E861BA5602E1}" type="sibTrans" cxnId="{EEE161DC-6E7B-4217-B4BF-23C8EF9BA6CB}">
      <dgm:prSet/>
      <dgm:spPr/>
      <dgm:t>
        <a:bodyPr/>
        <a:lstStyle/>
        <a:p>
          <a:endParaRPr lang="zh-TW" altLang="en-US">
            <a:solidFill>
              <a:srgbClr val="FF0000"/>
            </a:solidFill>
          </a:endParaRPr>
        </a:p>
      </dgm:t>
    </dgm:pt>
    <dgm:pt modelId="{01B949D2-E7E4-441A-8276-06422B03065A}">
      <dgm:prSet phldrT="[文字]"/>
      <dgm:spPr/>
      <dgm:t>
        <a:bodyPr/>
        <a:lstStyle/>
        <a:p>
          <a:r>
            <a:rPr lang="zh-TW" altLang="en-US" dirty="0" smtClean="0">
              <a:solidFill>
                <a:srgbClr val="FF0000"/>
              </a:solidFill>
            </a:rPr>
            <a:t>陪伴社區</a:t>
          </a:r>
          <a:endParaRPr lang="zh-TW" altLang="en-US" dirty="0">
            <a:solidFill>
              <a:srgbClr val="FF0000"/>
            </a:solidFill>
          </a:endParaRPr>
        </a:p>
      </dgm:t>
    </dgm:pt>
    <dgm:pt modelId="{EF287456-0637-41B7-99DA-7BFF5554F97B}" type="parTrans" cxnId="{759BE05B-B86D-4BFB-9891-221DB342C89A}">
      <dgm:prSet/>
      <dgm:spPr/>
      <dgm:t>
        <a:bodyPr/>
        <a:lstStyle/>
        <a:p>
          <a:endParaRPr lang="zh-TW" altLang="en-US">
            <a:solidFill>
              <a:srgbClr val="FF0000"/>
            </a:solidFill>
          </a:endParaRPr>
        </a:p>
      </dgm:t>
    </dgm:pt>
    <dgm:pt modelId="{93E6CD34-65E6-4D1C-ABCA-A258A1A6C0EF}" type="sibTrans" cxnId="{759BE05B-B86D-4BFB-9891-221DB342C89A}">
      <dgm:prSet/>
      <dgm:spPr/>
      <dgm:t>
        <a:bodyPr/>
        <a:lstStyle/>
        <a:p>
          <a:endParaRPr lang="zh-TW" altLang="en-US">
            <a:solidFill>
              <a:srgbClr val="FF0000"/>
            </a:solidFill>
          </a:endParaRPr>
        </a:p>
      </dgm:t>
    </dgm:pt>
    <dgm:pt modelId="{2BC8A047-B3E6-4503-B620-F358F9FAF1EC}">
      <dgm:prSet phldrT="[文字]"/>
      <dgm:spPr/>
      <dgm:t>
        <a:bodyPr/>
        <a:lstStyle/>
        <a:p>
          <a:r>
            <a:rPr lang="zh-TW" altLang="en-US" dirty="0" smtClean="0">
              <a:solidFill>
                <a:srgbClr val="FF0000"/>
              </a:solidFill>
            </a:rPr>
            <a:t>帶領社區</a:t>
          </a:r>
          <a:endParaRPr lang="en-US" altLang="zh-TW" dirty="0" smtClean="0">
            <a:solidFill>
              <a:srgbClr val="FF0000"/>
            </a:solidFill>
          </a:endParaRPr>
        </a:p>
        <a:p>
          <a:r>
            <a:rPr lang="en-US" altLang="zh-TW" dirty="0" smtClean="0">
              <a:solidFill>
                <a:srgbClr val="FF0000"/>
              </a:solidFill>
            </a:rPr>
            <a:t>(</a:t>
          </a:r>
          <a:r>
            <a:rPr lang="zh-TW" altLang="en-US" dirty="0" smtClean="0">
              <a:solidFill>
                <a:srgbClr val="FF0000"/>
              </a:solidFill>
            </a:rPr>
            <a:t>整合</a:t>
          </a:r>
          <a:r>
            <a:rPr lang="en-US" altLang="zh-TW" dirty="0" smtClean="0">
              <a:solidFill>
                <a:srgbClr val="FF0000"/>
              </a:solidFill>
            </a:rPr>
            <a:t>)</a:t>
          </a:r>
          <a:endParaRPr lang="zh-TW" altLang="en-US" dirty="0">
            <a:solidFill>
              <a:srgbClr val="FF0000"/>
            </a:solidFill>
          </a:endParaRPr>
        </a:p>
      </dgm:t>
    </dgm:pt>
    <dgm:pt modelId="{6FB1C711-420B-433A-8F3C-596D43266EC2}" type="parTrans" cxnId="{AD532E6F-4F07-4736-B04A-BF4411B3FBE1}">
      <dgm:prSet/>
      <dgm:spPr/>
      <dgm:t>
        <a:bodyPr/>
        <a:lstStyle/>
        <a:p>
          <a:endParaRPr lang="zh-TW" altLang="en-US">
            <a:solidFill>
              <a:srgbClr val="FF0000"/>
            </a:solidFill>
          </a:endParaRPr>
        </a:p>
      </dgm:t>
    </dgm:pt>
    <dgm:pt modelId="{C685772B-81C5-4369-8299-C0D6371C7793}" type="sibTrans" cxnId="{AD532E6F-4F07-4736-B04A-BF4411B3FBE1}">
      <dgm:prSet/>
      <dgm:spPr/>
      <dgm:t>
        <a:bodyPr/>
        <a:lstStyle/>
        <a:p>
          <a:endParaRPr lang="zh-TW" altLang="en-US">
            <a:solidFill>
              <a:srgbClr val="FF0000"/>
            </a:solidFill>
          </a:endParaRPr>
        </a:p>
      </dgm:t>
    </dgm:pt>
    <dgm:pt modelId="{6D1F6652-2278-4925-9966-F781FC212516}">
      <dgm:prSet/>
      <dgm:spPr/>
      <dgm:t>
        <a:bodyPr/>
        <a:lstStyle/>
        <a:p>
          <a:r>
            <a:rPr lang="en-US" altLang="zh-TW" dirty="0" smtClean="0">
              <a:solidFill>
                <a:srgbClr val="FF0000"/>
              </a:solidFill>
            </a:rPr>
            <a:t>98-99</a:t>
          </a:r>
          <a:endParaRPr lang="zh-TW" altLang="en-US" dirty="0">
            <a:solidFill>
              <a:srgbClr val="FF0000"/>
            </a:solidFill>
          </a:endParaRPr>
        </a:p>
      </dgm:t>
    </dgm:pt>
    <dgm:pt modelId="{1463ABAB-136C-4557-9097-7B4BA38722B2}" type="parTrans" cxnId="{F4A23D7F-616C-48AD-8192-61FEB31B6A1D}">
      <dgm:prSet/>
      <dgm:spPr/>
      <dgm:t>
        <a:bodyPr/>
        <a:lstStyle/>
        <a:p>
          <a:endParaRPr lang="zh-TW" altLang="en-US">
            <a:solidFill>
              <a:srgbClr val="FF0000"/>
            </a:solidFill>
          </a:endParaRPr>
        </a:p>
      </dgm:t>
    </dgm:pt>
    <dgm:pt modelId="{9842FB56-8BC4-49AF-8CDF-BF36BBA190F6}" type="sibTrans" cxnId="{F4A23D7F-616C-48AD-8192-61FEB31B6A1D}">
      <dgm:prSet/>
      <dgm:spPr/>
      <dgm:t>
        <a:bodyPr/>
        <a:lstStyle/>
        <a:p>
          <a:endParaRPr lang="zh-TW" altLang="en-US">
            <a:solidFill>
              <a:srgbClr val="FF0000"/>
            </a:solidFill>
          </a:endParaRPr>
        </a:p>
      </dgm:t>
    </dgm:pt>
    <dgm:pt modelId="{E1BF3DC2-DE65-4390-B46A-F1FAE622F05B}">
      <dgm:prSet/>
      <dgm:spPr/>
      <dgm:t>
        <a:bodyPr/>
        <a:lstStyle/>
        <a:p>
          <a:r>
            <a:rPr lang="en-US" altLang="zh-TW" dirty="0" smtClean="0">
              <a:solidFill>
                <a:srgbClr val="FF0000"/>
              </a:solidFill>
            </a:rPr>
            <a:t>103-104</a:t>
          </a:r>
          <a:endParaRPr lang="zh-TW" altLang="en-US" dirty="0">
            <a:solidFill>
              <a:srgbClr val="FF0000"/>
            </a:solidFill>
          </a:endParaRPr>
        </a:p>
      </dgm:t>
    </dgm:pt>
    <dgm:pt modelId="{95EA333C-CC5B-4C4C-B8FB-F0FBD3892B7C}" type="parTrans" cxnId="{B2798E66-5F65-4AF3-9E31-00EF4417C340}">
      <dgm:prSet/>
      <dgm:spPr/>
      <dgm:t>
        <a:bodyPr/>
        <a:lstStyle/>
        <a:p>
          <a:endParaRPr lang="zh-TW" altLang="en-US">
            <a:solidFill>
              <a:srgbClr val="FF0000"/>
            </a:solidFill>
          </a:endParaRPr>
        </a:p>
      </dgm:t>
    </dgm:pt>
    <dgm:pt modelId="{59EE7252-FEDC-4EA0-98E2-35578E5B839D}" type="sibTrans" cxnId="{B2798E66-5F65-4AF3-9E31-00EF4417C340}">
      <dgm:prSet/>
      <dgm:spPr/>
      <dgm:t>
        <a:bodyPr/>
        <a:lstStyle/>
        <a:p>
          <a:endParaRPr lang="zh-TW" altLang="en-US">
            <a:solidFill>
              <a:srgbClr val="FF0000"/>
            </a:solidFill>
          </a:endParaRPr>
        </a:p>
      </dgm:t>
    </dgm:pt>
    <dgm:pt modelId="{3D6EFC54-B278-4A29-AE9E-96966F4CCEFD}">
      <dgm:prSet/>
      <dgm:spPr/>
      <dgm:t>
        <a:bodyPr/>
        <a:lstStyle/>
        <a:p>
          <a:r>
            <a:rPr lang="zh-TW" altLang="en-US" dirty="0" smtClean="0">
              <a:solidFill>
                <a:srgbClr val="FF0000"/>
              </a:solidFill>
            </a:rPr>
            <a:t>聯合社區</a:t>
          </a:r>
          <a:endParaRPr lang="zh-TW" altLang="en-US" dirty="0">
            <a:solidFill>
              <a:srgbClr val="FF0000"/>
            </a:solidFill>
          </a:endParaRPr>
        </a:p>
      </dgm:t>
    </dgm:pt>
    <dgm:pt modelId="{BC3F6B95-A61D-44CD-9049-C12AE49C0828}" type="parTrans" cxnId="{B2752D9F-034A-4E65-BEBD-F1BEB8072C72}">
      <dgm:prSet/>
      <dgm:spPr/>
      <dgm:t>
        <a:bodyPr/>
        <a:lstStyle/>
        <a:p>
          <a:endParaRPr lang="zh-TW" altLang="en-US">
            <a:solidFill>
              <a:srgbClr val="FF0000"/>
            </a:solidFill>
          </a:endParaRPr>
        </a:p>
      </dgm:t>
    </dgm:pt>
    <dgm:pt modelId="{E6FBEB37-52F5-468D-8A76-EF1FE67E7BAF}" type="sibTrans" cxnId="{B2752D9F-034A-4E65-BEBD-F1BEB8072C72}">
      <dgm:prSet/>
      <dgm:spPr/>
      <dgm:t>
        <a:bodyPr/>
        <a:lstStyle/>
        <a:p>
          <a:endParaRPr lang="zh-TW" altLang="en-US">
            <a:solidFill>
              <a:srgbClr val="FF0000"/>
            </a:solidFill>
          </a:endParaRPr>
        </a:p>
      </dgm:t>
    </dgm:pt>
    <dgm:pt modelId="{D999813D-F8FF-48C4-A57C-708121816017}" type="pres">
      <dgm:prSet presAssocID="{1914B012-89F5-4C61-9E7A-F617EEE4CED3}" presName="diagram" presStyleCnt="0">
        <dgm:presLayoutVars>
          <dgm:chPref val="1"/>
          <dgm:dir/>
          <dgm:animOne val="branch"/>
          <dgm:animLvl val="lvl"/>
          <dgm:resizeHandles val="exact"/>
        </dgm:presLayoutVars>
      </dgm:prSet>
      <dgm:spPr/>
      <dgm:t>
        <a:bodyPr/>
        <a:lstStyle/>
        <a:p>
          <a:endParaRPr lang="zh-TW" altLang="en-US"/>
        </a:p>
      </dgm:t>
    </dgm:pt>
    <dgm:pt modelId="{478A7A03-D994-41F7-95CB-C652F5467620}" type="pres">
      <dgm:prSet presAssocID="{B75CEC7A-1B07-40DA-B668-37F07F771364}" presName="root1" presStyleCnt="0"/>
      <dgm:spPr/>
    </dgm:pt>
    <dgm:pt modelId="{D7E71F75-94B1-415E-A73B-4F1555D897BD}" type="pres">
      <dgm:prSet presAssocID="{B75CEC7A-1B07-40DA-B668-37F07F771364}" presName="LevelOneTextNode" presStyleLbl="node0" presStyleIdx="0" presStyleCnt="1">
        <dgm:presLayoutVars>
          <dgm:chPref val="3"/>
        </dgm:presLayoutVars>
      </dgm:prSet>
      <dgm:spPr/>
      <dgm:t>
        <a:bodyPr/>
        <a:lstStyle/>
        <a:p>
          <a:endParaRPr lang="zh-TW" altLang="en-US"/>
        </a:p>
      </dgm:t>
    </dgm:pt>
    <dgm:pt modelId="{929BB545-3E40-48E0-8BEB-8BD43132B13C}" type="pres">
      <dgm:prSet presAssocID="{B75CEC7A-1B07-40DA-B668-37F07F771364}" presName="level2hierChild" presStyleCnt="0"/>
      <dgm:spPr/>
    </dgm:pt>
    <dgm:pt modelId="{727894AA-7EA2-44DD-94C0-286C5F7D89DE}" type="pres">
      <dgm:prSet presAssocID="{3D50E576-1FE2-4DC1-A202-FE324BE5A142}" presName="conn2-1" presStyleLbl="parChTrans1D2" presStyleIdx="0" presStyleCnt="3"/>
      <dgm:spPr/>
      <dgm:t>
        <a:bodyPr/>
        <a:lstStyle/>
        <a:p>
          <a:endParaRPr lang="zh-TW" altLang="en-US"/>
        </a:p>
      </dgm:t>
    </dgm:pt>
    <dgm:pt modelId="{EA18F2F1-4F57-4C1D-BF34-C372E1D5B50C}" type="pres">
      <dgm:prSet presAssocID="{3D50E576-1FE2-4DC1-A202-FE324BE5A142}" presName="connTx" presStyleLbl="parChTrans1D2" presStyleIdx="0" presStyleCnt="3"/>
      <dgm:spPr/>
      <dgm:t>
        <a:bodyPr/>
        <a:lstStyle/>
        <a:p>
          <a:endParaRPr lang="zh-TW" altLang="en-US"/>
        </a:p>
      </dgm:t>
    </dgm:pt>
    <dgm:pt modelId="{1C0FD2A0-8AEA-4B0D-9068-C379BE32C55B}" type="pres">
      <dgm:prSet presAssocID="{3A3C6847-F10D-424B-8138-6DDA81E321EF}" presName="root2" presStyleCnt="0"/>
      <dgm:spPr/>
    </dgm:pt>
    <dgm:pt modelId="{E32D5A3F-B92E-4803-97BC-BF4811641983}" type="pres">
      <dgm:prSet presAssocID="{3A3C6847-F10D-424B-8138-6DDA81E321EF}" presName="LevelTwoTextNode" presStyleLbl="node2" presStyleIdx="0" presStyleCnt="3">
        <dgm:presLayoutVars>
          <dgm:chPref val="3"/>
        </dgm:presLayoutVars>
      </dgm:prSet>
      <dgm:spPr/>
      <dgm:t>
        <a:bodyPr/>
        <a:lstStyle/>
        <a:p>
          <a:endParaRPr lang="zh-TW" altLang="en-US"/>
        </a:p>
      </dgm:t>
    </dgm:pt>
    <dgm:pt modelId="{748BDCF0-DA12-492D-9DBE-550BB8A4DDBB}" type="pres">
      <dgm:prSet presAssocID="{3A3C6847-F10D-424B-8138-6DDA81E321EF}" presName="level3hierChild" presStyleCnt="0"/>
      <dgm:spPr/>
    </dgm:pt>
    <dgm:pt modelId="{2A8D46AE-5117-4AB8-A3EC-5F27A718C4B0}" type="pres">
      <dgm:prSet presAssocID="{1463ABAB-136C-4557-9097-7B4BA38722B2}" presName="conn2-1" presStyleLbl="parChTrans1D3" presStyleIdx="0" presStyleCnt="3"/>
      <dgm:spPr/>
      <dgm:t>
        <a:bodyPr/>
        <a:lstStyle/>
        <a:p>
          <a:endParaRPr lang="zh-TW" altLang="en-US"/>
        </a:p>
      </dgm:t>
    </dgm:pt>
    <dgm:pt modelId="{D02F05B2-6E74-4C0B-A0AB-F605A9F7B98F}" type="pres">
      <dgm:prSet presAssocID="{1463ABAB-136C-4557-9097-7B4BA38722B2}" presName="connTx" presStyleLbl="parChTrans1D3" presStyleIdx="0" presStyleCnt="3"/>
      <dgm:spPr/>
      <dgm:t>
        <a:bodyPr/>
        <a:lstStyle/>
        <a:p>
          <a:endParaRPr lang="zh-TW" altLang="en-US"/>
        </a:p>
      </dgm:t>
    </dgm:pt>
    <dgm:pt modelId="{C2A89BCE-862F-4DA7-921D-C9D002D689B9}" type="pres">
      <dgm:prSet presAssocID="{6D1F6652-2278-4925-9966-F781FC212516}" presName="root2" presStyleCnt="0"/>
      <dgm:spPr/>
    </dgm:pt>
    <dgm:pt modelId="{325DD33B-D74A-49EF-92B0-85F465FD9240}" type="pres">
      <dgm:prSet presAssocID="{6D1F6652-2278-4925-9966-F781FC212516}" presName="LevelTwoTextNode" presStyleLbl="node3" presStyleIdx="0" presStyleCnt="3">
        <dgm:presLayoutVars>
          <dgm:chPref val="3"/>
        </dgm:presLayoutVars>
      </dgm:prSet>
      <dgm:spPr/>
      <dgm:t>
        <a:bodyPr/>
        <a:lstStyle/>
        <a:p>
          <a:endParaRPr lang="zh-TW" altLang="en-US"/>
        </a:p>
      </dgm:t>
    </dgm:pt>
    <dgm:pt modelId="{E313D8EE-93D2-4567-87FA-3B102E3123C3}" type="pres">
      <dgm:prSet presAssocID="{6D1F6652-2278-4925-9966-F781FC212516}" presName="level3hierChild" presStyleCnt="0"/>
      <dgm:spPr/>
    </dgm:pt>
    <dgm:pt modelId="{F83C6FCD-FA9F-4C94-AD43-2179C9931BF1}" type="pres">
      <dgm:prSet presAssocID="{6FB1C711-420B-433A-8F3C-596D43266EC2}" presName="conn2-1" presStyleLbl="parChTrans1D2" presStyleIdx="1" presStyleCnt="3"/>
      <dgm:spPr/>
      <dgm:t>
        <a:bodyPr/>
        <a:lstStyle/>
        <a:p>
          <a:endParaRPr lang="zh-TW" altLang="en-US"/>
        </a:p>
      </dgm:t>
    </dgm:pt>
    <dgm:pt modelId="{FE8DC074-074D-4484-A7C5-B58EA5280176}" type="pres">
      <dgm:prSet presAssocID="{6FB1C711-420B-433A-8F3C-596D43266EC2}" presName="connTx" presStyleLbl="parChTrans1D2" presStyleIdx="1" presStyleCnt="3"/>
      <dgm:spPr/>
      <dgm:t>
        <a:bodyPr/>
        <a:lstStyle/>
        <a:p>
          <a:endParaRPr lang="zh-TW" altLang="en-US"/>
        </a:p>
      </dgm:t>
    </dgm:pt>
    <dgm:pt modelId="{927DA533-947A-46FE-A027-116B9968215C}" type="pres">
      <dgm:prSet presAssocID="{2BC8A047-B3E6-4503-B620-F358F9FAF1EC}" presName="root2" presStyleCnt="0"/>
      <dgm:spPr/>
    </dgm:pt>
    <dgm:pt modelId="{261EFDBE-D1C3-4408-925D-E28F93AA1E10}" type="pres">
      <dgm:prSet presAssocID="{2BC8A047-B3E6-4503-B620-F358F9FAF1EC}" presName="LevelTwoTextNode" presStyleLbl="node2" presStyleIdx="1" presStyleCnt="3">
        <dgm:presLayoutVars>
          <dgm:chPref val="3"/>
        </dgm:presLayoutVars>
      </dgm:prSet>
      <dgm:spPr/>
      <dgm:t>
        <a:bodyPr/>
        <a:lstStyle/>
        <a:p>
          <a:endParaRPr lang="zh-TW" altLang="en-US"/>
        </a:p>
      </dgm:t>
    </dgm:pt>
    <dgm:pt modelId="{AFCA7307-88A7-49F8-BE23-EB946BAE19F3}" type="pres">
      <dgm:prSet presAssocID="{2BC8A047-B3E6-4503-B620-F358F9FAF1EC}" presName="level3hierChild" presStyleCnt="0"/>
      <dgm:spPr/>
    </dgm:pt>
    <dgm:pt modelId="{A0D2540E-8E30-4BA2-A513-39D723094588}" type="pres">
      <dgm:prSet presAssocID="{95EA333C-CC5B-4C4C-B8FB-F0FBD3892B7C}" presName="conn2-1" presStyleLbl="parChTrans1D3" presStyleIdx="1" presStyleCnt="3"/>
      <dgm:spPr/>
      <dgm:t>
        <a:bodyPr/>
        <a:lstStyle/>
        <a:p>
          <a:endParaRPr lang="zh-TW" altLang="en-US"/>
        </a:p>
      </dgm:t>
    </dgm:pt>
    <dgm:pt modelId="{639E41CE-60CA-4DA6-B431-9E0FE6ECFE08}" type="pres">
      <dgm:prSet presAssocID="{95EA333C-CC5B-4C4C-B8FB-F0FBD3892B7C}" presName="connTx" presStyleLbl="parChTrans1D3" presStyleIdx="1" presStyleCnt="3"/>
      <dgm:spPr/>
      <dgm:t>
        <a:bodyPr/>
        <a:lstStyle/>
        <a:p>
          <a:endParaRPr lang="zh-TW" altLang="en-US"/>
        </a:p>
      </dgm:t>
    </dgm:pt>
    <dgm:pt modelId="{981F8741-D484-4517-BE6E-55D3EFB08D81}" type="pres">
      <dgm:prSet presAssocID="{E1BF3DC2-DE65-4390-B46A-F1FAE622F05B}" presName="root2" presStyleCnt="0"/>
      <dgm:spPr/>
    </dgm:pt>
    <dgm:pt modelId="{6C0BAA18-E9FE-4A11-A5B2-9F178A663080}" type="pres">
      <dgm:prSet presAssocID="{E1BF3DC2-DE65-4390-B46A-F1FAE622F05B}" presName="LevelTwoTextNode" presStyleLbl="node3" presStyleIdx="1" presStyleCnt="3">
        <dgm:presLayoutVars>
          <dgm:chPref val="3"/>
        </dgm:presLayoutVars>
      </dgm:prSet>
      <dgm:spPr/>
      <dgm:t>
        <a:bodyPr/>
        <a:lstStyle/>
        <a:p>
          <a:endParaRPr lang="zh-TW" altLang="en-US"/>
        </a:p>
      </dgm:t>
    </dgm:pt>
    <dgm:pt modelId="{47CB47E9-D5B0-45C6-9C12-8E9AFD0E9998}" type="pres">
      <dgm:prSet presAssocID="{E1BF3DC2-DE65-4390-B46A-F1FAE622F05B}" presName="level3hierChild" presStyleCnt="0"/>
      <dgm:spPr/>
    </dgm:pt>
    <dgm:pt modelId="{08C44325-5B1D-4770-8BCE-E2D3176BD1AE}" type="pres">
      <dgm:prSet presAssocID="{EF287456-0637-41B7-99DA-7BFF5554F97B}" presName="conn2-1" presStyleLbl="parChTrans1D2" presStyleIdx="2" presStyleCnt="3"/>
      <dgm:spPr/>
      <dgm:t>
        <a:bodyPr/>
        <a:lstStyle/>
        <a:p>
          <a:endParaRPr lang="zh-TW" altLang="en-US"/>
        </a:p>
      </dgm:t>
    </dgm:pt>
    <dgm:pt modelId="{09522DB1-07D3-49EF-B748-44C846142B33}" type="pres">
      <dgm:prSet presAssocID="{EF287456-0637-41B7-99DA-7BFF5554F97B}" presName="connTx" presStyleLbl="parChTrans1D2" presStyleIdx="2" presStyleCnt="3"/>
      <dgm:spPr/>
      <dgm:t>
        <a:bodyPr/>
        <a:lstStyle/>
        <a:p>
          <a:endParaRPr lang="zh-TW" altLang="en-US"/>
        </a:p>
      </dgm:t>
    </dgm:pt>
    <dgm:pt modelId="{5A1013F1-9046-408A-BD9E-AF6068470F93}" type="pres">
      <dgm:prSet presAssocID="{01B949D2-E7E4-441A-8276-06422B03065A}" presName="root2" presStyleCnt="0"/>
      <dgm:spPr/>
    </dgm:pt>
    <dgm:pt modelId="{63F559B2-EDDF-4268-864A-FF51AEDFC7BB}" type="pres">
      <dgm:prSet presAssocID="{01B949D2-E7E4-441A-8276-06422B03065A}" presName="LevelTwoTextNode" presStyleLbl="node2" presStyleIdx="2" presStyleCnt="3">
        <dgm:presLayoutVars>
          <dgm:chPref val="3"/>
        </dgm:presLayoutVars>
      </dgm:prSet>
      <dgm:spPr/>
      <dgm:t>
        <a:bodyPr/>
        <a:lstStyle/>
        <a:p>
          <a:endParaRPr lang="zh-TW" altLang="en-US"/>
        </a:p>
      </dgm:t>
    </dgm:pt>
    <dgm:pt modelId="{3EE0D492-C222-423F-B7EF-D9D67E1E6188}" type="pres">
      <dgm:prSet presAssocID="{01B949D2-E7E4-441A-8276-06422B03065A}" presName="level3hierChild" presStyleCnt="0"/>
      <dgm:spPr/>
    </dgm:pt>
    <dgm:pt modelId="{8DC87452-09B0-4ADE-B567-D234F1ECA9EC}" type="pres">
      <dgm:prSet presAssocID="{BC3F6B95-A61D-44CD-9049-C12AE49C0828}" presName="conn2-1" presStyleLbl="parChTrans1D3" presStyleIdx="2" presStyleCnt="3"/>
      <dgm:spPr/>
      <dgm:t>
        <a:bodyPr/>
        <a:lstStyle/>
        <a:p>
          <a:endParaRPr lang="zh-TW" altLang="en-US"/>
        </a:p>
      </dgm:t>
    </dgm:pt>
    <dgm:pt modelId="{CB88356A-12F4-4A1B-A8A0-84DDC22901BF}" type="pres">
      <dgm:prSet presAssocID="{BC3F6B95-A61D-44CD-9049-C12AE49C0828}" presName="connTx" presStyleLbl="parChTrans1D3" presStyleIdx="2" presStyleCnt="3"/>
      <dgm:spPr/>
      <dgm:t>
        <a:bodyPr/>
        <a:lstStyle/>
        <a:p>
          <a:endParaRPr lang="zh-TW" altLang="en-US"/>
        </a:p>
      </dgm:t>
    </dgm:pt>
    <dgm:pt modelId="{E03F53DB-0E96-4AC8-940C-BEB3D0BC9221}" type="pres">
      <dgm:prSet presAssocID="{3D6EFC54-B278-4A29-AE9E-96966F4CCEFD}" presName="root2" presStyleCnt="0"/>
      <dgm:spPr/>
    </dgm:pt>
    <dgm:pt modelId="{1430D03A-AE0C-4A90-8BB2-5B7288F9F53B}" type="pres">
      <dgm:prSet presAssocID="{3D6EFC54-B278-4A29-AE9E-96966F4CCEFD}" presName="LevelTwoTextNode" presStyleLbl="node3" presStyleIdx="2" presStyleCnt="3">
        <dgm:presLayoutVars>
          <dgm:chPref val="3"/>
        </dgm:presLayoutVars>
      </dgm:prSet>
      <dgm:spPr/>
      <dgm:t>
        <a:bodyPr/>
        <a:lstStyle/>
        <a:p>
          <a:endParaRPr lang="zh-TW" altLang="en-US"/>
        </a:p>
      </dgm:t>
    </dgm:pt>
    <dgm:pt modelId="{C118EA68-1B76-4948-9DC3-92680A0CB72F}" type="pres">
      <dgm:prSet presAssocID="{3D6EFC54-B278-4A29-AE9E-96966F4CCEFD}" presName="level3hierChild" presStyleCnt="0"/>
      <dgm:spPr/>
    </dgm:pt>
  </dgm:ptLst>
  <dgm:cxnLst>
    <dgm:cxn modelId="{AD532E6F-4F07-4736-B04A-BF4411B3FBE1}" srcId="{B75CEC7A-1B07-40DA-B668-37F07F771364}" destId="{2BC8A047-B3E6-4503-B620-F358F9FAF1EC}" srcOrd="1" destOrd="0" parTransId="{6FB1C711-420B-433A-8F3C-596D43266EC2}" sibTransId="{C685772B-81C5-4369-8299-C0D6371C7793}"/>
    <dgm:cxn modelId="{EEE161DC-6E7B-4217-B4BF-23C8EF9BA6CB}" srcId="{B75CEC7A-1B07-40DA-B668-37F07F771364}" destId="{3A3C6847-F10D-424B-8138-6DDA81E321EF}" srcOrd="0" destOrd="0" parTransId="{3D50E576-1FE2-4DC1-A202-FE324BE5A142}" sibTransId="{FDE94072-D4F9-4D4E-B0A5-E861BA5602E1}"/>
    <dgm:cxn modelId="{0C609538-7187-44D3-8721-794DAA88E28A}" type="presOf" srcId="{01B949D2-E7E4-441A-8276-06422B03065A}" destId="{63F559B2-EDDF-4268-864A-FF51AEDFC7BB}" srcOrd="0" destOrd="0" presId="urn:microsoft.com/office/officeart/2005/8/layout/hierarchy2"/>
    <dgm:cxn modelId="{85A20FDF-3C20-4CFF-9055-34E80F369E57}" type="presOf" srcId="{EF287456-0637-41B7-99DA-7BFF5554F97B}" destId="{09522DB1-07D3-49EF-B748-44C846142B33}" srcOrd="1" destOrd="0" presId="urn:microsoft.com/office/officeart/2005/8/layout/hierarchy2"/>
    <dgm:cxn modelId="{FB8943C5-1C99-4252-9AA1-437602D81601}" type="presOf" srcId="{2BC8A047-B3E6-4503-B620-F358F9FAF1EC}" destId="{261EFDBE-D1C3-4408-925D-E28F93AA1E10}" srcOrd="0" destOrd="0" presId="urn:microsoft.com/office/officeart/2005/8/layout/hierarchy2"/>
    <dgm:cxn modelId="{7E2490BB-358A-4926-A4EF-7EA2B6BED7B2}" type="presOf" srcId="{3D6EFC54-B278-4A29-AE9E-96966F4CCEFD}" destId="{1430D03A-AE0C-4A90-8BB2-5B7288F9F53B}" srcOrd="0" destOrd="0" presId="urn:microsoft.com/office/officeart/2005/8/layout/hierarchy2"/>
    <dgm:cxn modelId="{AA0EF2F8-28E5-420D-827E-B6E92C0261E0}" type="presOf" srcId="{95EA333C-CC5B-4C4C-B8FB-F0FBD3892B7C}" destId="{A0D2540E-8E30-4BA2-A513-39D723094588}" srcOrd="0" destOrd="0" presId="urn:microsoft.com/office/officeart/2005/8/layout/hierarchy2"/>
    <dgm:cxn modelId="{E45D33BB-7386-40EF-81DD-1D8C30AC82EF}" type="presOf" srcId="{BC3F6B95-A61D-44CD-9049-C12AE49C0828}" destId="{CB88356A-12F4-4A1B-A8A0-84DDC22901BF}" srcOrd="1" destOrd="0" presId="urn:microsoft.com/office/officeart/2005/8/layout/hierarchy2"/>
    <dgm:cxn modelId="{B5B092E8-13D6-4B2F-A968-912A19ACE0F6}" type="presOf" srcId="{6D1F6652-2278-4925-9966-F781FC212516}" destId="{325DD33B-D74A-49EF-92B0-85F465FD9240}" srcOrd="0" destOrd="0" presId="urn:microsoft.com/office/officeart/2005/8/layout/hierarchy2"/>
    <dgm:cxn modelId="{FEC91D8F-0726-4EA3-B452-F28E65B9B1CB}" srcId="{1914B012-89F5-4C61-9E7A-F617EEE4CED3}" destId="{B75CEC7A-1B07-40DA-B668-37F07F771364}" srcOrd="0" destOrd="0" parTransId="{52572AEE-8508-4A32-902F-BA8667FD6806}" sibTransId="{C8244E89-64E0-4938-B8CF-02165836BCC5}"/>
    <dgm:cxn modelId="{4778A8A7-30ED-40AC-A078-FA2975A67ABC}" type="presOf" srcId="{E1BF3DC2-DE65-4390-B46A-F1FAE622F05B}" destId="{6C0BAA18-E9FE-4A11-A5B2-9F178A663080}" srcOrd="0" destOrd="0" presId="urn:microsoft.com/office/officeart/2005/8/layout/hierarchy2"/>
    <dgm:cxn modelId="{C8F782DD-125C-4FE1-970B-D7DE1BA04E87}" type="presOf" srcId="{3A3C6847-F10D-424B-8138-6DDA81E321EF}" destId="{E32D5A3F-B92E-4803-97BC-BF4811641983}" srcOrd="0" destOrd="0" presId="urn:microsoft.com/office/officeart/2005/8/layout/hierarchy2"/>
    <dgm:cxn modelId="{F4A23D7F-616C-48AD-8192-61FEB31B6A1D}" srcId="{3A3C6847-F10D-424B-8138-6DDA81E321EF}" destId="{6D1F6652-2278-4925-9966-F781FC212516}" srcOrd="0" destOrd="0" parTransId="{1463ABAB-136C-4557-9097-7B4BA38722B2}" sibTransId="{9842FB56-8BC4-49AF-8CDF-BF36BBA190F6}"/>
    <dgm:cxn modelId="{DB22FAD3-853F-4260-B83A-4FC92E96B9E5}" type="presOf" srcId="{BC3F6B95-A61D-44CD-9049-C12AE49C0828}" destId="{8DC87452-09B0-4ADE-B567-D234F1ECA9EC}" srcOrd="0" destOrd="0" presId="urn:microsoft.com/office/officeart/2005/8/layout/hierarchy2"/>
    <dgm:cxn modelId="{20E8D4E8-41BB-4F40-8607-84A30A2AF9E3}" type="presOf" srcId="{1463ABAB-136C-4557-9097-7B4BA38722B2}" destId="{D02F05B2-6E74-4C0B-A0AB-F605A9F7B98F}" srcOrd="1" destOrd="0" presId="urn:microsoft.com/office/officeart/2005/8/layout/hierarchy2"/>
    <dgm:cxn modelId="{E548EDED-69BF-4CBD-A6B3-92133FA4047F}" type="presOf" srcId="{B75CEC7A-1B07-40DA-B668-37F07F771364}" destId="{D7E71F75-94B1-415E-A73B-4F1555D897BD}" srcOrd="0" destOrd="0" presId="urn:microsoft.com/office/officeart/2005/8/layout/hierarchy2"/>
    <dgm:cxn modelId="{DDAAC9C1-F908-4931-9606-B94CE2B48053}" type="presOf" srcId="{1463ABAB-136C-4557-9097-7B4BA38722B2}" destId="{2A8D46AE-5117-4AB8-A3EC-5F27A718C4B0}" srcOrd="0" destOrd="0" presId="urn:microsoft.com/office/officeart/2005/8/layout/hierarchy2"/>
    <dgm:cxn modelId="{474F3604-859A-4964-914E-E369D9DEC038}" type="presOf" srcId="{6FB1C711-420B-433A-8F3C-596D43266EC2}" destId="{FE8DC074-074D-4484-A7C5-B58EA5280176}" srcOrd="1" destOrd="0" presId="urn:microsoft.com/office/officeart/2005/8/layout/hierarchy2"/>
    <dgm:cxn modelId="{6890BB47-A5EF-4ED7-82B3-6E6239927DE8}" type="presOf" srcId="{95EA333C-CC5B-4C4C-B8FB-F0FBD3892B7C}" destId="{639E41CE-60CA-4DA6-B431-9E0FE6ECFE08}" srcOrd="1" destOrd="0" presId="urn:microsoft.com/office/officeart/2005/8/layout/hierarchy2"/>
    <dgm:cxn modelId="{CF757F02-4943-4F69-A750-BE7B881E6CF0}" type="presOf" srcId="{3D50E576-1FE2-4DC1-A202-FE324BE5A142}" destId="{EA18F2F1-4F57-4C1D-BF34-C372E1D5B50C}" srcOrd="1" destOrd="0" presId="urn:microsoft.com/office/officeart/2005/8/layout/hierarchy2"/>
    <dgm:cxn modelId="{C51E9301-DADD-460D-A74F-134E2C000678}" type="presOf" srcId="{6FB1C711-420B-433A-8F3C-596D43266EC2}" destId="{F83C6FCD-FA9F-4C94-AD43-2179C9931BF1}" srcOrd="0" destOrd="0" presId="urn:microsoft.com/office/officeart/2005/8/layout/hierarchy2"/>
    <dgm:cxn modelId="{EA893EA6-C0A6-4FCB-8BF5-10FAE2A26B7C}" type="presOf" srcId="{EF287456-0637-41B7-99DA-7BFF5554F97B}" destId="{08C44325-5B1D-4770-8BCE-E2D3176BD1AE}" srcOrd="0" destOrd="0" presId="urn:microsoft.com/office/officeart/2005/8/layout/hierarchy2"/>
    <dgm:cxn modelId="{759BE05B-B86D-4BFB-9891-221DB342C89A}" srcId="{B75CEC7A-1B07-40DA-B668-37F07F771364}" destId="{01B949D2-E7E4-441A-8276-06422B03065A}" srcOrd="2" destOrd="0" parTransId="{EF287456-0637-41B7-99DA-7BFF5554F97B}" sibTransId="{93E6CD34-65E6-4D1C-ABCA-A258A1A6C0EF}"/>
    <dgm:cxn modelId="{3F0B8846-25D0-49DB-A747-B55DA10EA138}" type="presOf" srcId="{3D50E576-1FE2-4DC1-A202-FE324BE5A142}" destId="{727894AA-7EA2-44DD-94C0-286C5F7D89DE}" srcOrd="0" destOrd="0" presId="urn:microsoft.com/office/officeart/2005/8/layout/hierarchy2"/>
    <dgm:cxn modelId="{B2798E66-5F65-4AF3-9E31-00EF4417C340}" srcId="{2BC8A047-B3E6-4503-B620-F358F9FAF1EC}" destId="{E1BF3DC2-DE65-4390-B46A-F1FAE622F05B}" srcOrd="0" destOrd="0" parTransId="{95EA333C-CC5B-4C4C-B8FB-F0FBD3892B7C}" sibTransId="{59EE7252-FEDC-4EA0-98E2-35578E5B839D}"/>
    <dgm:cxn modelId="{393E18E8-8594-45C2-9215-A82A4BB9C2D1}" type="presOf" srcId="{1914B012-89F5-4C61-9E7A-F617EEE4CED3}" destId="{D999813D-F8FF-48C4-A57C-708121816017}" srcOrd="0" destOrd="0" presId="urn:microsoft.com/office/officeart/2005/8/layout/hierarchy2"/>
    <dgm:cxn modelId="{B2752D9F-034A-4E65-BEBD-F1BEB8072C72}" srcId="{01B949D2-E7E4-441A-8276-06422B03065A}" destId="{3D6EFC54-B278-4A29-AE9E-96966F4CCEFD}" srcOrd="0" destOrd="0" parTransId="{BC3F6B95-A61D-44CD-9049-C12AE49C0828}" sibTransId="{E6FBEB37-52F5-468D-8A76-EF1FE67E7BAF}"/>
    <dgm:cxn modelId="{023A8677-0867-4575-B6DB-0D7CEAF8A991}" type="presParOf" srcId="{D999813D-F8FF-48C4-A57C-708121816017}" destId="{478A7A03-D994-41F7-95CB-C652F5467620}" srcOrd="0" destOrd="0" presId="urn:microsoft.com/office/officeart/2005/8/layout/hierarchy2"/>
    <dgm:cxn modelId="{21FC3C5B-76EB-49DE-BEE9-501487F78705}" type="presParOf" srcId="{478A7A03-D994-41F7-95CB-C652F5467620}" destId="{D7E71F75-94B1-415E-A73B-4F1555D897BD}" srcOrd="0" destOrd="0" presId="urn:microsoft.com/office/officeart/2005/8/layout/hierarchy2"/>
    <dgm:cxn modelId="{D8F885E4-5770-45DA-9290-572C0B542F0A}" type="presParOf" srcId="{478A7A03-D994-41F7-95CB-C652F5467620}" destId="{929BB545-3E40-48E0-8BEB-8BD43132B13C}" srcOrd="1" destOrd="0" presId="urn:microsoft.com/office/officeart/2005/8/layout/hierarchy2"/>
    <dgm:cxn modelId="{9F7243F0-4C86-4DD3-953C-880333B3B079}" type="presParOf" srcId="{929BB545-3E40-48E0-8BEB-8BD43132B13C}" destId="{727894AA-7EA2-44DD-94C0-286C5F7D89DE}" srcOrd="0" destOrd="0" presId="urn:microsoft.com/office/officeart/2005/8/layout/hierarchy2"/>
    <dgm:cxn modelId="{7EDCD052-9206-4BC3-B382-EBD94906228E}" type="presParOf" srcId="{727894AA-7EA2-44DD-94C0-286C5F7D89DE}" destId="{EA18F2F1-4F57-4C1D-BF34-C372E1D5B50C}" srcOrd="0" destOrd="0" presId="urn:microsoft.com/office/officeart/2005/8/layout/hierarchy2"/>
    <dgm:cxn modelId="{0EE227E7-DE51-4662-968B-96E20CEF72B9}" type="presParOf" srcId="{929BB545-3E40-48E0-8BEB-8BD43132B13C}" destId="{1C0FD2A0-8AEA-4B0D-9068-C379BE32C55B}" srcOrd="1" destOrd="0" presId="urn:microsoft.com/office/officeart/2005/8/layout/hierarchy2"/>
    <dgm:cxn modelId="{F6E3EEEE-32DA-44AF-97EF-DD999FF65CDB}" type="presParOf" srcId="{1C0FD2A0-8AEA-4B0D-9068-C379BE32C55B}" destId="{E32D5A3F-B92E-4803-97BC-BF4811641983}" srcOrd="0" destOrd="0" presId="urn:microsoft.com/office/officeart/2005/8/layout/hierarchy2"/>
    <dgm:cxn modelId="{33133852-14D3-4832-BF0F-A042D64BEB46}" type="presParOf" srcId="{1C0FD2A0-8AEA-4B0D-9068-C379BE32C55B}" destId="{748BDCF0-DA12-492D-9DBE-550BB8A4DDBB}" srcOrd="1" destOrd="0" presId="urn:microsoft.com/office/officeart/2005/8/layout/hierarchy2"/>
    <dgm:cxn modelId="{DE6EE414-5B82-474C-8413-CA50A3E2143F}" type="presParOf" srcId="{748BDCF0-DA12-492D-9DBE-550BB8A4DDBB}" destId="{2A8D46AE-5117-4AB8-A3EC-5F27A718C4B0}" srcOrd="0" destOrd="0" presId="urn:microsoft.com/office/officeart/2005/8/layout/hierarchy2"/>
    <dgm:cxn modelId="{C9E24472-BA4B-491E-8015-9F271D6A135D}" type="presParOf" srcId="{2A8D46AE-5117-4AB8-A3EC-5F27A718C4B0}" destId="{D02F05B2-6E74-4C0B-A0AB-F605A9F7B98F}" srcOrd="0" destOrd="0" presId="urn:microsoft.com/office/officeart/2005/8/layout/hierarchy2"/>
    <dgm:cxn modelId="{33428228-3FD4-49B3-BA81-0ECFCC645D62}" type="presParOf" srcId="{748BDCF0-DA12-492D-9DBE-550BB8A4DDBB}" destId="{C2A89BCE-862F-4DA7-921D-C9D002D689B9}" srcOrd="1" destOrd="0" presId="urn:microsoft.com/office/officeart/2005/8/layout/hierarchy2"/>
    <dgm:cxn modelId="{0E132767-8ED2-4A33-87B7-6CD11DD4199B}" type="presParOf" srcId="{C2A89BCE-862F-4DA7-921D-C9D002D689B9}" destId="{325DD33B-D74A-49EF-92B0-85F465FD9240}" srcOrd="0" destOrd="0" presId="urn:microsoft.com/office/officeart/2005/8/layout/hierarchy2"/>
    <dgm:cxn modelId="{D2D60303-34AF-40CA-A7EE-968767FFF1E1}" type="presParOf" srcId="{C2A89BCE-862F-4DA7-921D-C9D002D689B9}" destId="{E313D8EE-93D2-4567-87FA-3B102E3123C3}" srcOrd="1" destOrd="0" presId="urn:microsoft.com/office/officeart/2005/8/layout/hierarchy2"/>
    <dgm:cxn modelId="{FC0C6A5D-DC6B-474D-AE9C-D7804A4D60F0}" type="presParOf" srcId="{929BB545-3E40-48E0-8BEB-8BD43132B13C}" destId="{F83C6FCD-FA9F-4C94-AD43-2179C9931BF1}" srcOrd="2" destOrd="0" presId="urn:microsoft.com/office/officeart/2005/8/layout/hierarchy2"/>
    <dgm:cxn modelId="{3C45642A-8D95-4D7D-8A02-12F89E0AE86C}" type="presParOf" srcId="{F83C6FCD-FA9F-4C94-AD43-2179C9931BF1}" destId="{FE8DC074-074D-4484-A7C5-B58EA5280176}" srcOrd="0" destOrd="0" presId="urn:microsoft.com/office/officeart/2005/8/layout/hierarchy2"/>
    <dgm:cxn modelId="{32DFE410-6B91-4417-A300-29D21C145F5D}" type="presParOf" srcId="{929BB545-3E40-48E0-8BEB-8BD43132B13C}" destId="{927DA533-947A-46FE-A027-116B9968215C}" srcOrd="3" destOrd="0" presId="urn:microsoft.com/office/officeart/2005/8/layout/hierarchy2"/>
    <dgm:cxn modelId="{BA2EC456-6A72-4383-AFCF-70E4EB2313CA}" type="presParOf" srcId="{927DA533-947A-46FE-A027-116B9968215C}" destId="{261EFDBE-D1C3-4408-925D-E28F93AA1E10}" srcOrd="0" destOrd="0" presId="urn:microsoft.com/office/officeart/2005/8/layout/hierarchy2"/>
    <dgm:cxn modelId="{9E78A572-5231-4317-8C88-AD993B12F850}" type="presParOf" srcId="{927DA533-947A-46FE-A027-116B9968215C}" destId="{AFCA7307-88A7-49F8-BE23-EB946BAE19F3}" srcOrd="1" destOrd="0" presId="urn:microsoft.com/office/officeart/2005/8/layout/hierarchy2"/>
    <dgm:cxn modelId="{D406481E-F919-47EC-98B6-3C5257A9E435}" type="presParOf" srcId="{AFCA7307-88A7-49F8-BE23-EB946BAE19F3}" destId="{A0D2540E-8E30-4BA2-A513-39D723094588}" srcOrd="0" destOrd="0" presId="urn:microsoft.com/office/officeart/2005/8/layout/hierarchy2"/>
    <dgm:cxn modelId="{7BFAF745-915B-49DC-AD21-636B526D82E2}" type="presParOf" srcId="{A0D2540E-8E30-4BA2-A513-39D723094588}" destId="{639E41CE-60CA-4DA6-B431-9E0FE6ECFE08}" srcOrd="0" destOrd="0" presId="urn:microsoft.com/office/officeart/2005/8/layout/hierarchy2"/>
    <dgm:cxn modelId="{A3CC695E-40B1-4C68-B4B0-98FBBF4EE36F}" type="presParOf" srcId="{AFCA7307-88A7-49F8-BE23-EB946BAE19F3}" destId="{981F8741-D484-4517-BE6E-55D3EFB08D81}" srcOrd="1" destOrd="0" presId="urn:microsoft.com/office/officeart/2005/8/layout/hierarchy2"/>
    <dgm:cxn modelId="{B571E487-BCAB-471E-AD30-8787825C7E83}" type="presParOf" srcId="{981F8741-D484-4517-BE6E-55D3EFB08D81}" destId="{6C0BAA18-E9FE-4A11-A5B2-9F178A663080}" srcOrd="0" destOrd="0" presId="urn:microsoft.com/office/officeart/2005/8/layout/hierarchy2"/>
    <dgm:cxn modelId="{F5F88FA7-46C7-4A8C-B848-6C3FCF68398A}" type="presParOf" srcId="{981F8741-D484-4517-BE6E-55D3EFB08D81}" destId="{47CB47E9-D5B0-45C6-9C12-8E9AFD0E9998}" srcOrd="1" destOrd="0" presId="urn:microsoft.com/office/officeart/2005/8/layout/hierarchy2"/>
    <dgm:cxn modelId="{7D701826-B52E-4D6D-AFC1-D157B1B2A285}" type="presParOf" srcId="{929BB545-3E40-48E0-8BEB-8BD43132B13C}" destId="{08C44325-5B1D-4770-8BCE-E2D3176BD1AE}" srcOrd="4" destOrd="0" presId="urn:microsoft.com/office/officeart/2005/8/layout/hierarchy2"/>
    <dgm:cxn modelId="{3D2E74C1-7421-49A4-ADA2-DBBAE2A76DE6}" type="presParOf" srcId="{08C44325-5B1D-4770-8BCE-E2D3176BD1AE}" destId="{09522DB1-07D3-49EF-B748-44C846142B33}" srcOrd="0" destOrd="0" presId="urn:microsoft.com/office/officeart/2005/8/layout/hierarchy2"/>
    <dgm:cxn modelId="{70CF2866-E155-4A40-BF13-9433753ACBA4}" type="presParOf" srcId="{929BB545-3E40-48E0-8BEB-8BD43132B13C}" destId="{5A1013F1-9046-408A-BD9E-AF6068470F93}" srcOrd="5" destOrd="0" presId="urn:microsoft.com/office/officeart/2005/8/layout/hierarchy2"/>
    <dgm:cxn modelId="{178A9F02-4434-4E3B-A1EC-1F257C50355D}" type="presParOf" srcId="{5A1013F1-9046-408A-BD9E-AF6068470F93}" destId="{63F559B2-EDDF-4268-864A-FF51AEDFC7BB}" srcOrd="0" destOrd="0" presId="urn:microsoft.com/office/officeart/2005/8/layout/hierarchy2"/>
    <dgm:cxn modelId="{30560C10-B12F-4222-814D-AA7ED322AE87}" type="presParOf" srcId="{5A1013F1-9046-408A-BD9E-AF6068470F93}" destId="{3EE0D492-C222-423F-B7EF-D9D67E1E6188}" srcOrd="1" destOrd="0" presId="urn:microsoft.com/office/officeart/2005/8/layout/hierarchy2"/>
    <dgm:cxn modelId="{E5EBB750-1120-4F5B-97E5-FC3917D16497}" type="presParOf" srcId="{3EE0D492-C222-423F-B7EF-D9D67E1E6188}" destId="{8DC87452-09B0-4ADE-B567-D234F1ECA9EC}" srcOrd="0" destOrd="0" presId="urn:microsoft.com/office/officeart/2005/8/layout/hierarchy2"/>
    <dgm:cxn modelId="{F8C44BBD-221A-4BB8-9F65-585DC1B564A8}" type="presParOf" srcId="{8DC87452-09B0-4ADE-B567-D234F1ECA9EC}" destId="{CB88356A-12F4-4A1B-A8A0-84DDC22901BF}" srcOrd="0" destOrd="0" presId="urn:microsoft.com/office/officeart/2005/8/layout/hierarchy2"/>
    <dgm:cxn modelId="{D3BED78A-4A09-4358-82CD-7BAAC4EF6309}" type="presParOf" srcId="{3EE0D492-C222-423F-B7EF-D9D67E1E6188}" destId="{E03F53DB-0E96-4AC8-940C-BEB3D0BC9221}" srcOrd="1" destOrd="0" presId="urn:microsoft.com/office/officeart/2005/8/layout/hierarchy2"/>
    <dgm:cxn modelId="{FE9F6660-F6BB-4868-87D5-FD0FB36F2A5B}" type="presParOf" srcId="{E03F53DB-0E96-4AC8-940C-BEB3D0BC9221}" destId="{1430D03A-AE0C-4A90-8BB2-5B7288F9F53B}" srcOrd="0" destOrd="0" presId="urn:microsoft.com/office/officeart/2005/8/layout/hierarchy2"/>
    <dgm:cxn modelId="{AA0AA822-C4E5-4BA1-82F6-B3A179309ED9}" type="presParOf" srcId="{E03F53DB-0E96-4AC8-940C-BEB3D0BC9221}" destId="{C118EA68-1B76-4948-9DC3-92680A0CB72F}" srcOrd="1" destOrd="0" presId="urn:microsoft.com/office/officeart/2005/8/layout/hierarchy2"/>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7E71F75-94B1-415E-A73B-4F1555D897BD}">
      <dsp:nvSpPr>
        <dsp:cNvPr id="0" name=""/>
        <dsp:cNvSpPr/>
      </dsp:nvSpPr>
      <dsp:spPr>
        <a:xfrm>
          <a:off x="495" y="1539378"/>
          <a:ext cx="1970484" cy="9852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kern="1200" dirty="0" smtClean="0">
              <a:solidFill>
                <a:srgbClr val="FF0000"/>
              </a:solidFill>
            </a:rPr>
            <a:t>社造中心</a:t>
          </a:r>
          <a:endParaRPr lang="zh-TW" altLang="en-US" sz="2400" kern="1200" dirty="0">
            <a:solidFill>
              <a:srgbClr val="FF0000"/>
            </a:solidFill>
          </a:endParaRPr>
        </a:p>
      </dsp:txBody>
      <dsp:txXfrm>
        <a:off x="495" y="1539378"/>
        <a:ext cx="1970484" cy="985242"/>
      </dsp:txXfrm>
    </dsp:sp>
    <dsp:sp modelId="{727894AA-7EA2-44DD-94C0-286C5F7D89DE}">
      <dsp:nvSpPr>
        <dsp:cNvPr id="0" name=""/>
        <dsp:cNvSpPr/>
      </dsp:nvSpPr>
      <dsp:spPr>
        <a:xfrm rot="18289469">
          <a:off x="1674967" y="1443666"/>
          <a:ext cx="1380218" cy="43637"/>
        </a:xfrm>
        <a:custGeom>
          <a:avLst/>
          <a:gdLst/>
          <a:ahLst/>
          <a:cxnLst/>
          <a:rect l="0" t="0" r="0" b="0"/>
          <a:pathLst>
            <a:path>
              <a:moveTo>
                <a:pt x="0" y="21818"/>
              </a:moveTo>
              <a:lnTo>
                <a:pt x="1380218" y="21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solidFill>
              <a:srgbClr val="FF0000"/>
            </a:solidFill>
          </a:endParaRPr>
        </a:p>
      </dsp:txBody>
      <dsp:txXfrm rot="18289469">
        <a:off x="2330571" y="1430980"/>
        <a:ext cx="69010" cy="69010"/>
      </dsp:txXfrm>
    </dsp:sp>
    <dsp:sp modelId="{E32D5A3F-B92E-4803-97BC-BF4811641983}">
      <dsp:nvSpPr>
        <dsp:cNvPr id="0" name=""/>
        <dsp:cNvSpPr/>
      </dsp:nvSpPr>
      <dsp:spPr>
        <a:xfrm>
          <a:off x="2759173" y="406350"/>
          <a:ext cx="1970484" cy="9852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kern="1200" dirty="0" smtClean="0">
              <a:solidFill>
                <a:srgbClr val="FF0000"/>
              </a:solidFill>
            </a:rPr>
            <a:t>輔導社區</a:t>
          </a:r>
          <a:endParaRPr lang="en-US" altLang="zh-TW" sz="2400" kern="1200" dirty="0" smtClean="0">
            <a:solidFill>
              <a:srgbClr val="FF0000"/>
            </a:solidFill>
          </a:endParaRPr>
        </a:p>
        <a:p>
          <a:pPr lvl="0" algn="ctr" defTabSz="1066800">
            <a:lnSpc>
              <a:spcPct val="90000"/>
            </a:lnSpc>
            <a:spcBef>
              <a:spcPct val="0"/>
            </a:spcBef>
            <a:spcAft>
              <a:spcPct val="35000"/>
            </a:spcAft>
          </a:pPr>
          <a:r>
            <a:rPr lang="en-US" altLang="zh-TW" sz="2400" kern="1200" dirty="0" smtClean="0">
              <a:solidFill>
                <a:srgbClr val="FF0000"/>
              </a:solidFill>
            </a:rPr>
            <a:t>(</a:t>
          </a:r>
          <a:r>
            <a:rPr lang="zh-TW" altLang="en-US" sz="2400" kern="1200" dirty="0" smtClean="0">
              <a:solidFill>
                <a:srgbClr val="FF0000"/>
              </a:solidFill>
            </a:rPr>
            <a:t>鼓動</a:t>
          </a:r>
          <a:r>
            <a:rPr lang="en-US" altLang="zh-TW" sz="2400" kern="1200" dirty="0" smtClean="0">
              <a:solidFill>
                <a:srgbClr val="FF0000"/>
              </a:solidFill>
            </a:rPr>
            <a:t>)</a:t>
          </a:r>
          <a:endParaRPr lang="zh-TW" altLang="en-US" sz="2400" kern="1200" dirty="0">
            <a:solidFill>
              <a:srgbClr val="FF0000"/>
            </a:solidFill>
          </a:endParaRPr>
        </a:p>
      </dsp:txBody>
      <dsp:txXfrm>
        <a:off x="2759173" y="406350"/>
        <a:ext cx="1970484" cy="985242"/>
      </dsp:txXfrm>
    </dsp:sp>
    <dsp:sp modelId="{2A8D46AE-5117-4AB8-A3EC-5F27A718C4B0}">
      <dsp:nvSpPr>
        <dsp:cNvPr id="0" name=""/>
        <dsp:cNvSpPr/>
      </dsp:nvSpPr>
      <dsp:spPr>
        <a:xfrm>
          <a:off x="4729658" y="877152"/>
          <a:ext cx="788193" cy="43637"/>
        </a:xfrm>
        <a:custGeom>
          <a:avLst/>
          <a:gdLst/>
          <a:ahLst/>
          <a:cxnLst/>
          <a:rect l="0" t="0" r="0" b="0"/>
          <a:pathLst>
            <a:path>
              <a:moveTo>
                <a:pt x="0" y="21818"/>
              </a:moveTo>
              <a:lnTo>
                <a:pt x="788193" y="2181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solidFill>
              <a:srgbClr val="FF0000"/>
            </a:solidFill>
          </a:endParaRPr>
        </a:p>
      </dsp:txBody>
      <dsp:txXfrm>
        <a:off x="5104050" y="879266"/>
        <a:ext cx="39409" cy="39409"/>
      </dsp:txXfrm>
    </dsp:sp>
    <dsp:sp modelId="{325DD33B-D74A-49EF-92B0-85F465FD9240}">
      <dsp:nvSpPr>
        <dsp:cNvPr id="0" name=""/>
        <dsp:cNvSpPr/>
      </dsp:nvSpPr>
      <dsp:spPr>
        <a:xfrm>
          <a:off x="5517851" y="406350"/>
          <a:ext cx="1970484" cy="9852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altLang="zh-TW" sz="2400" kern="1200" dirty="0" smtClean="0">
              <a:solidFill>
                <a:srgbClr val="FF0000"/>
              </a:solidFill>
            </a:rPr>
            <a:t>98-99</a:t>
          </a:r>
          <a:endParaRPr lang="zh-TW" altLang="en-US" sz="2400" kern="1200" dirty="0">
            <a:solidFill>
              <a:srgbClr val="FF0000"/>
            </a:solidFill>
          </a:endParaRPr>
        </a:p>
      </dsp:txBody>
      <dsp:txXfrm>
        <a:off x="5517851" y="406350"/>
        <a:ext cx="1970484" cy="985242"/>
      </dsp:txXfrm>
    </dsp:sp>
    <dsp:sp modelId="{F83C6FCD-FA9F-4C94-AD43-2179C9931BF1}">
      <dsp:nvSpPr>
        <dsp:cNvPr id="0" name=""/>
        <dsp:cNvSpPr/>
      </dsp:nvSpPr>
      <dsp:spPr>
        <a:xfrm>
          <a:off x="1970980" y="2010181"/>
          <a:ext cx="788193" cy="43637"/>
        </a:xfrm>
        <a:custGeom>
          <a:avLst/>
          <a:gdLst/>
          <a:ahLst/>
          <a:cxnLst/>
          <a:rect l="0" t="0" r="0" b="0"/>
          <a:pathLst>
            <a:path>
              <a:moveTo>
                <a:pt x="0" y="21818"/>
              </a:moveTo>
              <a:lnTo>
                <a:pt x="788193" y="21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solidFill>
              <a:srgbClr val="FF0000"/>
            </a:solidFill>
          </a:endParaRPr>
        </a:p>
      </dsp:txBody>
      <dsp:txXfrm>
        <a:off x="2345372" y="2012295"/>
        <a:ext cx="39409" cy="39409"/>
      </dsp:txXfrm>
    </dsp:sp>
    <dsp:sp modelId="{261EFDBE-D1C3-4408-925D-E28F93AA1E10}">
      <dsp:nvSpPr>
        <dsp:cNvPr id="0" name=""/>
        <dsp:cNvSpPr/>
      </dsp:nvSpPr>
      <dsp:spPr>
        <a:xfrm>
          <a:off x="2759173" y="1539378"/>
          <a:ext cx="1970484" cy="9852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kern="1200" dirty="0" smtClean="0">
              <a:solidFill>
                <a:srgbClr val="FF0000"/>
              </a:solidFill>
            </a:rPr>
            <a:t>帶領社區</a:t>
          </a:r>
          <a:endParaRPr lang="en-US" altLang="zh-TW" sz="2400" kern="1200" dirty="0" smtClean="0">
            <a:solidFill>
              <a:srgbClr val="FF0000"/>
            </a:solidFill>
          </a:endParaRPr>
        </a:p>
        <a:p>
          <a:pPr lvl="0" algn="ctr" defTabSz="1066800">
            <a:lnSpc>
              <a:spcPct val="90000"/>
            </a:lnSpc>
            <a:spcBef>
              <a:spcPct val="0"/>
            </a:spcBef>
            <a:spcAft>
              <a:spcPct val="35000"/>
            </a:spcAft>
          </a:pPr>
          <a:r>
            <a:rPr lang="en-US" altLang="zh-TW" sz="2400" kern="1200" dirty="0" smtClean="0">
              <a:solidFill>
                <a:srgbClr val="FF0000"/>
              </a:solidFill>
            </a:rPr>
            <a:t>(</a:t>
          </a:r>
          <a:r>
            <a:rPr lang="zh-TW" altLang="en-US" sz="2400" kern="1200" dirty="0" smtClean="0">
              <a:solidFill>
                <a:srgbClr val="FF0000"/>
              </a:solidFill>
            </a:rPr>
            <a:t>整合</a:t>
          </a:r>
          <a:r>
            <a:rPr lang="en-US" altLang="zh-TW" sz="2400" kern="1200" dirty="0" smtClean="0">
              <a:solidFill>
                <a:srgbClr val="FF0000"/>
              </a:solidFill>
            </a:rPr>
            <a:t>)</a:t>
          </a:r>
          <a:endParaRPr lang="zh-TW" altLang="en-US" sz="2400" kern="1200" dirty="0">
            <a:solidFill>
              <a:srgbClr val="FF0000"/>
            </a:solidFill>
          </a:endParaRPr>
        </a:p>
      </dsp:txBody>
      <dsp:txXfrm>
        <a:off x="2759173" y="1539378"/>
        <a:ext cx="1970484" cy="985242"/>
      </dsp:txXfrm>
    </dsp:sp>
    <dsp:sp modelId="{A0D2540E-8E30-4BA2-A513-39D723094588}">
      <dsp:nvSpPr>
        <dsp:cNvPr id="0" name=""/>
        <dsp:cNvSpPr/>
      </dsp:nvSpPr>
      <dsp:spPr>
        <a:xfrm>
          <a:off x="4729658" y="2010181"/>
          <a:ext cx="788193" cy="43637"/>
        </a:xfrm>
        <a:custGeom>
          <a:avLst/>
          <a:gdLst/>
          <a:ahLst/>
          <a:cxnLst/>
          <a:rect l="0" t="0" r="0" b="0"/>
          <a:pathLst>
            <a:path>
              <a:moveTo>
                <a:pt x="0" y="21818"/>
              </a:moveTo>
              <a:lnTo>
                <a:pt x="788193" y="2181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solidFill>
              <a:srgbClr val="FF0000"/>
            </a:solidFill>
          </a:endParaRPr>
        </a:p>
      </dsp:txBody>
      <dsp:txXfrm>
        <a:off x="5104050" y="2012295"/>
        <a:ext cx="39409" cy="39409"/>
      </dsp:txXfrm>
    </dsp:sp>
    <dsp:sp modelId="{6C0BAA18-E9FE-4A11-A5B2-9F178A663080}">
      <dsp:nvSpPr>
        <dsp:cNvPr id="0" name=""/>
        <dsp:cNvSpPr/>
      </dsp:nvSpPr>
      <dsp:spPr>
        <a:xfrm>
          <a:off x="5517851" y="1539378"/>
          <a:ext cx="1970484" cy="9852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altLang="zh-TW" sz="2400" kern="1200" dirty="0" smtClean="0">
              <a:solidFill>
                <a:srgbClr val="FF0000"/>
              </a:solidFill>
            </a:rPr>
            <a:t>103-104</a:t>
          </a:r>
          <a:endParaRPr lang="zh-TW" altLang="en-US" sz="2400" kern="1200" dirty="0">
            <a:solidFill>
              <a:srgbClr val="FF0000"/>
            </a:solidFill>
          </a:endParaRPr>
        </a:p>
      </dsp:txBody>
      <dsp:txXfrm>
        <a:off x="5517851" y="1539378"/>
        <a:ext cx="1970484" cy="985242"/>
      </dsp:txXfrm>
    </dsp:sp>
    <dsp:sp modelId="{08C44325-5B1D-4770-8BCE-E2D3176BD1AE}">
      <dsp:nvSpPr>
        <dsp:cNvPr id="0" name=""/>
        <dsp:cNvSpPr/>
      </dsp:nvSpPr>
      <dsp:spPr>
        <a:xfrm rot="3310531">
          <a:off x="1674967" y="2576695"/>
          <a:ext cx="1380218" cy="43637"/>
        </a:xfrm>
        <a:custGeom>
          <a:avLst/>
          <a:gdLst/>
          <a:ahLst/>
          <a:cxnLst/>
          <a:rect l="0" t="0" r="0" b="0"/>
          <a:pathLst>
            <a:path>
              <a:moveTo>
                <a:pt x="0" y="21818"/>
              </a:moveTo>
              <a:lnTo>
                <a:pt x="1380218" y="21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solidFill>
              <a:srgbClr val="FF0000"/>
            </a:solidFill>
          </a:endParaRPr>
        </a:p>
      </dsp:txBody>
      <dsp:txXfrm rot="3310531">
        <a:off x="2330571" y="2564008"/>
        <a:ext cx="69010" cy="69010"/>
      </dsp:txXfrm>
    </dsp:sp>
    <dsp:sp modelId="{63F559B2-EDDF-4268-864A-FF51AEDFC7BB}">
      <dsp:nvSpPr>
        <dsp:cNvPr id="0" name=""/>
        <dsp:cNvSpPr/>
      </dsp:nvSpPr>
      <dsp:spPr>
        <a:xfrm>
          <a:off x="2759173" y="2672407"/>
          <a:ext cx="1970484" cy="9852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kern="1200" dirty="0" smtClean="0">
              <a:solidFill>
                <a:srgbClr val="FF0000"/>
              </a:solidFill>
            </a:rPr>
            <a:t>陪伴社區</a:t>
          </a:r>
          <a:endParaRPr lang="zh-TW" altLang="en-US" sz="2400" kern="1200" dirty="0">
            <a:solidFill>
              <a:srgbClr val="FF0000"/>
            </a:solidFill>
          </a:endParaRPr>
        </a:p>
      </dsp:txBody>
      <dsp:txXfrm>
        <a:off x="2759173" y="2672407"/>
        <a:ext cx="1970484" cy="985242"/>
      </dsp:txXfrm>
    </dsp:sp>
    <dsp:sp modelId="{8DC87452-09B0-4ADE-B567-D234F1ECA9EC}">
      <dsp:nvSpPr>
        <dsp:cNvPr id="0" name=""/>
        <dsp:cNvSpPr/>
      </dsp:nvSpPr>
      <dsp:spPr>
        <a:xfrm>
          <a:off x="4729658" y="3143209"/>
          <a:ext cx="788193" cy="43637"/>
        </a:xfrm>
        <a:custGeom>
          <a:avLst/>
          <a:gdLst/>
          <a:ahLst/>
          <a:cxnLst/>
          <a:rect l="0" t="0" r="0" b="0"/>
          <a:pathLst>
            <a:path>
              <a:moveTo>
                <a:pt x="0" y="21818"/>
              </a:moveTo>
              <a:lnTo>
                <a:pt x="788193" y="2181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solidFill>
              <a:srgbClr val="FF0000"/>
            </a:solidFill>
          </a:endParaRPr>
        </a:p>
      </dsp:txBody>
      <dsp:txXfrm>
        <a:off x="5104050" y="3145323"/>
        <a:ext cx="39409" cy="39409"/>
      </dsp:txXfrm>
    </dsp:sp>
    <dsp:sp modelId="{1430D03A-AE0C-4A90-8BB2-5B7288F9F53B}">
      <dsp:nvSpPr>
        <dsp:cNvPr id="0" name=""/>
        <dsp:cNvSpPr/>
      </dsp:nvSpPr>
      <dsp:spPr>
        <a:xfrm>
          <a:off x="5517851" y="2672407"/>
          <a:ext cx="1970484" cy="9852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kern="1200" dirty="0" smtClean="0">
              <a:solidFill>
                <a:srgbClr val="FF0000"/>
              </a:solidFill>
            </a:rPr>
            <a:t>聯合社區</a:t>
          </a:r>
          <a:endParaRPr lang="zh-TW" altLang="en-US" sz="2400" kern="1200" dirty="0">
            <a:solidFill>
              <a:srgbClr val="FF0000"/>
            </a:solidFill>
          </a:endParaRPr>
        </a:p>
      </dsp:txBody>
      <dsp:txXfrm>
        <a:off x="5517851" y="2672407"/>
        <a:ext cx="1970484" cy="98524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1"/>
            <a:ext cx="2945659" cy="495937"/>
          </a:xfrm>
          <a:prstGeom prst="rect">
            <a:avLst/>
          </a:prstGeom>
          <a:noFill/>
          <a:ln w="9525">
            <a:noFill/>
            <a:miter lim="800000"/>
            <a:headEnd/>
            <a:tailEnd/>
          </a:ln>
          <a:effectLst/>
        </p:spPr>
        <p:txBody>
          <a:bodyPr vert="horz" wrap="square" lIns="90827" tIns="45414" rIns="90827" bIns="45414" numCol="1" anchor="t" anchorCtr="0" compatLnSpc="1">
            <a:prstTxWarp prst="textNoShape">
              <a:avLst/>
            </a:prstTxWarp>
          </a:bodyPr>
          <a:lstStyle>
            <a:lvl1pPr>
              <a:defRPr sz="1200">
                <a:latin typeface="Arial" charset="0"/>
                <a:ea typeface="新細明體" pitchFamily="18" charset="-120"/>
              </a:defRPr>
            </a:lvl1pPr>
          </a:lstStyle>
          <a:p>
            <a:pPr>
              <a:defRPr/>
            </a:pPr>
            <a:endParaRPr lang="en-US" altLang="zh-TW"/>
          </a:p>
        </p:txBody>
      </p:sp>
      <p:sp>
        <p:nvSpPr>
          <p:cNvPr id="37891" name="Rectangle 3"/>
          <p:cNvSpPr>
            <a:spLocks noGrp="1" noChangeArrowheads="1"/>
          </p:cNvSpPr>
          <p:nvPr>
            <p:ph type="dt" sz="quarter" idx="1"/>
          </p:nvPr>
        </p:nvSpPr>
        <p:spPr bwMode="auto">
          <a:xfrm>
            <a:off x="3850443" y="1"/>
            <a:ext cx="2945659" cy="495937"/>
          </a:xfrm>
          <a:prstGeom prst="rect">
            <a:avLst/>
          </a:prstGeom>
          <a:noFill/>
          <a:ln w="9525">
            <a:noFill/>
            <a:miter lim="800000"/>
            <a:headEnd/>
            <a:tailEnd/>
          </a:ln>
          <a:effectLst/>
        </p:spPr>
        <p:txBody>
          <a:bodyPr vert="horz" wrap="square" lIns="90827" tIns="45414" rIns="90827" bIns="45414" numCol="1" anchor="t" anchorCtr="0" compatLnSpc="1">
            <a:prstTxWarp prst="textNoShape">
              <a:avLst/>
            </a:prstTxWarp>
          </a:bodyPr>
          <a:lstStyle>
            <a:lvl1pPr algn="r">
              <a:defRPr sz="1200">
                <a:latin typeface="Arial" charset="0"/>
                <a:ea typeface="新細明體" pitchFamily="18" charset="-120"/>
              </a:defRPr>
            </a:lvl1pPr>
          </a:lstStyle>
          <a:p>
            <a:pPr>
              <a:defRPr/>
            </a:pPr>
            <a:endParaRPr lang="en-US" altLang="zh-TW"/>
          </a:p>
        </p:txBody>
      </p:sp>
      <p:sp>
        <p:nvSpPr>
          <p:cNvPr id="37892" name="Rectangle 4"/>
          <p:cNvSpPr>
            <a:spLocks noGrp="1" noChangeArrowheads="1"/>
          </p:cNvSpPr>
          <p:nvPr>
            <p:ph type="ftr" sz="quarter" idx="2"/>
          </p:nvPr>
        </p:nvSpPr>
        <p:spPr bwMode="auto">
          <a:xfrm>
            <a:off x="0" y="9430709"/>
            <a:ext cx="2945659" cy="495937"/>
          </a:xfrm>
          <a:prstGeom prst="rect">
            <a:avLst/>
          </a:prstGeom>
          <a:noFill/>
          <a:ln w="9525">
            <a:noFill/>
            <a:miter lim="800000"/>
            <a:headEnd/>
            <a:tailEnd/>
          </a:ln>
          <a:effectLst/>
        </p:spPr>
        <p:txBody>
          <a:bodyPr vert="horz" wrap="square" lIns="90827" tIns="45414" rIns="90827" bIns="45414" numCol="1" anchor="b" anchorCtr="0" compatLnSpc="1">
            <a:prstTxWarp prst="textNoShape">
              <a:avLst/>
            </a:prstTxWarp>
          </a:bodyPr>
          <a:lstStyle>
            <a:lvl1pPr>
              <a:defRPr sz="1200">
                <a:latin typeface="Arial" charset="0"/>
                <a:ea typeface="新細明體" pitchFamily="18" charset="-120"/>
              </a:defRPr>
            </a:lvl1pPr>
          </a:lstStyle>
          <a:p>
            <a:pPr>
              <a:defRPr/>
            </a:pPr>
            <a:endParaRPr lang="en-US" altLang="zh-TW"/>
          </a:p>
        </p:txBody>
      </p:sp>
      <p:sp>
        <p:nvSpPr>
          <p:cNvPr id="37893" name="Rectangle 5"/>
          <p:cNvSpPr>
            <a:spLocks noGrp="1" noChangeArrowheads="1"/>
          </p:cNvSpPr>
          <p:nvPr>
            <p:ph type="sldNum" sz="quarter" idx="3"/>
          </p:nvPr>
        </p:nvSpPr>
        <p:spPr bwMode="auto">
          <a:xfrm>
            <a:off x="3850443" y="9430709"/>
            <a:ext cx="2945659" cy="495937"/>
          </a:xfrm>
          <a:prstGeom prst="rect">
            <a:avLst/>
          </a:prstGeom>
          <a:noFill/>
          <a:ln w="9525">
            <a:noFill/>
            <a:miter lim="800000"/>
            <a:headEnd/>
            <a:tailEnd/>
          </a:ln>
          <a:effectLst/>
        </p:spPr>
        <p:txBody>
          <a:bodyPr vert="horz" wrap="square" lIns="90827" tIns="45414" rIns="90827" bIns="45414" numCol="1" anchor="b" anchorCtr="0" compatLnSpc="1">
            <a:prstTxWarp prst="textNoShape">
              <a:avLst/>
            </a:prstTxWarp>
          </a:bodyPr>
          <a:lstStyle>
            <a:lvl1pPr algn="r">
              <a:defRPr sz="1200">
                <a:latin typeface="Arial" charset="0"/>
                <a:ea typeface="新細明體" pitchFamily="18" charset="-120"/>
              </a:defRPr>
            </a:lvl1pPr>
          </a:lstStyle>
          <a:p>
            <a:pPr>
              <a:defRPr/>
            </a:pPr>
            <a:fld id="{DB2B7E6F-97FD-441B-A60B-2B200A75276E}"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1"/>
            <a:ext cx="2945659" cy="495937"/>
          </a:xfrm>
          <a:prstGeom prst="rect">
            <a:avLst/>
          </a:prstGeom>
        </p:spPr>
        <p:txBody>
          <a:bodyPr vert="horz" lIns="90827" tIns="45414" rIns="90827" bIns="45414" rtlCol="0"/>
          <a:lstStyle>
            <a:lvl1pPr algn="l">
              <a:defRPr sz="1200">
                <a:ea typeface="新細明體" pitchFamily="18" charset="-120"/>
              </a:defRPr>
            </a:lvl1pPr>
          </a:lstStyle>
          <a:p>
            <a:pPr>
              <a:defRPr/>
            </a:pPr>
            <a:endParaRPr lang="zh-TW" altLang="en-US"/>
          </a:p>
        </p:txBody>
      </p:sp>
      <p:sp>
        <p:nvSpPr>
          <p:cNvPr id="3" name="日期版面配置區 2"/>
          <p:cNvSpPr>
            <a:spLocks noGrp="1"/>
          </p:cNvSpPr>
          <p:nvPr>
            <p:ph type="dt" idx="1"/>
          </p:nvPr>
        </p:nvSpPr>
        <p:spPr>
          <a:xfrm>
            <a:off x="3850443" y="1"/>
            <a:ext cx="2945659" cy="495937"/>
          </a:xfrm>
          <a:prstGeom prst="rect">
            <a:avLst/>
          </a:prstGeom>
        </p:spPr>
        <p:txBody>
          <a:bodyPr vert="horz" lIns="90827" tIns="45414" rIns="90827" bIns="45414" rtlCol="0"/>
          <a:lstStyle>
            <a:lvl1pPr algn="r">
              <a:defRPr sz="1200">
                <a:ea typeface="新細明體" pitchFamily="18" charset="-120"/>
              </a:defRPr>
            </a:lvl1pPr>
          </a:lstStyle>
          <a:p>
            <a:pPr>
              <a:defRPr/>
            </a:pPr>
            <a:fld id="{62CBD108-F267-4845-997F-DAA4D4A141A1}" type="datetimeFigureOut">
              <a:rPr lang="zh-TW" altLang="en-US"/>
              <a:pPr>
                <a:defRPr/>
              </a:pPr>
              <a:t>2015/9/22</a:t>
            </a:fld>
            <a:endParaRPr lang="zh-TW" altLang="en-US"/>
          </a:p>
        </p:txBody>
      </p:sp>
      <p:sp>
        <p:nvSpPr>
          <p:cNvPr id="4" name="投影片圖像版面配置區 3"/>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90827" tIns="45414" rIns="90827" bIns="45414" rtlCol="0" anchor="ctr"/>
          <a:lstStyle/>
          <a:p>
            <a:pPr lvl="0"/>
            <a:endParaRPr lang="zh-TW" altLang="en-US" noProof="0" smtClean="0"/>
          </a:p>
        </p:txBody>
      </p:sp>
      <p:sp>
        <p:nvSpPr>
          <p:cNvPr id="5" name="備忘稿版面配置區 4"/>
          <p:cNvSpPr>
            <a:spLocks noGrp="1"/>
          </p:cNvSpPr>
          <p:nvPr>
            <p:ph type="body" sz="quarter" idx="3"/>
          </p:nvPr>
        </p:nvSpPr>
        <p:spPr>
          <a:xfrm>
            <a:off x="679768" y="4716144"/>
            <a:ext cx="5438140" cy="4468176"/>
          </a:xfrm>
          <a:prstGeom prst="rect">
            <a:avLst/>
          </a:prstGeom>
        </p:spPr>
        <p:txBody>
          <a:bodyPr vert="horz" lIns="90827" tIns="45414" rIns="90827" bIns="45414" rtlCol="0">
            <a:normAutofit/>
          </a:bodyPr>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 name="頁尾版面配置區 5"/>
          <p:cNvSpPr>
            <a:spLocks noGrp="1"/>
          </p:cNvSpPr>
          <p:nvPr>
            <p:ph type="ftr" sz="quarter" idx="4"/>
          </p:nvPr>
        </p:nvSpPr>
        <p:spPr>
          <a:xfrm>
            <a:off x="0" y="9430709"/>
            <a:ext cx="2945659" cy="495937"/>
          </a:xfrm>
          <a:prstGeom prst="rect">
            <a:avLst/>
          </a:prstGeom>
        </p:spPr>
        <p:txBody>
          <a:bodyPr vert="horz" lIns="90827" tIns="45414" rIns="90827" bIns="45414" rtlCol="0" anchor="b"/>
          <a:lstStyle>
            <a:lvl1pPr algn="l">
              <a:defRPr sz="1200">
                <a:ea typeface="新細明體" pitchFamily="18" charset="-120"/>
              </a:defRPr>
            </a:lvl1pPr>
          </a:lstStyle>
          <a:p>
            <a:pPr>
              <a:defRPr/>
            </a:pPr>
            <a:endParaRPr lang="zh-TW" altLang="en-US"/>
          </a:p>
        </p:txBody>
      </p:sp>
      <p:sp>
        <p:nvSpPr>
          <p:cNvPr id="7" name="投影片編號版面配置區 6"/>
          <p:cNvSpPr>
            <a:spLocks noGrp="1"/>
          </p:cNvSpPr>
          <p:nvPr>
            <p:ph type="sldNum" sz="quarter" idx="5"/>
          </p:nvPr>
        </p:nvSpPr>
        <p:spPr>
          <a:xfrm>
            <a:off x="3850443" y="9430709"/>
            <a:ext cx="2945659" cy="495937"/>
          </a:xfrm>
          <a:prstGeom prst="rect">
            <a:avLst/>
          </a:prstGeom>
        </p:spPr>
        <p:txBody>
          <a:bodyPr vert="horz" lIns="90827" tIns="45414" rIns="90827" bIns="45414" rtlCol="0" anchor="b"/>
          <a:lstStyle>
            <a:lvl1pPr algn="r">
              <a:defRPr sz="1200">
                <a:ea typeface="新細明體" pitchFamily="18" charset="-120"/>
              </a:defRPr>
            </a:lvl1pPr>
          </a:lstStyle>
          <a:p>
            <a:pPr>
              <a:defRPr/>
            </a:pPr>
            <a:fld id="{3E1EAD81-6392-4C03-90A4-9ADD0F64D536}"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B49EA71-431C-4673-A19D-4D4C8B3C39E6}" type="slidenum">
              <a:rPr lang="en-US" altLang="zh-TW" smtClean="0"/>
              <a:pPr/>
              <a:t>32</a:t>
            </a:fld>
            <a:endParaRPr lang="en-US" altLang="zh-TW" smtClean="0"/>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zh-TW" altLang="zh-TW"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grpSp>
        <p:nvGrpSpPr>
          <p:cNvPr id="4" name="Group 17"/>
          <p:cNvGrpSpPr>
            <a:grpSpLocks/>
          </p:cNvGrpSpPr>
          <p:nvPr/>
        </p:nvGrpSpPr>
        <p:grpSpPr bwMode="auto">
          <a:xfrm>
            <a:off x="100013" y="2420938"/>
            <a:ext cx="9009062" cy="1052512"/>
            <a:chOff x="0" y="1536"/>
            <a:chExt cx="5675" cy="663"/>
          </a:xfrm>
        </p:grpSpPr>
        <p:grpSp>
          <p:nvGrpSpPr>
            <p:cNvPr id="5" name="Group 18"/>
            <p:cNvGrpSpPr>
              <a:grpSpLocks/>
            </p:cNvGrpSpPr>
            <p:nvPr/>
          </p:nvGrpSpPr>
          <p:grpSpPr bwMode="auto">
            <a:xfrm>
              <a:off x="183" y="1604"/>
              <a:ext cx="448" cy="299"/>
              <a:chOff x="720" y="336"/>
              <a:chExt cx="624" cy="432"/>
            </a:xfrm>
          </p:grpSpPr>
          <p:sp>
            <p:nvSpPr>
              <p:cNvPr id="12" name="Rectangle 19"/>
              <p:cNvSpPr>
                <a:spLocks noChangeArrowheads="1"/>
              </p:cNvSpPr>
              <p:nvPr/>
            </p:nvSpPr>
            <p:spPr bwMode="auto">
              <a:xfrm>
                <a:off x="720" y="336"/>
                <a:ext cx="384" cy="432"/>
              </a:xfrm>
              <a:prstGeom prst="rect">
                <a:avLst/>
              </a:prstGeom>
              <a:solidFill>
                <a:srgbClr val="3366FF"/>
              </a:solidFill>
              <a:ln>
                <a:noFill/>
              </a:ln>
              <a:extLst>
                <a:ext uri="{91240B29-F687-4F45-9708-019B960494DF}"/>
              </a:extLst>
            </p:spPr>
            <p:txBody>
              <a:bodyPr wrap="none" anchor="ctr"/>
              <a:lstStyle>
                <a:lvl1pPr eaLnBrk="0" hangingPunct="0">
                  <a:defRPr kumimoji="1">
                    <a:solidFill>
                      <a:schemeClr val="tx1"/>
                    </a:solidFill>
                    <a:latin typeface="Tahoma" pitchFamily="34" charset="0"/>
                    <a:ea typeface="新細明體" charset="-120"/>
                  </a:defRPr>
                </a:lvl1pPr>
                <a:lvl2pPr marL="742950" indent="-285750" eaLnBrk="0" hangingPunct="0">
                  <a:defRPr kumimoji="1">
                    <a:solidFill>
                      <a:schemeClr val="tx1"/>
                    </a:solidFill>
                    <a:latin typeface="Tahoma" pitchFamily="34" charset="0"/>
                    <a:ea typeface="新細明體" charset="-120"/>
                  </a:defRPr>
                </a:lvl2pPr>
                <a:lvl3pPr marL="1143000" indent="-228600" eaLnBrk="0" hangingPunct="0">
                  <a:defRPr kumimoji="1">
                    <a:solidFill>
                      <a:schemeClr val="tx1"/>
                    </a:solidFill>
                    <a:latin typeface="Tahoma" pitchFamily="34" charset="0"/>
                    <a:ea typeface="新細明體" charset="-120"/>
                  </a:defRPr>
                </a:lvl3pPr>
                <a:lvl4pPr marL="1600200" indent="-228600" eaLnBrk="0" hangingPunct="0">
                  <a:defRPr kumimoji="1">
                    <a:solidFill>
                      <a:schemeClr val="tx1"/>
                    </a:solidFill>
                    <a:latin typeface="Tahoma" pitchFamily="34" charset="0"/>
                    <a:ea typeface="新細明體" charset="-120"/>
                  </a:defRPr>
                </a:lvl4pPr>
                <a:lvl5pPr marL="2057400" indent="-228600" eaLnBrk="0" hangingPunct="0">
                  <a:defRPr kumimoji="1">
                    <a:solidFill>
                      <a:schemeClr val="tx1"/>
                    </a:solidFill>
                    <a:latin typeface="Tahoma" pitchFamily="34" charset="0"/>
                    <a:ea typeface="新細明體"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charset="-120"/>
                  </a:defRPr>
                </a:lvl9pPr>
              </a:lstStyle>
              <a:p>
                <a:pPr eaLnBrk="1" hangingPunct="1">
                  <a:defRPr/>
                </a:pPr>
                <a:endParaRPr lang="zh-TW" altLang="en-US" smtClean="0"/>
              </a:p>
            </p:txBody>
          </p:sp>
          <p:sp>
            <p:nvSpPr>
              <p:cNvPr id="13" name="Rectangle 20"/>
              <p:cNvSpPr>
                <a:spLocks noChangeArrowheads="1"/>
              </p:cNvSpPr>
              <p:nvPr/>
            </p:nvSpPr>
            <p:spPr bwMode="auto">
              <a:xfrm>
                <a:off x="1056" y="336"/>
                <a:ext cx="288" cy="432"/>
              </a:xfrm>
              <a:prstGeom prst="rect">
                <a:avLst/>
              </a:prstGeom>
              <a:gradFill rotWithShape="1">
                <a:gsLst>
                  <a:gs pos="0">
                    <a:srgbClr val="3366FF"/>
                  </a:gs>
                  <a:gs pos="100000">
                    <a:schemeClr val="bg1"/>
                  </a:gs>
                </a:gsLst>
                <a:lin ang="0" scaled="1"/>
              </a:gradFill>
              <a:ln>
                <a:noFill/>
              </a:ln>
              <a:extLst>
                <a:ext uri="{91240B29-F687-4F45-9708-019B960494DF}"/>
              </a:extLst>
            </p:spPr>
            <p:txBody>
              <a:bodyPr wrap="none" anchor="ctr"/>
              <a:lstStyle>
                <a:lvl1pPr eaLnBrk="0" hangingPunct="0">
                  <a:defRPr kumimoji="1">
                    <a:solidFill>
                      <a:schemeClr val="tx1"/>
                    </a:solidFill>
                    <a:latin typeface="Tahoma" pitchFamily="34" charset="0"/>
                    <a:ea typeface="新細明體" charset="-120"/>
                  </a:defRPr>
                </a:lvl1pPr>
                <a:lvl2pPr marL="742950" indent="-285750" eaLnBrk="0" hangingPunct="0">
                  <a:defRPr kumimoji="1">
                    <a:solidFill>
                      <a:schemeClr val="tx1"/>
                    </a:solidFill>
                    <a:latin typeface="Tahoma" pitchFamily="34" charset="0"/>
                    <a:ea typeface="新細明體" charset="-120"/>
                  </a:defRPr>
                </a:lvl2pPr>
                <a:lvl3pPr marL="1143000" indent="-228600" eaLnBrk="0" hangingPunct="0">
                  <a:defRPr kumimoji="1">
                    <a:solidFill>
                      <a:schemeClr val="tx1"/>
                    </a:solidFill>
                    <a:latin typeface="Tahoma" pitchFamily="34" charset="0"/>
                    <a:ea typeface="新細明體" charset="-120"/>
                  </a:defRPr>
                </a:lvl3pPr>
                <a:lvl4pPr marL="1600200" indent="-228600" eaLnBrk="0" hangingPunct="0">
                  <a:defRPr kumimoji="1">
                    <a:solidFill>
                      <a:schemeClr val="tx1"/>
                    </a:solidFill>
                    <a:latin typeface="Tahoma" pitchFamily="34" charset="0"/>
                    <a:ea typeface="新細明體" charset="-120"/>
                  </a:defRPr>
                </a:lvl4pPr>
                <a:lvl5pPr marL="2057400" indent="-228600" eaLnBrk="0" hangingPunct="0">
                  <a:defRPr kumimoji="1">
                    <a:solidFill>
                      <a:schemeClr val="tx1"/>
                    </a:solidFill>
                    <a:latin typeface="Tahoma" pitchFamily="34" charset="0"/>
                    <a:ea typeface="新細明體"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charset="-120"/>
                  </a:defRPr>
                </a:lvl9pPr>
              </a:lstStyle>
              <a:p>
                <a:pPr eaLnBrk="1" hangingPunct="1">
                  <a:defRPr/>
                </a:pPr>
                <a:endParaRPr lang="zh-TW" altLang="en-US" smtClean="0"/>
              </a:p>
            </p:txBody>
          </p:sp>
        </p:grpSp>
        <p:grpSp>
          <p:nvGrpSpPr>
            <p:cNvPr id="6" name="Group 21"/>
            <p:cNvGrpSpPr>
              <a:grpSpLocks/>
            </p:cNvGrpSpPr>
            <p:nvPr/>
          </p:nvGrpSpPr>
          <p:grpSpPr bwMode="auto">
            <a:xfrm>
              <a:off x="261" y="1870"/>
              <a:ext cx="465" cy="299"/>
              <a:chOff x="912" y="2640"/>
              <a:chExt cx="672" cy="432"/>
            </a:xfrm>
          </p:grpSpPr>
          <p:sp>
            <p:nvSpPr>
              <p:cNvPr id="10" name="Rectangle 22"/>
              <p:cNvSpPr>
                <a:spLocks noChangeArrowheads="1"/>
              </p:cNvSpPr>
              <p:nvPr/>
            </p:nvSpPr>
            <p:spPr bwMode="auto">
              <a:xfrm>
                <a:off x="912" y="2640"/>
                <a:ext cx="384" cy="432"/>
              </a:xfrm>
              <a:prstGeom prst="rect">
                <a:avLst/>
              </a:prstGeom>
              <a:solidFill>
                <a:schemeClr val="accent2"/>
              </a:solidFill>
              <a:ln>
                <a:noFill/>
              </a:ln>
              <a:extLst>
                <a:ext uri="{91240B29-F687-4F45-9708-019B960494DF}"/>
              </a:extLst>
            </p:spPr>
            <p:txBody>
              <a:bodyPr wrap="none" anchor="ctr"/>
              <a:lstStyle>
                <a:lvl1pPr eaLnBrk="0" hangingPunct="0">
                  <a:defRPr kumimoji="1">
                    <a:solidFill>
                      <a:schemeClr val="tx1"/>
                    </a:solidFill>
                    <a:latin typeface="Tahoma" pitchFamily="34" charset="0"/>
                    <a:ea typeface="新細明體" charset="-120"/>
                  </a:defRPr>
                </a:lvl1pPr>
                <a:lvl2pPr marL="742950" indent="-285750" eaLnBrk="0" hangingPunct="0">
                  <a:defRPr kumimoji="1">
                    <a:solidFill>
                      <a:schemeClr val="tx1"/>
                    </a:solidFill>
                    <a:latin typeface="Tahoma" pitchFamily="34" charset="0"/>
                    <a:ea typeface="新細明體" charset="-120"/>
                  </a:defRPr>
                </a:lvl2pPr>
                <a:lvl3pPr marL="1143000" indent="-228600" eaLnBrk="0" hangingPunct="0">
                  <a:defRPr kumimoji="1">
                    <a:solidFill>
                      <a:schemeClr val="tx1"/>
                    </a:solidFill>
                    <a:latin typeface="Tahoma" pitchFamily="34" charset="0"/>
                    <a:ea typeface="新細明體" charset="-120"/>
                  </a:defRPr>
                </a:lvl3pPr>
                <a:lvl4pPr marL="1600200" indent="-228600" eaLnBrk="0" hangingPunct="0">
                  <a:defRPr kumimoji="1">
                    <a:solidFill>
                      <a:schemeClr val="tx1"/>
                    </a:solidFill>
                    <a:latin typeface="Tahoma" pitchFamily="34" charset="0"/>
                    <a:ea typeface="新細明體" charset="-120"/>
                  </a:defRPr>
                </a:lvl4pPr>
                <a:lvl5pPr marL="2057400" indent="-228600" eaLnBrk="0" hangingPunct="0">
                  <a:defRPr kumimoji="1">
                    <a:solidFill>
                      <a:schemeClr val="tx1"/>
                    </a:solidFill>
                    <a:latin typeface="Tahoma" pitchFamily="34" charset="0"/>
                    <a:ea typeface="新細明體"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charset="-120"/>
                  </a:defRPr>
                </a:lvl9pPr>
              </a:lstStyle>
              <a:p>
                <a:pPr eaLnBrk="1" hangingPunct="1">
                  <a:defRPr/>
                </a:pPr>
                <a:endParaRPr lang="zh-TW" altLang="en-US" smtClean="0"/>
              </a:p>
            </p:txBody>
          </p:sp>
          <p:sp>
            <p:nvSpPr>
              <p:cNvPr id="11" name="Rectangle 23"/>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extLst>
            </p:spPr>
            <p:txBody>
              <a:bodyPr wrap="none" anchor="ctr"/>
              <a:lstStyle>
                <a:lvl1pPr eaLnBrk="0" hangingPunct="0">
                  <a:defRPr kumimoji="1">
                    <a:solidFill>
                      <a:schemeClr val="tx1"/>
                    </a:solidFill>
                    <a:latin typeface="Tahoma" pitchFamily="34" charset="0"/>
                    <a:ea typeface="新細明體" charset="-120"/>
                  </a:defRPr>
                </a:lvl1pPr>
                <a:lvl2pPr marL="742950" indent="-285750" eaLnBrk="0" hangingPunct="0">
                  <a:defRPr kumimoji="1">
                    <a:solidFill>
                      <a:schemeClr val="tx1"/>
                    </a:solidFill>
                    <a:latin typeface="Tahoma" pitchFamily="34" charset="0"/>
                    <a:ea typeface="新細明體" charset="-120"/>
                  </a:defRPr>
                </a:lvl2pPr>
                <a:lvl3pPr marL="1143000" indent="-228600" eaLnBrk="0" hangingPunct="0">
                  <a:defRPr kumimoji="1">
                    <a:solidFill>
                      <a:schemeClr val="tx1"/>
                    </a:solidFill>
                    <a:latin typeface="Tahoma" pitchFamily="34" charset="0"/>
                    <a:ea typeface="新細明體" charset="-120"/>
                  </a:defRPr>
                </a:lvl3pPr>
                <a:lvl4pPr marL="1600200" indent="-228600" eaLnBrk="0" hangingPunct="0">
                  <a:defRPr kumimoji="1">
                    <a:solidFill>
                      <a:schemeClr val="tx1"/>
                    </a:solidFill>
                    <a:latin typeface="Tahoma" pitchFamily="34" charset="0"/>
                    <a:ea typeface="新細明體" charset="-120"/>
                  </a:defRPr>
                </a:lvl4pPr>
                <a:lvl5pPr marL="2057400" indent="-228600" eaLnBrk="0" hangingPunct="0">
                  <a:defRPr kumimoji="1">
                    <a:solidFill>
                      <a:schemeClr val="tx1"/>
                    </a:solidFill>
                    <a:latin typeface="Tahoma" pitchFamily="34" charset="0"/>
                    <a:ea typeface="新細明體"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charset="-120"/>
                  </a:defRPr>
                </a:lvl9pPr>
              </a:lstStyle>
              <a:p>
                <a:pPr eaLnBrk="1" hangingPunct="1">
                  <a:defRPr/>
                </a:pPr>
                <a:endParaRPr lang="zh-TW" altLang="en-US" smtClean="0"/>
              </a:p>
            </p:txBody>
          </p:sp>
        </p:grpSp>
        <p:sp>
          <p:nvSpPr>
            <p:cNvPr id="7" name="Rectangle 24"/>
            <p:cNvSpPr>
              <a:spLocks noChangeArrowheads="1"/>
            </p:cNvSpPr>
            <p:nvPr/>
          </p:nvSpPr>
          <p:spPr bwMode="auto">
            <a:xfrm>
              <a:off x="0" y="1824"/>
              <a:ext cx="353" cy="266"/>
            </a:xfrm>
            <a:prstGeom prst="rect">
              <a:avLst/>
            </a:prstGeom>
            <a:gradFill rotWithShape="0">
              <a:gsLst>
                <a:gs pos="0">
                  <a:schemeClr val="accent1"/>
                </a:gs>
                <a:gs pos="100000">
                  <a:schemeClr val="bg1"/>
                </a:gs>
              </a:gsLst>
              <a:lin ang="2700000" scaled="1"/>
            </a:gradFill>
            <a:ln>
              <a:noFill/>
            </a:ln>
            <a:extLst>
              <a:ext uri="{91240B29-F687-4F45-9708-019B960494DF}"/>
            </a:extLst>
          </p:spPr>
          <p:txBody>
            <a:bodyPr wrap="none" anchor="ctr"/>
            <a:lstStyle>
              <a:lvl1pPr eaLnBrk="0" hangingPunct="0">
                <a:defRPr kumimoji="1">
                  <a:solidFill>
                    <a:schemeClr val="tx1"/>
                  </a:solidFill>
                  <a:latin typeface="Tahoma" pitchFamily="34" charset="0"/>
                  <a:ea typeface="新細明體" charset="-120"/>
                </a:defRPr>
              </a:lvl1pPr>
              <a:lvl2pPr marL="742950" indent="-285750" eaLnBrk="0" hangingPunct="0">
                <a:defRPr kumimoji="1">
                  <a:solidFill>
                    <a:schemeClr val="tx1"/>
                  </a:solidFill>
                  <a:latin typeface="Tahoma" pitchFamily="34" charset="0"/>
                  <a:ea typeface="新細明體" charset="-120"/>
                </a:defRPr>
              </a:lvl2pPr>
              <a:lvl3pPr marL="1143000" indent="-228600" eaLnBrk="0" hangingPunct="0">
                <a:defRPr kumimoji="1">
                  <a:solidFill>
                    <a:schemeClr val="tx1"/>
                  </a:solidFill>
                  <a:latin typeface="Tahoma" pitchFamily="34" charset="0"/>
                  <a:ea typeface="新細明體" charset="-120"/>
                </a:defRPr>
              </a:lvl3pPr>
              <a:lvl4pPr marL="1600200" indent="-228600" eaLnBrk="0" hangingPunct="0">
                <a:defRPr kumimoji="1">
                  <a:solidFill>
                    <a:schemeClr val="tx1"/>
                  </a:solidFill>
                  <a:latin typeface="Tahoma" pitchFamily="34" charset="0"/>
                  <a:ea typeface="新細明體" charset="-120"/>
                </a:defRPr>
              </a:lvl4pPr>
              <a:lvl5pPr marL="2057400" indent="-228600" eaLnBrk="0" hangingPunct="0">
                <a:defRPr kumimoji="1">
                  <a:solidFill>
                    <a:schemeClr val="tx1"/>
                  </a:solidFill>
                  <a:latin typeface="Tahoma" pitchFamily="34" charset="0"/>
                  <a:ea typeface="新細明體"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charset="-120"/>
                </a:defRPr>
              </a:lvl9pPr>
            </a:lstStyle>
            <a:p>
              <a:pPr eaLnBrk="1" hangingPunct="1">
                <a:defRPr/>
              </a:pPr>
              <a:endParaRPr lang="zh-TW" altLang="en-US" smtClean="0"/>
            </a:p>
          </p:txBody>
        </p:sp>
        <p:sp>
          <p:nvSpPr>
            <p:cNvPr id="8" name="Rectangle 25"/>
            <p:cNvSpPr>
              <a:spLocks noChangeArrowheads="1"/>
            </p:cNvSpPr>
            <p:nvPr/>
          </p:nvSpPr>
          <p:spPr bwMode="auto">
            <a:xfrm>
              <a:off x="400" y="1536"/>
              <a:ext cx="20" cy="663"/>
            </a:xfrm>
            <a:prstGeom prst="rect">
              <a:avLst/>
            </a:prstGeom>
            <a:solidFill>
              <a:schemeClr val="bg2"/>
            </a:solidFill>
            <a:ln>
              <a:noFill/>
            </a:ln>
            <a:extLst>
              <a:ext uri="{91240B29-F687-4F45-9708-019B960494DF}"/>
            </a:extLst>
          </p:spPr>
          <p:txBody>
            <a:bodyPr wrap="none" anchor="ctr"/>
            <a:lstStyle>
              <a:lvl1pPr eaLnBrk="0" hangingPunct="0">
                <a:defRPr kumimoji="1">
                  <a:solidFill>
                    <a:schemeClr val="tx1"/>
                  </a:solidFill>
                  <a:latin typeface="Tahoma" pitchFamily="34" charset="0"/>
                  <a:ea typeface="新細明體" charset="-120"/>
                </a:defRPr>
              </a:lvl1pPr>
              <a:lvl2pPr marL="742950" indent="-285750" eaLnBrk="0" hangingPunct="0">
                <a:defRPr kumimoji="1">
                  <a:solidFill>
                    <a:schemeClr val="tx1"/>
                  </a:solidFill>
                  <a:latin typeface="Tahoma" pitchFamily="34" charset="0"/>
                  <a:ea typeface="新細明體" charset="-120"/>
                </a:defRPr>
              </a:lvl2pPr>
              <a:lvl3pPr marL="1143000" indent="-228600" eaLnBrk="0" hangingPunct="0">
                <a:defRPr kumimoji="1">
                  <a:solidFill>
                    <a:schemeClr val="tx1"/>
                  </a:solidFill>
                  <a:latin typeface="Tahoma" pitchFamily="34" charset="0"/>
                  <a:ea typeface="新細明體" charset="-120"/>
                </a:defRPr>
              </a:lvl3pPr>
              <a:lvl4pPr marL="1600200" indent="-228600" eaLnBrk="0" hangingPunct="0">
                <a:defRPr kumimoji="1">
                  <a:solidFill>
                    <a:schemeClr val="tx1"/>
                  </a:solidFill>
                  <a:latin typeface="Tahoma" pitchFamily="34" charset="0"/>
                  <a:ea typeface="新細明體" charset="-120"/>
                </a:defRPr>
              </a:lvl4pPr>
              <a:lvl5pPr marL="2057400" indent="-228600" eaLnBrk="0" hangingPunct="0">
                <a:defRPr kumimoji="1">
                  <a:solidFill>
                    <a:schemeClr val="tx1"/>
                  </a:solidFill>
                  <a:latin typeface="Tahoma" pitchFamily="34" charset="0"/>
                  <a:ea typeface="新細明體"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charset="-120"/>
                </a:defRPr>
              </a:lvl9pPr>
            </a:lstStyle>
            <a:p>
              <a:pPr eaLnBrk="1" hangingPunct="1">
                <a:defRPr/>
              </a:pPr>
              <a:endParaRPr lang="zh-TW" altLang="en-US" smtClean="0"/>
            </a:p>
          </p:txBody>
        </p:sp>
        <p:sp>
          <p:nvSpPr>
            <p:cNvPr id="9" name="Rectangle 26"/>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extLst>
          </p:spPr>
          <p:txBody>
            <a:bodyPr wrap="none" anchor="ctr"/>
            <a:lstStyle>
              <a:lvl1pPr eaLnBrk="0" hangingPunct="0">
                <a:defRPr kumimoji="1">
                  <a:solidFill>
                    <a:schemeClr val="tx1"/>
                  </a:solidFill>
                  <a:latin typeface="Tahoma" pitchFamily="34" charset="0"/>
                  <a:ea typeface="新細明體" charset="-120"/>
                </a:defRPr>
              </a:lvl1pPr>
              <a:lvl2pPr marL="742950" indent="-285750" eaLnBrk="0" hangingPunct="0">
                <a:defRPr kumimoji="1">
                  <a:solidFill>
                    <a:schemeClr val="tx1"/>
                  </a:solidFill>
                  <a:latin typeface="Tahoma" pitchFamily="34" charset="0"/>
                  <a:ea typeface="新細明體" charset="-120"/>
                </a:defRPr>
              </a:lvl2pPr>
              <a:lvl3pPr marL="1143000" indent="-228600" eaLnBrk="0" hangingPunct="0">
                <a:defRPr kumimoji="1">
                  <a:solidFill>
                    <a:schemeClr val="tx1"/>
                  </a:solidFill>
                  <a:latin typeface="Tahoma" pitchFamily="34" charset="0"/>
                  <a:ea typeface="新細明體" charset="-120"/>
                </a:defRPr>
              </a:lvl3pPr>
              <a:lvl4pPr marL="1600200" indent="-228600" eaLnBrk="0" hangingPunct="0">
                <a:defRPr kumimoji="1">
                  <a:solidFill>
                    <a:schemeClr val="tx1"/>
                  </a:solidFill>
                  <a:latin typeface="Tahoma" pitchFamily="34" charset="0"/>
                  <a:ea typeface="新細明體" charset="-120"/>
                </a:defRPr>
              </a:lvl4pPr>
              <a:lvl5pPr marL="2057400" indent="-228600" eaLnBrk="0" hangingPunct="0">
                <a:defRPr kumimoji="1">
                  <a:solidFill>
                    <a:schemeClr val="tx1"/>
                  </a:solidFill>
                  <a:latin typeface="Tahoma" pitchFamily="34" charset="0"/>
                  <a:ea typeface="新細明體"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charset="-120"/>
                </a:defRPr>
              </a:lvl9pPr>
            </a:lstStyle>
            <a:p>
              <a:pPr eaLnBrk="1" hangingPunct="1">
                <a:defRPr/>
              </a:pPr>
              <a:endParaRPr lang="zh-TW" altLang="en-US" smtClean="0"/>
            </a:p>
          </p:txBody>
        </p:sp>
      </p:grpSp>
      <p:sp>
        <p:nvSpPr>
          <p:cNvPr id="16396" name="Rectangle 12"/>
          <p:cNvSpPr>
            <a:spLocks noGrp="1" noChangeArrowheads="1"/>
          </p:cNvSpPr>
          <p:nvPr>
            <p:ph type="ctrTitle"/>
          </p:nvPr>
        </p:nvSpPr>
        <p:spPr>
          <a:xfrm>
            <a:off x="990600" y="1676400"/>
            <a:ext cx="7772400" cy="1462088"/>
          </a:xfrm>
        </p:spPr>
        <p:txBody>
          <a:bodyPr/>
          <a:lstStyle>
            <a:lvl1pPr>
              <a:defRPr/>
            </a:lvl1pPr>
          </a:lstStyle>
          <a:p>
            <a:r>
              <a:rPr lang="zh-TW" altLang="en-US"/>
              <a:t>按一下以編輯母片標題樣式</a:t>
            </a:r>
          </a:p>
        </p:txBody>
      </p:sp>
      <p:sp>
        <p:nvSpPr>
          <p:cNvPr id="16397"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zh-TW" altLang="en-US"/>
              <a:t>按一下以編輯母片副標題樣式</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ltLang="zh-TW"/>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ltLang="zh-TW"/>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C0E661EA-5C49-403F-996F-633E31481364}" type="slidenum">
              <a:rPr lang="en-US" altLang="zh-TW"/>
              <a:pPr>
                <a:defRPr/>
              </a:pPr>
              <a:t>‹#›</a:t>
            </a:fld>
            <a:endParaRPr lang="en-US" alt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3"/>
          <p:cNvSpPr>
            <a:spLocks noGrp="1" noChangeArrowheads="1"/>
          </p:cNvSpPr>
          <p:nvPr>
            <p:ph type="sldNum" sz="quarter" idx="12"/>
          </p:nvPr>
        </p:nvSpPr>
        <p:spPr>
          <a:ln/>
        </p:spPr>
        <p:txBody>
          <a:bodyPr/>
          <a:lstStyle>
            <a:lvl1pPr>
              <a:defRPr/>
            </a:lvl1pPr>
          </a:lstStyle>
          <a:p>
            <a:pPr>
              <a:defRPr/>
            </a:pPr>
            <a:fld id="{F6FDE031-7422-48B9-AC2A-B634C946E85B}" type="slidenum">
              <a:rPr lang="en-US" altLang="zh-TW"/>
              <a:pPr>
                <a:defRPr/>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004050" y="214313"/>
            <a:ext cx="1951038" cy="59182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1150938" y="214313"/>
            <a:ext cx="5700712" cy="59182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3"/>
          <p:cNvSpPr>
            <a:spLocks noGrp="1" noChangeArrowheads="1"/>
          </p:cNvSpPr>
          <p:nvPr>
            <p:ph type="sldNum" sz="quarter" idx="12"/>
          </p:nvPr>
        </p:nvSpPr>
        <p:spPr>
          <a:ln/>
        </p:spPr>
        <p:txBody>
          <a:bodyPr/>
          <a:lstStyle>
            <a:lvl1pPr>
              <a:defRPr/>
            </a:lvl1pPr>
          </a:lstStyle>
          <a:p>
            <a:pPr>
              <a:defRPr/>
            </a:pPr>
            <a:fld id="{BD8AA757-B0C2-49B1-AB54-B4E2D444A78A}" type="slidenum">
              <a:rPr lang="en-US" altLang="zh-TW"/>
              <a:pPr>
                <a:defRPr/>
              </a:pPr>
              <a:t>‹#›</a:t>
            </a:fld>
            <a:endParaRPr lang="en-US"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42913" y="103188"/>
            <a:ext cx="8243887" cy="131445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57200" y="1600200"/>
            <a:ext cx="8229600" cy="4456113"/>
          </a:xfrm>
        </p:spPr>
        <p:txBody>
          <a:bodyPr/>
          <a:lstStyle/>
          <a:p>
            <a:pPr lvl="0"/>
            <a:endParaRPr lang="zh-TW" altLang="en-US" noProof="0"/>
          </a:p>
        </p:txBody>
      </p:sp>
      <p:sp>
        <p:nvSpPr>
          <p:cNvPr id="4" name="日期版面配置區 3"/>
          <p:cNvSpPr>
            <a:spLocks noGrp="1"/>
          </p:cNvSpPr>
          <p:nvPr>
            <p:ph type="dt" sz="half" idx="10"/>
          </p:nvPr>
        </p:nvSpPr>
        <p:spPr>
          <a:xfrm>
            <a:off x="457200" y="6243638"/>
            <a:ext cx="2133600" cy="457200"/>
          </a:xfrm>
        </p:spPr>
        <p:txBody>
          <a:bodyPr/>
          <a:lstStyle>
            <a:lvl1pPr>
              <a:defRPr/>
            </a:lvl1pPr>
          </a:lstStyle>
          <a:p>
            <a:pPr>
              <a:defRPr/>
            </a:pPr>
            <a:endParaRPr lang="en-US" altLang="zh-TW"/>
          </a:p>
        </p:txBody>
      </p:sp>
      <p:sp>
        <p:nvSpPr>
          <p:cNvPr id="5" name="頁尾版面配置區 4"/>
          <p:cNvSpPr>
            <a:spLocks noGrp="1"/>
          </p:cNvSpPr>
          <p:nvPr>
            <p:ph type="ftr" sz="quarter" idx="11"/>
          </p:nvPr>
        </p:nvSpPr>
        <p:spPr>
          <a:xfrm>
            <a:off x="3124200" y="6248400"/>
            <a:ext cx="2895600" cy="457200"/>
          </a:xfrm>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a:xfrm>
            <a:off x="6553200" y="6243638"/>
            <a:ext cx="2133600" cy="457200"/>
          </a:xfrm>
        </p:spPr>
        <p:txBody>
          <a:bodyPr/>
          <a:lstStyle>
            <a:lvl1pPr>
              <a:defRPr/>
            </a:lvl1pPr>
          </a:lstStyle>
          <a:p>
            <a:pPr>
              <a:defRPr/>
            </a:pPr>
            <a:fld id="{E232A0FD-C9A5-4582-A8F3-B13D6CA31646}" type="slidenum">
              <a:rPr lang="en-US" altLang="zh-TW"/>
              <a:pPr>
                <a:defRPr/>
              </a:pPr>
              <a:t>‹#›</a:t>
            </a:fld>
            <a:endParaRPr lang="en-US" altLang="zh-TW"/>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grpSp>
        <p:nvGrpSpPr>
          <p:cNvPr id="4" name="Group 17"/>
          <p:cNvGrpSpPr>
            <a:grpSpLocks/>
          </p:cNvGrpSpPr>
          <p:nvPr/>
        </p:nvGrpSpPr>
        <p:grpSpPr bwMode="auto">
          <a:xfrm>
            <a:off x="100013" y="2420938"/>
            <a:ext cx="9009062" cy="1052512"/>
            <a:chOff x="0" y="1536"/>
            <a:chExt cx="5675" cy="663"/>
          </a:xfrm>
        </p:grpSpPr>
        <p:grpSp>
          <p:nvGrpSpPr>
            <p:cNvPr id="5" name="Group 18"/>
            <p:cNvGrpSpPr>
              <a:grpSpLocks/>
            </p:cNvGrpSpPr>
            <p:nvPr/>
          </p:nvGrpSpPr>
          <p:grpSpPr bwMode="auto">
            <a:xfrm>
              <a:off x="183" y="1604"/>
              <a:ext cx="448" cy="299"/>
              <a:chOff x="720" y="336"/>
              <a:chExt cx="624" cy="432"/>
            </a:xfrm>
          </p:grpSpPr>
          <p:sp>
            <p:nvSpPr>
              <p:cNvPr id="12" name="Rectangle 19"/>
              <p:cNvSpPr>
                <a:spLocks noChangeArrowheads="1"/>
              </p:cNvSpPr>
              <p:nvPr/>
            </p:nvSpPr>
            <p:spPr bwMode="auto">
              <a:xfrm>
                <a:off x="720" y="336"/>
                <a:ext cx="384" cy="432"/>
              </a:xfrm>
              <a:prstGeom prst="rect">
                <a:avLst/>
              </a:prstGeom>
              <a:solidFill>
                <a:srgbClr val="3366FF"/>
              </a:solidFill>
              <a:ln>
                <a:noFill/>
              </a:ln>
              <a:extLst>
                <a:ext uri="{91240B29-F687-4F45-9708-019B960494DF}"/>
              </a:extLst>
            </p:spPr>
            <p:txBody>
              <a:bodyPr wrap="none" anchor="ct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defRPr/>
                </a:pPr>
                <a:endParaRPr lang="zh-TW" altLang="en-US" smtClean="0">
                  <a:solidFill>
                    <a:srgbClr val="000000"/>
                  </a:solidFill>
                </a:endParaRPr>
              </a:p>
            </p:txBody>
          </p:sp>
          <p:sp>
            <p:nvSpPr>
              <p:cNvPr id="13" name="Rectangle 20"/>
              <p:cNvSpPr>
                <a:spLocks noChangeArrowheads="1"/>
              </p:cNvSpPr>
              <p:nvPr/>
            </p:nvSpPr>
            <p:spPr bwMode="auto">
              <a:xfrm>
                <a:off x="1056" y="336"/>
                <a:ext cx="288" cy="432"/>
              </a:xfrm>
              <a:prstGeom prst="rect">
                <a:avLst/>
              </a:prstGeom>
              <a:gradFill rotWithShape="1">
                <a:gsLst>
                  <a:gs pos="0">
                    <a:srgbClr val="3366FF"/>
                  </a:gs>
                  <a:gs pos="100000">
                    <a:schemeClr val="bg1"/>
                  </a:gs>
                </a:gsLst>
                <a:lin ang="0" scaled="1"/>
              </a:gradFill>
              <a:ln>
                <a:noFill/>
              </a:ln>
              <a:extLst>
                <a:ext uri="{91240B29-F687-4F45-9708-019B960494DF}"/>
              </a:extLst>
            </p:spPr>
            <p:txBody>
              <a:bodyPr wrap="none" anchor="ct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defRPr/>
                </a:pPr>
                <a:endParaRPr lang="zh-TW" altLang="en-US" smtClean="0">
                  <a:solidFill>
                    <a:srgbClr val="000000"/>
                  </a:solidFill>
                </a:endParaRPr>
              </a:p>
            </p:txBody>
          </p:sp>
        </p:grpSp>
        <p:grpSp>
          <p:nvGrpSpPr>
            <p:cNvPr id="6" name="Group 21"/>
            <p:cNvGrpSpPr>
              <a:grpSpLocks/>
            </p:cNvGrpSpPr>
            <p:nvPr/>
          </p:nvGrpSpPr>
          <p:grpSpPr bwMode="auto">
            <a:xfrm>
              <a:off x="261" y="1870"/>
              <a:ext cx="465" cy="299"/>
              <a:chOff x="912" y="2640"/>
              <a:chExt cx="672" cy="432"/>
            </a:xfrm>
          </p:grpSpPr>
          <p:sp>
            <p:nvSpPr>
              <p:cNvPr id="10" name="Rectangle 22"/>
              <p:cNvSpPr>
                <a:spLocks noChangeArrowheads="1"/>
              </p:cNvSpPr>
              <p:nvPr/>
            </p:nvSpPr>
            <p:spPr bwMode="auto">
              <a:xfrm>
                <a:off x="912" y="2640"/>
                <a:ext cx="384" cy="432"/>
              </a:xfrm>
              <a:prstGeom prst="rect">
                <a:avLst/>
              </a:prstGeom>
              <a:solidFill>
                <a:schemeClr val="accent2"/>
              </a:solidFill>
              <a:ln>
                <a:noFill/>
              </a:ln>
              <a:extLst>
                <a:ext uri="{91240B29-F687-4F45-9708-019B960494DF}"/>
              </a:extLst>
            </p:spPr>
            <p:txBody>
              <a:bodyPr wrap="none" anchor="ct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defRPr/>
                </a:pPr>
                <a:endParaRPr lang="zh-TW" altLang="en-US" smtClean="0">
                  <a:solidFill>
                    <a:srgbClr val="000000"/>
                  </a:solidFill>
                </a:endParaRPr>
              </a:p>
            </p:txBody>
          </p:sp>
          <p:sp>
            <p:nvSpPr>
              <p:cNvPr id="11" name="Rectangle 23"/>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extLst>
            </p:spPr>
            <p:txBody>
              <a:bodyPr wrap="none" anchor="ct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defRPr/>
                </a:pPr>
                <a:endParaRPr lang="zh-TW" altLang="en-US" smtClean="0">
                  <a:solidFill>
                    <a:srgbClr val="000000"/>
                  </a:solidFill>
                </a:endParaRPr>
              </a:p>
            </p:txBody>
          </p:sp>
        </p:grpSp>
        <p:sp>
          <p:nvSpPr>
            <p:cNvPr id="7" name="Rectangle 24"/>
            <p:cNvSpPr>
              <a:spLocks noChangeArrowheads="1"/>
            </p:cNvSpPr>
            <p:nvPr/>
          </p:nvSpPr>
          <p:spPr bwMode="auto">
            <a:xfrm>
              <a:off x="0" y="1824"/>
              <a:ext cx="353" cy="266"/>
            </a:xfrm>
            <a:prstGeom prst="rect">
              <a:avLst/>
            </a:prstGeom>
            <a:gradFill rotWithShape="0">
              <a:gsLst>
                <a:gs pos="0">
                  <a:schemeClr val="accent1"/>
                </a:gs>
                <a:gs pos="100000">
                  <a:schemeClr val="bg1"/>
                </a:gs>
              </a:gsLst>
              <a:lin ang="2700000" scaled="1"/>
            </a:gradFill>
            <a:ln>
              <a:noFill/>
            </a:ln>
            <a:extLst>
              <a:ext uri="{91240B29-F687-4F45-9708-019B960494DF}"/>
            </a:extLst>
          </p:spPr>
          <p:txBody>
            <a:bodyPr wrap="none" anchor="ct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defRPr/>
              </a:pPr>
              <a:endParaRPr lang="zh-TW" altLang="en-US" smtClean="0">
                <a:solidFill>
                  <a:srgbClr val="000000"/>
                </a:solidFill>
              </a:endParaRPr>
            </a:p>
          </p:txBody>
        </p:sp>
        <p:sp>
          <p:nvSpPr>
            <p:cNvPr id="8" name="Rectangle 25"/>
            <p:cNvSpPr>
              <a:spLocks noChangeArrowheads="1"/>
            </p:cNvSpPr>
            <p:nvPr/>
          </p:nvSpPr>
          <p:spPr bwMode="auto">
            <a:xfrm>
              <a:off x="400" y="1536"/>
              <a:ext cx="20" cy="663"/>
            </a:xfrm>
            <a:prstGeom prst="rect">
              <a:avLst/>
            </a:prstGeom>
            <a:solidFill>
              <a:schemeClr val="bg2"/>
            </a:solidFill>
            <a:ln>
              <a:noFill/>
            </a:ln>
            <a:extLst>
              <a:ext uri="{91240B29-F687-4F45-9708-019B960494DF}"/>
            </a:extLst>
          </p:spPr>
          <p:txBody>
            <a:bodyPr wrap="none" anchor="ct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defRPr/>
              </a:pPr>
              <a:endParaRPr lang="zh-TW" altLang="en-US" smtClean="0">
                <a:solidFill>
                  <a:srgbClr val="000000"/>
                </a:solidFill>
              </a:endParaRPr>
            </a:p>
          </p:txBody>
        </p:sp>
        <p:sp>
          <p:nvSpPr>
            <p:cNvPr id="9" name="Rectangle 26"/>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extLst>
          </p:spPr>
          <p:txBody>
            <a:bodyPr wrap="none" anchor="ct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defRPr/>
              </a:pPr>
              <a:endParaRPr lang="zh-TW" altLang="en-US" smtClean="0">
                <a:solidFill>
                  <a:srgbClr val="000000"/>
                </a:solidFill>
              </a:endParaRPr>
            </a:p>
          </p:txBody>
        </p:sp>
      </p:grpSp>
      <p:sp>
        <p:nvSpPr>
          <p:cNvPr id="16396" name="Rectangle 12"/>
          <p:cNvSpPr>
            <a:spLocks noGrp="1" noChangeArrowheads="1"/>
          </p:cNvSpPr>
          <p:nvPr>
            <p:ph type="ctrTitle"/>
          </p:nvPr>
        </p:nvSpPr>
        <p:spPr>
          <a:xfrm>
            <a:off x="990600" y="1676400"/>
            <a:ext cx="7772400" cy="1462088"/>
          </a:xfrm>
        </p:spPr>
        <p:txBody>
          <a:bodyPr/>
          <a:lstStyle>
            <a:lvl1pPr>
              <a:defRPr/>
            </a:lvl1pPr>
          </a:lstStyle>
          <a:p>
            <a:r>
              <a:rPr lang="zh-TW" altLang="en-US"/>
              <a:t>按一下以編輯母片標題樣式</a:t>
            </a:r>
          </a:p>
        </p:txBody>
      </p:sp>
      <p:sp>
        <p:nvSpPr>
          <p:cNvPr id="16397"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zh-TW" altLang="en-US"/>
              <a:t>按一下以編輯母片副標題樣式</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pPr>
              <a:defRPr/>
            </a:pPr>
            <a:endParaRPr lang="en-US" altLang="zh-TW"/>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pPr>
              <a:defRPr/>
            </a:pPr>
            <a:endParaRPr lang="en-US" altLang="zh-TW"/>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pPr>
              <a:defRPr/>
            </a:pPr>
            <a:fld id="{086C5BC9-0AFF-49C4-8BF4-901AACCD0013}" type="slidenum">
              <a:rPr lang="en-US" altLang="zh-TW"/>
              <a:pPr>
                <a:defRPr/>
              </a:pPr>
              <a:t>‹#›</a:t>
            </a:fld>
            <a:endParaRPr lang="en-US" altLang="zh-TW"/>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3"/>
          <p:cNvSpPr>
            <a:spLocks noGrp="1" noChangeArrowheads="1"/>
          </p:cNvSpPr>
          <p:nvPr>
            <p:ph type="sldNum" sz="quarter" idx="12"/>
          </p:nvPr>
        </p:nvSpPr>
        <p:spPr>
          <a:ln/>
        </p:spPr>
        <p:txBody>
          <a:bodyPr/>
          <a:lstStyle>
            <a:lvl1pPr>
              <a:defRPr/>
            </a:lvl1pPr>
          </a:lstStyle>
          <a:p>
            <a:pPr>
              <a:defRPr/>
            </a:pPr>
            <a:fld id="{4D5233F8-A054-4D72-8ED8-CCFEF42B8C0F}" type="slidenum">
              <a:rPr lang="en-US" altLang="zh-TW"/>
              <a:pPr>
                <a:defRPr/>
              </a:pPr>
              <a:t>‹#›</a:t>
            </a:fld>
            <a:endParaRPr lang="en-US" altLang="zh-TW"/>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3"/>
          <p:cNvSpPr>
            <a:spLocks noGrp="1" noChangeArrowheads="1"/>
          </p:cNvSpPr>
          <p:nvPr>
            <p:ph type="sldNum" sz="quarter" idx="12"/>
          </p:nvPr>
        </p:nvSpPr>
        <p:spPr>
          <a:ln/>
        </p:spPr>
        <p:txBody>
          <a:bodyPr/>
          <a:lstStyle>
            <a:lvl1pPr>
              <a:defRPr/>
            </a:lvl1pPr>
          </a:lstStyle>
          <a:p>
            <a:pPr>
              <a:defRPr/>
            </a:pPr>
            <a:fld id="{4BADD068-EAA8-4AB6-8480-1611D72574E6}" type="slidenum">
              <a:rPr lang="en-US" altLang="zh-TW"/>
              <a:pPr>
                <a:defRPr/>
              </a:pPr>
              <a:t>‹#›</a:t>
            </a:fld>
            <a:endParaRPr lang="en-US" altLang="zh-TW"/>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3"/>
          <p:cNvSpPr>
            <a:spLocks noGrp="1" noChangeArrowheads="1"/>
          </p:cNvSpPr>
          <p:nvPr>
            <p:ph type="sldNum" sz="quarter" idx="12"/>
          </p:nvPr>
        </p:nvSpPr>
        <p:spPr>
          <a:ln/>
        </p:spPr>
        <p:txBody>
          <a:bodyPr/>
          <a:lstStyle>
            <a:lvl1pPr>
              <a:defRPr/>
            </a:lvl1pPr>
          </a:lstStyle>
          <a:p>
            <a:pPr>
              <a:defRPr/>
            </a:pPr>
            <a:fld id="{3F1F03E1-4A5A-49F3-AC7E-3645719E3362}" type="slidenum">
              <a:rPr lang="en-US" altLang="zh-TW"/>
              <a:pPr>
                <a:defRPr/>
              </a:pPr>
              <a:t>‹#›</a:t>
            </a:fld>
            <a:endParaRPr lang="en-US" altLang="zh-TW"/>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3"/>
          <p:cNvSpPr>
            <a:spLocks noGrp="1" noChangeArrowheads="1"/>
          </p:cNvSpPr>
          <p:nvPr>
            <p:ph type="sldNum" sz="quarter" idx="12"/>
          </p:nvPr>
        </p:nvSpPr>
        <p:spPr>
          <a:ln/>
        </p:spPr>
        <p:txBody>
          <a:bodyPr/>
          <a:lstStyle>
            <a:lvl1pPr>
              <a:defRPr/>
            </a:lvl1pPr>
          </a:lstStyle>
          <a:p>
            <a:pPr>
              <a:defRPr/>
            </a:pPr>
            <a:fld id="{46F1A1C7-E168-4A0C-B36A-1801A9A48EEC}" type="slidenum">
              <a:rPr lang="en-US" altLang="zh-TW"/>
              <a:pPr>
                <a:defRPr/>
              </a:pPr>
              <a:t>‹#›</a:t>
            </a:fld>
            <a:endParaRPr lang="en-US" altLang="zh-TW"/>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13"/>
          <p:cNvSpPr>
            <a:spLocks noGrp="1" noChangeArrowheads="1"/>
          </p:cNvSpPr>
          <p:nvPr>
            <p:ph type="sldNum" sz="quarter" idx="12"/>
          </p:nvPr>
        </p:nvSpPr>
        <p:spPr>
          <a:ln/>
        </p:spPr>
        <p:txBody>
          <a:bodyPr/>
          <a:lstStyle>
            <a:lvl1pPr>
              <a:defRPr/>
            </a:lvl1pPr>
          </a:lstStyle>
          <a:p>
            <a:pPr>
              <a:defRPr/>
            </a:pPr>
            <a:fld id="{3D9BC0B8-D504-4F53-82D2-0C859F53ADC5}" type="slidenum">
              <a:rPr lang="en-US" altLang="zh-TW"/>
              <a:pPr>
                <a:defRPr/>
              </a:pPr>
              <a:t>‹#›</a:t>
            </a:fld>
            <a:endParaRPr lang="en-US" altLang="zh-TW"/>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13"/>
          <p:cNvSpPr>
            <a:spLocks noGrp="1" noChangeArrowheads="1"/>
          </p:cNvSpPr>
          <p:nvPr>
            <p:ph type="sldNum" sz="quarter" idx="12"/>
          </p:nvPr>
        </p:nvSpPr>
        <p:spPr>
          <a:ln/>
        </p:spPr>
        <p:txBody>
          <a:bodyPr/>
          <a:lstStyle>
            <a:lvl1pPr>
              <a:defRPr/>
            </a:lvl1pPr>
          </a:lstStyle>
          <a:p>
            <a:pPr>
              <a:defRPr/>
            </a:pPr>
            <a:fld id="{645C7736-0497-4FA7-82B2-FA26D050FDDE}" type="slidenum">
              <a:rPr lang="en-US" altLang="zh-TW"/>
              <a:pPr>
                <a:defRPr/>
              </a:pPr>
              <a:t>‹#›</a:t>
            </a:fld>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3"/>
          <p:cNvSpPr>
            <a:spLocks noGrp="1" noChangeArrowheads="1"/>
          </p:cNvSpPr>
          <p:nvPr>
            <p:ph type="sldNum" sz="quarter" idx="12"/>
          </p:nvPr>
        </p:nvSpPr>
        <p:spPr>
          <a:ln/>
        </p:spPr>
        <p:txBody>
          <a:bodyPr/>
          <a:lstStyle>
            <a:lvl1pPr>
              <a:defRPr/>
            </a:lvl1pPr>
          </a:lstStyle>
          <a:p>
            <a:pPr>
              <a:defRPr/>
            </a:pPr>
            <a:fld id="{3A31F210-2FE5-4183-BBC7-A988D8FC1C58}" type="slidenum">
              <a:rPr lang="en-US" altLang="zh-TW"/>
              <a:pPr>
                <a:defRPr/>
              </a:pPr>
              <a:t>‹#›</a:t>
            </a:fld>
            <a:endParaRPr lang="en-US" altLang="zh-TW"/>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3"/>
          <p:cNvSpPr>
            <a:spLocks noGrp="1" noChangeArrowheads="1"/>
          </p:cNvSpPr>
          <p:nvPr>
            <p:ph type="sldNum" sz="quarter" idx="12"/>
          </p:nvPr>
        </p:nvSpPr>
        <p:spPr>
          <a:ln/>
        </p:spPr>
        <p:txBody>
          <a:bodyPr/>
          <a:lstStyle>
            <a:lvl1pPr>
              <a:defRPr/>
            </a:lvl1pPr>
          </a:lstStyle>
          <a:p>
            <a:pPr>
              <a:defRPr/>
            </a:pPr>
            <a:fld id="{31E9E64D-AFAC-4E4F-8E81-2AA0BBB4645F}" type="slidenum">
              <a:rPr lang="en-US" altLang="zh-TW"/>
              <a:pPr>
                <a:defRPr/>
              </a:pPr>
              <a:t>‹#›</a:t>
            </a:fld>
            <a:endParaRPr lang="en-US" altLang="zh-TW"/>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3"/>
          <p:cNvSpPr>
            <a:spLocks noGrp="1" noChangeArrowheads="1"/>
          </p:cNvSpPr>
          <p:nvPr>
            <p:ph type="sldNum" sz="quarter" idx="12"/>
          </p:nvPr>
        </p:nvSpPr>
        <p:spPr>
          <a:ln/>
        </p:spPr>
        <p:txBody>
          <a:bodyPr/>
          <a:lstStyle>
            <a:lvl1pPr>
              <a:defRPr/>
            </a:lvl1pPr>
          </a:lstStyle>
          <a:p>
            <a:pPr>
              <a:defRPr/>
            </a:pPr>
            <a:fld id="{BAB0E484-60AB-4FF8-9258-89567E4D4C3C}" type="slidenum">
              <a:rPr lang="en-US" altLang="zh-TW"/>
              <a:pPr>
                <a:defRPr/>
              </a:pPr>
              <a:t>‹#›</a:t>
            </a:fld>
            <a:endParaRPr lang="en-US" altLang="zh-TW"/>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3"/>
          <p:cNvSpPr>
            <a:spLocks noGrp="1" noChangeArrowheads="1"/>
          </p:cNvSpPr>
          <p:nvPr>
            <p:ph type="sldNum" sz="quarter" idx="12"/>
          </p:nvPr>
        </p:nvSpPr>
        <p:spPr>
          <a:ln/>
        </p:spPr>
        <p:txBody>
          <a:bodyPr/>
          <a:lstStyle>
            <a:lvl1pPr>
              <a:defRPr/>
            </a:lvl1pPr>
          </a:lstStyle>
          <a:p>
            <a:pPr>
              <a:defRPr/>
            </a:pPr>
            <a:fld id="{7CE6BE17-9D88-4BB9-84FE-915A294611BB}" type="slidenum">
              <a:rPr lang="en-US" altLang="zh-TW"/>
              <a:pPr>
                <a:defRPr/>
              </a:pPr>
              <a:t>‹#›</a:t>
            </a:fld>
            <a:endParaRPr lang="en-US" altLang="zh-TW"/>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004050" y="214313"/>
            <a:ext cx="1951038" cy="59182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1150938" y="214313"/>
            <a:ext cx="5700712" cy="59182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3"/>
          <p:cNvSpPr>
            <a:spLocks noGrp="1" noChangeArrowheads="1"/>
          </p:cNvSpPr>
          <p:nvPr>
            <p:ph type="sldNum" sz="quarter" idx="12"/>
          </p:nvPr>
        </p:nvSpPr>
        <p:spPr>
          <a:ln/>
        </p:spPr>
        <p:txBody>
          <a:bodyPr/>
          <a:lstStyle>
            <a:lvl1pPr>
              <a:defRPr/>
            </a:lvl1pPr>
          </a:lstStyle>
          <a:p>
            <a:pPr>
              <a:defRPr/>
            </a:pPr>
            <a:fld id="{3D555BD1-4B11-41B9-9B8A-66B14A18F8ED}" type="slidenum">
              <a:rPr lang="en-US" altLang="zh-TW"/>
              <a:pPr>
                <a:defRPr/>
              </a:pPr>
              <a:t>‹#›</a:t>
            </a:fld>
            <a:endParaRPr lang="en-US" alt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3"/>
          <p:cNvSpPr>
            <a:spLocks noGrp="1" noChangeArrowheads="1"/>
          </p:cNvSpPr>
          <p:nvPr>
            <p:ph type="sldNum" sz="quarter" idx="12"/>
          </p:nvPr>
        </p:nvSpPr>
        <p:spPr>
          <a:ln/>
        </p:spPr>
        <p:txBody>
          <a:bodyPr/>
          <a:lstStyle>
            <a:lvl1pPr>
              <a:defRPr/>
            </a:lvl1pPr>
          </a:lstStyle>
          <a:p>
            <a:pPr>
              <a:defRPr/>
            </a:pPr>
            <a:fld id="{A7CF4B40-82E7-40F3-A07F-187AF348E4C1}" type="slidenum">
              <a:rPr lang="en-US" altLang="zh-TW"/>
              <a:pPr>
                <a:defRPr/>
              </a:pPr>
              <a:t>‹#›</a:t>
            </a:fld>
            <a:endParaRPr lang="en-US"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3"/>
          <p:cNvSpPr>
            <a:spLocks noGrp="1" noChangeArrowheads="1"/>
          </p:cNvSpPr>
          <p:nvPr>
            <p:ph type="sldNum" sz="quarter" idx="12"/>
          </p:nvPr>
        </p:nvSpPr>
        <p:spPr>
          <a:ln/>
        </p:spPr>
        <p:txBody>
          <a:bodyPr/>
          <a:lstStyle>
            <a:lvl1pPr>
              <a:defRPr/>
            </a:lvl1pPr>
          </a:lstStyle>
          <a:p>
            <a:pPr>
              <a:defRPr/>
            </a:pPr>
            <a:fld id="{580C98AA-721D-4901-8E56-56725ABD4B0E}" type="slidenum">
              <a:rPr lang="en-US" altLang="zh-TW"/>
              <a:pPr>
                <a:defRPr/>
              </a:pPr>
              <a:t>‹#›</a:t>
            </a:fld>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3"/>
          <p:cNvSpPr>
            <a:spLocks noGrp="1" noChangeArrowheads="1"/>
          </p:cNvSpPr>
          <p:nvPr>
            <p:ph type="sldNum" sz="quarter" idx="12"/>
          </p:nvPr>
        </p:nvSpPr>
        <p:spPr>
          <a:ln/>
        </p:spPr>
        <p:txBody>
          <a:bodyPr/>
          <a:lstStyle>
            <a:lvl1pPr>
              <a:defRPr/>
            </a:lvl1pPr>
          </a:lstStyle>
          <a:p>
            <a:pPr>
              <a:defRPr/>
            </a:pPr>
            <a:fld id="{51F59950-B2DB-4B9E-A29A-27684AA0EE14}" type="slidenum">
              <a:rPr lang="en-US" altLang="zh-TW"/>
              <a:pPr>
                <a:defRPr/>
              </a:pPr>
              <a:t>‹#›</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13"/>
          <p:cNvSpPr>
            <a:spLocks noGrp="1" noChangeArrowheads="1"/>
          </p:cNvSpPr>
          <p:nvPr>
            <p:ph type="sldNum" sz="quarter" idx="12"/>
          </p:nvPr>
        </p:nvSpPr>
        <p:spPr>
          <a:ln/>
        </p:spPr>
        <p:txBody>
          <a:bodyPr/>
          <a:lstStyle>
            <a:lvl1pPr>
              <a:defRPr/>
            </a:lvl1pPr>
          </a:lstStyle>
          <a:p>
            <a:pPr>
              <a:defRPr/>
            </a:pPr>
            <a:fld id="{9C4CE4DF-3D02-44E1-A374-D977BD88E724}" type="slidenum">
              <a:rPr lang="en-US" altLang="zh-TW"/>
              <a:pPr>
                <a:defRPr/>
              </a:pPr>
              <a:t>‹#›</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13"/>
          <p:cNvSpPr>
            <a:spLocks noGrp="1" noChangeArrowheads="1"/>
          </p:cNvSpPr>
          <p:nvPr>
            <p:ph type="sldNum" sz="quarter" idx="12"/>
          </p:nvPr>
        </p:nvSpPr>
        <p:spPr>
          <a:ln/>
        </p:spPr>
        <p:txBody>
          <a:bodyPr/>
          <a:lstStyle>
            <a:lvl1pPr>
              <a:defRPr/>
            </a:lvl1pPr>
          </a:lstStyle>
          <a:p>
            <a:pPr>
              <a:defRPr/>
            </a:pPr>
            <a:fld id="{0159A949-9192-4A50-AE85-6506400F948D}" type="slidenum">
              <a:rPr lang="en-US" altLang="zh-TW"/>
              <a:pPr>
                <a:defRPr/>
              </a:pPr>
              <a:t>‹#›</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3"/>
          <p:cNvSpPr>
            <a:spLocks noGrp="1" noChangeArrowheads="1"/>
          </p:cNvSpPr>
          <p:nvPr>
            <p:ph type="sldNum" sz="quarter" idx="12"/>
          </p:nvPr>
        </p:nvSpPr>
        <p:spPr>
          <a:ln/>
        </p:spPr>
        <p:txBody>
          <a:bodyPr/>
          <a:lstStyle>
            <a:lvl1pPr>
              <a:defRPr/>
            </a:lvl1pPr>
          </a:lstStyle>
          <a:p>
            <a:pPr>
              <a:defRPr/>
            </a:pPr>
            <a:fld id="{4457DAC6-BA77-4643-9FBD-53D14B2C27A8}" type="slidenum">
              <a:rPr lang="en-US" altLang="zh-TW"/>
              <a:pPr>
                <a:defRPr/>
              </a:pPr>
              <a:t>‹#›</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3"/>
          <p:cNvSpPr>
            <a:spLocks noGrp="1" noChangeArrowheads="1"/>
          </p:cNvSpPr>
          <p:nvPr>
            <p:ph type="sldNum" sz="quarter" idx="12"/>
          </p:nvPr>
        </p:nvSpPr>
        <p:spPr>
          <a:ln/>
        </p:spPr>
        <p:txBody>
          <a:bodyPr/>
          <a:lstStyle>
            <a:lvl1pPr>
              <a:defRPr/>
            </a:lvl1pPr>
          </a:lstStyle>
          <a:p>
            <a:pPr>
              <a:defRPr/>
            </a:pPr>
            <a:fld id="{33837747-3841-4CA4-BEC4-B8B4F27672A7}" type="slidenum">
              <a:rPr lang="en-US" altLang="zh-TW"/>
              <a:pPr>
                <a:defRPr/>
              </a:pPr>
              <a:t>‹#›</a:t>
            </a:fld>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ashUpDiag">
          <a:fgClr>
            <a:srgbClr val="EAEAEA"/>
          </a:fgClr>
          <a:bgClr>
            <a:schemeClr val="bg1"/>
          </a:bgClr>
        </a:pattFill>
        <a:effectLst/>
      </p:bgPr>
    </p:bg>
    <p:spTree>
      <p:nvGrpSpPr>
        <p:cNvPr id="1" name=""/>
        <p:cNvGrpSpPr/>
        <p:nvPr/>
      </p:nvGrpSpPr>
      <p:grpSpPr>
        <a:xfrm>
          <a:off x="0" y="0"/>
          <a:ext cx="0" cy="0"/>
          <a:chOff x="0" y="0"/>
          <a:chExt cx="0" cy="0"/>
        </a:xfrm>
      </p:grpSpPr>
      <p:sp>
        <p:nvSpPr>
          <p:cNvPr id="1026" name="Rectangle 9"/>
          <p:cNvSpPr>
            <a:spLocks noGrp="1" noChangeArrowheads="1"/>
          </p:cNvSpPr>
          <p:nvPr>
            <p:ph type="title"/>
          </p:nvPr>
        </p:nvSpPr>
        <p:spPr bwMode="auto">
          <a:xfrm>
            <a:off x="1150938" y="214313"/>
            <a:ext cx="7793037" cy="14620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zh-TW" altLang="en-US" smtClean="0"/>
              <a:t>按一下以編輯母片標題樣式</a:t>
            </a:r>
          </a:p>
        </p:txBody>
      </p:sp>
      <p:sp>
        <p:nvSpPr>
          <p:cNvPr id="1027"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5371"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a:ea typeface="新細明體" pitchFamily="18" charset="-120"/>
              </a:defRPr>
            </a:lvl1pPr>
          </a:lstStyle>
          <a:p>
            <a:pPr>
              <a:defRPr/>
            </a:pPr>
            <a:endParaRPr lang="en-US" altLang="zh-TW"/>
          </a:p>
        </p:txBody>
      </p:sp>
      <p:sp>
        <p:nvSpPr>
          <p:cNvPr id="15372"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a:ea typeface="新細明體" pitchFamily="18" charset="-120"/>
              </a:defRPr>
            </a:lvl1pPr>
          </a:lstStyle>
          <a:p>
            <a:pPr>
              <a:defRPr/>
            </a:pPr>
            <a:endParaRPr lang="en-US" altLang="zh-TW"/>
          </a:p>
        </p:txBody>
      </p:sp>
      <p:sp>
        <p:nvSpPr>
          <p:cNvPr id="15373"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a:ea typeface="新細明體" pitchFamily="18" charset="-120"/>
              </a:defRPr>
            </a:lvl1pPr>
          </a:lstStyle>
          <a:p>
            <a:pPr>
              <a:defRPr/>
            </a:pPr>
            <a:fld id="{36F7EAF7-9D77-4F2C-96F4-6DD6C1E87816}"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4455"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 id="2147484456" r:id="rId12"/>
  </p:sldLayoutIdLst>
  <p:timing>
    <p:tnLst>
      <p:par>
        <p:cTn id="1" dur="indefinite" restart="never" nodeType="tmRoot"/>
      </p:par>
    </p:tnLst>
  </p:timing>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新細明體" pitchFamily="18" charset="-120"/>
        </a:defRPr>
      </a:lvl2pPr>
      <a:lvl3pPr algn="l" rtl="0" eaLnBrk="0" fontAlgn="base" hangingPunct="0">
        <a:spcBef>
          <a:spcPct val="0"/>
        </a:spcBef>
        <a:spcAft>
          <a:spcPct val="0"/>
        </a:spcAft>
        <a:defRPr kumimoji="1" sz="4400">
          <a:solidFill>
            <a:schemeClr val="tx2"/>
          </a:solidFill>
          <a:latin typeface="Tahoma" pitchFamily="34" charset="0"/>
          <a:ea typeface="新細明體" pitchFamily="18" charset="-120"/>
        </a:defRPr>
      </a:lvl3pPr>
      <a:lvl4pPr algn="l" rtl="0" eaLnBrk="0" fontAlgn="base" hangingPunct="0">
        <a:spcBef>
          <a:spcPct val="0"/>
        </a:spcBef>
        <a:spcAft>
          <a:spcPct val="0"/>
        </a:spcAft>
        <a:defRPr kumimoji="1" sz="4400">
          <a:solidFill>
            <a:schemeClr val="tx2"/>
          </a:solidFill>
          <a:latin typeface="Tahoma" pitchFamily="34" charset="0"/>
          <a:ea typeface="新細明體" pitchFamily="18" charset="-120"/>
        </a:defRPr>
      </a:lvl4pPr>
      <a:lvl5pPr algn="l" rtl="0" eaLnBrk="0" fontAlgn="base" hangingPunct="0">
        <a:spcBef>
          <a:spcPct val="0"/>
        </a:spcBef>
        <a:spcAft>
          <a:spcPct val="0"/>
        </a:spcAft>
        <a:defRPr kumimoji="1" sz="4400">
          <a:solidFill>
            <a:schemeClr val="tx2"/>
          </a:solidFill>
          <a:latin typeface="Tahoma" pitchFamily="34" charset="0"/>
          <a:ea typeface="新細明體" pitchFamily="18" charset="-120"/>
        </a:defRPr>
      </a:lvl5pPr>
      <a:lvl6pPr marL="457200" algn="l" rtl="0" fontAlgn="base">
        <a:spcBef>
          <a:spcPct val="0"/>
        </a:spcBef>
        <a:spcAft>
          <a:spcPct val="0"/>
        </a:spcAft>
        <a:defRPr kumimoji="1" sz="4400">
          <a:solidFill>
            <a:schemeClr val="tx2"/>
          </a:solidFill>
          <a:latin typeface="Tahoma" pitchFamily="34" charset="0"/>
          <a:ea typeface="新細明體" pitchFamily="18" charset="-120"/>
        </a:defRPr>
      </a:lvl6pPr>
      <a:lvl7pPr marL="914400" algn="l" rtl="0" fontAlgn="base">
        <a:spcBef>
          <a:spcPct val="0"/>
        </a:spcBef>
        <a:spcAft>
          <a:spcPct val="0"/>
        </a:spcAft>
        <a:defRPr kumimoji="1" sz="4400">
          <a:solidFill>
            <a:schemeClr val="tx2"/>
          </a:solidFill>
          <a:latin typeface="Tahoma" pitchFamily="34" charset="0"/>
          <a:ea typeface="新細明體" pitchFamily="18" charset="-120"/>
        </a:defRPr>
      </a:lvl7pPr>
      <a:lvl8pPr marL="1371600" algn="l" rtl="0" fontAlgn="base">
        <a:spcBef>
          <a:spcPct val="0"/>
        </a:spcBef>
        <a:spcAft>
          <a:spcPct val="0"/>
        </a:spcAft>
        <a:defRPr kumimoji="1" sz="4400">
          <a:solidFill>
            <a:schemeClr val="tx2"/>
          </a:solidFill>
          <a:latin typeface="Tahoma" pitchFamily="34" charset="0"/>
          <a:ea typeface="新細明體" pitchFamily="18" charset="-120"/>
        </a:defRPr>
      </a:lvl8pPr>
      <a:lvl9pPr marL="1828800" algn="l" rtl="0" fontAlgn="base">
        <a:spcBef>
          <a:spcPct val="0"/>
        </a:spcBef>
        <a:spcAft>
          <a:spcPct val="0"/>
        </a:spcAft>
        <a:defRPr kumimoji="1" sz="4400">
          <a:solidFill>
            <a:schemeClr val="tx2"/>
          </a:solidFill>
          <a:latin typeface="Tahoma" pitchFamily="34" charset="0"/>
          <a:ea typeface="新細明體" pitchFamily="18" charset="-12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dashUpDiag">
          <a:fgClr>
            <a:srgbClr val="EAEAEA"/>
          </a:fgClr>
          <a:bgClr>
            <a:schemeClr val="bg1"/>
          </a:bgClr>
        </a:pattFill>
        <a:effectLst/>
      </p:bgPr>
    </p:bg>
    <p:spTree>
      <p:nvGrpSpPr>
        <p:cNvPr id="1" name=""/>
        <p:cNvGrpSpPr/>
        <p:nvPr/>
      </p:nvGrpSpPr>
      <p:grpSpPr>
        <a:xfrm>
          <a:off x="0" y="0"/>
          <a:ext cx="0" cy="0"/>
          <a:chOff x="0" y="0"/>
          <a:chExt cx="0" cy="0"/>
        </a:xfrm>
      </p:grpSpPr>
      <p:sp>
        <p:nvSpPr>
          <p:cNvPr id="2050" name="Rectangle 9"/>
          <p:cNvSpPr>
            <a:spLocks noGrp="1" noChangeArrowheads="1"/>
          </p:cNvSpPr>
          <p:nvPr>
            <p:ph type="title"/>
          </p:nvPr>
        </p:nvSpPr>
        <p:spPr bwMode="auto">
          <a:xfrm>
            <a:off x="1150938" y="214313"/>
            <a:ext cx="7793037" cy="14620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zh-TW" altLang="en-US" smtClean="0"/>
              <a:t>按一下以編輯母片標題樣式</a:t>
            </a:r>
          </a:p>
        </p:txBody>
      </p:sp>
      <p:sp>
        <p:nvSpPr>
          <p:cNvPr id="2051"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5371"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a:solidFill>
                  <a:srgbClr val="000000"/>
                </a:solidFill>
                <a:ea typeface="新細明體" pitchFamily="18" charset="-120"/>
              </a:defRPr>
            </a:lvl1pPr>
          </a:lstStyle>
          <a:p>
            <a:pPr>
              <a:defRPr/>
            </a:pPr>
            <a:endParaRPr lang="en-US" altLang="zh-TW"/>
          </a:p>
        </p:txBody>
      </p:sp>
      <p:sp>
        <p:nvSpPr>
          <p:cNvPr id="15372"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a:solidFill>
                  <a:srgbClr val="000000"/>
                </a:solidFill>
                <a:ea typeface="新細明體" pitchFamily="18" charset="-120"/>
              </a:defRPr>
            </a:lvl1pPr>
          </a:lstStyle>
          <a:p>
            <a:pPr>
              <a:defRPr/>
            </a:pPr>
            <a:endParaRPr lang="en-US" altLang="zh-TW"/>
          </a:p>
        </p:txBody>
      </p:sp>
      <p:sp>
        <p:nvSpPr>
          <p:cNvPr id="15373"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a:solidFill>
                  <a:srgbClr val="000000"/>
                </a:solidFill>
                <a:ea typeface="新細明體" pitchFamily="18" charset="-120"/>
              </a:defRPr>
            </a:lvl1pPr>
          </a:lstStyle>
          <a:p>
            <a:pPr>
              <a:defRPr/>
            </a:pPr>
            <a:fld id="{6004E0A2-8F13-4186-A3D9-F02067F3B6D0}"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4457" r:id="rId1"/>
    <p:sldLayoutId id="2147484445" r:id="rId2"/>
    <p:sldLayoutId id="2147484446" r:id="rId3"/>
    <p:sldLayoutId id="2147484447" r:id="rId4"/>
    <p:sldLayoutId id="2147484448" r:id="rId5"/>
    <p:sldLayoutId id="2147484449" r:id="rId6"/>
    <p:sldLayoutId id="2147484450" r:id="rId7"/>
    <p:sldLayoutId id="2147484451" r:id="rId8"/>
    <p:sldLayoutId id="2147484452" r:id="rId9"/>
    <p:sldLayoutId id="2147484453" r:id="rId10"/>
    <p:sldLayoutId id="2147484454" r:id="rId11"/>
  </p:sldLayoutIdLst>
  <p:timing>
    <p:tnLst>
      <p:par>
        <p:cTn id="1" dur="indefinite" restart="never" nodeType="tmRoot"/>
      </p:par>
    </p:tnLst>
  </p:timing>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新細明體" pitchFamily="18" charset="-120"/>
        </a:defRPr>
      </a:lvl2pPr>
      <a:lvl3pPr algn="l" rtl="0" eaLnBrk="0" fontAlgn="base" hangingPunct="0">
        <a:spcBef>
          <a:spcPct val="0"/>
        </a:spcBef>
        <a:spcAft>
          <a:spcPct val="0"/>
        </a:spcAft>
        <a:defRPr kumimoji="1" sz="4400">
          <a:solidFill>
            <a:schemeClr val="tx2"/>
          </a:solidFill>
          <a:latin typeface="Tahoma" pitchFamily="34" charset="0"/>
          <a:ea typeface="新細明體" pitchFamily="18" charset="-120"/>
        </a:defRPr>
      </a:lvl3pPr>
      <a:lvl4pPr algn="l" rtl="0" eaLnBrk="0" fontAlgn="base" hangingPunct="0">
        <a:spcBef>
          <a:spcPct val="0"/>
        </a:spcBef>
        <a:spcAft>
          <a:spcPct val="0"/>
        </a:spcAft>
        <a:defRPr kumimoji="1" sz="4400">
          <a:solidFill>
            <a:schemeClr val="tx2"/>
          </a:solidFill>
          <a:latin typeface="Tahoma" pitchFamily="34" charset="0"/>
          <a:ea typeface="新細明體" pitchFamily="18" charset="-120"/>
        </a:defRPr>
      </a:lvl4pPr>
      <a:lvl5pPr algn="l" rtl="0" eaLnBrk="0" fontAlgn="base" hangingPunct="0">
        <a:spcBef>
          <a:spcPct val="0"/>
        </a:spcBef>
        <a:spcAft>
          <a:spcPct val="0"/>
        </a:spcAft>
        <a:defRPr kumimoji="1" sz="4400">
          <a:solidFill>
            <a:schemeClr val="tx2"/>
          </a:solidFill>
          <a:latin typeface="Tahoma" pitchFamily="34" charset="0"/>
          <a:ea typeface="新細明體" pitchFamily="18" charset="-120"/>
        </a:defRPr>
      </a:lvl5pPr>
      <a:lvl6pPr marL="457200" algn="l" rtl="0" fontAlgn="base">
        <a:spcBef>
          <a:spcPct val="0"/>
        </a:spcBef>
        <a:spcAft>
          <a:spcPct val="0"/>
        </a:spcAft>
        <a:defRPr kumimoji="1" sz="4400">
          <a:solidFill>
            <a:schemeClr val="tx2"/>
          </a:solidFill>
          <a:latin typeface="Tahoma" pitchFamily="34" charset="0"/>
          <a:ea typeface="新細明體" pitchFamily="18" charset="-120"/>
        </a:defRPr>
      </a:lvl6pPr>
      <a:lvl7pPr marL="914400" algn="l" rtl="0" fontAlgn="base">
        <a:spcBef>
          <a:spcPct val="0"/>
        </a:spcBef>
        <a:spcAft>
          <a:spcPct val="0"/>
        </a:spcAft>
        <a:defRPr kumimoji="1" sz="4400">
          <a:solidFill>
            <a:schemeClr val="tx2"/>
          </a:solidFill>
          <a:latin typeface="Tahoma" pitchFamily="34" charset="0"/>
          <a:ea typeface="新細明體" pitchFamily="18" charset="-120"/>
        </a:defRPr>
      </a:lvl7pPr>
      <a:lvl8pPr marL="1371600" algn="l" rtl="0" fontAlgn="base">
        <a:spcBef>
          <a:spcPct val="0"/>
        </a:spcBef>
        <a:spcAft>
          <a:spcPct val="0"/>
        </a:spcAft>
        <a:defRPr kumimoji="1" sz="4400">
          <a:solidFill>
            <a:schemeClr val="tx2"/>
          </a:solidFill>
          <a:latin typeface="Tahoma" pitchFamily="34" charset="0"/>
          <a:ea typeface="新細明體" pitchFamily="18" charset="-120"/>
        </a:defRPr>
      </a:lvl8pPr>
      <a:lvl9pPr marL="1828800" algn="l" rtl="0" fontAlgn="base">
        <a:spcBef>
          <a:spcPct val="0"/>
        </a:spcBef>
        <a:spcAft>
          <a:spcPct val="0"/>
        </a:spcAft>
        <a:defRPr kumimoji="1" sz="4400">
          <a:solidFill>
            <a:schemeClr val="tx2"/>
          </a:solidFill>
          <a:latin typeface="Tahoma" pitchFamily="34" charset="0"/>
          <a:ea typeface="新細明體" pitchFamily="18" charset="-12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4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4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4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18.jpeg"/><Relationship Id="rId11" Type="http://schemas.openxmlformats.org/officeDocument/2006/relationships/image" Target="../media/image123.jpeg"/><Relationship Id="rId5" Type="http://schemas.openxmlformats.org/officeDocument/2006/relationships/image" Target="../media/image117.jpeg"/><Relationship Id="rId10" Type="http://schemas.openxmlformats.org/officeDocument/2006/relationships/image" Target="../media/image122.jpeg"/><Relationship Id="rId4" Type="http://schemas.openxmlformats.org/officeDocument/2006/relationships/image" Target="../media/image116.jpeg"/><Relationship Id="rId9" Type="http://schemas.openxmlformats.org/officeDocument/2006/relationships/image" Target="../media/image121.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5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3.wmf"/></Relationships>
</file>

<file path=ppt/slides/_rels/slide5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5.jpeg"/></Relationships>
</file>

<file path=ppt/slides/_rels/slide5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8.jpeg"/></Relationships>
</file>

<file path=ppt/slides/_rels/slide6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image" Target="../media/image140.jpeg"/><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64.xml.rels><?xml version="1.0" encoding="UTF-8" standalone="yes"?>
<Relationships xmlns="http://schemas.openxmlformats.org/package/2006/relationships"><Relationship Id="rId3" Type="http://schemas.openxmlformats.org/officeDocument/2006/relationships/image" Target="../media/image147.jpeg"/><Relationship Id="rId7" Type="http://schemas.openxmlformats.org/officeDocument/2006/relationships/image" Target="../media/image151.jpeg"/><Relationship Id="rId2" Type="http://schemas.openxmlformats.org/officeDocument/2006/relationships/image" Target="../media/image146.jpeg"/><Relationship Id="rId1" Type="http://schemas.openxmlformats.org/officeDocument/2006/relationships/slideLayout" Target="../slideLayouts/slideLayout7.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65.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hyperlink" Target="http://www.presentationpoint.de/" TargetMode="External"/><Relationship Id="rId3" Type="http://schemas.openxmlformats.org/officeDocument/2006/relationships/image" Target="../media/image156.png"/><Relationship Id="rId7" Type="http://schemas.openxmlformats.org/officeDocument/2006/relationships/image" Target="../media/image160.jpeg"/><Relationship Id="rId2" Type="http://schemas.openxmlformats.org/officeDocument/2006/relationships/image" Target="../media/image155.jpeg"/><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jpeg"/><Relationship Id="rId9" Type="http://schemas.openxmlformats.org/officeDocument/2006/relationships/image" Target="../media/image16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80975" y="333375"/>
            <a:ext cx="9505950" cy="1008063"/>
          </a:xfrm>
          <a:prstGeom prst="rect">
            <a:avLst/>
          </a:prstGeom>
          <a:noFill/>
          <a:ln>
            <a:noFill/>
          </a:ln>
          <a:extLst>
            <a:ext uri="{909E8E84-426E-40DD-AFC4-6F175D3DCCD1}"/>
            <a:ext uri="{91240B29-F687-4F45-9708-019B960494DF}"/>
          </a:extLst>
        </p:spPr>
        <p:txBody>
          <a:bodyPr anchor="ctr"/>
          <a:lstStyle>
            <a:lvl1pPr eaLnBrk="0" hangingPunct="0">
              <a:defRPr kumimoji="1">
                <a:solidFill>
                  <a:schemeClr val="tx1"/>
                </a:solidFill>
                <a:latin typeface="Tahoma" pitchFamily="34" charset="0"/>
                <a:ea typeface="新細明體" charset="-120"/>
              </a:defRPr>
            </a:lvl1pPr>
            <a:lvl2pPr marL="742950" indent="-285750" eaLnBrk="0" hangingPunct="0">
              <a:defRPr kumimoji="1">
                <a:solidFill>
                  <a:schemeClr val="tx1"/>
                </a:solidFill>
                <a:latin typeface="Tahoma" pitchFamily="34" charset="0"/>
                <a:ea typeface="新細明體" charset="-120"/>
              </a:defRPr>
            </a:lvl2pPr>
            <a:lvl3pPr marL="1143000" indent="-228600" eaLnBrk="0" hangingPunct="0">
              <a:defRPr kumimoji="1">
                <a:solidFill>
                  <a:schemeClr val="tx1"/>
                </a:solidFill>
                <a:latin typeface="Tahoma" pitchFamily="34" charset="0"/>
                <a:ea typeface="新細明體" charset="-120"/>
              </a:defRPr>
            </a:lvl3pPr>
            <a:lvl4pPr marL="1600200" indent="-228600" eaLnBrk="0" hangingPunct="0">
              <a:defRPr kumimoji="1">
                <a:solidFill>
                  <a:schemeClr val="tx1"/>
                </a:solidFill>
                <a:latin typeface="Tahoma" pitchFamily="34" charset="0"/>
                <a:ea typeface="新細明體" charset="-120"/>
              </a:defRPr>
            </a:lvl4pPr>
            <a:lvl5pPr marL="2057400" indent="-228600" eaLnBrk="0" hangingPunct="0">
              <a:defRPr kumimoji="1">
                <a:solidFill>
                  <a:schemeClr val="tx1"/>
                </a:solidFill>
                <a:latin typeface="Tahoma" pitchFamily="34" charset="0"/>
                <a:ea typeface="新細明體"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charset="-120"/>
              </a:defRPr>
            </a:lvl9pPr>
          </a:lstStyle>
          <a:p>
            <a:pPr algn="ctr" eaLnBrk="1" hangingPunct="1">
              <a:defRPr/>
            </a:pPr>
            <a:r>
              <a:rPr lang="zh-TW" altLang="en-US" sz="4400" b="1" dirty="0">
                <a:solidFill>
                  <a:schemeClr val="accent5">
                    <a:lumMod val="10000"/>
                  </a:schemeClr>
                </a:solidFill>
                <a:latin typeface="標楷體" panose="03000509000000000000" pitchFamily="65" charset="-120"/>
                <a:ea typeface="標楷體" panose="03000509000000000000" pitchFamily="65" charset="-120"/>
              </a:rPr>
              <a:t>虎尾</a:t>
            </a:r>
            <a:r>
              <a:rPr lang="zh-TW" altLang="en-US" sz="4400" b="1" dirty="0" smtClean="0">
                <a:solidFill>
                  <a:schemeClr val="accent5">
                    <a:lumMod val="10000"/>
                  </a:schemeClr>
                </a:solidFill>
                <a:latin typeface="標楷體" panose="03000509000000000000" pitchFamily="65" charset="-120"/>
                <a:ea typeface="標楷體" panose="03000509000000000000" pitchFamily="65" charset="-120"/>
              </a:rPr>
              <a:t>社區營造</a:t>
            </a:r>
            <a:r>
              <a:rPr lang="en-US" altLang="zh-TW" sz="4400" b="1" dirty="0" err="1" smtClean="0">
                <a:solidFill>
                  <a:schemeClr val="accent5">
                    <a:lumMod val="10000"/>
                  </a:schemeClr>
                </a:solidFill>
                <a:latin typeface="標楷體" panose="03000509000000000000" pitchFamily="65" charset="-120"/>
                <a:ea typeface="標楷體" panose="03000509000000000000" pitchFamily="65" charset="-120"/>
              </a:rPr>
              <a:t>i</a:t>
            </a:r>
            <a:r>
              <a:rPr lang="zh-TW" altLang="en-US" sz="4400" b="1" dirty="0" smtClean="0">
                <a:solidFill>
                  <a:schemeClr val="accent5">
                    <a:lumMod val="10000"/>
                  </a:schemeClr>
                </a:solidFill>
                <a:latin typeface="標楷體" panose="03000509000000000000" pitchFamily="65" charset="-120"/>
                <a:ea typeface="標楷體" panose="03000509000000000000" pitchFamily="65" charset="-120"/>
              </a:rPr>
              <a:t>文化生活圈</a:t>
            </a:r>
            <a:r>
              <a:rPr lang="en-US" altLang="zh-TW" sz="4400" b="1" dirty="0" err="1" smtClean="0">
                <a:solidFill>
                  <a:schemeClr val="accent5">
                    <a:lumMod val="10000"/>
                  </a:schemeClr>
                </a:solidFill>
                <a:latin typeface="標楷體" panose="03000509000000000000" pitchFamily="65" charset="-120"/>
                <a:ea typeface="標楷體" panose="03000509000000000000" pitchFamily="65" charset="-120"/>
              </a:rPr>
              <a:t>i</a:t>
            </a:r>
            <a:r>
              <a:rPr lang="zh-TW" altLang="en-US" sz="4400" b="1" dirty="0" smtClean="0">
                <a:solidFill>
                  <a:schemeClr val="accent5">
                    <a:lumMod val="10000"/>
                  </a:schemeClr>
                </a:solidFill>
                <a:latin typeface="標楷體" panose="03000509000000000000" pitchFamily="65" charset="-120"/>
                <a:ea typeface="標楷體" panose="03000509000000000000" pitchFamily="65" charset="-120"/>
              </a:rPr>
              <a:t>農村再生</a:t>
            </a:r>
            <a:endParaRPr lang="zh-TW" altLang="en-US" sz="4400" dirty="0">
              <a:solidFill>
                <a:schemeClr val="accent5">
                  <a:lumMod val="10000"/>
                </a:schemeClr>
              </a:solidFill>
              <a:latin typeface="標楷體" pitchFamily="65" charset="-120"/>
              <a:ea typeface="標楷體" pitchFamily="65" charset="-120"/>
            </a:endParaRPr>
          </a:p>
        </p:txBody>
      </p:sp>
      <p:sp>
        <p:nvSpPr>
          <p:cNvPr id="3075" name="Rectangle 3"/>
          <p:cNvSpPr>
            <a:spLocks noChangeArrowheads="1"/>
          </p:cNvSpPr>
          <p:nvPr/>
        </p:nvSpPr>
        <p:spPr bwMode="auto">
          <a:xfrm>
            <a:off x="2286000" y="5348288"/>
            <a:ext cx="4573588" cy="457200"/>
          </a:xfrm>
          <a:prstGeom prst="rect">
            <a:avLst/>
          </a:prstGeom>
          <a:noFill/>
          <a:ln w="9525">
            <a:noFill/>
            <a:miter lim="800000"/>
            <a:headEnd/>
            <a:tailEnd/>
          </a:ln>
        </p:spPr>
        <p:txBody>
          <a:bodyPr anchor="ctr"/>
          <a:lstStyle/>
          <a:p>
            <a:pPr>
              <a:spcBef>
                <a:spcPct val="20000"/>
              </a:spcBef>
              <a:defRPr/>
            </a:pPr>
            <a:endParaRPr lang="zh-TW" altLang="en-US" sz="2400" b="1" dirty="0">
              <a:solidFill>
                <a:srgbClr val="000000"/>
              </a:solidFill>
              <a:effectLst>
                <a:outerShdw blurRad="38100" dist="38100" dir="2700000" algn="tl">
                  <a:srgbClr val="C0C0C0"/>
                </a:outerShdw>
              </a:effectLst>
              <a:latin typeface="標楷體" pitchFamily="65" charset="-120"/>
              <a:ea typeface="標楷體" pitchFamily="65" charset="-120"/>
            </a:endParaRPr>
          </a:p>
        </p:txBody>
      </p:sp>
      <p:pic>
        <p:nvPicPr>
          <p:cNvPr id="6148" name="Picture 25" descr="logo"/>
          <p:cNvPicPr>
            <a:picLocks noChangeAspect="1" noChangeArrowheads="1"/>
          </p:cNvPicPr>
          <p:nvPr/>
        </p:nvPicPr>
        <p:blipFill>
          <a:blip r:embed="rId2" cstate="print"/>
          <a:srcRect/>
          <a:stretch>
            <a:fillRect/>
          </a:stretch>
        </p:blipFill>
        <p:spPr bwMode="auto">
          <a:xfrm>
            <a:off x="4211638" y="1557338"/>
            <a:ext cx="2520950" cy="1746250"/>
          </a:xfrm>
          <a:prstGeom prst="rect">
            <a:avLst/>
          </a:prstGeom>
          <a:noFill/>
          <a:ln w="9525">
            <a:noFill/>
            <a:miter lim="800000"/>
            <a:headEnd/>
            <a:tailEnd/>
          </a:ln>
        </p:spPr>
      </p:pic>
      <p:pic>
        <p:nvPicPr>
          <p:cNvPr id="6149" name="Picture 31"/>
          <p:cNvPicPr>
            <a:picLocks noChangeAspect="1" noChangeArrowheads="1"/>
          </p:cNvPicPr>
          <p:nvPr/>
        </p:nvPicPr>
        <p:blipFill>
          <a:blip r:embed="rId3" cstate="print"/>
          <a:srcRect/>
          <a:stretch>
            <a:fillRect/>
          </a:stretch>
        </p:blipFill>
        <p:spPr bwMode="auto">
          <a:xfrm>
            <a:off x="877888" y="3513138"/>
            <a:ext cx="2397125" cy="1774825"/>
          </a:xfrm>
          <a:prstGeom prst="rect">
            <a:avLst/>
          </a:prstGeom>
          <a:noFill/>
          <a:ln w="9525">
            <a:noFill/>
            <a:miter lim="800000"/>
            <a:headEnd/>
            <a:tailEnd/>
          </a:ln>
        </p:spPr>
      </p:pic>
      <p:pic>
        <p:nvPicPr>
          <p:cNvPr id="6150" name="Picture 32"/>
          <p:cNvPicPr>
            <a:picLocks noChangeAspect="1" noChangeArrowheads="1"/>
          </p:cNvPicPr>
          <p:nvPr/>
        </p:nvPicPr>
        <p:blipFill>
          <a:blip r:embed="rId4" cstate="print"/>
          <a:srcRect/>
          <a:stretch>
            <a:fillRect/>
          </a:stretch>
        </p:blipFill>
        <p:spPr bwMode="auto">
          <a:xfrm>
            <a:off x="5868988" y="3502025"/>
            <a:ext cx="2397125" cy="1798638"/>
          </a:xfrm>
          <a:prstGeom prst="rect">
            <a:avLst/>
          </a:prstGeom>
          <a:noFill/>
          <a:ln w="9525">
            <a:noFill/>
            <a:miter lim="800000"/>
            <a:headEnd/>
            <a:tailEnd/>
          </a:ln>
        </p:spPr>
      </p:pic>
      <p:pic>
        <p:nvPicPr>
          <p:cNvPr id="6151" name="Picture 33"/>
          <p:cNvPicPr>
            <a:picLocks noChangeAspect="1" noChangeArrowheads="1"/>
          </p:cNvPicPr>
          <p:nvPr/>
        </p:nvPicPr>
        <p:blipFill>
          <a:blip r:embed="rId5" cstate="print"/>
          <a:srcRect/>
          <a:stretch>
            <a:fillRect/>
          </a:stretch>
        </p:blipFill>
        <p:spPr bwMode="auto">
          <a:xfrm>
            <a:off x="3348038" y="3502025"/>
            <a:ext cx="2425700" cy="1798638"/>
          </a:xfrm>
          <a:prstGeom prst="rect">
            <a:avLst/>
          </a:prstGeom>
          <a:noFill/>
          <a:ln w="9525">
            <a:noFill/>
            <a:miter lim="800000"/>
            <a:headEnd/>
            <a:tailEnd/>
          </a:ln>
        </p:spPr>
      </p:pic>
      <p:pic>
        <p:nvPicPr>
          <p:cNvPr id="6152" name="Picture 13" descr="C:\Users\Owner\Desktop\1291388_10151849255949727_1474808779_n.jpg"/>
          <p:cNvPicPr>
            <a:picLocks noChangeAspect="1" noChangeArrowheads="1"/>
          </p:cNvPicPr>
          <p:nvPr/>
        </p:nvPicPr>
        <p:blipFill>
          <a:blip r:embed="rId6" cstate="print"/>
          <a:srcRect/>
          <a:stretch>
            <a:fillRect/>
          </a:stretch>
        </p:blipFill>
        <p:spPr bwMode="auto">
          <a:xfrm>
            <a:off x="2339975" y="1557338"/>
            <a:ext cx="1655763" cy="1655762"/>
          </a:xfrm>
          <a:prstGeom prst="rect">
            <a:avLst/>
          </a:prstGeom>
          <a:noFill/>
          <a:ln w="9525">
            <a:noFill/>
            <a:miter lim="800000"/>
            <a:headEnd/>
            <a:tailEnd/>
          </a:ln>
        </p:spPr>
      </p:pic>
      <p:pic>
        <p:nvPicPr>
          <p:cNvPr id="6153" name="Picture 17" descr="虎尾鎮長手寫000"/>
          <p:cNvPicPr>
            <a:picLocks noChangeAspect="1" noChangeArrowheads="1"/>
          </p:cNvPicPr>
          <p:nvPr/>
        </p:nvPicPr>
        <p:blipFill>
          <a:blip r:embed="rId7" cstate="print"/>
          <a:srcRect/>
          <a:stretch>
            <a:fillRect/>
          </a:stretch>
        </p:blipFill>
        <p:spPr bwMode="auto">
          <a:xfrm>
            <a:off x="5202238" y="5576888"/>
            <a:ext cx="2716212" cy="588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文字方塊 1"/>
          <p:cNvSpPr txBox="1">
            <a:spLocks noChangeArrowheads="1"/>
          </p:cNvSpPr>
          <p:nvPr/>
        </p:nvSpPr>
        <p:spPr bwMode="auto">
          <a:xfrm>
            <a:off x="250825" y="404813"/>
            <a:ext cx="1108075" cy="862012"/>
          </a:xfrm>
          <a:prstGeom prst="rect">
            <a:avLst/>
          </a:prstGeom>
          <a:noFill/>
          <a:ln w="9525">
            <a:noFill/>
            <a:miter lim="800000"/>
            <a:headEnd/>
            <a:tailEnd/>
          </a:ln>
        </p:spPr>
        <p:txBody>
          <a:bodyPr vert="eaVert" wrap="none">
            <a:spAutoFit/>
          </a:bodyPr>
          <a:lstStyle/>
          <a:p>
            <a:r>
              <a:rPr lang="zh-TW" altLang="en-US" sz="6000">
                <a:solidFill>
                  <a:srgbClr val="FF0000"/>
                </a:solidFill>
              </a:rPr>
              <a:t>社</a:t>
            </a:r>
          </a:p>
        </p:txBody>
      </p:sp>
      <p:sp>
        <p:nvSpPr>
          <p:cNvPr id="15363" name="文字方塊 2"/>
          <p:cNvSpPr txBox="1">
            <a:spLocks noChangeArrowheads="1"/>
          </p:cNvSpPr>
          <p:nvPr/>
        </p:nvSpPr>
        <p:spPr bwMode="auto">
          <a:xfrm>
            <a:off x="250825" y="3933825"/>
            <a:ext cx="1108075" cy="860425"/>
          </a:xfrm>
          <a:prstGeom prst="rect">
            <a:avLst/>
          </a:prstGeom>
          <a:noFill/>
          <a:ln w="9525">
            <a:noFill/>
            <a:miter lim="800000"/>
            <a:headEnd/>
            <a:tailEnd/>
          </a:ln>
        </p:spPr>
        <p:txBody>
          <a:bodyPr vert="eaVert" wrap="none">
            <a:spAutoFit/>
          </a:bodyPr>
          <a:lstStyle/>
          <a:p>
            <a:r>
              <a:rPr lang="zh-TW" altLang="en-US" sz="6000">
                <a:solidFill>
                  <a:srgbClr val="FF0000"/>
                </a:solidFill>
              </a:rPr>
              <a:t>造</a:t>
            </a:r>
          </a:p>
        </p:txBody>
      </p:sp>
      <p:sp>
        <p:nvSpPr>
          <p:cNvPr id="15364" name="文字方塊 3"/>
          <p:cNvSpPr txBox="1">
            <a:spLocks noChangeArrowheads="1"/>
          </p:cNvSpPr>
          <p:nvPr/>
        </p:nvSpPr>
        <p:spPr bwMode="auto">
          <a:xfrm>
            <a:off x="179388" y="2205038"/>
            <a:ext cx="852487" cy="646112"/>
          </a:xfrm>
          <a:prstGeom prst="rect">
            <a:avLst/>
          </a:prstGeom>
          <a:noFill/>
          <a:ln w="9525">
            <a:noFill/>
            <a:miter lim="800000"/>
            <a:headEnd/>
            <a:tailEnd/>
          </a:ln>
        </p:spPr>
        <p:txBody>
          <a:bodyPr wrap="none">
            <a:spAutoFit/>
          </a:bodyPr>
          <a:lstStyle/>
          <a:p>
            <a:r>
              <a:rPr lang="en-US" altLang="zh-TW" sz="3600">
                <a:solidFill>
                  <a:srgbClr val="FF0000"/>
                </a:solidFill>
              </a:rPr>
              <a:t>6W</a:t>
            </a:r>
            <a:endParaRPr lang="zh-TW" altLang="en-US" sz="3600">
              <a:solidFill>
                <a:srgbClr val="FF0000"/>
              </a:solidFill>
            </a:endParaRPr>
          </a:p>
        </p:txBody>
      </p:sp>
      <p:sp>
        <p:nvSpPr>
          <p:cNvPr id="15365" name="文字方塊 4"/>
          <p:cNvSpPr txBox="1">
            <a:spLocks noChangeArrowheads="1"/>
          </p:cNvSpPr>
          <p:nvPr/>
        </p:nvSpPr>
        <p:spPr bwMode="auto">
          <a:xfrm>
            <a:off x="1835150" y="260350"/>
            <a:ext cx="8640763" cy="4248150"/>
          </a:xfrm>
          <a:prstGeom prst="rect">
            <a:avLst/>
          </a:prstGeom>
          <a:noFill/>
          <a:ln w="9525">
            <a:noFill/>
            <a:miter lim="800000"/>
            <a:headEnd/>
            <a:tailEnd/>
          </a:ln>
        </p:spPr>
        <p:txBody>
          <a:bodyPr>
            <a:spAutoFit/>
          </a:bodyPr>
          <a:lstStyle/>
          <a:p>
            <a:r>
              <a:rPr lang="en-US" altLang="zh-TW" sz="4500"/>
              <a:t>Why        </a:t>
            </a:r>
            <a:r>
              <a:rPr lang="zh-TW" altLang="en-US" sz="4500"/>
              <a:t>改變現狀</a:t>
            </a:r>
            <a:endParaRPr lang="en-US" altLang="zh-TW" sz="4500"/>
          </a:p>
          <a:p>
            <a:r>
              <a:rPr lang="en-US" altLang="zh-TW" sz="4500"/>
              <a:t>What</a:t>
            </a:r>
            <a:r>
              <a:rPr lang="zh-TW" altLang="en-US" sz="4500"/>
              <a:t>      公民社會</a:t>
            </a:r>
            <a:r>
              <a:rPr lang="en-US" altLang="zh-TW" sz="4500"/>
              <a:t>(</a:t>
            </a:r>
            <a:r>
              <a:rPr lang="zh-TW" altLang="en-US" sz="4500"/>
              <a:t>權力結構</a:t>
            </a:r>
            <a:r>
              <a:rPr lang="en-US" altLang="zh-TW" sz="4500"/>
              <a:t>)</a:t>
            </a:r>
          </a:p>
          <a:p>
            <a:r>
              <a:rPr lang="en-US" altLang="zh-TW" sz="4500"/>
              <a:t>Who</a:t>
            </a:r>
            <a:r>
              <a:rPr lang="zh-TW" altLang="en-US" sz="4500"/>
              <a:t>       幹部</a:t>
            </a:r>
            <a:r>
              <a:rPr lang="en-US" altLang="zh-TW" sz="4500"/>
              <a:t>+</a:t>
            </a:r>
            <a:r>
              <a:rPr lang="zh-TW" altLang="en-US" sz="4500"/>
              <a:t>一群人</a:t>
            </a:r>
            <a:endParaRPr lang="en-US" altLang="zh-TW" sz="4500"/>
          </a:p>
          <a:p>
            <a:r>
              <a:rPr lang="en-US" altLang="zh-TW" sz="4500"/>
              <a:t>When</a:t>
            </a:r>
            <a:r>
              <a:rPr lang="zh-TW" altLang="en-US" sz="4500"/>
              <a:t>      當下</a:t>
            </a:r>
            <a:r>
              <a:rPr lang="en-US" altLang="zh-TW" sz="4500"/>
              <a:t>(</a:t>
            </a:r>
            <a:r>
              <a:rPr lang="zh-TW" altLang="en-US" sz="4500"/>
              <a:t>現狀</a:t>
            </a:r>
            <a:r>
              <a:rPr lang="en-US" altLang="zh-TW" sz="4500"/>
              <a:t>)</a:t>
            </a:r>
          </a:p>
          <a:p>
            <a:r>
              <a:rPr lang="en-US" altLang="zh-TW" sz="4500"/>
              <a:t>Where</a:t>
            </a:r>
            <a:r>
              <a:rPr lang="zh-TW" altLang="en-US" sz="4500"/>
              <a:t>     社區</a:t>
            </a:r>
            <a:r>
              <a:rPr lang="en-US" altLang="zh-TW" sz="4500"/>
              <a:t>(</a:t>
            </a:r>
            <a:r>
              <a:rPr lang="zh-TW" altLang="en-US" sz="4500"/>
              <a:t>生命共同體</a:t>
            </a:r>
            <a:r>
              <a:rPr lang="en-US" altLang="zh-TW" sz="4500"/>
              <a:t>)</a:t>
            </a:r>
          </a:p>
          <a:p>
            <a:r>
              <a:rPr lang="en-US" altLang="zh-TW" sz="4500"/>
              <a:t>How</a:t>
            </a:r>
            <a:r>
              <a:rPr lang="zh-TW" altLang="en-US" sz="4500"/>
              <a:t>        面對問題</a:t>
            </a:r>
            <a:r>
              <a:rPr lang="en-US" altLang="zh-TW" sz="4500"/>
              <a:t>.</a:t>
            </a:r>
            <a:r>
              <a:rPr lang="zh-TW" altLang="en-US" sz="4500"/>
              <a:t>解決問題</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a:xfrm>
            <a:off x="1042988" y="-731838"/>
            <a:ext cx="7793037" cy="1462088"/>
          </a:xfrm>
        </p:spPr>
        <p:txBody>
          <a:bodyPr/>
          <a:lstStyle/>
          <a:p>
            <a:r>
              <a:rPr lang="zh-TW" altLang="en-US" smtClean="0">
                <a:solidFill>
                  <a:srgbClr val="FF0000"/>
                </a:solidFill>
              </a:rPr>
              <a:t>不忘初衷</a:t>
            </a:r>
            <a:r>
              <a:rPr lang="en-US" altLang="zh-TW" smtClean="0">
                <a:solidFill>
                  <a:srgbClr val="FF0000"/>
                </a:solidFill>
              </a:rPr>
              <a:t>(</a:t>
            </a:r>
            <a:r>
              <a:rPr lang="zh-TW" altLang="en-US" smtClean="0">
                <a:solidFill>
                  <a:srgbClr val="FF0000"/>
                </a:solidFill>
              </a:rPr>
              <a:t>一</a:t>
            </a:r>
            <a:r>
              <a:rPr lang="en-US" altLang="zh-TW" smtClean="0">
                <a:solidFill>
                  <a:srgbClr val="FF0000"/>
                </a:solidFill>
              </a:rPr>
              <a:t>)</a:t>
            </a:r>
            <a:endParaRPr lang="zh-TW" altLang="en-US" smtClean="0">
              <a:solidFill>
                <a:srgbClr val="FF0000"/>
              </a:solidFill>
            </a:endParaRPr>
          </a:p>
        </p:txBody>
      </p:sp>
      <p:sp>
        <p:nvSpPr>
          <p:cNvPr id="16387" name="內容版面配置區 2"/>
          <p:cNvSpPr>
            <a:spLocks noGrp="1"/>
          </p:cNvSpPr>
          <p:nvPr>
            <p:ph idx="1"/>
          </p:nvPr>
        </p:nvSpPr>
        <p:spPr>
          <a:xfrm>
            <a:off x="107950" y="908050"/>
            <a:ext cx="9288463" cy="5761038"/>
          </a:xfrm>
        </p:spPr>
        <p:txBody>
          <a:bodyPr/>
          <a:lstStyle/>
          <a:p>
            <a:r>
              <a:rPr lang="zh-TW" altLang="en-US" sz="2800" smtClean="0"/>
              <a:t>陳其南</a:t>
            </a:r>
            <a:r>
              <a:rPr lang="en-US" altLang="zh-TW" sz="2800" smtClean="0"/>
              <a:t>(</a:t>
            </a:r>
            <a:r>
              <a:rPr lang="zh-TW" altLang="en-US" sz="2800" smtClean="0"/>
              <a:t>副主委</a:t>
            </a:r>
            <a:r>
              <a:rPr lang="en-US" altLang="zh-TW" sz="2800" smtClean="0"/>
              <a:t>)-</a:t>
            </a:r>
            <a:r>
              <a:rPr lang="zh-TW" altLang="en-US" sz="2800" smtClean="0"/>
              <a:t>社造導師</a:t>
            </a:r>
            <a:endParaRPr lang="en-US" altLang="zh-TW" sz="2800" smtClean="0"/>
          </a:p>
          <a:p>
            <a:r>
              <a:rPr lang="en-US" altLang="zh-TW" sz="2800" smtClean="0"/>
              <a:t>1994(83</a:t>
            </a:r>
            <a:r>
              <a:rPr lang="zh-TW" altLang="en-US" sz="2800" smtClean="0"/>
              <a:t>年</a:t>
            </a:r>
            <a:r>
              <a:rPr lang="en-US" altLang="zh-TW" sz="2800" smtClean="0"/>
              <a:t>)</a:t>
            </a:r>
            <a:r>
              <a:rPr lang="zh-TW" altLang="en-US" sz="2800" smtClean="0"/>
              <a:t>老師帶領一群研究生進「文建會」</a:t>
            </a:r>
            <a:endParaRPr lang="en-US" altLang="zh-TW" sz="2800" smtClean="0"/>
          </a:p>
          <a:p>
            <a:r>
              <a:rPr lang="en-US" altLang="zh-TW" sz="2800" smtClean="0"/>
              <a:t>1995(84</a:t>
            </a:r>
            <a:r>
              <a:rPr lang="zh-TW" altLang="en-US" sz="2800" smtClean="0"/>
              <a:t>年</a:t>
            </a:r>
            <a:r>
              <a:rPr lang="en-US" altLang="zh-TW" sz="2800" smtClean="0"/>
              <a:t>)</a:t>
            </a:r>
            <a:r>
              <a:rPr lang="zh-TW" altLang="en-US" sz="2800" smtClean="0"/>
              <a:t>宣示政策</a:t>
            </a:r>
            <a:r>
              <a:rPr lang="en-US" altLang="zh-TW" sz="2800" smtClean="0"/>
              <a:t>: </a:t>
            </a:r>
            <a:r>
              <a:rPr lang="zh-TW" altLang="en-US" sz="2800" smtClean="0"/>
              <a:t>「鄉鎮長研討會」草屯手工藝研</a:t>
            </a:r>
            <a:endParaRPr lang="en-US" altLang="zh-TW" sz="2800" smtClean="0"/>
          </a:p>
          <a:p>
            <a:r>
              <a:rPr lang="zh-TW" altLang="en-US" sz="2800" smtClean="0"/>
              <a:t>引進日本宮崎清工作團隊</a:t>
            </a:r>
            <a:r>
              <a:rPr lang="en-US" altLang="zh-TW" sz="2800" smtClean="0"/>
              <a:t>-</a:t>
            </a:r>
            <a:r>
              <a:rPr lang="zh-TW" altLang="en-US" sz="2800" smtClean="0"/>
              <a:t>人心之華</a:t>
            </a:r>
            <a:endParaRPr lang="en-US" altLang="zh-TW" sz="2800" smtClean="0"/>
          </a:p>
          <a:p>
            <a:r>
              <a:rPr lang="en-US" altLang="zh-TW" sz="2800" smtClean="0"/>
              <a:t>1996(85</a:t>
            </a:r>
            <a:r>
              <a:rPr lang="zh-TW" altLang="en-US" sz="2800" smtClean="0"/>
              <a:t>年</a:t>
            </a:r>
            <a:r>
              <a:rPr lang="en-US" altLang="zh-TW" sz="2800" smtClean="0"/>
              <a:t>)</a:t>
            </a:r>
            <a:r>
              <a:rPr lang="zh-TW" altLang="en-US" sz="2800" smtClean="0"/>
              <a:t>全國文藝季</a:t>
            </a:r>
            <a:r>
              <a:rPr lang="en-US" altLang="zh-TW" sz="2800" smtClean="0"/>
              <a:t>-</a:t>
            </a:r>
            <a:r>
              <a:rPr lang="zh-TW" altLang="en-US" sz="2800" smtClean="0"/>
              <a:t>社造三專案計劃</a:t>
            </a:r>
            <a:endParaRPr lang="en-US" altLang="zh-TW" sz="2800" smtClean="0"/>
          </a:p>
          <a:p>
            <a:pPr>
              <a:buFont typeface="Wingdings" pitchFamily="2" charset="2"/>
              <a:buNone/>
            </a:pPr>
            <a:r>
              <a:rPr lang="zh-TW" altLang="en-US" sz="2800" smtClean="0"/>
              <a:t>   </a:t>
            </a:r>
            <a:r>
              <a:rPr lang="en-US" altLang="zh-TW" sz="2800" smtClean="0"/>
              <a:t>1.</a:t>
            </a:r>
            <a:r>
              <a:rPr lang="zh-TW" altLang="en-US" sz="2800" smtClean="0"/>
              <a:t>社區</a:t>
            </a:r>
            <a:r>
              <a:rPr lang="en-US" altLang="zh-TW" sz="2800" smtClean="0"/>
              <a:t>-</a:t>
            </a:r>
            <a:r>
              <a:rPr lang="zh-TW" altLang="en-US" sz="2800" smtClean="0"/>
              <a:t>傳統空間美化案</a:t>
            </a:r>
            <a:endParaRPr lang="en-US" altLang="zh-TW" sz="2800" smtClean="0"/>
          </a:p>
          <a:p>
            <a:pPr>
              <a:buFont typeface="Wingdings" pitchFamily="2" charset="2"/>
              <a:buNone/>
            </a:pPr>
            <a:r>
              <a:rPr lang="zh-TW" altLang="en-US" sz="2800" smtClean="0"/>
              <a:t>   </a:t>
            </a:r>
            <a:r>
              <a:rPr lang="en-US" altLang="zh-TW" sz="2800" smtClean="0"/>
              <a:t>2.</a:t>
            </a:r>
            <a:r>
              <a:rPr lang="zh-TW" altLang="en-US" sz="2800" smtClean="0"/>
              <a:t>鄉鎮</a:t>
            </a:r>
            <a:r>
              <a:rPr lang="en-US" altLang="zh-TW" sz="2800" smtClean="0"/>
              <a:t>-</a:t>
            </a:r>
            <a:r>
              <a:rPr lang="zh-TW" altLang="en-US" sz="2800" smtClean="0"/>
              <a:t>地方展演空間</a:t>
            </a:r>
            <a:endParaRPr lang="en-US" altLang="zh-TW" sz="2800" smtClean="0"/>
          </a:p>
          <a:p>
            <a:pPr>
              <a:buFont typeface="Wingdings" pitchFamily="2" charset="2"/>
              <a:buNone/>
            </a:pPr>
            <a:r>
              <a:rPr lang="zh-TW" altLang="en-US" sz="2800" smtClean="0"/>
              <a:t>   </a:t>
            </a:r>
            <a:r>
              <a:rPr lang="en-US" altLang="zh-TW" sz="2800" smtClean="0"/>
              <a:t>3.</a:t>
            </a:r>
            <a:r>
              <a:rPr lang="zh-TW" altLang="en-US" sz="2800" smtClean="0"/>
              <a:t>縣市</a:t>
            </a:r>
            <a:r>
              <a:rPr lang="en-US" altLang="zh-TW" sz="2800" smtClean="0"/>
              <a:t>-</a:t>
            </a:r>
            <a:r>
              <a:rPr lang="zh-TW" altLang="en-US" sz="2800" smtClean="0"/>
              <a:t>各縣市文化中心轉型文化局</a:t>
            </a:r>
            <a:r>
              <a:rPr lang="en-US" altLang="zh-TW" sz="2800" smtClean="0"/>
              <a:t>(</a:t>
            </a:r>
            <a:r>
              <a:rPr lang="zh-TW" altLang="en-US" sz="2800" smtClean="0"/>
              <a:t>處</a:t>
            </a:r>
            <a:r>
              <a:rPr lang="en-US" altLang="zh-TW" sz="2800" smtClean="0"/>
              <a:t>)</a:t>
            </a:r>
          </a:p>
          <a:p>
            <a:pPr>
              <a:buFont typeface="Wingdings" pitchFamily="2" charset="2"/>
              <a:buNone/>
            </a:pPr>
            <a:r>
              <a:rPr lang="zh-TW" altLang="en-US" sz="2800" smtClean="0"/>
              <a:t>  </a:t>
            </a:r>
            <a:r>
              <a:rPr lang="en-US" altLang="zh-TW" sz="2800" smtClean="0"/>
              <a:t>1997(86</a:t>
            </a:r>
            <a:r>
              <a:rPr lang="zh-TW" altLang="en-US" sz="2800" smtClean="0"/>
              <a:t>年</a:t>
            </a:r>
            <a:r>
              <a:rPr lang="en-US" altLang="zh-TW" sz="2800" smtClean="0"/>
              <a:t>)</a:t>
            </a:r>
            <a:r>
              <a:rPr lang="zh-TW" altLang="en-US" sz="2800" smtClean="0"/>
              <a:t>宜蘭</a:t>
            </a:r>
            <a:r>
              <a:rPr lang="en-US" altLang="zh-TW" sz="2800" smtClean="0"/>
              <a:t>-</a:t>
            </a:r>
            <a:r>
              <a:rPr lang="zh-TW" altLang="en-US" sz="2800" smtClean="0"/>
              <a:t>全國社造博覽會</a:t>
            </a:r>
            <a:r>
              <a:rPr lang="en-US" altLang="zh-TW" sz="2800" smtClean="0"/>
              <a:t>-</a:t>
            </a:r>
            <a:r>
              <a:rPr lang="zh-TW" altLang="en-US" sz="2800" smtClean="0"/>
              <a:t>文建會社造補助須知 </a:t>
            </a:r>
            <a:endParaRPr lang="en-US" altLang="zh-TW" sz="2800" smtClean="0"/>
          </a:p>
          <a:p>
            <a:pPr>
              <a:buFont typeface="Wingdings" pitchFamily="2" charset="2"/>
              <a:buNone/>
            </a:pPr>
            <a:endParaRPr lang="en-US" altLang="zh-TW" sz="2800" smtClean="0"/>
          </a:p>
          <a:p>
            <a:pPr>
              <a:buFont typeface="Wingdings" pitchFamily="2" charset="2"/>
              <a:buNone/>
            </a:pPr>
            <a:r>
              <a:rPr lang="zh-TW" altLang="en-US" sz="2800" smtClean="0"/>
              <a:t>         </a:t>
            </a:r>
            <a:r>
              <a:rPr lang="en-US" altLang="zh-TW" sz="2800" smtClean="0"/>
              <a:t>6</a:t>
            </a:r>
            <a:r>
              <a:rPr lang="zh-TW" altLang="en-US" sz="2800" smtClean="0"/>
              <a:t>年計畫     政策說明會     專案計畫研討會   </a:t>
            </a:r>
            <a:endParaRPr lang="en-US" altLang="zh-TW" sz="2800" smtClean="0"/>
          </a:p>
          <a:p>
            <a:pPr>
              <a:buFont typeface="Wingdings" pitchFamily="2" charset="2"/>
              <a:buNone/>
            </a:pPr>
            <a:r>
              <a:rPr lang="zh-TW" altLang="en-US" sz="2800" smtClean="0"/>
              <a:t> </a:t>
            </a:r>
          </a:p>
        </p:txBody>
      </p:sp>
      <p:sp>
        <p:nvSpPr>
          <p:cNvPr id="4" name="向下箭號 3"/>
          <p:cNvSpPr/>
          <p:nvPr/>
        </p:nvSpPr>
        <p:spPr>
          <a:xfrm>
            <a:off x="1258888" y="5589588"/>
            <a:ext cx="485775" cy="5032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標題 1"/>
          <p:cNvSpPr>
            <a:spLocks noGrp="1"/>
          </p:cNvSpPr>
          <p:nvPr>
            <p:ph type="title"/>
          </p:nvPr>
        </p:nvSpPr>
        <p:spPr>
          <a:xfrm>
            <a:off x="1187450" y="-531813"/>
            <a:ext cx="7793038" cy="1462088"/>
          </a:xfrm>
        </p:spPr>
        <p:txBody>
          <a:bodyPr/>
          <a:lstStyle/>
          <a:p>
            <a:r>
              <a:rPr lang="zh-TW" altLang="en-US" smtClean="0">
                <a:solidFill>
                  <a:srgbClr val="FF0000"/>
                </a:solidFill>
              </a:rPr>
              <a:t>不忘初衷</a:t>
            </a:r>
            <a:r>
              <a:rPr lang="en-US" altLang="zh-TW" smtClean="0">
                <a:solidFill>
                  <a:srgbClr val="FF0000"/>
                </a:solidFill>
              </a:rPr>
              <a:t>(</a:t>
            </a:r>
            <a:r>
              <a:rPr lang="zh-TW" altLang="en-US" smtClean="0">
                <a:solidFill>
                  <a:srgbClr val="FF0000"/>
                </a:solidFill>
              </a:rPr>
              <a:t>二</a:t>
            </a:r>
            <a:r>
              <a:rPr lang="en-US" altLang="zh-TW" smtClean="0">
                <a:solidFill>
                  <a:srgbClr val="FF0000"/>
                </a:solidFill>
              </a:rPr>
              <a:t>)</a:t>
            </a:r>
            <a:endParaRPr lang="zh-TW" altLang="en-US" smtClean="0"/>
          </a:p>
        </p:txBody>
      </p:sp>
      <p:sp>
        <p:nvSpPr>
          <p:cNvPr id="17411" name="內容版面配置區 2"/>
          <p:cNvSpPr>
            <a:spLocks noGrp="1"/>
          </p:cNvSpPr>
          <p:nvPr>
            <p:ph idx="1"/>
          </p:nvPr>
        </p:nvSpPr>
        <p:spPr>
          <a:xfrm>
            <a:off x="323850" y="1125538"/>
            <a:ext cx="8636000" cy="4114800"/>
          </a:xfrm>
        </p:spPr>
        <p:txBody>
          <a:bodyPr/>
          <a:lstStyle/>
          <a:p>
            <a:r>
              <a:rPr lang="zh-TW" altLang="en-US" smtClean="0"/>
              <a:t>陳其南  定義</a:t>
            </a:r>
            <a:r>
              <a:rPr lang="en-US" altLang="zh-TW" smtClean="0"/>
              <a:t>:</a:t>
            </a:r>
          </a:p>
          <a:p>
            <a:r>
              <a:rPr lang="zh-TW" altLang="en-US" smtClean="0"/>
              <a:t>社區總體營造</a:t>
            </a:r>
            <a:r>
              <a:rPr lang="en-US" altLang="zh-TW" smtClean="0"/>
              <a:t>—</a:t>
            </a:r>
            <a:r>
              <a:rPr lang="zh-TW" altLang="en-US" smtClean="0"/>
              <a:t>社造是有一群人，生活在「</a:t>
            </a:r>
            <a:r>
              <a:rPr lang="zh-TW" altLang="en-US" smtClean="0">
                <a:solidFill>
                  <a:srgbClr val="FF0000"/>
                </a:solidFill>
              </a:rPr>
              <a:t>生命共同體</a:t>
            </a:r>
            <a:r>
              <a:rPr lang="en-US" altLang="zh-TW" smtClean="0">
                <a:solidFill>
                  <a:srgbClr val="FF0000"/>
                </a:solidFill>
              </a:rPr>
              <a:t>-</a:t>
            </a:r>
            <a:r>
              <a:rPr lang="zh-TW" altLang="en-US" smtClean="0">
                <a:solidFill>
                  <a:srgbClr val="FF0000"/>
                </a:solidFill>
              </a:rPr>
              <a:t>社區</a:t>
            </a:r>
            <a:r>
              <a:rPr lang="en-US" altLang="zh-TW" smtClean="0">
                <a:solidFill>
                  <a:srgbClr val="FF0000"/>
                </a:solidFill>
              </a:rPr>
              <a:t>.</a:t>
            </a:r>
            <a:r>
              <a:rPr lang="zh-TW" altLang="en-US" smtClean="0">
                <a:solidFill>
                  <a:srgbClr val="FF0000"/>
                </a:solidFill>
              </a:rPr>
              <a:t>區域</a:t>
            </a:r>
            <a:r>
              <a:rPr lang="en-US" altLang="zh-TW" smtClean="0">
                <a:solidFill>
                  <a:srgbClr val="FF0000"/>
                </a:solidFill>
              </a:rPr>
              <a:t>.</a:t>
            </a:r>
            <a:r>
              <a:rPr lang="zh-TW" altLang="en-US" smtClean="0">
                <a:solidFill>
                  <a:srgbClr val="FF0000"/>
                </a:solidFill>
              </a:rPr>
              <a:t>庄頭</a:t>
            </a:r>
            <a:r>
              <a:rPr lang="zh-TW" altLang="en-US" smtClean="0"/>
              <a:t>」中，面對問題，共同開會，共同「</a:t>
            </a:r>
            <a:r>
              <a:rPr lang="zh-TW" altLang="en-US" smtClean="0">
                <a:solidFill>
                  <a:srgbClr val="FF0000"/>
                </a:solidFill>
              </a:rPr>
              <a:t>做一件事</a:t>
            </a:r>
            <a:r>
              <a:rPr lang="zh-TW" altLang="en-US" smtClean="0"/>
              <a:t>」，解決問題，企圖建立「</a:t>
            </a:r>
            <a:r>
              <a:rPr lang="zh-TW" altLang="en-US" smtClean="0">
                <a:solidFill>
                  <a:srgbClr val="FF0000"/>
                </a:solidFill>
              </a:rPr>
              <a:t>公民社會</a:t>
            </a:r>
            <a:r>
              <a:rPr lang="zh-TW" altLang="en-US" smtClean="0"/>
              <a:t>」，鼓勵「</a:t>
            </a:r>
            <a:r>
              <a:rPr lang="zh-TW" altLang="en-US" smtClean="0">
                <a:solidFill>
                  <a:srgbClr val="FF0000"/>
                </a:solidFill>
              </a:rPr>
              <a:t>公民參與</a:t>
            </a:r>
            <a:r>
              <a:rPr lang="zh-TW" altLang="en-US" smtClean="0"/>
              <a:t>」，共同設計，全民監工，改變現況</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p:cNvSpPr>
            <a:spLocks noGrp="1"/>
          </p:cNvSpPr>
          <p:nvPr>
            <p:ph type="title"/>
          </p:nvPr>
        </p:nvSpPr>
        <p:spPr>
          <a:xfrm>
            <a:off x="1042988" y="-531813"/>
            <a:ext cx="7793037" cy="1462088"/>
          </a:xfrm>
        </p:spPr>
        <p:txBody>
          <a:bodyPr/>
          <a:lstStyle/>
          <a:p>
            <a:r>
              <a:rPr lang="zh-TW" altLang="en-US" smtClean="0">
                <a:solidFill>
                  <a:srgbClr val="FF0000"/>
                </a:solidFill>
              </a:rPr>
              <a:t>不忘初衷</a:t>
            </a:r>
            <a:r>
              <a:rPr lang="en-US" altLang="zh-TW" smtClean="0">
                <a:solidFill>
                  <a:srgbClr val="FF0000"/>
                </a:solidFill>
              </a:rPr>
              <a:t>(</a:t>
            </a:r>
            <a:r>
              <a:rPr lang="zh-TW" altLang="en-US" smtClean="0">
                <a:solidFill>
                  <a:srgbClr val="FF0000"/>
                </a:solidFill>
              </a:rPr>
              <a:t>三</a:t>
            </a:r>
            <a:r>
              <a:rPr lang="en-US" altLang="zh-TW" smtClean="0">
                <a:solidFill>
                  <a:srgbClr val="FF0000"/>
                </a:solidFill>
              </a:rPr>
              <a:t>)</a:t>
            </a:r>
            <a:endParaRPr lang="zh-TW" altLang="en-US" smtClean="0"/>
          </a:p>
        </p:txBody>
      </p:sp>
      <p:sp>
        <p:nvSpPr>
          <p:cNvPr id="18435" name="內容版面配置區 2"/>
          <p:cNvSpPr>
            <a:spLocks noGrp="1"/>
          </p:cNvSpPr>
          <p:nvPr>
            <p:ph idx="1"/>
          </p:nvPr>
        </p:nvSpPr>
        <p:spPr>
          <a:xfrm>
            <a:off x="250825" y="1341438"/>
            <a:ext cx="8713788" cy="4114800"/>
          </a:xfrm>
        </p:spPr>
        <p:txBody>
          <a:bodyPr/>
          <a:lstStyle/>
          <a:p>
            <a:r>
              <a:rPr lang="zh-TW" altLang="en-US" smtClean="0"/>
              <a:t>陳其南說</a:t>
            </a:r>
            <a:r>
              <a:rPr lang="en-US" altLang="zh-TW" smtClean="0"/>
              <a:t>:</a:t>
            </a:r>
          </a:p>
          <a:p>
            <a:r>
              <a:rPr lang="zh-TW" altLang="en-US" sz="4000" smtClean="0"/>
              <a:t>社造其實是一個不斷發現問題，面對</a:t>
            </a:r>
            <a:r>
              <a:rPr lang="zh-TW" altLang="en-US" sz="4000" smtClean="0">
                <a:solidFill>
                  <a:srgbClr val="FF0000"/>
                </a:solidFill>
              </a:rPr>
              <a:t>衝突</a:t>
            </a:r>
            <a:r>
              <a:rPr lang="zh-TW" altLang="en-US" sz="4000" smtClean="0"/>
              <a:t>，解決</a:t>
            </a:r>
            <a:r>
              <a:rPr lang="zh-TW" altLang="en-US" sz="4000" smtClean="0">
                <a:solidFill>
                  <a:srgbClr val="FF0000"/>
                </a:solidFill>
              </a:rPr>
              <a:t>問題</a:t>
            </a:r>
            <a:r>
              <a:rPr lang="zh-TW" altLang="en-US" sz="4000" smtClean="0"/>
              <a:t>，</a:t>
            </a:r>
            <a:r>
              <a:rPr lang="zh-TW" altLang="en-US" sz="4000" smtClean="0">
                <a:solidFill>
                  <a:srgbClr val="FF0000"/>
                </a:solidFill>
              </a:rPr>
              <a:t>分享</a:t>
            </a:r>
            <a:r>
              <a:rPr lang="zh-TW" altLang="en-US" sz="4000" smtClean="0"/>
              <a:t>共同經驗，再產生問題的循環過程</a:t>
            </a:r>
            <a:endParaRPr lang="en-US" altLang="zh-TW" sz="4000" smtClean="0"/>
          </a:p>
          <a:p>
            <a:r>
              <a:rPr lang="zh-TW" altLang="en-US" sz="4000" smtClean="0"/>
              <a:t>社造是一種想法</a:t>
            </a:r>
            <a:r>
              <a:rPr lang="en-US" altLang="zh-TW" sz="4000" smtClean="0"/>
              <a:t>(</a:t>
            </a:r>
            <a:r>
              <a:rPr lang="zh-TW" altLang="en-US" sz="4000" smtClean="0"/>
              <a:t>思想</a:t>
            </a:r>
            <a:r>
              <a:rPr lang="en-US" altLang="zh-TW" sz="4000" smtClean="0"/>
              <a:t>)</a:t>
            </a:r>
            <a:r>
              <a:rPr lang="zh-TW" altLang="en-US" sz="4000" smtClean="0"/>
              <a:t>一種手段一種方法</a:t>
            </a:r>
            <a:r>
              <a:rPr lang="en-US" altLang="zh-TW" sz="4000" smtClean="0"/>
              <a:t>(</a:t>
            </a:r>
            <a:r>
              <a:rPr lang="zh-TW" altLang="en-US" sz="4000" smtClean="0"/>
              <a:t>策略</a:t>
            </a:r>
            <a:r>
              <a:rPr lang="en-US" altLang="zh-TW" sz="4000" smtClean="0"/>
              <a:t>)</a:t>
            </a:r>
            <a:r>
              <a:rPr lang="zh-TW" altLang="en-US" sz="4000" smtClean="0"/>
              <a:t>一種公民社會的實踐</a:t>
            </a:r>
            <a:endParaRPr lang="en-US" altLang="zh-TW" sz="4000" smtClean="0"/>
          </a:p>
          <a:p>
            <a:r>
              <a:rPr lang="zh-TW" altLang="en-US" sz="4000" smtClean="0"/>
              <a:t>用在國家治理上就形成政策，法令，計畫，制度及資源分配</a:t>
            </a:r>
            <a:endParaRPr lang="en-US" altLang="zh-TW" sz="400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標題 1"/>
          <p:cNvSpPr>
            <a:spLocks noGrp="1"/>
          </p:cNvSpPr>
          <p:nvPr>
            <p:ph type="title"/>
          </p:nvPr>
        </p:nvSpPr>
        <p:spPr/>
        <p:txBody>
          <a:bodyPr/>
          <a:lstStyle/>
          <a:p>
            <a:r>
              <a:rPr lang="en-US" altLang="zh-TW" smtClean="0"/>
              <a:t/>
            </a:r>
            <a:br>
              <a:rPr lang="en-US" altLang="zh-TW" smtClean="0"/>
            </a:br>
            <a:endParaRPr lang="zh-TW" altLang="en-US" smtClean="0"/>
          </a:p>
        </p:txBody>
      </p:sp>
      <p:sp>
        <p:nvSpPr>
          <p:cNvPr id="19459" name="內容版面配置區 2"/>
          <p:cNvSpPr>
            <a:spLocks noGrp="1"/>
          </p:cNvSpPr>
          <p:nvPr>
            <p:ph idx="1"/>
          </p:nvPr>
        </p:nvSpPr>
        <p:spPr>
          <a:xfrm>
            <a:off x="395288" y="765175"/>
            <a:ext cx="8348662" cy="4330700"/>
          </a:xfrm>
        </p:spPr>
        <p:txBody>
          <a:bodyPr/>
          <a:lstStyle/>
          <a:p>
            <a:pPr algn="ctr">
              <a:buFont typeface="Wingdings" pitchFamily="2" charset="2"/>
              <a:buNone/>
            </a:pPr>
            <a:r>
              <a:rPr lang="zh-TW" altLang="en-US" sz="6000" smtClean="0">
                <a:solidFill>
                  <a:srgbClr val="FF0000"/>
                </a:solidFill>
              </a:rPr>
              <a:t>鄉鎮市層級</a:t>
            </a:r>
            <a:endParaRPr lang="en-US" altLang="zh-TW" sz="6000" smtClean="0">
              <a:solidFill>
                <a:srgbClr val="FF0000"/>
              </a:solidFill>
            </a:endParaRPr>
          </a:p>
          <a:p>
            <a:pPr algn="ctr">
              <a:buFont typeface="Wingdings" pitchFamily="2" charset="2"/>
              <a:buNone/>
            </a:pPr>
            <a:endParaRPr lang="en-US" altLang="zh-TW" sz="6000" smtClean="0">
              <a:solidFill>
                <a:srgbClr val="FF0000"/>
              </a:solidFill>
            </a:endParaRPr>
          </a:p>
          <a:p>
            <a:pPr algn="ctr">
              <a:buFont typeface="Wingdings" pitchFamily="2" charset="2"/>
              <a:buNone/>
            </a:pPr>
            <a:r>
              <a:rPr lang="zh-TW" altLang="en-US" sz="5500" smtClean="0">
                <a:solidFill>
                  <a:srgbClr val="FF0000"/>
                </a:solidFill>
              </a:rPr>
              <a:t>公所   </a:t>
            </a:r>
            <a:r>
              <a:rPr lang="zh-TW" altLang="en-US" sz="4600" smtClean="0">
                <a:solidFill>
                  <a:srgbClr val="FF0000"/>
                </a:solidFill>
              </a:rPr>
              <a:t>可以 </a:t>
            </a:r>
            <a:endParaRPr lang="en-US" altLang="zh-TW" sz="4600" smtClean="0">
              <a:solidFill>
                <a:srgbClr val="FF0000"/>
              </a:solidFill>
            </a:endParaRPr>
          </a:p>
          <a:p>
            <a:pPr algn="ctr">
              <a:buFont typeface="Wingdings" pitchFamily="2" charset="2"/>
              <a:buNone/>
            </a:pPr>
            <a:endParaRPr lang="en-US" altLang="zh-TW" sz="4600" smtClean="0">
              <a:solidFill>
                <a:srgbClr val="FF0000"/>
              </a:solidFill>
            </a:endParaRPr>
          </a:p>
          <a:p>
            <a:pPr algn="ctr">
              <a:buFont typeface="Wingdings" pitchFamily="2" charset="2"/>
              <a:buNone/>
            </a:pPr>
            <a:r>
              <a:rPr lang="zh-TW" altLang="en-US" sz="4600" smtClean="0">
                <a:solidFill>
                  <a:srgbClr val="FF0000"/>
                </a:solidFill>
              </a:rPr>
              <a:t>做什麼</a:t>
            </a:r>
            <a:r>
              <a:rPr lang="en-US" altLang="zh-TW" sz="4600" smtClean="0">
                <a:solidFill>
                  <a:srgbClr val="FF0000"/>
                </a:solidFill>
              </a:rPr>
              <a:t>(</a:t>
            </a:r>
            <a:r>
              <a:rPr lang="zh-TW" altLang="en-US" sz="4600" smtClean="0">
                <a:solidFill>
                  <a:srgbClr val="FF0000"/>
                </a:solidFill>
              </a:rPr>
              <a:t>改變</a:t>
            </a:r>
            <a:r>
              <a:rPr lang="en-US" altLang="zh-TW" sz="4600" smtClean="0">
                <a:solidFill>
                  <a:srgbClr val="FF0000"/>
                </a:solidFill>
              </a:rPr>
              <a:t>)</a:t>
            </a:r>
          </a:p>
          <a:p>
            <a:pPr algn="ctr">
              <a:buFont typeface="Wingdings" pitchFamily="2" charset="2"/>
              <a:buNone/>
            </a:pPr>
            <a:r>
              <a:rPr lang="zh-TW" altLang="en-US" sz="4600" smtClean="0">
                <a:solidFill>
                  <a:srgbClr val="FF0000"/>
                </a:solidFill>
              </a:rPr>
              <a:t>資源整合</a:t>
            </a:r>
            <a:endParaRPr lang="en-US" altLang="zh-TW" sz="4600" smtClean="0">
              <a:solidFill>
                <a:srgbClr val="FF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7"/>
          <p:cNvGrpSpPr>
            <a:grpSpLocks/>
          </p:cNvGrpSpPr>
          <p:nvPr/>
        </p:nvGrpSpPr>
        <p:grpSpPr bwMode="auto">
          <a:xfrm>
            <a:off x="0" y="2133600"/>
            <a:ext cx="8440738" cy="2492375"/>
            <a:chOff x="52" y="2387"/>
            <a:chExt cx="5317" cy="1570"/>
          </a:xfrm>
        </p:grpSpPr>
        <p:sp>
          <p:nvSpPr>
            <p:cNvPr id="5" name="Text Box 2"/>
            <p:cNvSpPr txBox="1">
              <a:spLocks noChangeArrowheads="1"/>
            </p:cNvSpPr>
            <p:nvPr/>
          </p:nvSpPr>
          <p:spPr bwMode="auto">
            <a:xfrm>
              <a:off x="483" y="2387"/>
              <a:ext cx="4886" cy="1570"/>
            </a:xfrm>
            <a:prstGeom prst="rect">
              <a:avLst/>
            </a:prstGeom>
            <a:noFill/>
            <a:ln w="9525">
              <a:noFill/>
              <a:miter lim="800000"/>
              <a:headEnd/>
              <a:tailEnd/>
            </a:ln>
            <a:effectLst>
              <a:outerShdw dist="35921" dir="2700000" algn="ctr" rotWithShape="0">
                <a:srgbClr val="969696">
                  <a:alpha val="50000"/>
                </a:srgbClr>
              </a:outerShdw>
            </a:effectLst>
          </p:spPr>
          <p:txBody>
            <a:bodyPr wrap="none">
              <a:spAutoFit/>
            </a:bodyPr>
            <a:lstStyle/>
            <a:p>
              <a:pPr>
                <a:defRPr/>
              </a:pPr>
              <a:r>
                <a:rPr lang="zh-TW" altLang="en-US" sz="5200" dirty="0">
                  <a:solidFill>
                    <a:schemeClr val="accent1">
                      <a:lumMod val="75000"/>
                    </a:schemeClr>
                  </a:solidFill>
                  <a:ea typeface="華康超明體" pitchFamily="49" charset="-120"/>
                </a:rPr>
                <a:t>社區亮點計畫</a:t>
              </a:r>
              <a:r>
                <a:rPr lang="en-US" altLang="zh-TW" sz="5200" dirty="0">
                  <a:solidFill>
                    <a:schemeClr val="accent1">
                      <a:lumMod val="75000"/>
                    </a:schemeClr>
                  </a:solidFill>
                  <a:ea typeface="華康超明體" pitchFamily="49" charset="-120"/>
                </a:rPr>
                <a:t>:100~102</a:t>
              </a:r>
              <a:r>
                <a:rPr lang="zh-TW" altLang="en-US" sz="5200" dirty="0">
                  <a:solidFill>
                    <a:schemeClr val="accent1">
                      <a:lumMod val="75000"/>
                    </a:schemeClr>
                  </a:solidFill>
                  <a:ea typeface="華康超明體" pitchFamily="49" charset="-120"/>
                </a:rPr>
                <a:t>年</a:t>
              </a:r>
              <a:endParaRPr lang="en-US" altLang="zh-TW" sz="5200" dirty="0">
                <a:solidFill>
                  <a:schemeClr val="accent1">
                    <a:lumMod val="75000"/>
                  </a:schemeClr>
                </a:solidFill>
                <a:ea typeface="華康超明體" pitchFamily="49" charset="-120"/>
              </a:endParaRPr>
            </a:p>
            <a:p>
              <a:pPr>
                <a:defRPr/>
              </a:pPr>
              <a:r>
                <a:rPr lang="zh-TW" altLang="en-US" sz="5200" dirty="0">
                  <a:solidFill>
                    <a:schemeClr val="accent1">
                      <a:lumMod val="75000"/>
                    </a:schemeClr>
                  </a:solidFill>
                  <a:ea typeface="華康超明體" pitchFamily="49" charset="-120"/>
                </a:rPr>
                <a:t>文化資產</a:t>
              </a:r>
              <a:endParaRPr lang="en-US" altLang="zh-TW" sz="5200" dirty="0">
                <a:solidFill>
                  <a:schemeClr val="accent1">
                    <a:lumMod val="75000"/>
                  </a:schemeClr>
                </a:solidFill>
                <a:ea typeface="華康超明體" pitchFamily="49" charset="-120"/>
              </a:endParaRPr>
            </a:p>
            <a:p>
              <a:pPr>
                <a:defRPr/>
              </a:pPr>
              <a:r>
                <a:rPr lang="zh-TW" altLang="en-US" sz="5200" dirty="0">
                  <a:solidFill>
                    <a:schemeClr val="accent1">
                      <a:lumMod val="75000"/>
                    </a:schemeClr>
                  </a:solidFill>
                  <a:ea typeface="華康超明體" pitchFamily="49" charset="-120"/>
                </a:rPr>
                <a:t>切入虎尾亮點</a:t>
              </a:r>
            </a:p>
          </p:txBody>
        </p:sp>
        <p:grpSp>
          <p:nvGrpSpPr>
            <p:cNvPr id="20485" name="Group 3"/>
            <p:cNvGrpSpPr>
              <a:grpSpLocks noChangeAspect="1"/>
            </p:cNvGrpSpPr>
            <p:nvPr/>
          </p:nvGrpSpPr>
          <p:grpSpPr bwMode="auto">
            <a:xfrm>
              <a:off x="52" y="2755"/>
              <a:ext cx="469" cy="341"/>
              <a:chOff x="1474" y="2478"/>
              <a:chExt cx="782" cy="568"/>
            </a:xfrm>
          </p:grpSpPr>
          <p:sp>
            <p:nvSpPr>
              <p:cNvPr id="7" name="＞形箭號 6"/>
              <p:cNvSpPr/>
              <p:nvPr/>
            </p:nvSpPr>
            <p:spPr>
              <a:xfrm>
                <a:off x="1802" y="2478"/>
                <a:ext cx="454" cy="568"/>
              </a:xfrm>
              <a:prstGeom prst="chevron">
                <a:avLst>
                  <a:gd name="adj" fmla="val 50000"/>
                </a:avLst>
              </a:prstGeom>
              <a:solidFill>
                <a:srgbClr val="92D050"/>
              </a:solidFill>
              <a:ln w="3175" cap="rnd" cmpd="sng" algn="ctr">
                <a:solidFill>
                  <a:srgbClr val="92D050"/>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ltLang="zh-TW">
                  <a:solidFill>
                    <a:srgbClr val="FFFFFF"/>
                  </a:solidFill>
                  <a:effectLst>
                    <a:outerShdw blurRad="38100" dist="38100" dir="2700000" algn="tl">
                      <a:srgbClr val="000000"/>
                    </a:outerShdw>
                  </a:effectLst>
                </a:endParaRPr>
              </a:p>
            </p:txBody>
          </p:sp>
          <p:sp>
            <p:nvSpPr>
              <p:cNvPr id="8" name="＞形箭號 7"/>
              <p:cNvSpPr/>
              <p:nvPr/>
            </p:nvSpPr>
            <p:spPr>
              <a:xfrm>
                <a:off x="1474" y="2478"/>
                <a:ext cx="457" cy="568"/>
              </a:xfrm>
              <a:prstGeom prst="chevron">
                <a:avLst>
                  <a:gd name="adj" fmla="val 50000"/>
                </a:avLst>
              </a:prstGeom>
              <a:solidFill>
                <a:srgbClr val="92D050"/>
              </a:solidFill>
              <a:ln w="3175" cap="rnd" cmpd="sng" algn="ctr">
                <a:solidFill>
                  <a:schemeClr val="bg1">
                    <a:lumMod val="75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ltLang="zh-TW">
                  <a:solidFill>
                    <a:srgbClr val="FFFFFF"/>
                  </a:solidFill>
                </a:endParaRPr>
              </a:p>
            </p:txBody>
          </p:sp>
        </p:grpSp>
      </p:grpSp>
      <p:pic>
        <p:nvPicPr>
          <p:cNvPr id="9" name="Picture 6" descr="底圖-a4"/>
          <p:cNvPicPr>
            <a:picLocks noChangeAspect="1" noChangeArrowheads="1"/>
          </p:cNvPicPr>
          <p:nvPr/>
        </p:nvPicPr>
        <p:blipFill>
          <a:blip r:embed="rId2" cstate="print"/>
          <a:srcRect/>
          <a:stretch>
            <a:fillRect/>
          </a:stretch>
        </p:blipFill>
        <p:spPr bwMode="auto">
          <a:xfrm>
            <a:off x="2195513" y="260350"/>
            <a:ext cx="6948487" cy="17637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78"/>
          <p:cNvGrpSpPr>
            <a:grpSpLocks/>
          </p:cNvGrpSpPr>
          <p:nvPr/>
        </p:nvGrpSpPr>
        <p:grpSpPr bwMode="auto">
          <a:xfrm>
            <a:off x="0" y="0"/>
            <a:ext cx="8966200" cy="6675438"/>
            <a:chOff x="0" y="0"/>
            <a:chExt cx="5648" cy="4205"/>
          </a:xfrm>
        </p:grpSpPr>
        <p:grpSp>
          <p:nvGrpSpPr>
            <p:cNvPr id="21507" name="Group 73"/>
            <p:cNvGrpSpPr>
              <a:grpSpLocks/>
            </p:cNvGrpSpPr>
            <p:nvPr/>
          </p:nvGrpSpPr>
          <p:grpSpPr bwMode="auto">
            <a:xfrm>
              <a:off x="1313" y="587"/>
              <a:ext cx="3187" cy="464"/>
              <a:chOff x="1313" y="587"/>
              <a:chExt cx="3187" cy="464"/>
            </a:xfrm>
          </p:grpSpPr>
          <p:sp>
            <p:nvSpPr>
              <p:cNvPr id="1150982" name="Text Box 6"/>
              <p:cNvSpPr txBox="1">
                <a:spLocks noChangeAspect="1" noChangeArrowheads="1"/>
              </p:cNvSpPr>
              <p:nvPr/>
            </p:nvSpPr>
            <p:spPr bwMode="auto">
              <a:xfrm>
                <a:off x="1792" y="587"/>
                <a:ext cx="2228" cy="288"/>
              </a:xfrm>
              <a:prstGeom prst="rect">
                <a:avLst/>
              </a:prstGeom>
              <a:noFill/>
              <a:ln w="9525">
                <a:noFill/>
                <a:miter lim="800000"/>
                <a:headEnd/>
                <a:tailEnd/>
              </a:ln>
              <a:effectLst>
                <a:outerShdw dist="17961" dir="2700000" algn="ctr" rotWithShape="0">
                  <a:schemeClr val="tx1">
                    <a:alpha val="50000"/>
                  </a:schemeClr>
                </a:outerShdw>
              </a:effectLst>
            </p:spPr>
            <p:txBody>
              <a:bodyPr wrap="none">
                <a:spAutoFit/>
              </a:bodyPr>
              <a:lstStyle/>
              <a:p>
                <a:pPr latinLnBrk="1">
                  <a:defRPr/>
                </a:pPr>
                <a:r>
                  <a:rPr lang="zh-TW" altLang="en-US" sz="2400">
                    <a:effectLst>
                      <a:outerShdw blurRad="38100" dist="38100" dir="2700000" algn="tl">
                        <a:srgbClr val="C0C0C0"/>
                      </a:outerShdw>
                    </a:effectLst>
                    <a:latin typeface="Arial Black" pitchFamily="34" charset="0"/>
                    <a:ea typeface="微軟正黑體" pitchFamily="34" charset="-120"/>
                  </a:rPr>
                  <a:t>虎尾鎮公所文化資源整合</a:t>
                </a:r>
              </a:p>
            </p:txBody>
          </p:sp>
          <p:sp>
            <p:nvSpPr>
              <p:cNvPr id="21577" name="Line 7"/>
              <p:cNvSpPr>
                <a:spLocks noChangeAspect="1" noChangeShapeType="1"/>
              </p:cNvSpPr>
              <p:nvPr/>
            </p:nvSpPr>
            <p:spPr bwMode="auto">
              <a:xfrm>
                <a:off x="2907" y="828"/>
                <a:ext cx="0" cy="88"/>
              </a:xfrm>
              <a:prstGeom prst="line">
                <a:avLst/>
              </a:prstGeom>
              <a:noFill/>
              <a:ln w="19050">
                <a:solidFill>
                  <a:schemeClr val="tx1"/>
                </a:solidFill>
                <a:round/>
                <a:headEnd/>
                <a:tailEnd/>
              </a:ln>
            </p:spPr>
            <p:txBody>
              <a:bodyPr/>
              <a:lstStyle/>
              <a:p>
                <a:endParaRPr lang="zh-TW" altLang="en-US"/>
              </a:p>
            </p:txBody>
          </p:sp>
          <p:sp>
            <p:nvSpPr>
              <p:cNvPr id="21578" name="Line 8"/>
              <p:cNvSpPr>
                <a:spLocks noChangeAspect="1" noChangeShapeType="1"/>
              </p:cNvSpPr>
              <p:nvPr/>
            </p:nvSpPr>
            <p:spPr bwMode="auto">
              <a:xfrm>
                <a:off x="1313" y="878"/>
                <a:ext cx="3187" cy="0"/>
              </a:xfrm>
              <a:prstGeom prst="line">
                <a:avLst/>
              </a:prstGeom>
              <a:noFill/>
              <a:ln w="19050">
                <a:solidFill>
                  <a:schemeClr val="tx1"/>
                </a:solidFill>
                <a:round/>
                <a:headEnd type="triangle" w="med" len="med"/>
                <a:tailEnd type="triangle" w="med" len="med"/>
              </a:ln>
            </p:spPr>
            <p:txBody>
              <a:bodyPr/>
              <a:lstStyle/>
              <a:p>
                <a:endParaRPr lang="zh-TW" altLang="en-US"/>
              </a:p>
            </p:txBody>
          </p:sp>
          <p:sp>
            <p:nvSpPr>
              <p:cNvPr id="21579" name="Line 9"/>
              <p:cNvSpPr>
                <a:spLocks noChangeAspect="1" noChangeShapeType="1"/>
              </p:cNvSpPr>
              <p:nvPr/>
            </p:nvSpPr>
            <p:spPr bwMode="auto">
              <a:xfrm>
                <a:off x="2906" y="825"/>
                <a:ext cx="0" cy="91"/>
              </a:xfrm>
              <a:prstGeom prst="line">
                <a:avLst/>
              </a:prstGeom>
              <a:noFill/>
              <a:ln w="19050">
                <a:solidFill>
                  <a:schemeClr val="tx1"/>
                </a:solidFill>
                <a:round/>
                <a:headEnd/>
                <a:tailEnd/>
              </a:ln>
            </p:spPr>
            <p:txBody>
              <a:bodyPr/>
              <a:lstStyle/>
              <a:p>
                <a:endParaRPr lang="zh-TW" altLang="en-US"/>
              </a:p>
            </p:txBody>
          </p:sp>
          <p:sp>
            <p:nvSpPr>
              <p:cNvPr id="21580" name="Text Box 10"/>
              <p:cNvSpPr txBox="1">
                <a:spLocks noChangeAspect="1" noChangeArrowheads="1"/>
              </p:cNvSpPr>
              <p:nvPr/>
            </p:nvSpPr>
            <p:spPr bwMode="auto">
              <a:xfrm>
                <a:off x="1944" y="820"/>
                <a:ext cx="1924" cy="231"/>
              </a:xfrm>
              <a:prstGeom prst="rect">
                <a:avLst/>
              </a:prstGeom>
              <a:noFill/>
              <a:ln w="9525">
                <a:noFill/>
                <a:miter lim="800000"/>
                <a:headEnd/>
                <a:tailEnd/>
              </a:ln>
            </p:spPr>
            <p:txBody>
              <a:bodyPr wrap="none">
                <a:spAutoFit/>
              </a:bodyPr>
              <a:lstStyle/>
              <a:p>
                <a:pPr latinLnBrk="1"/>
                <a:r>
                  <a:rPr lang="en-US" altLang="ko-KR">
                    <a:solidFill>
                      <a:srgbClr val="000000"/>
                    </a:solidFill>
                    <a:latin typeface="Times New Roman" pitchFamily="18" charset="0"/>
                    <a:ea typeface="標楷體" pitchFamily="65" charset="-120"/>
                  </a:rPr>
                  <a:t>Strategy and Implementation</a:t>
                </a:r>
              </a:p>
            </p:txBody>
          </p:sp>
        </p:grpSp>
        <p:grpSp>
          <p:nvGrpSpPr>
            <p:cNvPr id="21508" name="Group 11"/>
            <p:cNvGrpSpPr>
              <a:grpSpLocks/>
            </p:cNvGrpSpPr>
            <p:nvPr/>
          </p:nvGrpSpPr>
          <p:grpSpPr bwMode="auto">
            <a:xfrm>
              <a:off x="4317" y="1759"/>
              <a:ext cx="1325" cy="1685"/>
              <a:chOff x="4290" y="1768"/>
              <a:chExt cx="1325" cy="1685"/>
            </a:xfrm>
          </p:grpSpPr>
          <p:sp>
            <p:nvSpPr>
              <p:cNvPr id="1150988" name="Oval 12"/>
              <p:cNvSpPr>
                <a:spLocks noChangeAspect="1" noChangeArrowheads="1"/>
              </p:cNvSpPr>
              <p:nvPr/>
            </p:nvSpPr>
            <p:spPr bwMode="auto">
              <a:xfrm>
                <a:off x="4543" y="2119"/>
                <a:ext cx="1072" cy="1072"/>
              </a:xfrm>
              <a:prstGeom prst="ellipse">
                <a:avLst/>
              </a:prstGeom>
              <a:solidFill>
                <a:srgbClr val="FFFFFF"/>
              </a:solidFill>
              <a:ln w="9525">
                <a:solidFill>
                  <a:srgbClr val="B2B2B2"/>
                </a:solidFill>
                <a:round/>
                <a:headEnd/>
                <a:tailEnd/>
              </a:ln>
              <a:effectLst>
                <a:outerShdw dist="108509" dir="4166637" algn="ctr" rotWithShape="0">
                  <a:srgbClr val="C0C0C0"/>
                </a:outerShdw>
              </a:effectLst>
            </p:spPr>
            <p:txBody>
              <a:bodyPr wrap="none" anchor="ctr"/>
              <a:lstStyle/>
              <a:p>
                <a:pPr>
                  <a:defRPr/>
                </a:pPr>
                <a:endParaRPr lang="zh-TW" altLang="en-US">
                  <a:latin typeface="Arial" charset="0"/>
                </a:endParaRPr>
              </a:p>
            </p:txBody>
          </p:sp>
          <p:sp>
            <p:nvSpPr>
              <p:cNvPr id="21563" name="Rectangle 13"/>
              <p:cNvSpPr>
                <a:spLocks noChangeAspect="1" noChangeArrowheads="1"/>
              </p:cNvSpPr>
              <p:nvPr/>
            </p:nvSpPr>
            <p:spPr bwMode="auto">
              <a:xfrm>
                <a:off x="4720" y="2304"/>
                <a:ext cx="221" cy="220"/>
              </a:xfrm>
              <a:prstGeom prst="rect">
                <a:avLst/>
              </a:prstGeom>
              <a:solidFill>
                <a:srgbClr val="FF6600"/>
              </a:solidFill>
              <a:ln w="9525">
                <a:solidFill>
                  <a:srgbClr val="C0C0C0"/>
                </a:solidFill>
                <a:miter lim="800000"/>
                <a:headEnd/>
                <a:tailEnd/>
              </a:ln>
            </p:spPr>
            <p:txBody>
              <a:bodyPr wrap="none" anchor="ctr"/>
              <a:lstStyle/>
              <a:p>
                <a:endParaRPr lang="zh-TW" altLang="en-US"/>
              </a:p>
            </p:txBody>
          </p:sp>
          <p:sp>
            <p:nvSpPr>
              <p:cNvPr id="21564" name="Rectangle 14"/>
              <p:cNvSpPr>
                <a:spLocks noChangeAspect="1" noChangeArrowheads="1"/>
              </p:cNvSpPr>
              <p:nvPr/>
            </p:nvSpPr>
            <p:spPr bwMode="auto">
              <a:xfrm>
                <a:off x="4969" y="2304"/>
                <a:ext cx="223" cy="220"/>
              </a:xfrm>
              <a:prstGeom prst="rect">
                <a:avLst/>
              </a:prstGeom>
              <a:solidFill>
                <a:srgbClr val="FF6600"/>
              </a:solidFill>
              <a:ln w="9525">
                <a:solidFill>
                  <a:srgbClr val="C0C0C0"/>
                </a:solidFill>
                <a:miter lim="800000"/>
                <a:headEnd/>
                <a:tailEnd/>
              </a:ln>
            </p:spPr>
            <p:txBody>
              <a:bodyPr wrap="none" anchor="ctr"/>
              <a:lstStyle/>
              <a:p>
                <a:endParaRPr lang="zh-TW" altLang="en-US"/>
              </a:p>
            </p:txBody>
          </p:sp>
          <p:sp>
            <p:nvSpPr>
              <p:cNvPr id="21565" name="Rectangle 15"/>
              <p:cNvSpPr>
                <a:spLocks noChangeAspect="1" noChangeArrowheads="1"/>
              </p:cNvSpPr>
              <p:nvPr/>
            </p:nvSpPr>
            <p:spPr bwMode="auto">
              <a:xfrm>
                <a:off x="4720" y="2553"/>
                <a:ext cx="221" cy="221"/>
              </a:xfrm>
              <a:prstGeom prst="rect">
                <a:avLst/>
              </a:prstGeom>
              <a:solidFill>
                <a:srgbClr val="FF6600"/>
              </a:solidFill>
              <a:ln w="9525">
                <a:solidFill>
                  <a:srgbClr val="C0C0C0"/>
                </a:solidFill>
                <a:miter lim="800000"/>
                <a:headEnd/>
                <a:tailEnd/>
              </a:ln>
            </p:spPr>
            <p:txBody>
              <a:bodyPr wrap="none" anchor="ctr"/>
              <a:lstStyle/>
              <a:p>
                <a:endParaRPr lang="zh-TW" altLang="en-US"/>
              </a:p>
            </p:txBody>
          </p:sp>
          <p:sp>
            <p:nvSpPr>
              <p:cNvPr id="21566" name="Rectangle 16"/>
              <p:cNvSpPr>
                <a:spLocks noChangeAspect="1" noChangeArrowheads="1"/>
              </p:cNvSpPr>
              <p:nvPr/>
            </p:nvSpPr>
            <p:spPr bwMode="auto">
              <a:xfrm>
                <a:off x="4969" y="2553"/>
                <a:ext cx="223" cy="221"/>
              </a:xfrm>
              <a:prstGeom prst="rect">
                <a:avLst/>
              </a:prstGeom>
              <a:solidFill>
                <a:srgbClr val="FF6600"/>
              </a:solidFill>
              <a:ln w="9525">
                <a:solidFill>
                  <a:srgbClr val="C0C0C0"/>
                </a:solidFill>
                <a:miter lim="800000"/>
                <a:headEnd/>
                <a:tailEnd/>
              </a:ln>
            </p:spPr>
            <p:txBody>
              <a:bodyPr wrap="none" anchor="ctr"/>
              <a:lstStyle/>
              <a:p>
                <a:endParaRPr lang="zh-TW" altLang="en-US"/>
              </a:p>
            </p:txBody>
          </p:sp>
          <p:sp>
            <p:nvSpPr>
              <p:cNvPr id="21567" name="Rectangle 17"/>
              <p:cNvSpPr>
                <a:spLocks noChangeAspect="1" noChangeArrowheads="1"/>
              </p:cNvSpPr>
              <p:nvPr/>
            </p:nvSpPr>
            <p:spPr bwMode="auto">
              <a:xfrm>
                <a:off x="4720" y="2796"/>
                <a:ext cx="221" cy="223"/>
              </a:xfrm>
              <a:prstGeom prst="rect">
                <a:avLst/>
              </a:prstGeom>
              <a:solidFill>
                <a:srgbClr val="CCCC00"/>
              </a:solidFill>
              <a:ln w="9525">
                <a:solidFill>
                  <a:srgbClr val="C0C0C0"/>
                </a:solidFill>
                <a:miter lim="800000"/>
                <a:headEnd/>
                <a:tailEnd/>
              </a:ln>
            </p:spPr>
            <p:txBody>
              <a:bodyPr wrap="none" anchor="ctr"/>
              <a:lstStyle/>
              <a:p>
                <a:endParaRPr lang="zh-TW" altLang="en-US"/>
              </a:p>
            </p:txBody>
          </p:sp>
          <p:sp>
            <p:nvSpPr>
              <p:cNvPr id="21568" name="Rectangle 18"/>
              <p:cNvSpPr>
                <a:spLocks noChangeAspect="1" noChangeArrowheads="1"/>
              </p:cNvSpPr>
              <p:nvPr/>
            </p:nvSpPr>
            <p:spPr bwMode="auto">
              <a:xfrm>
                <a:off x="4969" y="2796"/>
                <a:ext cx="223" cy="223"/>
              </a:xfrm>
              <a:prstGeom prst="rect">
                <a:avLst/>
              </a:prstGeom>
              <a:solidFill>
                <a:srgbClr val="F2B3A6"/>
              </a:solidFill>
              <a:ln w="9525">
                <a:solidFill>
                  <a:srgbClr val="C0C0C0"/>
                </a:solidFill>
                <a:miter lim="800000"/>
                <a:headEnd/>
                <a:tailEnd/>
              </a:ln>
            </p:spPr>
            <p:txBody>
              <a:bodyPr wrap="none" anchor="ctr"/>
              <a:lstStyle/>
              <a:p>
                <a:endParaRPr lang="zh-TW" altLang="en-US"/>
              </a:p>
            </p:txBody>
          </p:sp>
          <p:sp>
            <p:nvSpPr>
              <p:cNvPr id="21569" name="Rectangle 19"/>
              <p:cNvSpPr>
                <a:spLocks noChangeAspect="1" noChangeArrowheads="1"/>
              </p:cNvSpPr>
              <p:nvPr/>
            </p:nvSpPr>
            <p:spPr bwMode="auto">
              <a:xfrm>
                <a:off x="5223" y="2301"/>
                <a:ext cx="222" cy="223"/>
              </a:xfrm>
              <a:prstGeom prst="rect">
                <a:avLst/>
              </a:prstGeom>
              <a:solidFill>
                <a:srgbClr val="FF6600"/>
              </a:solidFill>
              <a:ln w="9525">
                <a:solidFill>
                  <a:srgbClr val="C0C0C0"/>
                </a:solidFill>
                <a:miter lim="800000"/>
                <a:headEnd/>
                <a:tailEnd/>
              </a:ln>
            </p:spPr>
            <p:txBody>
              <a:bodyPr wrap="none" anchor="ctr"/>
              <a:lstStyle/>
              <a:p>
                <a:endParaRPr lang="zh-TW" altLang="en-US"/>
              </a:p>
            </p:txBody>
          </p:sp>
          <p:sp>
            <p:nvSpPr>
              <p:cNvPr id="21570" name="Rectangle 20"/>
              <p:cNvSpPr>
                <a:spLocks noChangeAspect="1" noChangeArrowheads="1"/>
              </p:cNvSpPr>
              <p:nvPr/>
            </p:nvSpPr>
            <p:spPr bwMode="auto">
              <a:xfrm>
                <a:off x="5223" y="2552"/>
                <a:ext cx="222" cy="220"/>
              </a:xfrm>
              <a:prstGeom prst="rect">
                <a:avLst/>
              </a:prstGeom>
              <a:solidFill>
                <a:srgbClr val="FF6600"/>
              </a:solidFill>
              <a:ln w="9525">
                <a:solidFill>
                  <a:srgbClr val="C0C0C0"/>
                </a:solidFill>
                <a:miter lim="800000"/>
                <a:headEnd/>
                <a:tailEnd/>
              </a:ln>
            </p:spPr>
            <p:txBody>
              <a:bodyPr wrap="none" anchor="ctr"/>
              <a:lstStyle/>
              <a:p>
                <a:endParaRPr lang="zh-TW" altLang="en-US"/>
              </a:p>
            </p:txBody>
          </p:sp>
          <p:sp>
            <p:nvSpPr>
              <p:cNvPr id="21571" name="Rectangle 21"/>
              <p:cNvSpPr>
                <a:spLocks noChangeAspect="1" noChangeArrowheads="1"/>
              </p:cNvSpPr>
              <p:nvPr/>
            </p:nvSpPr>
            <p:spPr bwMode="auto">
              <a:xfrm>
                <a:off x="5223" y="2796"/>
                <a:ext cx="222" cy="222"/>
              </a:xfrm>
              <a:prstGeom prst="rect">
                <a:avLst/>
              </a:prstGeom>
              <a:solidFill>
                <a:srgbClr val="D7CD9B"/>
              </a:solidFill>
              <a:ln w="9525">
                <a:solidFill>
                  <a:srgbClr val="C0C0C0"/>
                </a:solidFill>
                <a:miter lim="800000"/>
                <a:headEnd/>
                <a:tailEnd/>
              </a:ln>
            </p:spPr>
            <p:txBody>
              <a:bodyPr wrap="none" anchor="ctr"/>
              <a:lstStyle/>
              <a:p>
                <a:endParaRPr lang="zh-TW" altLang="en-US"/>
              </a:p>
            </p:txBody>
          </p:sp>
          <p:sp>
            <p:nvSpPr>
              <p:cNvPr id="1150998" name="AutoShape 22"/>
              <p:cNvSpPr>
                <a:spLocks noChangeAspect="1" noChangeArrowheads="1"/>
              </p:cNvSpPr>
              <p:nvPr/>
            </p:nvSpPr>
            <p:spPr bwMode="auto">
              <a:xfrm>
                <a:off x="4290" y="2433"/>
                <a:ext cx="356" cy="510"/>
              </a:xfrm>
              <a:prstGeom prst="rightArrow">
                <a:avLst>
                  <a:gd name="adj1" fmla="val 53750"/>
                  <a:gd name="adj2" fmla="val 42264"/>
                </a:avLst>
              </a:prstGeom>
              <a:solidFill>
                <a:srgbClr val="CCECFF"/>
              </a:solidFill>
              <a:ln w="9525">
                <a:solidFill>
                  <a:srgbClr val="C0C0C0"/>
                </a:solidFill>
                <a:miter lim="800000"/>
                <a:headEnd/>
                <a:tailEnd/>
              </a:ln>
              <a:effectLst>
                <a:outerShdw dist="92457" dir="4443276" algn="ctr" rotWithShape="0">
                  <a:srgbClr val="4D4D4D">
                    <a:alpha val="50000"/>
                  </a:srgbClr>
                </a:outerShdw>
              </a:effectLst>
            </p:spPr>
            <p:txBody>
              <a:bodyPr wrap="none" anchor="ctr"/>
              <a:lstStyle/>
              <a:p>
                <a:pPr>
                  <a:defRPr/>
                </a:pPr>
                <a:endParaRPr lang="zh-TW" altLang="en-US">
                  <a:latin typeface="Arial" charset="0"/>
                </a:endParaRPr>
              </a:p>
            </p:txBody>
          </p:sp>
          <p:sp>
            <p:nvSpPr>
              <p:cNvPr id="1150999" name="Text Box 23"/>
              <p:cNvSpPr txBox="1">
                <a:spLocks noChangeAspect="1" noChangeArrowheads="1"/>
              </p:cNvSpPr>
              <p:nvPr/>
            </p:nvSpPr>
            <p:spPr bwMode="auto">
              <a:xfrm>
                <a:off x="4674" y="1768"/>
                <a:ext cx="697" cy="288"/>
              </a:xfrm>
              <a:prstGeom prst="rect">
                <a:avLst/>
              </a:prstGeom>
              <a:noFill/>
              <a:ln w="9525">
                <a:noFill/>
                <a:miter lim="800000"/>
                <a:headEnd/>
                <a:tailEnd/>
              </a:ln>
              <a:effectLst/>
            </p:spPr>
            <p:txBody>
              <a:bodyPr wrap="none">
                <a:spAutoFit/>
              </a:bodyPr>
              <a:lstStyle/>
              <a:p>
                <a:pPr latinLnBrk="1">
                  <a:defRPr/>
                </a:pPr>
                <a:r>
                  <a:rPr lang="en-US" altLang="ko-KR" sz="2400">
                    <a:solidFill>
                      <a:srgbClr val="CC3300"/>
                    </a:solidFill>
                    <a:effectLst>
                      <a:outerShdw blurRad="38100" dist="38100" dir="2700000" algn="tl">
                        <a:srgbClr val="C0C0C0"/>
                      </a:outerShdw>
                    </a:effectLst>
                    <a:latin typeface="Times New Roman" pitchFamily="18" charset="0"/>
                    <a:ea typeface="標楷體" pitchFamily="65" charset="-120"/>
                  </a:rPr>
                  <a:t>TO BE</a:t>
                </a:r>
              </a:p>
            </p:txBody>
          </p:sp>
          <p:sp>
            <p:nvSpPr>
              <p:cNvPr id="21574" name="Line 24"/>
              <p:cNvSpPr>
                <a:spLocks noChangeAspect="1" noChangeShapeType="1"/>
              </p:cNvSpPr>
              <p:nvPr/>
            </p:nvSpPr>
            <p:spPr bwMode="auto">
              <a:xfrm>
                <a:off x="4539" y="2026"/>
                <a:ext cx="1020" cy="0"/>
              </a:xfrm>
              <a:prstGeom prst="line">
                <a:avLst/>
              </a:prstGeom>
              <a:noFill/>
              <a:ln w="9525">
                <a:solidFill>
                  <a:srgbClr val="C0C0C0"/>
                </a:solidFill>
                <a:round/>
                <a:headEnd/>
                <a:tailEnd/>
              </a:ln>
            </p:spPr>
            <p:txBody>
              <a:bodyPr/>
              <a:lstStyle/>
              <a:p>
                <a:endParaRPr lang="zh-TW" altLang="en-US"/>
              </a:p>
            </p:txBody>
          </p:sp>
          <p:sp>
            <p:nvSpPr>
              <p:cNvPr id="1151001" name="Text Box 25"/>
              <p:cNvSpPr txBox="1">
                <a:spLocks noChangeAspect="1" noChangeArrowheads="1"/>
              </p:cNvSpPr>
              <p:nvPr/>
            </p:nvSpPr>
            <p:spPr bwMode="auto">
              <a:xfrm>
                <a:off x="4588" y="3261"/>
                <a:ext cx="1011" cy="192"/>
              </a:xfrm>
              <a:prstGeom prst="rect">
                <a:avLst/>
              </a:prstGeom>
              <a:noFill/>
              <a:ln w="9525">
                <a:noFill/>
                <a:miter lim="800000"/>
                <a:headEnd/>
                <a:tailEnd/>
              </a:ln>
              <a:effectLst/>
            </p:spPr>
            <p:txBody>
              <a:bodyPr wrap="none">
                <a:spAutoFit/>
              </a:bodyPr>
              <a:lstStyle/>
              <a:p>
                <a:pPr>
                  <a:defRPr/>
                </a:pPr>
                <a:r>
                  <a:rPr lang="zh-TW" altLang="en-US" sz="1400">
                    <a:solidFill>
                      <a:srgbClr val="CC3300"/>
                    </a:solidFill>
                    <a:effectLst>
                      <a:outerShdw blurRad="38100" dist="38100" dir="2700000" algn="tl">
                        <a:srgbClr val="C0C0C0"/>
                      </a:outerShdw>
                    </a:effectLst>
                    <a:latin typeface="Arial" charset="0"/>
                    <a:ea typeface="華康儷中黑" pitchFamily="49" charset="-120"/>
                  </a:rPr>
                  <a:t>建構完善文化機制</a:t>
                </a:r>
              </a:p>
            </p:txBody>
          </p:sp>
        </p:grpSp>
        <p:grpSp>
          <p:nvGrpSpPr>
            <p:cNvPr id="21509" name="Group 26"/>
            <p:cNvGrpSpPr>
              <a:grpSpLocks/>
            </p:cNvGrpSpPr>
            <p:nvPr/>
          </p:nvGrpSpPr>
          <p:grpSpPr bwMode="auto">
            <a:xfrm>
              <a:off x="102" y="1756"/>
              <a:ext cx="1397" cy="1688"/>
              <a:chOff x="75" y="1765"/>
              <a:chExt cx="1397" cy="1688"/>
            </a:xfrm>
          </p:grpSpPr>
          <p:sp>
            <p:nvSpPr>
              <p:cNvPr id="1151003" name="Oval 27"/>
              <p:cNvSpPr>
                <a:spLocks noChangeAspect="1" noChangeArrowheads="1"/>
              </p:cNvSpPr>
              <p:nvPr/>
            </p:nvSpPr>
            <p:spPr bwMode="auto">
              <a:xfrm>
                <a:off x="146" y="2151"/>
                <a:ext cx="1073" cy="1072"/>
              </a:xfrm>
              <a:prstGeom prst="ellipse">
                <a:avLst/>
              </a:prstGeom>
              <a:solidFill>
                <a:srgbClr val="EAEAEA"/>
              </a:solidFill>
              <a:ln w="9525">
                <a:solidFill>
                  <a:srgbClr val="B2B2B2"/>
                </a:solidFill>
                <a:round/>
                <a:headEnd/>
                <a:tailEnd/>
              </a:ln>
              <a:effectLst>
                <a:outerShdw dist="104727" dir="4557825" algn="ctr" rotWithShape="0">
                  <a:srgbClr val="C0C0C0"/>
                </a:outerShdw>
              </a:effectLst>
            </p:spPr>
            <p:txBody>
              <a:bodyPr wrap="none" anchor="ctr"/>
              <a:lstStyle/>
              <a:p>
                <a:pPr>
                  <a:defRPr/>
                </a:pPr>
                <a:endParaRPr lang="zh-TW" altLang="en-US">
                  <a:latin typeface="Arial" charset="0"/>
                </a:endParaRPr>
              </a:p>
            </p:txBody>
          </p:sp>
          <p:sp>
            <p:nvSpPr>
              <p:cNvPr id="21549" name="Rectangle 28"/>
              <p:cNvSpPr>
                <a:spLocks noChangeAspect="1" noChangeArrowheads="1"/>
              </p:cNvSpPr>
              <p:nvPr/>
            </p:nvSpPr>
            <p:spPr bwMode="auto">
              <a:xfrm>
                <a:off x="360" y="2280"/>
                <a:ext cx="221" cy="223"/>
              </a:xfrm>
              <a:prstGeom prst="rect">
                <a:avLst/>
              </a:prstGeom>
              <a:solidFill>
                <a:srgbClr val="7067AF"/>
              </a:solidFill>
              <a:ln w="9525">
                <a:solidFill>
                  <a:srgbClr val="C0C0C0"/>
                </a:solidFill>
                <a:miter lim="800000"/>
                <a:headEnd/>
                <a:tailEnd/>
              </a:ln>
            </p:spPr>
            <p:txBody>
              <a:bodyPr wrap="none" anchor="ctr"/>
              <a:lstStyle/>
              <a:p>
                <a:endParaRPr lang="zh-TW" altLang="en-US"/>
              </a:p>
            </p:txBody>
          </p:sp>
          <p:sp>
            <p:nvSpPr>
              <p:cNvPr id="21550" name="Rectangle 29"/>
              <p:cNvSpPr>
                <a:spLocks noChangeAspect="1" noChangeArrowheads="1"/>
              </p:cNvSpPr>
              <p:nvPr/>
            </p:nvSpPr>
            <p:spPr bwMode="auto">
              <a:xfrm rot="-2052942">
                <a:off x="568" y="2332"/>
                <a:ext cx="222" cy="221"/>
              </a:xfrm>
              <a:prstGeom prst="rect">
                <a:avLst/>
              </a:prstGeom>
              <a:solidFill>
                <a:srgbClr val="4D4D4D"/>
              </a:solidFill>
              <a:ln w="9525">
                <a:solidFill>
                  <a:srgbClr val="C0C0C0"/>
                </a:solidFill>
                <a:miter lim="800000"/>
                <a:headEnd/>
                <a:tailEnd/>
              </a:ln>
            </p:spPr>
            <p:txBody>
              <a:bodyPr wrap="none" anchor="ctr"/>
              <a:lstStyle/>
              <a:p>
                <a:endParaRPr lang="zh-TW" altLang="en-US"/>
              </a:p>
            </p:txBody>
          </p:sp>
          <p:sp>
            <p:nvSpPr>
              <p:cNvPr id="21551" name="Rectangle 30"/>
              <p:cNvSpPr>
                <a:spLocks noChangeAspect="1" noChangeArrowheads="1"/>
              </p:cNvSpPr>
              <p:nvPr/>
            </p:nvSpPr>
            <p:spPr bwMode="auto">
              <a:xfrm>
                <a:off x="258" y="2586"/>
                <a:ext cx="221" cy="222"/>
              </a:xfrm>
              <a:prstGeom prst="rect">
                <a:avLst/>
              </a:prstGeom>
              <a:solidFill>
                <a:srgbClr val="FFB469"/>
              </a:solidFill>
              <a:ln w="9525">
                <a:solidFill>
                  <a:srgbClr val="C0C0C0"/>
                </a:solidFill>
                <a:miter lim="800000"/>
                <a:headEnd/>
                <a:tailEnd/>
              </a:ln>
            </p:spPr>
            <p:txBody>
              <a:bodyPr wrap="none" anchor="ctr"/>
              <a:lstStyle/>
              <a:p>
                <a:endParaRPr lang="zh-TW" altLang="en-US"/>
              </a:p>
            </p:txBody>
          </p:sp>
          <p:sp>
            <p:nvSpPr>
              <p:cNvPr id="21552" name="Rectangle 31"/>
              <p:cNvSpPr>
                <a:spLocks noChangeAspect="1" noChangeArrowheads="1"/>
              </p:cNvSpPr>
              <p:nvPr/>
            </p:nvSpPr>
            <p:spPr bwMode="auto">
              <a:xfrm>
                <a:off x="666" y="2586"/>
                <a:ext cx="221" cy="222"/>
              </a:xfrm>
              <a:prstGeom prst="rect">
                <a:avLst/>
              </a:prstGeom>
              <a:solidFill>
                <a:srgbClr val="CC9900"/>
              </a:solidFill>
              <a:ln w="9525">
                <a:solidFill>
                  <a:srgbClr val="C0C0C0"/>
                </a:solidFill>
                <a:miter lim="800000"/>
                <a:headEnd/>
                <a:tailEnd/>
              </a:ln>
            </p:spPr>
            <p:txBody>
              <a:bodyPr wrap="none" anchor="ctr"/>
              <a:lstStyle/>
              <a:p>
                <a:endParaRPr lang="zh-TW" altLang="en-US"/>
              </a:p>
            </p:txBody>
          </p:sp>
          <p:sp>
            <p:nvSpPr>
              <p:cNvPr id="21553" name="Rectangle 32"/>
              <p:cNvSpPr>
                <a:spLocks noChangeAspect="1" noChangeArrowheads="1"/>
              </p:cNvSpPr>
              <p:nvPr/>
            </p:nvSpPr>
            <p:spPr bwMode="auto">
              <a:xfrm>
                <a:off x="411" y="2892"/>
                <a:ext cx="220" cy="222"/>
              </a:xfrm>
              <a:prstGeom prst="rect">
                <a:avLst/>
              </a:prstGeom>
              <a:solidFill>
                <a:srgbClr val="CC99FF"/>
              </a:solidFill>
              <a:ln w="9525">
                <a:solidFill>
                  <a:srgbClr val="C0C0C0"/>
                </a:solidFill>
                <a:miter lim="800000"/>
                <a:headEnd/>
                <a:tailEnd/>
              </a:ln>
            </p:spPr>
            <p:txBody>
              <a:bodyPr wrap="none" anchor="ctr"/>
              <a:lstStyle/>
              <a:p>
                <a:endParaRPr lang="zh-TW" altLang="en-US"/>
              </a:p>
            </p:txBody>
          </p:sp>
          <p:sp>
            <p:nvSpPr>
              <p:cNvPr id="21554" name="Rectangle 33"/>
              <p:cNvSpPr>
                <a:spLocks noChangeAspect="1" noChangeArrowheads="1"/>
              </p:cNvSpPr>
              <p:nvPr/>
            </p:nvSpPr>
            <p:spPr bwMode="auto">
              <a:xfrm rot="-881555">
                <a:off x="568" y="2825"/>
                <a:ext cx="222" cy="222"/>
              </a:xfrm>
              <a:prstGeom prst="rect">
                <a:avLst/>
              </a:prstGeom>
              <a:solidFill>
                <a:srgbClr val="99CCFF"/>
              </a:solidFill>
              <a:ln w="9525">
                <a:solidFill>
                  <a:srgbClr val="C0C0C0"/>
                </a:solidFill>
                <a:miter lim="800000"/>
                <a:headEnd/>
                <a:tailEnd/>
              </a:ln>
            </p:spPr>
            <p:txBody>
              <a:bodyPr wrap="none" anchor="ctr"/>
              <a:lstStyle/>
              <a:p>
                <a:endParaRPr lang="zh-TW" altLang="en-US"/>
              </a:p>
            </p:txBody>
          </p:sp>
          <p:sp>
            <p:nvSpPr>
              <p:cNvPr id="21555" name="Rectangle 34"/>
              <p:cNvSpPr>
                <a:spLocks noChangeAspect="1" noChangeArrowheads="1"/>
              </p:cNvSpPr>
              <p:nvPr/>
            </p:nvSpPr>
            <p:spPr bwMode="auto">
              <a:xfrm>
                <a:off x="818" y="2329"/>
                <a:ext cx="223" cy="222"/>
              </a:xfrm>
              <a:prstGeom prst="rect">
                <a:avLst/>
              </a:prstGeom>
              <a:solidFill>
                <a:srgbClr val="CCECFF"/>
              </a:solidFill>
              <a:ln w="9525">
                <a:solidFill>
                  <a:srgbClr val="C0C0C0"/>
                </a:solidFill>
                <a:miter lim="800000"/>
                <a:headEnd/>
                <a:tailEnd/>
              </a:ln>
            </p:spPr>
            <p:txBody>
              <a:bodyPr wrap="none" anchor="ctr"/>
              <a:lstStyle/>
              <a:p>
                <a:endParaRPr lang="zh-TW" altLang="en-US"/>
              </a:p>
            </p:txBody>
          </p:sp>
          <p:sp>
            <p:nvSpPr>
              <p:cNvPr id="21556" name="Rectangle 35"/>
              <p:cNvSpPr>
                <a:spLocks noChangeAspect="1" noChangeArrowheads="1"/>
              </p:cNvSpPr>
              <p:nvPr/>
            </p:nvSpPr>
            <p:spPr bwMode="auto">
              <a:xfrm rot="1750139">
                <a:off x="920" y="2484"/>
                <a:ext cx="223" cy="222"/>
              </a:xfrm>
              <a:prstGeom prst="rect">
                <a:avLst/>
              </a:prstGeom>
              <a:solidFill>
                <a:srgbClr val="FFFF66"/>
              </a:solidFill>
              <a:ln w="9525">
                <a:solidFill>
                  <a:srgbClr val="C0C0C0"/>
                </a:solidFill>
                <a:miter lim="800000"/>
                <a:headEnd/>
                <a:tailEnd/>
              </a:ln>
            </p:spPr>
            <p:txBody>
              <a:bodyPr wrap="none" anchor="ctr"/>
              <a:lstStyle/>
              <a:p>
                <a:endParaRPr lang="zh-TW" altLang="en-US"/>
              </a:p>
            </p:txBody>
          </p:sp>
          <p:sp>
            <p:nvSpPr>
              <p:cNvPr id="21557" name="Rectangle 36"/>
              <p:cNvSpPr>
                <a:spLocks noChangeAspect="1" noChangeArrowheads="1"/>
              </p:cNvSpPr>
              <p:nvPr/>
            </p:nvSpPr>
            <p:spPr bwMode="auto">
              <a:xfrm rot="1226688">
                <a:off x="818" y="2841"/>
                <a:ext cx="223" cy="221"/>
              </a:xfrm>
              <a:prstGeom prst="rect">
                <a:avLst/>
              </a:prstGeom>
              <a:solidFill>
                <a:srgbClr val="FF9999"/>
              </a:solidFill>
              <a:ln w="9525">
                <a:solidFill>
                  <a:srgbClr val="C0C0C0"/>
                </a:solidFill>
                <a:miter lim="800000"/>
                <a:headEnd/>
                <a:tailEnd/>
              </a:ln>
            </p:spPr>
            <p:txBody>
              <a:bodyPr wrap="none" anchor="ctr"/>
              <a:lstStyle/>
              <a:p>
                <a:endParaRPr lang="zh-TW" altLang="en-US"/>
              </a:p>
            </p:txBody>
          </p:sp>
          <p:sp>
            <p:nvSpPr>
              <p:cNvPr id="1151013" name="AutoShape 37"/>
              <p:cNvSpPr>
                <a:spLocks noChangeAspect="1" noChangeArrowheads="1"/>
              </p:cNvSpPr>
              <p:nvPr/>
            </p:nvSpPr>
            <p:spPr bwMode="auto">
              <a:xfrm>
                <a:off x="1116" y="2433"/>
                <a:ext cx="356" cy="510"/>
              </a:xfrm>
              <a:prstGeom prst="rightArrow">
                <a:avLst>
                  <a:gd name="adj1" fmla="val 53750"/>
                  <a:gd name="adj2" fmla="val 42264"/>
                </a:avLst>
              </a:prstGeom>
              <a:solidFill>
                <a:srgbClr val="CCECFF"/>
              </a:solidFill>
              <a:ln w="9525">
                <a:solidFill>
                  <a:srgbClr val="C0C0C0"/>
                </a:solidFill>
                <a:miter lim="800000"/>
                <a:headEnd/>
                <a:tailEnd/>
              </a:ln>
              <a:effectLst>
                <a:outerShdw dist="92457" dir="4443276" algn="ctr" rotWithShape="0">
                  <a:srgbClr val="4D4D4D">
                    <a:alpha val="50000"/>
                  </a:srgbClr>
                </a:outerShdw>
              </a:effectLst>
            </p:spPr>
            <p:txBody>
              <a:bodyPr wrap="none" anchor="ctr"/>
              <a:lstStyle/>
              <a:p>
                <a:pPr>
                  <a:defRPr/>
                </a:pPr>
                <a:endParaRPr lang="zh-TW" altLang="en-US">
                  <a:latin typeface="Arial" charset="0"/>
                </a:endParaRPr>
              </a:p>
            </p:txBody>
          </p:sp>
          <p:sp>
            <p:nvSpPr>
              <p:cNvPr id="1151014" name="Text Box 38"/>
              <p:cNvSpPr txBox="1">
                <a:spLocks noChangeAspect="1" noChangeArrowheads="1"/>
              </p:cNvSpPr>
              <p:nvPr/>
            </p:nvSpPr>
            <p:spPr bwMode="auto">
              <a:xfrm>
                <a:off x="379" y="1765"/>
                <a:ext cx="592" cy="288"/>
              </a:xfrm>
              <a:prstGeom prst="rect">
                <a:avLst/>
              </a:prstGeom>
              <a:noFill/>
              <a:ln w="9525">
                <a:noFill/>
                <a:miter lim="800000"/>
                <a:headEnd/>
                <a:tailEnd/>
              </a:ln>
              <a:effectLst/>
            </p:spPr>
            <p:txBody>
              <a:bodyPr wrap="none">
                <a:spAutoFit/>
              </a:bodyPr>
              <a:lstStyle/>
              <a:p>
                <a:pPr latinLnBrk="1">
                  <a:defRPr/>
                </a:pPr>
                <a:r>
                  <a:rPr lang="en-US" altLang="ko-KR" sz="2400">
                    <a:solidFill>
                      <a:srgbClr val="CC3300"/>
                    </a:solidFill>
                    <a:effectLst>
                      <a:outerShdw blurRad="38100" dist="38100" dir="2700000" algn="tl">
                        <a:srgbClr val="C0C0C0"/>
                      </a:outerShdw>
                    </a:effectLst>
                    <a:latin typeface="Times New Roman" pitchFamily="18" charset="0"/>
                    <a:ea typeface="標楷體" pitchFamily="65" charset="-120"/>
                  </a:rPr>
                  <a:t>AS IS</a:t>
                </a:r>
              </a:p>
            </p:txBody>
          </p:sp>
          <p:sp>
            <p:nvSpPr>
              <p:cNvPr id="21560" name="Line 39"/>
              <p:cNvSpPr>
                <a:spLocks noChangeAspect="1" noChangeShapeType="1"/>
              </p:cNvSpPr>
              <p:nvPr/>
            </p:nvSpPr>
            <p:spPr bwMode="auto">
              <a:xfrm>
                <a:off x="207" y="2026"/>
                <a:ext cx="1019" cy="0"/>
              </a:xfrm>
              <a:prstGeom prst="line">
                <a:avLst/>
              </a:prstGeom>
              <a:noFill/>
              <a:ln w="9525">
                <a:solidFill>
                  <a:srgbClr val="C0C0C0"/>
                </a:solidFill>
                <a:round/>
                <a:headEnd/>
                <a:tailEnd/>
              </a:ln>
            </p:spPr>
            <p:txBody>
              <a:bodyPr/>
              <a:lstStyle/>
              <a:p>
                <a:endParaRPr lang="zh-TW" altLang="en-US"/>
              </a:p>
            </p:txBody>
          </p:sp>
          <p:sp>
            <p:nvSpPr>
              <p:cNvPr id="1151016" name="Text Box 40"/>
              <p:cNvSpPr txBox="1">
                <a:spLocks noChangeAspect="1" noChangeArrowheads="1"/>
              </p:cNvSpPr>
              <p:nvPr/>
            </p:nvSpPr>
            <p:spPr bwMode="auto">
              <a:xfrm>
                <a:off x="75" y="3261"/>
                <a:ext cx="1125" cy="192"/>
              </a:xfrm>
              <a:prstGeom prst="rect">
                <a:avLst/>
              </a:prstGeom>
              <a:noFill/>
              <a:ln w="9525">
                <a:noFill/>
                <a:miter lim="800000"/>
                <a:headEnd/>
                <a:tailEnd/>
              </a:ln>
              <a:effectLst/>
            </p:spPr>
            <p:txBody>
              <a:bodyPr wrap="none">
                <a:spAutoFit/>
              </a:bodyPr>
              <a:lstStyle/>
              <a:p>
                <a:pPr>
                  <a:defRPr/>
                </a:pPr>
                <a:r>
                  <a:rPr lang="zh-TW" altLang="en-US" sz="1400">
                    <a:solidFill>
                      <a:srgbClr val="CC3300"/>
                    </a:solidFill>
                    <a:effectLst>
                      <a:outerShdw blurRad="38100" dist="38100" dir="2700000" algn="tl">
                        <a:srgbClr val="C0C0C0"/>
                      </a:outerShdw>
                    </a:effectLst>
                    <a:latin typeface="Arial" charset="0"/>
                    <a:ea typeface="華康儷中黑" pitchFamily="49" charset="-120"/>
                  </a:rPr>
                  <a:t>序亂無章的文化資源</a:t>
                </a:r>
              </a:p>
            </p:txBody>
          </p:sp>
        </p:grpSp>
        <p:grpSp>
          <p:nvGrpSpPr>
            <p:cNvPr id="21510" name="Group 41"/>
            <p:cNvGrpSpPr>
              <a:grpSpLocks/>
            </p:cNvGrpSpPr>
            <p:nvPr/>
          </p:nvGrpSpPr>
          <p:grpSpPr bwMode="auto">
            <a:xfrm>
              <a:off x="1420" y="1143"/>
              <a:ext cx="2956" cy="2923"/>
              <a:chOff x="1411" y="1152"/>
              <a:chExt cx="2956" cy="2923"/>
            </a:xfrm>
          </p:grpSpPr>
          <p:sp>
            <p:nvSpPr>
              <p:cNvPr id="21524" name="Oval 42"/>
              <p:cNvSpPr>
                <a:spLocks noChangeAspect="1" noChangeArrowheads="1"/>
              </p:cNvSpPr>
              <p:nvPr/>
            </p:nvSpPr>
            <p:spPr bwMode="auto">
              <a:xfrm>
                <a:off x="1411" y="1152"/>
                <a:ext cx="2257" cy="2256"/>
              </a:xfrm>
              <a:prstGeom prst="ellipse">
                <a:avLst/>
              </a:prstGeom>
              <a:solidFill>
                <a:srgbClr val="99CC00">
                  <a:alpha val="79999"/>
                </a:srgbClr>
              </a:solidFill>
              <a:ln w="9525">
                <a:noFill/>
                <a:round/>
                <a:headEnd/>
                <a:tailEnd/>
              </a:ln>
            </p:spPr>
            <p:txBody>
              <a:bodyPr wrap="none" anchor="ctr"/>
              <a:lstStyle/>
              <a:p>
                <a:endParaRPr lang="zh-TW" altLang="en-US"/>
              </a:p>
            </p:txBody>
          </p:sp>
          <p:sp>
            <p:nvSpPr>
              <p:cNvPr id="21525" name="Oval 43"/>
              <p:cNvSpPr>
                <a:spLocks noChangeAspect="1" noChangeArrowheads="1"/>
              </p:cNvSpPr>
              <p:nvPr/>
            </p:nvSpPr>
            <p:spPr bwMode="auto">
              <a:xfrm>
                <a:off x="1792" y="1907"/>
                <a:ext cx="2169" cy="2168"/>
              </a:xfrm>
              <a:prstGeom prst="ellipse">
                <a:avLst/>
              </a:prstGeom>
              <a:solidFill>
                <a:srgbClr val="EA8672">
                  <a:alpha val="70195"/>
                </a:srgbClr>
              </a:solidFill>
              <a:ln w="9525">
                <a:noFill/>
                <a:round/>
                <a:headEnd/>
                <a:tailEnd/>
              </a:ln>
            </p:spPr>
            <p:txBody>
              <a:bodyPr wrap="none" anchor="ctr"/>
              <a:lstStyle/>
              <a:p>
                <a:endParaRPr lang="zh-TW" altLang="en-US"/>
              </a:p>
            </p:txBody>
          </p:sp>
          <p:sp>
            <p:nvSpPr>
              <p:cNvPr id="1151020" name="Oval 44"/>
              <p:cNvSpPr>
                <a:spLocks noChangeAspect="1" noChangeArrowheads="1"/>
              </p:cNvSpPr>
              <p:nvPr/>
            </p:nvSpPr>
            <p:spPr bwMode="auto">
              <a:xfrm>
                <a:off x="1784" y="2720"/>
                <a:ext cx="406" cy="406"/>
              </a:xfrm>
              <a:prstGeom prst="ellipse">
                <a:avLst/>
              </a:prstGeom>
              <a:gradFill rotWithShape="1">
                <a:gsLst>
                  <a:gs pos="0">
                    <a:srgbClr val="FF7C80"/>
                  </a:gs>
                  <a:gs pos="100000">
                    <a:srgbClr val="FF7C80">
                      <a:gamma/>
                      <a:shade val="56078"/>
                      <a:invGamma/>
                    </a:srgbClr>
                  </a:gs>
                </a:gsLst>
                <a:path path="shape">
                  <a:fillToRect l="50000" t="50000" r="50000" b="50000"/>
                </a:path>
              </a:gradFill>
              <a:ln w="9525">
                <a:noFill/>
                <a:round/>
                <a:headEnd/>
                <a:tailEnd/>
              </a:ln>
              <a:effectLst>
                <a:outerShdw dist="77251" dir="4832261" algn="ctr" rotWithShape="0">
                  <a:schemeClr val="bg2">
                    <a:alpha val="50000"/>
                  </a:schemeClr>
                </a:outerShdw>
              </a:effectLst>
            </p:spPr>
            <p:txBody>
              <a:bodyPr wrap="none" anchor="ctr"/>
              <a:lstStyle/>
              <a:p>
                <a:pPr algn="ctr">
                  <a:defRPr/>
                </a:pPr>
                <a:r>
                  <a:rPr lang="zh-TW" altLang="en-US" sz="1400">
                    <a:solidFill>
                      <a:srgbClr val="800000"/>
                    </a:solidFill>
                    <a:effectLst>
                      <a:outerShdw blurRad="38100" dist="38100" dir="2700000" algn="tl">
                        <a:srgbClr val="000000"/>
                      </a:outerShdw>
                    </a:effectLst>
                    <a:latin typeface="華康中圓體" pitchFamily="49" charset="-120"/>
                    <a:ea typeface="微軟正黑體" pitchFamily="34" charset="-120"/>
                  </a:rPr>
                  <a:t>毛巾</a:t>
                </a:r>
              </a:p>
              <a:p>
                <a:pPr algn="ctr">
                  <a:defRPr/>
                </a:pPr>
                <a:r>
                  <a:rPr lang="zh-TW" altLang="en-US" sz="1400">
                    <a:solidFill>
                      <a:srgbClr val="800000"/>
                    </a:solidFill>
                    <a:effectLst>
                      <a:outerShdw blurRad="38100" dist="38100" dir="2700000" algn="tl">
                        <a:srgbClr val="000000"/>
                      </a:outerShdw>
                    </a:effectLst>
                    <a:latin typeface="華康中圓體" pitchFamily="49" charset="-120"/>
                    <a:ea typeface="微軟正黑體" pitchFamily="34" charset="-120"/>
                  </a:rPr>
                  <a:t>產業</a:t>
                </a:r>
              </a:p>
            </p:txBody>
          </p:sp>
          <p:sp>
            <p:nvSpPr>
              <p:cNvPr id="21527" name="Oval 45"/>
              <p:cNvSpPr>
                <a:spLocks noChangeAspect="1" noChangeArrowheads="1"/>
              </p:cNvSpPr>
              <p:nvPr/>
            </p:nvSpPr>
            <p:spPr bwMode="auto">
              <a:xfrm>
                <a:off x="2067" y="1176"/>
                <a:ext cx="2300" cy="2299"/>
              </a:xfrm>
              <a:prstGeom prst="ellipse">
                <a:avLst/>
              </a:prstGeom>
              <a:solidFill>
                <a:srgbClr val="5647B1">
                  <a:alpha val="50195"/>
                </a:srgbClr>
              </a:solidFill>
              <a:ln w="9525">
                <a:noFill/>
                <a:round/>
                <a:headEnd/>
                <a:tailEnd/>
              </a:ln>
            </p:spPr>
            <p:txBody>
              <a:bodyPr wrap="none" anchor="ctr"/>
              <a:lstStyle/>
              <a:p>
                <a:endParaRPr lang="zh-TW" altLang="en-US"/>
              </a:p>
            </p:txBody>
          </p:sp>
          <p:sp>
            <p:nvSpPr>
              <p:cNvPr id="1151022" name="Oval 46"/>
              <p:cNvSpPr>
                <a:spLocks noChangeAspect="1" noChangeArrowheads="1"/>
              </p:cNvSpPr>
              <p:nvPr/>
            </p:nvSpPr>
            <p:spPr bwMode="auto">
              <a:xfrm>
                <a:off x="2999" y="3321"/>
                <a:ext cx="407" cy="406"/>
              </a:xfrm>
              <a:prstGeom prst="ellipse">
                <a:avLst/>
              </a:prstGeom>
              <a:gradFill rotWithShape="1">
                <a:gsLst>
                  <a:gs pos="0">
                    <a:srgbClr val="FF7C80"/>
                  </a:gs>
                  <a:gs pos="100000">
                    <a:srgbClr val="FF7C80">
                      <a:gamma/>
                      <a:shade val="56078"/>
                      <a:invGamma/>
                    </a:srgbClr>
                  </a:gs>
                </a:gsLst>
                <a:path path="shape">
                  <a:fillToRect l="50000" t="50000" r="50000" b="50000"/>
                </a:path>
              </a:gradFill>
              <a:ln w="9525">
                <a:noFill/>
                <a:round/>
                <a:headEnd/>
                <a:tailEnd/>
              </a:ln>
              <a:effectLst>
                <a:outerShdw dist="77251" dir="4832261" algn="ctr" rotWithShape="0">
                  <a:schemeClr val="bg2">
                    <a:alpha val="50000"/>
                  </a:schemeClr>
                </a:outerShdw>
              </a:effectLst>
            </p:spPr>
            <p:txBody>
              <a:bodyPr wrap="none" anchor="ctr"/>
              <a:lstStyle/>
              <a:p>
                <a:pPr algn="ctr" latinLnBrk="1">
                  <a:defRPr/>
                </a:pPr>
                <a:r>
                  <a:rPr lang="zh-TW" altLang="en-US" sz="1400">
                    <a:solidFill>
                      <a:srgbClr val="800000"/>
                    </a:solidFill>
                    <a:effectLst>
                      <a:outerShdw blurRad="38100" dist="38100" dir="2700000" algn="tl">
                        <a:srgbClr val="000000"/>
                      </a:outerShdw>
                    </a:effectLst>
                    <a:latin typeface="華康中圓體" pitchFamily="49" charset="-120"/>
                    <a:ea typeface="微軟正黑體" pitchFamily="34" charset="-120"/>
                  </a:rPr>
                  <a:t>文史</a:t>
                </a:r>
              </a:p>
              <a:p>
                <a:pPr algn="ctr" latinLnBrk="1">
                  <a:defRPr/>
                </a:pPr>
                <a:r>
                  <a:rPr lang="zh-TW" altLang="en-US" sz="1400">
                    <a:solidFill>
                      <a:srgbClr val="800000"/>
                    </a:solidFill>
                    <a:effectLst>
                      <a:outerShdw blurRad="38100" dist="38100" dir="2700000" algn="tl">
                        <a:srgbClr val="000000"/>
                      </a:outerShdw>
                    </a:effectLst>
                    <a:latin typeface="華康中圓體" pitchFamily="49" charset="-120"/>
                    <a:ea typeface="微軟正黑體" pitchFamily="34" charset="-120"/>
                  </a:rPr>
                  <a:t>團體</a:t>
                </a:r>
              </a:p>
            </p:txBody>
          </p:sp>
          <p:sp>
            <p:nvSpPr>
              <p:cNvPr id="1151023" name="Oval 47"/>
              <p:cNvSpPr>
                <a:spLocks noChangeAspect="1" noChangeArrowheads="1"/>
              </p:cNvSpPr>
              <p:nvPr/>
            </p:nvSpPr>
            <p:spPr bwMode="auto">
              <a:xfrm>
                <a:off x="1730" y="1794"/>
                <a:ext cx="406" cy="407"/>
              </a:xfrm>
              <a:prstGeom prst="ellipse">
                <a:avLst/>
              </a:prstGeom>
              <a:gradFill rotWithShape="1">
                <a:gsLst>
                  <a:gs pos="0">
                    <a:srgbClr val="99CC00"/>
                  </a:gs>
                  <a:gs pos="100000">
                    <a:srgbClr val="99CC00">
                      <a:gamma/>
                      <a:shade val="56078"/>
                      <a:invGamma/>
                    </a:srgbClr>
                  </a:gs>
                </a:gsLst>
                <a:path path="shape">
                  <a:fillToRect l="50000" t="50000" r="50000" b="50000"/>
                </a:path>
              </a:gradFill>
              <a:ln w="9525">
                <a:noFill/>
                <a:round/>
                <a:headEnd/>
                <a:tailEnd/>
              </a:ln>
              <a:effectLst>
                <a:outerShdw dist="77251" dir="4832261" algn="ctr" rotWithShape="0">
                  <a:schemeClr val="bg2">
                    <a:alpha val="50000"/>
                  </a:schemeClr>
                </a:outerShdw>
              </a:effectLst>
            </p:spPr>
            <p:txBody>
              <a:bodyPr wrap="none" anchor="ctr"/>
              <a:lstStyle/>
              <a:p>
                <a:pPr algn="ctr" latinLnBrk="1">
                  <a:defRPr/>
                </a:pPr>
                <a:r>
                  <a:rPr lang="zh-TW" altLang="en-US" sz="1400" dirty="0">
                    <a:solidFill>
                      <a:srgbClr val="003366"/>
                    </a:solidFill>
                    <a:effectLst>
                      <a:outerShdw blurRad="38100" dist="38100" dir="2700000" algn="tl">
                        <a:srgbClr val="000000"/>
                      </a:outerShdw>
                    </a:effectLst>
                    <a:latin typeface="Arial" charset="0"/>
                    <a:ea typeface="微軟正黑體" pitchFamily="34" charset="-120"/>
                  </a:rPr>
                  <a:t>行政</a:t>
                </a:r>
              </a:p>
              <a:p>
                <a:pPr algn="ctr" latinLnBrk="1">
                  <a:defRPr/>
                </a:pPr>
                <a:r>
                  <a:rPr lang="zh-TW" altLang="en-US" sz="1400" dirty="0">
                    <a:solidFill>
                      <a:srgbClr val="003366"/>
                    </a:solidFill>
                    <a:effectLst>
                      <a:outerShdw blurRad="38100" dist="38100" dir="2700000" algn="tl">
                        <a:srgbClr val="000000"/>
                      </a:outerShdw>
                    </a:effectLst>
                    <a:latin typeface="Arial" charset="0"/>
                    <a:ea typeface="微軟正黑體" pitchFamily="34" charset="-120"/>
                  </a:rPr>
                  <a:t>指導</a:t>
                </a:r>
              </a:p>
            </p:txBody>
          </p:sp>
          <p:sp>
            <p:nvSpPr>
              <p:cNvPr id="1151024" name="Oval 48"/>
              <p:cNvSpPr>
                <a:spLocks noChangeAspect="1" noChangeArrowheads="1"/>
              </p:cNvSpPr>
              <p:nvPr/>
            </p:nvSpPr>
            <p:spPr bwMode="auto">
              <a:xfrm>
                <a:off x="2643" y="3379"/>
                <a:ext cx="407" cy="406"/>
              </a:xfrm>
              <a:prstGeom prst="ellipse">
                <a:avLst/>
              </a:prstGeom>
              <a:gradFill rotWithShape="1">
                <a:gsLst>
                  <a:gs pos="0">
                    <a:srgbClr val="FF7C80"/>
                  </a:gs>
                  <a:gs pos="100000">
                    <a:srgbClr val="FF7C80">
                      <a:gamma/>
                      <a:shade val="56078"/>
                      <a:invGamma/>
                    </a:srgbClr>
                  </a:gs>
                </a:gsLst>
                <a:path path="shape">
                  <a:fillToRect l="50000" t="50000" r="50000" b="50000"/>
                </a:path>
              </a:gradFill>
              <a:ln w="9525">
                <a:noFill/>
                <a:round/>
                <a:headEnd/>
                <a:tailEnd/>
              </a:ln>
              <a:effectLst>
                <a:outerShdw dist="77251" dir="4832261" algn="ctr" rotWithShape="0">
                  <a:schemeClr val="bg2">
                    <a:alpha val="50000"/>
                  </a:schemeClr>
                </a:outerShdw>
              </a:effectLst>
            </p:spPr>
            <p:txBody>
              <a:bodyPr wrap="none" anchor="ctr"/>
              <a:lstStyle/>
              <a:p>
                <a:pPr algn="ctr" latinLnBrk="1">
                  <a:defRPr/>
                </a:pPr>
                <a:r>
                  <a:rPr lang="zh-TW" altLang="en-US" sz="1400">
                    <a:solidFill>
                      <a:srgbClr val="800000"/>
                    </a:solidFill>
                    <a:effectLst>
                      <a:outerShdw blurRad="38100" dist="38100" dir="2700000" algn="tl">
                        <a:srgbClr val="000000"/>
                      </a:outerShdw>
                    </a:effectLst>
                    <a:latin typeface="華康中圓體" pitchFamily="49" charset="-120"/>
                    <a:ea typeface="微軟正黑體" pitchFamily="34" charset="-120"/>
                  </a:rPr>
                  <a:t>虎尾</a:t>
                </a:r>
              </a:p>
              <a:p>
                <a:pPr algn="ctr" latinLnBrk="1">
                  <a:defRPr/>
                </a:pPr>
                <a:r>
                  <a:rPr lang="zh-TW" altLang="en-US" sz="1400">
                    <a:solidFill>
                      <a:srgbClr val="800000"/>
                    </a:solidFill>
                    <a:effectLst>
                      <a:outerShdw blurRad="38100" dist="38100" dir="2700000" algn="tl">
                        <a:srgbClr val="000000"/>
                      </a:outerShdw>
                    </a:effectLst>
                    <a:latin typeface="華康中圓體" pitchFamily="49" charset="-120"/>
                    <a:ea typeface="微軟正黑體" pitchFamily="34" charset="-120"/>
                  </a:rPr>
                  <a:t>糖廠</a:t>
                </a:r>
              </a:p>
            </p:txBody>
          </p:sp>
          <p:sp>
            <p:nvSpPr>
              <p:cNvPr id="1151025" name="Oval 49"/>
              <p:cNvSpPr>
                <a:spLocks noChangeAspect="1" noChangeArrowheads="1"/>
              </p:cNvSpPr>
              <p:nvPr/>
            </p:nvSpPr>
            <p:spPr bwMode="auto">
              <a:xfrm>
                <a:off x="1984" y="3024"/>
                <a:ext cx="406" cy="406"/>
              </a:xfrm>
              <a:prstGeom prst="ellipse">
                <a:avLst/>
              </a:prstGeom>
              <a:gradFill rotWithShape="1">
                <a:gsLst>
                  <a:gs pos="0">
                    <a:srgbClr val="FF7C80"/>
                  </a:gs>
                  <a:gs pos="100000">
                    <a:srgbClr val="FF7C80">
                      <a:gamma/>
                      <a:shade val="56078"/>
                      <a:invGamma/>
                    </a:srgbClr>
                  </a:gs>
                </a:gsLst>
                <a:path path="shape">
                  <a:fillToRect l="50000" t="50000" r="50000" b="50000"/>
                </a:path>
              </a:gradFill>
              <a:ln w="9525">
                <a:noFill/>
                <a:round/>
                <a:headEnd/>
                <a:tailEnd/>
              </a:ln>
              <a:effectLst>
                <a:outerShdw dist="77251" dir="4832261" algn="ctr" rotWithShape="0">
                  <a:schemeClr val="bg2">
                    <a:alpha val="50000"/>
                  </a:schemeClr>
                </a:outerShdw>
              </a:effectLst>
            </p:spPr>
            <p:txBody>
              <a:bodyPr wrap="none" anchor="ctr"/>
              <a:lstStyle/>
              <a:p>
                <a:pPr algn="ctr" latinLnBrk="1">
                  <a:defRPr/>
                </a:pPr>
                <a:r>
                  <a:rPr lang="zh-TW" altLang="en-US" sz="1400">
                    <a:solidFill>
                      <a:srgbClr val="800000"/>
                    </a:solidFill>
                    <a:effectLst>
                      <a:outerShdw blurRad="38100" dist="38100" dir="2700000" algn="tl">
                        <a:srgbClr val="000000"/>
                      </a:outerShdw>
                    </a:effectLst>
                    <a:latin typeface="華康中圓體" pitchFamily="49" charset="-120"/>
                    <a:ea typeface="微軟正黑體" pitchFamily="34" charset="-120"/>
                  </a:rPr>
                  <a:t>花卉</a:t>
                </a:r>
              </a:p>
              <a:p>
                <a:pPr algn="ctr" latinLnBrk="1">
                  <a:defRPr/>
                </a:pPr>
                <a:r>
                  <a:rPr lang="zh-TW" altLang="en-US" sz="1400">
                    <a:solidFill>
                      <a:srgbClr val="800000"/>
                    </a:solidFill>
                    <a:effectLst>
                      <a:outerShdw blurRad="38100" dist="38100" dir="2700000" algn="tl">
                        <a:srgbClr val="000000"/>
                      </a:outerShdw>
                    </a:effectLst>
                    <a:latin typeface="華康中圓體" pitchFamily="49" charset="-120"/>
                    <a:ea typeface="微軟正黑體" pitchFamily="34" charset="-120"/>
                  </a:rPr>
                  <a:t>產業</a:t>
                </a:r>
              </a:p>
            </p:txBody>
          </p:sp>
          <p:sp>
            <p:nvSpPr>
              <p:cNvPr id="1151026" name="Oval 50"/>
              <p:cNvSpPr>
                <a:spLocks noChangeAspect="1" noChangeArrowheads="1"/>
              </p:cNvSpPr>
              <p:nvPr/>
            </p:nvSpPr>
            <p:spPr bwMode="auto">
              <a:xfrm>
                <a:off x="1882" y="1401"/>
                <a:ext cx="407" cy="406"/>
              </a:xfrm>
              <a:prstGeom prst="ellipse">
                <a:avLst/>
              </a:prstGeom>
              <a:gradFill rotWithShape="1">
                <a:gsLst>
                  <a:gs pos="0">
                    <a:srgbClr val="99CC00"/>
                  </a:gs>
                  <a:gs pos="100000">
                    <a:srgbClr val="99CC00">
                      <a:gamma/>
                      <a:shade val="56078"/>
                      <a:invGamma/>
                    </a:srgbClr>
                  </a:gs>
                </a:gsLst>
                <a:path path="shape">
                  <a:fillToRect l="50000" t="50000" r="50000" b="50000"/>
                </a:path>
              </a:gradFill>
              <a:ln w="9525">
                <a:noFill/>
                <a:round/>
                <a:headEnd/>
                <a:tailEnd/>
              </a:ln>
              <a:effectLst>
                <a:outerShdw dist="77251" dir="4832261" algn="ctr" rotWithShape="0">
                  <a:schemeClr val="bg2">
                    <a:alpha val="50000"/>
                  </a:schemeClr>
                </a:outerShdw>
              </a:effectLst>
            </p:spPr>
            <p:txBody>
              <a:bodyPr wrap="none" anchor="ctr"/>
              <a:lstStyle/>
              <a:p>
                <a:pPr algn="ctr" latinLnBrk="1">
                  <a:defRPr/>
                </a:pPr>
                <a:r>
                  <a:rPr lang="zh-TW" altLang="en-US" sz="1400">
                    <a:solidFill>
                      <a:srgbClr val="003366"/>
                    </a:solidFill>
                    <a:effectLst>
                      <a:outerShdw blurRad="38100" dist="38100" dir="2700000" algn="tl">
                        <a:srgbClr val="000000"/>
                      </a:outerShdw>
                    </a:effectLst>
                    <a:latin typeface="Arial" charset="0"/>
                    <a:ea typeface="微軟正黑體" pitchFamily="34" charset="-120"/>
                  </a:rPr>
                  <a:t>經費</a:t>
                </a:r>
              </a:p>
              <a:p>
                <a:pPr algn="ctr" latinLnBrk="1">
                  <a:defRPr/>
                </a:pPr>
                <a:r>
                  <a:rPr lang="zh-TW" altLang="en-US" sz="1400">
                    <a:solidFill>
                      <a:srgbClr val="003366"/>
                    </a:solidFill>
                    <a:effectLst>
                      <a:outerShdw blurRad="38100" dist="38100" dir="2700000" algn="tl">
                        <a:srgbClr val="000000"/>
                      </a:outerShdw>
                    </a:effectLst>
                    <a:latin typeface="Arial" charset="0"/>
                    <a:ea typeface="微軟正黑體" pitchFamily="34" charset="-120"/>
                  </a:rPr>
                  <a:t>補助</a:t>
                </a:r>
              </a:p>
            </p:txBody>
          </p:sp>
          <p:sp>
            <p:nvSpPr>
              <p:cNvPr id="1151027" name="Oval 51"/>
              <p:cNvSpPr>
                <a:spLocks noChangeAspect="1" noChangeArrowheads="1"/>
              </p:cNvSpPr>
              <p:nvPr/>
            </p:nvSpPr>
            <p:spPr bwMode="auto">
              <a:xfrm>
                <a:off x="2287" y="3228"/>
                <a:ext cx="407" cy="406"/>
              </a:xfrm>
              <a:prstGeom prst="ellipse">
                <a:avLst/>
              </a:prstGeom>
              <a:gradFill rotWithShape="1">
                <a:gsLst>
                  <a:gs pos="0">
                    <a:srgbClr val="FF7C80"/>
                  </a:gs>
                  <a:gs pos="100000">
                    <a:srgbClr val="FF7C80">
                      <a:gamma/>
                      <a:shade val="56078"/>
                      <a:invGamma/>
                    </a:srgbClr>
                  </a:gs>
                </a:gsLst>
                <a:path path="shape">
                  <a:fillToRect l="50000" t="50000" r="50000" b="50000"/>
                </a:path>
              </a:gradFill>
              <a:ln w="9525">
                <a:noFill/>
                <a:round/>
                <a:headEnd/>
                <a:tailEnd/>
              </a:ln>
              <a:effectLst>
                <a:outerShdw dist="77251" dir="4832261" algn="ctr" rotWithShape="0">
                  <a:schemeClr val="bg2">
                    <a:alpha val="50000"/>
                  </a:schemeClr>
                </a:outerShdw>
              </a:effectLst>
            </p:spPr>
            <p:txBody>
              <a:bodyPr wrap="none" anchor="ctr"/>
              <a:lstStyle/>
              <a:p>
                <a:pPr algn="ctr" latinLnBrk="1">
                  <a:defRPr/>
                </a:pPr>
                <a:r>
                  <a:rPr lang="zh-TW" altLang="en-US" sz="1400">
                    <a:solidFill>
                      <a:srgbClr val="800000"/>
                    </a:solidFill>
                    <a:effectLst>
                      <a:outerShdw blurRad="38100" dist="38100" dir="2700000" algn="tl">
                        <a:srgbClr val="000000"/>
                      </a:outerShdw>
                    </a:effectLst>
                    <a:latin typeface="華康中圓體" pitchFamily="49" charset="-120"/>
                    <a:ea typeface="微軟正黑體" pitchFamily="34" charset="-120"/>
                  </a:rPr>
                  <a:t>農產</a:t>
                </a:r>
              </a:p>
              <a:p>
                <a:pPr algn="ctr" latinLnBrk="1">
                  <a:defRPr/>
                </a:pPr>
                <a:r>
                  <a:rPr lang="zh-TW" altLang="en-US" sz="1400">
                    <a:solidFill>
                      <a:srgbClr val="800000"/>
                    </a:solidFill>
                    <a:effectLst>
                      <a:outerShdw blurRad="38100" dist="38100" dir="2700000" algn="tl">
                        <a:srgbClr val="000000"/>
                      </a:outerShdw>
                    </a:effectLst>
                    <a:latin typeface="華康中圓體" pitchFamily="49" charset="-120"/>
                    <a:ea typeface="微軟正黑體" pitchFamily="34" charset="-120"/>
                  </a:rPr>
                  <a:t>團體</a:t>
                </a:r>
              </a:p>
            </p:txBody>
          </p:sp>
          <p:sp>
            <p:nvSpPr>
              <p:cNvPr id="1151028" name="Oval 52"/>
              <p:cNvSpPr>
                <a:spLocks noChangeAspect="1" noChangeArrowheads="1"/>
              </p:cNvSpPr>
              <p:nvPr/>
            </p:nvSpPr>
            <p:spPr bwMode="auto">
              <a:xfrm>
                <a:off x="3710" y="1652"/>
                <a:ext cx="406" cy="407"/>
              </a:xfrm>
              <a:prstGeom prst="ellipse">
                <a:avLst/>
              </a:prstGeom>
              <a:gradFill rotWithShape="1">
                <a:gsLst>
                  <a:gs pos="0">
                    <a:srgbClr val="D4B2E0"/>
                  </a:gs>
                  <a:gs pos="100000">
                    <a:srgbClr val="D4B2E0">
                      <a:gamma/>
                      <a:shade val="56078"/>
                      <a:invGamma/>
                    </a:srgbClr>
                  </a:gs>
                </a:gsLst>
                <a:path path="shape">
                  <a:fillToRect l="50000" t="50000" r="50000" b="50000"/>
                </a:path>
              </a:gradFill>
              <a:ln w="9525">
                <a:noFill/>
                <a:round/>
                <a:headEnd/>
                <a:tailEnd/>
              </a:ln>
              <a:effectLst>
                <a:outerShdw dist="77251" dir="4832261" algn="ctr" rotWithShape="0">
                  <a:schemeClr val="bg2">
                    <a:alpha val="50000"/>
                  </a:schemeClr>
                </a:outerShdw>
              </a:effectLst>
            </p:spPr>
            <p:txBody>
              <a:bodyPr wrap="none" anchor="ctr"/>
              <a:lstStyle/>
              <a:p>
                <a:pPr algn="ctr" latinLnBrk="1">
                  <a:defRPr/>
                </a:pPr>
                <a:r>
                  <a:rPr lang="zh-TW" altLang="en-US" sz="1400">
                    <a:solidFill>
                      <a:srgbClr val="51414E"/>
                    </a:solidFill>
                    <a:effectLst>
                      <a:outerShdw blurRad="38100" dist="38100" dir="2700000" algn="tl">
                        <a:srgbClr val="000000"/>
                      </a:outerShdw>
                    </a:effectLst>
                    <a:latin typeface="Arial" charset="0"/>
                    <a:ea typeface="微軟正黑體" pitchFamily="34" charset="-120"/>
                  </a:rPr>
                  <a:t>景觀</a:t>
                </a:r>
              </a:p>
              <a:p>
                <a:pPr algn="ctr" latinLnBrk="1">
                  <a:defRPr/>
                </a:pPr>
                <a:r>
                  <a:rPr lang="zh-TW" altLang="en-US" sz="1400">
                    <a:solidFill>
                      <a:srgbClr val="51414E"/>
                    </a:solidFill>
                    <a:effectLst>
                      <a:outerShdw blurRad="38100" dist="38100" dir="2700000" algn="tl">
                        <a:srgbClr val="000000"/>
                      </a:outerShdw>
                    </a:effectLst>
                    <a:latin typeface="Arial" charset="0"/>
                    <a:ea typeface="微軟正黑體" pitchFamily="34" charset="-120"/>
                  </a:rPr>
                  <a:t>顧問</a:t>
                </a:r>
              </a:p>
            </p:txBody>
          </p:sp>
          <p:sp>
            <p:nvSpPr>
              <p:cNvPr id="1151029" name="Oval 53"/>
              <p:cNvSpPr>
                <a:spLocks noChangeAspect="1" noChangeArrowheads="1"/>
              </p:cNvSpPr>
              <p:nvPr/>
            </p:nvSpPr>
            <p:spPr bwMode="auto">
              <a:xfrm>
                <a:off x="3872" y="2026"/>
                <a:ext cx="407" cy="406"/>
              </a:xfrm>
              <a:prstGeom prst="ellipse">
                <a:avLst/>
              </a:prstGeom>
              <a:gradFill rotWithShape="1">
                <a:gsLst>
                  <a:gs pos="0">
                    <a:srgbClr val="B796CA"/>
                  </a:gs>
                  <a:gs pos="100000">
                    <a:srgbClr val="B796CA">
                      <a:gamma/>
                      <a:shade val="56078"/>
                      <a:invGamma/>
                    </a:srgbClr>
                  </a:gs>
                </a:gsLst>
                <a:path path="shape">
                  <a:fillToRect l="50000" t="50000" r="50000" b="50000"/>
                </a:path>
              </a:gradFill>
              <a:ln w="9525">
                <a:noFill/>
                <a:round/>
                <a:headEnd/>
                <a:tailEnd/>
              </a:ln>
              <a:effectLst>
                <a:outerShdw dist="77251" dir="4832261" algn="ctr" rotWithShape="0">
                  <a:schemeClr val="bg2">
                    <a:alpha val="50000"/>
                  </a:schemeClr>
                </a:outerShdw>
              </a:effectLst>
            </p:spPr>
            <p:txBody>
              <a:bodyPr wrap="none" anchor="ctr"/>
              <a:lstStyle/>
              <a:p>
                <a:pPr algn="ctr" latinLnBrk="1">
                  <a:defRPr/>
                </a:pPr>
                <a:r>
                  <a:rPr lang="zh-TW" altLang="en-US" sz="1400" dirty="0">
                    <a:solidFill>
                      <a:srgbClr val="51414E"/>
                    </a:solidFill>
                    <a:effectLst>
                      <a:outerShdw blurRad="38100" dist="38100" dir="2700000" algn="tl">
                        <a:srgbClr val="000000"/>
                      </a:outerShdw>
                    </a:effectLst>
                    <a:latin typeface="Arial" charset="0"/>
                    <a:ea typeface="微軟正黑體" pitchFamily="34" charset="-120"/>
                  </a:rPr>
                  <a:t>輔導</a:t>
                </a:r>
              </a:p>
              <a:p>
                <a:pPr algn="ctr" latinLnBrk="1">
                  <a:defRPr/>
                </a:pPr>
                <a:r>
                  <a:rPr lang="zh-TW" altLang="en-US" sz="1400" dirty="0">
                    <a:solidFill>
                      <a:srgbClr val="51414E"/>
                    </a:solidFill>
                    <a:effectLst>
                      <a:outerShdw blurRad="38100" dist="38100" dir="2700000" algn="tl">
                        <a:srgbClr val="000000"/>
                      </a:outerShdw>
                    </a:effectLst>
                    <a:latin typeface="Arial" charset="0"/>
                    <a:ea typeface="微軟正黑體" pitchFamily="34" charset="-120"/>
                  </a:rPr>
                  <a:t>單位</a:t>
                </a:r>
              </a:p>
            </p:txBody>
          </p:sp>
          <p:sp>
            <p:nvSpPr>
              <p:cNvPr id="21536" name="Oval 54"/>
              <p:cNvSpPr>
                <a:spLocks noChangeAspect="1" noChangeArrowheads="1"/>
              </p:cNvSpPr>
              <p:nvPr/>
            </p:nvSpPr>
            <p:spPr bwMode="auto">
              <a:xfrm>
                <a:off x="2818" y="2323"/>
                <a:ext cx="1389" cy="766"/>
              </a:xfrm>
              <a:prstGeom prst="ellipse">
                <a:avLst/>
              </a:prstGeom>
              <a:gradFill rotWithShape="1">
                <a:gsLst>
                  <a:gs pos="0">
                    <a:srgbClr val="000000"/>
                  </a:gs>
                  <a:gs pos="100000">
                    <a:srgbClr val="FFFFFF">
                      <a:alpha val="0"/>
                    </a:srgbClr>
                  </a:gs>
                </a:gsLst>
                <a:path path="shape">
                  <a:fillToRect l="50000" t="50000" r="50000" b="50000"/>
                </a:path>
              </a:gradFill>
              <a:ln w="9525" algn="ctr">
                <a:noFill/>
                <a:round/>
                <a:headEnd/>
                <a:tailEnd/>
              </a:ln>
            </p:spPr>
            <p:txBody>
              <a:bodyPr wrap="none" anchor="ctr"/>
              <a:lstStyle/>
              <a:p>
                <a:endParaRPr lang="zh-TW" altLang="en-US"/>
              </a:p>
            </p:txBody>
          </p:sp>
          <p:sp>
            <p:nvSpPr>
              <p:cNvPr id="21537" name="Oval 55"/>
              <p:cNvSpPr>
                <a:spLocks noChangeAspect="1" noChangeArrowheads="1"/>
              </p:cNvSpPr>
              <p:nvPr/>
            </p:nvSpPr>
            <p:spPr bwMode="auto">
              <a:xfrm>
                <a:off x="2067" y="1567"/>
                <a:ext cx="1764" cy="1764"/>
              </a:xfrm>
              <a:prstGeom prst="ellipse">
                <a:avLst/>
              </a:prstGeom>
              <a:gradFill rotWithShape="1">
                <a:gsLst>
                  <a:gs pos="0">
                    <a:srgbClr val="E6E6E6">
                      <a:alpha val="50000"/>
                    </a:srgbClr>
                  </a:gs>
                  <a:gs pos="7500">
                    <a:srgbClr val="7D8496">
                      <a:alpha val="50000"/>
                    </a:srgbClr>
                  </a:gs>
                  <a:gs pos="26500">
                    <a:srgbClr val="E6E6E6">
                      <a:alpha val="50000"/>
                    </a:srgbClr>
                  </a:gs>
                  <a:gs pos="34000">
                    <a:srgbClr val="7D8496">
                      <a:alpha val="50000"/>
                    </a:srgbClr>
                  </a:gs>
                  <a:gs pos="46500">
                    <a:srgbClr val="E6E6E6">
                      <a:alpha val="50000"/>
                    </a:srgbClr>
                  </a:gs>
                  <a:gs pos="50000">
                    <a:srgbClr val="FFFFFF">
                      <a:alpha val="50000"/>
                    </a:srgbClr>
                  </a:gs>
                  <a:gs pos="53500">
                    <a:srgbClr val="E6E6E6">
                      <a:alpha val="50000"/>
                    </a:srgbClr>
                  </a:gs>
                  <a:gs pos="66000">
                    <a:srgbClr val="7D8496">
                      <a:alpha val="50000"/>
                    </a:srgbClr>
                  </a:gs>
                  <a:gs pos="73500">
                    <a:srgbClr val="E6E6E6">
                      <a:alpha val="50000"/>
                    </a:srgbClr>
                  </a:gs>
                  <a:gs pos="92500">
                    <a:srgbClr val="7D8496">
                      <a:alpha val="50000"/>
                    </a:srgbClr>
                  </a:gs>
                  <a:gs pos="100000">
                    <a:srgbClr val="E6E6E6">
                      <a:alpha val="50000"/>
                    </a:srgbClr>
                  </a:gs>
                </a:gsLst>
                <a:lin ang="2700000" scaled="1"/>
              </a:gradFill>
              <a:ln w="28575">
                <a:solidFill>
                  <a:srgbClr val="FFFFFF"/>
                </a:solidFill>
                <a:prstDash val="sysDot"/>
                <a:round/>
                <a:headEnd/>
                <a:tailEnd/>
              </a:ln>
            </p:spPr>
            <p:txBody>
              <a:bodyPr wrap="none" anchor="ctr"/>
              <a:lstStyle/>
              <a:p>
                <a:endParaRPr lang="zh-TW" altLang="en-US"/>
              </a:p>
            </p:txBody>
          </p:sp>
          <p:sp>
            <p:nvSpPr>
              <p:cNvPr id="21538" name="Oval 56"/>
              <p:cNvSpPr>
                <a:spLocks noChangeAspect="1" noChangeArrowheads="1"/>
              </p:cNvSpPr>
              <p:nvPr/>
            </p:nvSpPr>
            <p:spPr bwMode="auto">
              <a:xfrm>
                <a:off x="2339" y="2896"/>
                <a:ext cx="1352" cy="534"/>
              </a:xfrm>
              <a:prstGeom prst="ellipse">
                <a:avLst/>
              </a:prstGeom>
              <a:gradFill rotWithShape="1">
                <a:gsLst>
                  <a:gs pos="0">
                    <a:srgbClr val="000000">
                      <a:alpha val="70000"/>
                    </a:srgbClr>
                  </a:gs>
                  <a:gs pos="100000">
                    <a:srgbClr val="FFFFFF">
                      <a:alpha val="0"/>
                    </a:srgbClr>
                  </a:gs>
                </a:gsLst>
                <a:path path="shape">
                  <a:fillToRect l="50000" t="50000" r="50000" b="50000"/>
                </a:path>
              </a:gradFill>
              <a:ln w="9525" algn="ctr">
                <a:noFill/>
                <a:round/>
                <a:headEnd/>
                <a:tailEnd/>
              </a:ln>
            </p:spPr>
            <p:txBody>
              <a:bodyPr wrap="none" anchor="ctr"/>
              <a:lstStyle/>
              <a:p>
                <a:endParaRPr lang="zh-TW" altLang="en-US"/>
              </a:p>
            </p:txBody>
          </p:sp>
          <p:sp>
            <p:nvSpPr>
              <p:cNvPr id="21539" name="Oval 57"/>
              <p:cNvSpPr>
                <a:spLocks noChangeAspect="1" noChangeArrowheads="1"/>
              </p:cNvSpPr>
              <p:nvPr/>
            </p:nvSpPr>
            <p:spPr bwMode="auto">
              <a:xfrm>
                <a:off x="2361" y="2020"/>
                <a:ext cx="1187" cy="617"/>
              </a:xfrm>
              <a:prstGeom prst="ellipse">
                <a:avLst/>
              </a:prstGeom>
              <a:gradFill rotWithShape="1">
                <a:gsLst>
                  <a:gs pos="0">
                    <a:srgbClr val="000000">
                      <a:alpha val="70000"/>
                    </a:srgbClr>
                  </a:gs>
                  <a:gs pos="100000">
                    <a:srgbClr val="FFFFFF">
                      <a:alpha val="0"/>
                    </a:srgbClr>
                  </a:gs>
                </a:gsLst>
                <a:path path="shape">
                  <a:fillToRect l="50000" t="50000" r="50000" b="50000"/>
                </a:path>
              </a:gradFill>
              <a:ln w="9525" algn="ctr">
                <a:noFill/>
                <a:round/>
                <a:headEnd/>
                <a:tailEnd/>
              </a:ln>
            </p:spPr>
            <p:txBody>
              <a:bodyPr wrap="none" anchor="ctr"/>
              <a:lstStyle/>
              <a:p>
                <a:endParaRPr lang="zh-TW" altLang="en-US"/>
              </a:p>
            </p:txBody>
          </p:sp>
          <p:pic>
            <p:nvPicPr>
              <p:cNvPr id="21540" name="Picture 58" descr="yellowish_ball"/>
              <p:cNvPicPr>
                <a:picLocks noChangeAspect="1" noChangeArrowheads="1"/>
              </p:cNvPicPr>
              <p:nvPr/>
            </p:nvPicPr>
            <p:blipFill>
              <a:blip r:embed="rId2" cstate="print"/>
              <a:srcRect/>
              <a:stretch>
                <a:fillRect/>
              </a:stretch>
            </p:blipFill>
            <p:spPr bwMode="auto">
              <a:xfrm>
                <a:off x="2214" y="1576"/>
                <a:ext cx="888" cy="889"/>
              </a:xfrm>
              <a:prstGeom prst="rect">
                <a:avLst/>
              </a:prstGeom>
              <a:noFill/>
              <a:ln w="9525">
                <a:noFill/>
                <a:miter lim="800000"/>
                <a:headEnd/>
                <a:tailEnd/>
              </a:ln>
            </p:spPr>
          </p:pic>
          <p:pic>
            <p:nvPicPr>
              <p:cNvPr id="21541" name="Picture 59" descr="Purple_ball"/>
              <p:cNvPicPr>
                <a:picLocks noChangeAspect="1" noChangeArrowheads="1"/>
              </p:cNvPicPr>
              <p:nvPr/>
            </p:nvPicPr>
            <p:blipFill>
              <a:blip r:embed="rId3" cstate="print"/>
              <a:srcRect/>
              <a:stretch>
                <a:fillRect/>
              </a:stretch>
            </p:blipFill>
            <p:spPr bwMode="auto">
              <a:xfrm>
                <a:off x="2995" y="1907"/>
                <a:ext cx="889" cy="889"/>
              </a:xfrm>
              <a:prstGeom prst="rect">
                <a:avLst/>
              </a:prstGeom>
              <a:noFill/>
              <a:ln w="9525">
                <a:noFill/>
                <a:miter lim="800000"/>
                <a:headEnd/>
                <a:tailEnd/>
              </a:ln>
            </p:spPr>
          </p:pic>
          <p:sp>
            <p:nvSpPr>
              <p:cNvPr id="1151036" name="Rectangle 60"/>
              <p:cNvSpPr>
                <a:spLocks noChangeAspect="1" noChangeArrowheads="1"/>
              </p:cNvSpPr>
              <p:nvPr/>
            </p:nvSpPr>
            <p:spPr bwMode="auto">
              <a:xfrm>
                <a:off x="2268" y="1774"/>
                <a:ext cx="757" cy="442"/>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algn="ctr" latinLnBrk="1">
                  <a:defRPr/>
                </a:pPr>
                <a:r>
                  <a:rPr lang="zh-TW" altLang="en-US" sz="2000">
                    <a:solidFill>
                      <a:srgbClr val="FFFFFF"/>
                    </a:solidFill>
                    <a:effectLst>
                      <a:outerShdw blurRad="38100" dist="38100" dir="2700000" algn="tl">
                        <a:srgbClr val="C0C0C0"/>
                      </a:outerShdw>
                    </a:effectLst>
                    <a:latin typeface="Arial" charset="0"/>
                    <a:ea typeface="微軟正黑體" pitchFamily="34" charset="-120"/>
                  </a:rPr>
                  <a:t>指導機關</a:t>
                </a:r>
              </a:p>
              <a:p>
                <a:pPr algn="ctr" latinLnBrk="1">
                  <a:defRPr/>
                </a:pPr>
                <a:r>
                  <a:rPr lang="zh-TW" altLang="en-US" sz="2000">
                    <a:solidFill>
                      <a:srgbClr val="FFFFFF"/>
                    </a:solidFill>
                    <a:effectLst>
                      <a:outerShdw blurRad="38100" dist="38100" dir="2700000" algn="tl">
                        <a:srgbClr val="C0C0C0"/>
                      </a:outerShdw>
                    </a:effectLst>
                    <a:latin typeface="Arial" charset="0"/>
                    <a:ea typeface="微軟正黑體" pitchFamily="34" charset="-120"/>
                  </a:rPr>
                  <a:t>文化部</a:t>
                </a:r>
                <a:endParaRPr lang="en-US" altLang="zh-TW" sz="2000">
                  <a:solidFill>
                    <a:srgbClr val="FFFFFF"/>
                  </a:solidFill>
                  <a:effectLst>
                    <a:outerShdw blurRad="38100" dist="38100" dir="2700000" algn="tl">
                      <a:srgbClr val="C0C0C0"/>
                    </a:outerShdw>
                  </a:effectLst>
                  <a:latin typeface="Arial" charset="0"/>
                  <a:ea typeface="微軟正黑體" pitchFamily="34" charset="-120"/>
                </a:endParaRPr>
              </a:p>
            </p:txBody>
          </p:sp>
          <p:pic>
            <p:nvPicPr>
              <p:cNvPr id="21543" name="Picture 61" descr="red_ball"/>
              <p:cNvPicPr>
                <a:picLocks noChangeAspect="1" noChangeArrowheads="1"/>
              </p:cNvPicPr>
              <p:nvPr/>
            </p:nvPicPr>
            <p:blipFill>
              <a:blip r:embed="rId4" cstate="print"/>
              <a:srcRect/>
              <a:stretch>
                <a:fillRect/>
              </a:stretch>
            </p:blipFill>
            <p:spPr bwMode="auto">
              <a:xfrm>
                <a:off x="2315" y="2316"/>
                <a:ext cx="889" cy="888"/>
              </a:xfrm>
              <a:prstGeom prst="rect">
                <a:avLst/>
              </a:prstGeom>
              <a:noFill/>
              <a:ln w="9525">
                <a:noFill/>
                <a:miter lim="800000"/>
                <a:headEnd/>
                <a:tailEnd/>
              </a:ln>
            </p:spPr>
          </p:pic>
          <p:sp>
            <p:nvSpPr>
              <p:cNvPr id="1151038" name="Rectangle 62"/>
              <p:cNvSpPr>
                <a:spLocks noChangeAspect="1" noChangeArrowheads="1"/>
              </p:cNvSpPr>
              <p:nvPr/>
            </p:nvSpPr>
            <p:spPr bwMode="auto">
              <a:xfrm>
                <a:off x="2443" y="2524"/>
                <a:ext cx="596" cy="442"/>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algn="ctr" latinLnBrk="1">
                  <a:defRPr/>
                </a:pPr>
                <a:r>
                  <a:rPr lang="zh-TW" altLang="en-US" sz="2000">
                    <a:solidFill>
                      <a:srgbClr val="FFFFFF"/>
                    </a:solidFill>
                    <a:effectLst>
                      <a:outerShdw blurRad="38100" dist="38100" dir="2700000" algn="tl">
                        <a:srgbClr val="C0C0C0"/>
                      </a:outerShdw>
                    </a:effectLst>
                    <a:latin typeface="Arial" charset="0"/>
                    <a:ea typeface="微軟正黑體" pitchFamily="34" charset="-120"/>
                  </a:rPr>
                  <a:t>虎尾鎮</a:t>
                </a:r>
              </a:p>
              <a:p>
                <a:pPr algn="ctr" latinLnBrk="1">
                  <a:defRPr/>
                </a:pPr>
                <a:r>
                  <a:rPr lang="zh-TW" altLang="en-US" sz="2000">
                    <a:solidFill>
                      <a:srgbClr val="FFFFFF"/>
                    </a:solidFill>
                    <a:effectLst>
                      <a:outerShdw blurRad="38100" dist="38100" dir="2700000" algn="tl">
                        <a:srgbClr val="C0C0C0"/>
                      </a:outerShdw>
                    </a:effectLst>
                    <a:latin typeface="Arial" charset="0"/>
                    <a:ea typeface="微軟正黑體" pitchFamily="34" charset="-120"/>
                  </a:rPr>
                  <a:t>公所</a:t>
                </a:r>
              </a:p>
            </p:txBody>
          </p:sp>
          <p:sp>
            <p:nvSpPr>
              <p:cNvPr id="1151039" name="Oval 63"/>
              <p:cNvSpPr>
                <a:spLocks noChangeAspect="1" noChangeArrowheads="1"/>
              </p:cNvSpPr>
              <p:nvPr/>
            </p:nvSpPr>
            <p:spPr bwMode="auto">
              <a:xfrm>
                <a:off x="3608" y="2924"/>
                <a:ext cx="406" cy="406"/>
              </a:xfrm>
              <a:prstGeom prst="ellipse">
                <a:avLst/>
              </a:prstGeom>
              <a:gradFill rotWithShape="1">
                <a:gsLst>
                  <a:gs pos="0">
                    <a:srgbClr val="FF7C80"/>
                  </a:gs>
                  <a:gs pos="100000">
                    <a:srgbClr val="FF7C80">
                      <a:gamma/>
                      <a:shade val="56078"/>
                      <a:invGamma/>
                    </a:srgbClr>
                  </a:gs>
                </a:gsLst>
                <a:path path="shape">
                  <a:fillToRect l="50000" t="50000" r="50000" b="50000"/>
                </a:path>
              </a:gradFill>
              <a:ln w="9525">
                <a:noFill/>
                <a:round/>
                <a:headEnd/>
                <a:tailEnd/>
              </a:ln>
              <a:effectLst>
                <a:outerShdw dist="77251" dir="4832261" algn="ctr" rotWithShape="0">
                  <a:schemeClr val="bg2">
                    <a:alpha val="50000"/>
                  </a:schemeClr>
                </a:outerShdw>
              </a:effectLst>
            </p:spPr>
            <p:txBody>
              <a:bodyPr wrap="none" anchor="ctr"/>
              <a:lstStyle/>
              <a:p>
                <a:pPr algn="ctr" latinLnBrk="1">
                  <a:defRPr/>
                </a:pPr>
                <a:r>
                  <a:rPr lang="zh-TW" altLang="en-US" sz="1400">
                    <a:solidFill>
                      <a:srgbClr val="800000"/>
                    </a:solidFill>
                    <a:effectLst>
                      <a:outerShdw blurRad="38100" dist="38100" dir="2700000" algn="tl">
                        <a:srgbClr val="000000"/>
                      </a:outerShdw>
                    </a:effectLst>
                    <a:latin typeface="華康中圓體" pitchFamily="49" charset="-120"/>
                    <a:ea typeface="微軟正黑體" pitchFamily="34" charset="-120"/>
                  </a:rPr>
                  <a:t>文化</a:t>
                </a:r>
              </a:p>
              <a:p>
                <a:pPr algn="ctr" latinLnBrk="1">
                  <a:defRPr/>
                </a:pPr>
                <a:r>
                  <a:rPr lang="zh-TW" altLang="en-US" sz="1400">
                    <a:solidFill>
                      <a:srgbClr val="800000"/>
                    </a:solidFill>
                    <a:effectLst>
                      <a:outerShdw blurRad="38100" dist="38100" dir="2700000" algn="tl">
                        <a:srgbClr val="000000"/>
                      </a:outerShdw>
                    </a:effectLst>
                    <a:latin typeface="華康中圓體" pitchFamily="49" charset="-120"/>
                    <a:ea typeface="微軟正黑體" pitchFamily="34" charset="-120"/>
                  </a:rPr>
                  <a:t>館舍</a:t>
                </a:r>
              </a:p>
            </p:txBody>
          </p:sp>
          <p:sp>
            <p:nvSpPr>
              <p:cNvPr id="1151040" name="Oval 64"/>
              <p:cNvSpPr>
                <a:spLocks noChangeAspect="1" noChangeArrowheads="1"/>
              </p:cNvSpPr>
              <p:nvPr/>
            </p:nvSpPr>
            <p:spPr bwMode="auto">
              <a:xfrm>
                <a:off x="3354" y="3178"/>
                <a:ext cx="406" cy="406"/>
              </a:xfrm>
              <a:prstGeom prst="ellipse">
                <a:avLst/>
              </a:prstGeom>
              <a:gradFill rotWithShape="1">
                <a:gsLst>
                  <a:gs pos="0">
                    <a:srgbClr val="FF7C80"/>
                  </a:gs>
                  <a:gs pos="100000">
                    <a:srgbClr val="FF7C80">
                      <a:gamma/>
                      <a:shade val="56078"/>
                      <a:invGamma/>
                    </a:srgbClr>
                  </a:gs>
                </a:gsLst>
                <a:path path="shape">
                  <a:fillToRect l="50000" t="50000" r="50000" b="50000"/>
                </a:path>
              </a:gradFill>
              <a:ln w="9525">
                <a:noFill/>
                <a:round/>
                <a:headEnd/>
                <a:tailEnd/>
              </a:ln>
              <a:effectLst>
                <a:outerShdw dist="77251" dir="4832261" algn="ctr" rotWithShape="0">
                  <a:schemeClr val="bg2">
                    <a:alpha val="50000"/>
                  </a:schemeClr>
                </a:outerShdw>
              </a:effectLst>
            </p:spPr>
            <p:txBody>
              <a:bodyPr wrap="none" anchor="ctr"/>
              <a:lstStyle/>
              <a:p>
                <a:pPr algn="ctr" latinLnBrk="1">
                  <a:defRPr/>
                </a:pPr>
                <a:r>
                  <a:rPr lang="zh-TW" altLang="en-US" sz="1400">
                    <a:solidFill>
                      <a:srgbClr val="800000"/>
                    </a:solidFill>
                    <a:effectLst>
                      <a:outerShdw blurRad="38100" dist="38100" dir="2700000" algn="tl">
                        <a:srgbClr val="000000"/>
                      </a:outerShdw>
                    </a:effectLst>
                    <a:latin typeface="華康中圓體" pitchFamily="49" charset="-120"/>
                    <a:ea typeface="微軟正黑體" pitchFamily="34" charset="-120"/>
                  </a:rPr>
                  <a:t>導覽</a:t>
                </a:r>
              </a:p>
              <a:p>
                <a:pPr algn="ctr" latinLnBrk="1">
                  <a:defRPr/>
                </a:pPr>
                <a:r>
                  <a:rPr lang="zh-TW" altLang="en-US" sz="1400">
                    <a:solidFill>
                      <a:srgbClr val="800000"/>
                    </a:solidFill>
                    <a:effectLst>
                      <a:outerShdw blurRad="38100" dist="38100" dir="2700000" algn="tl">
                        <a:srgbClr val="000000"/>
                      </a:outerShdw>
                    </a:effectLst>
                    <a:latin typeface="華康中圓體" pitchFamily="49" charset="-120"/>
                    <a:ea typeface="微軟正黑體" pitchFamily="34" charset="-120"/>
                  </a:rPr>
                  <a:t>組織</a:t>
                </a:r>
              </a:p>
            </p:txBody>
          </p:sp>
          <p:sp>
            <p:nvSpPr>
              <p:cNvPr id="1151041" name="Rectangle 65"/>
              <p:cNvSpPr>
                <a:spLocks noChangeAspect="1" noChangeArrowheads="1"/>
              </p:cNvSpPr>
              <p:nvPr/>
            </p:nvSpPr>
            <p:spPr bwMode="auto">
              <a:xfrm>
                <a:off x="3140" y="2090"/>
                <a:ext cx="596" cy="442"/>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algn="ctr" latinLnBrk="1">
                  <a:defRPr/>
                </a:pPr>
                <a:r>
                  <a:rPr lang="zh-TW" altLang="en-US" sz="2000">
                    <a:solidFill>
                      <a:schemeClr val="bg1"/>
                    </a:solidFill>
                    <a:effectLst>
                      <a:outerShdw blurRad="38100" dist="38100" dir="2700000" algn="tl">
                        <a:srgbClr val="C0C0C0"/>
                      </a:outerShdw>
                    </a:effectLst>
                    <a:latin typeface="Arial" charset="0"/>
                    <a:ea typeface="微軟正黑體" pitchFamily="34" charset="-120"/>
                  </a:rPr>
                  <a:t>雲林縣</a:t>
                </a:r>
              </a:p>
              <a:p>
                <a:pPr algn="ctr" latinLnBrk="1">
                  <a:defRPr/>
                </a:pPr>
                <a:r>
                  <a:rPr lang="zh-TW" altLang="en-US" sz="2000">
                    <a:solidFill>
                      <a:schemeClr val="bg1"/>
                    </a:solidFill>
                    <a:effectLst>
                      <a:outerShdw blurRad="38100" dist="38100" dir="2700000" algn="tl">
                        <a:srgbClr val="C0C0C0"/>
                      </a:outerShdw>
                    </a:effectLst>
                    <a:latin typeface="Arial" charset="0"/>
                    <a:ea typeface="微軟正黑體" pitchFamily="34" charset="-120"/>
                  </a:rPr>
                  <a:t>政府</a:t>
                </a:r>
              </a:p>
            </p:txBody>
          </p:sp>
        </p:grpSp>
        <p:grpSp>
          <p:nvGrpSpPr>
            <p:cNvPr id="21511" name="Group 66"/>
            <p:cNvGrpSpPr>
              <a:grpSpLocks/>
            </p:cNvGrpSpPr>
            <p:nvPr/>
          </p:nvGrpSpPr>
          <p:grpSpPr bwMode="auto">
            <a:xfrm>
              <a:off x="76" y="2861"/>
              <a:ext cx="2522" cy="1173"/>
              <a:chOff x="49" y="2870"/>
              <a:chExt cx="2522" cy="1173"/>
            </a:xfrm>
          </p:grpSpPr>
          <p:sp>
            <p:nvSpPr>
              <p:cNvPr id="21522" name="Freeform 67"/>
              <p:cNvSpPr>
                <a:spLocks noChangeAspect="1"/>
              </p:cNvSpPr>
              <p:nvPr/>
            </p:nvSpPr>
            <p:spPr bwMode="auto">
              <a:xfrm>
                <a:off x="70" y="2870"/>
                <a:ext cx="2501" cy="1170"/>
              </a:xfrm>
              <a:custGeom>
                <a:avLst/>
                <a:gdLst>
                  <a:gd name="T0" fmla="*/ 0 w 2234"/>
                  <a:gd name="T1" fmla="*/ 3588 h 1046"/>
                  <a:gd name="T2" fmla="*/ 5552 w 2234"/>
                  <a:gd name="T3" fmla="*/ 3585 h 1046"/>
                  <a:gd name="T4" fmla="*/ 7738 w 2234"/>
                  <a:gd name="T5" fmla="*/ 0 h 1046"/>
                  <a:gd name="T6" fmla="*/ 0 60000 65536"/>
                  <a:gd name="T7" fmla="*/ 0 60000 65536"/>
                  <a:gd name="T8" fmla="*/ 0 60000 65536"/>
                  <a:gd name="T9" fmla="*/ 0 w 2234"/>
                  <a:gd name="T10" fmla="*/ 0 h 1046"/>
                  <a:gd name="T11" fmla="*/ 2234 w 2234"/>
                  <a:gd name="T12" fmla="*/ 1046 h 1046"/>
                </a:gdLst>
                <a:ahLst/>
                <a:cxnLst>
                  <a:cxn ang="T6">
                    <a:pos x="T0" y="T1"/>
                  </a:cxn>
                  <a:cxn ang="T7">
                    <a:pos x="T2" y="T3"/>
                  </a:cxn>
                  <a:cxn ang="T8">
                    <a:pos x="T4" y="T5"/>
                  </a:cxn>
                </a:cxnLst>
                <a:rect l="T9" t="T10" r="T11" b="T12"/>
                <a:pathLst>
                  <a:path w="2234" h="1046">
                    <a:moveTo>
                      <a:pt x="0" y="1046"/>
                    </a:moveTo>
                    <a:lnTo>
                      <a:pt x="1604" y="1045"/>
                    </a:lnTo>
                    <a:lnTo>
                      <a:pt x="2234" y="0"/>
                    </a:lnTo>
                  </a:path>
                </a:pathLst>
              </a:custGeom>
              <a:noFill/>
              <a:ln w="12700">
                <a:solidFill>
                  <a:srgbClr val="000000"/>
                </a:solidFill>
                <a:round/>
                <a:headEnd/>
                <a:tailEnd type="triangle" w="med" len="med"/>
              </a:ln>
            </p:spPr>
            <p:txBody>
              <a:bodyPr wrap="none" anchor="ctr"/>
              <a:lstStyle/>
              <a:p>
                <a:endParaRPr lang="zh-TW" altLang="en-US"/>
              </a:p>
            </p:txBody>
          </p:sp>
          <p:sp>
            <p:nvSpPr>
              <p:cNvPr id="1151044" name="Text Box 68"/>
              <p:cNvSpPr txBox="1">
                <a:spLocks noChangeAspect="1" noChangeArrowheads="1"/>
              </p:cNvSpPr>
              <p:nvPr/>
            </p:nvSpPr>
            <p:spPr bwMode="auto">
              <a:xfrm>
                <a:off x="49" y="3831"/>
                <a:ext cx="1789" cy="212"/>
              </a:xfrm>
              <a:prstGeom prst="rect">
                <a:avLst/>
              </a:prstGeom>
              <a:noFill/>
              <a:ln w="9525" algn="ctr">
                <a:noFill/>
                <a:miter lim="800000"/>
                <a:headEnd/>
                <a:tailEnd/>
              </a:ln>
              <a:effectLst/>
            </p:spPr>
            <p:txBody>
              <a:bodyPr wrap="none">
                <a:spAutoFit/>
              </a:bodyPr>
              <a:lstStyle/>
              <a:p>
                <a:pPr algn="ctr" latinLnBrk="1">
                  <a:defRPr/>
                </a:pPr>
                <a:r>
                  <a:rPr lang="zh-TW" altLang="en-US" sz="1600">
                    <a:solidFill>
                      <a:srgbClr val="000000"/>
                    </a:solidFill>
                    <a:effectLst>
                      <a:outerShdw blurRad="38100" dist="38100" dir="2700000" algn="tl">
                        <a:srgbClr val="C0C0C0"/>
                      </a:outerShdw>
                    </a:effectLst>
                    <a:latin typeface="微軟正黑體" pitchFamily="34" charset="-120"/>
                    <a:ea typeface="微軟正黑體" pitchFamily="34" charset="-120"/>
                    <a:sym typeface="Wingdings" pitchFamily="2" charset="2"/>
                  </a:rPr>
                  <a:t>虎尾</a:t>
                </a:r>
                <a:r>
                  <a:rPr lang="zh-TW" altLang="en-US" sz="1600">
                    <a:solidFill>
                      <a:srgbClr val="000000"/>
                    </a:solidFill>
                    <a:effectLst>
                      <a:outerShdw blurRad="38100" dist="38100" dir="2700000" algn="tl">
                        <a:srgbClr val="C0C0C0"/>
                      </a:outerShdw>
                    </a:effectLst>
                    <a:latin typeface="微軟正黑體" pitchFamily="34" charset="-120"/>
                    <a:ea typeface="微軟正黑體" pitchFamily="34" charset="-120"/>
                  </a:rPr>
                  <a:t>鎮公所策略統合與執行</a:t>
                </a:r>
              </a:p>
            </p:txBody>
          </p:sp>
        </p:grpSp>
        <p:sp>
          <p:nvSpPr>
            <p:cNvPr id="1151045" name="Rectangle 69"/>
            <p:cNvSpPr>
              <a:spLocks noChangeArrowheads="1"/>
            </p:cNvSpPr>
            <p:nvPr/>
          </p:nvSpPr>
          <p:spPr bwMode="auto">
            <a:xfrm>
              <a:off x="0" y="62"/>
              <a:ext cx="3360" cy="415"/>
            </a:xfrm>
            <a:prstGeom prst="rect">
              <a:avLst/>
            </a:prstGeom>
            <a:gradFill rotWithShape="1">
              <a:gsLst>
                <a:gs pos="0">
                  <a:schemeClr val="bg1">
                    <a:gamma/>
                    <a:tint val="0"/>
                    <a:invGamma/>
                  </a:schemeClr>
                </a:gs>
                <a:gs pos="100000">
                  <a:schemeClr val="bg1">
                    <a:alpha val="0"/>
                  </a:schemeClr>
                </a:gs>
              </a:gsLst>
              <a:lin ang="0" scaled="1"/>
            </a:gradFill>
            <a:ln w="12700">
              <a:noFill/>
              <a:miter lim="800000"/>
              <a:headEnd/>
              <a:tailEnd/>
            </a:ln>
            <a:effectLst/>
          </p:spPr>
          <p:txBody>
            <a:bodyPr wrap="none" anchor="ctr"/>
            <a:lstStyle/>
            <a:p>
              <a:pPr>
                <a:defRPr/>
              </a:pPr>
              <a:endParaRPr lang="zh-TW" altLang="en-US">
                <a:latin typeface="Arial" charset="0"/>
              </a:endParaRPr>
            </a:p>
          </p:txBody>
        </p:sp>
        <p:pic>
          <p:nvPicPr>
            <p:cNvPr id="21513" name="Picture 57"/>
            <p:cNvPicPr>
              <a:picLocks noChangeArrowheads="1"/>
            </p:cNvPicPr>
            <p:nvPr/>
          </p:nvPicPr>
          <p:blipFill>
            <a:blip r:embed="rId5" cstate="print">
              <a:lum bright="24000"/>
            </a:blip>
            <a:srcRect r="-449"/>
            <a:stretch>
              <a:fillRect/>
            </a:stretch>
          </p:blipFill>
          <p:spPr bwMode="gray">
            <a:xfrm>
              <a:off x="0" y="483"/>
              <a:ext cx="3401" cy="68"/>
            </a:xfrm>
            <a:prstGeom prst="rect">
              <a:avLst/>
            </a:prstGeom>
            <a:noFill/>
            <a:ln w="9525">
              <a:noFill/>
              <a:miter lim="800000"/>
              <a:headEnd/>
              <a:tailEnd/>
            </a:ln>
          </p:spPr>
        </p:pic>
        <p:pic>
          <p:nvPicPr>
            <p:cNvPr id="21514" name="Picture 57"/>
            <p:cNvPicPr>
              <a:picLocks noChangeArrowheads="1"/>
            </p:cNvPicPr>
            <p:nvPr/>
          </p:nvPicPr>
          <p:blipFill>
            <a:blip r:embed="rId6" cstate="print">
              <a:lum bright="24000"/>
            </a:blip>
            <a:srcRect r="-449"/>
            <a:stretch>
              <a:fillRect/>
            </a:stretch>
          </p:blipFill>
          <p:spPr bwMode="gray">
            <a:xfrm>
              <a:off x="0" y="0"/>
              <a:ext cx="3401" cy="68"/>
            </a:xfrm>
            <a:prstGeom prst="rect">
              <a:avLst/>
            </a:prstGeom>
            <a:noFill/>
            <a:ln w="9525">
              <a:noFill/>
              <a:miter lim="800000"/>
              <a:headEnd/>
              <a:tailEnd/>
            </a:ln>
          </p:spPr>
        </p:pic>
        <p:sp>
          <p:nvSpPr>
            <p:cNvPr id="21515" name="Rectangle 72"/>
            <p:cNvSpPr>
              <a:spLocks noChangeArrowheads="1"/>
            </p:cNvSpPr>
            <p:nvPr/>
          </p:nvSpPr>
          <p:spPr bwMode="auto">
            <a:xfrm>
              <a:off x="54" y="109"/>
              <a:ext cx="116" cy="365"/>
            </a:xfrm>
            <a:prstGeom prst="rect">
              <a:avLst/>
            </a:prstGeom>
            <a:noFill/>
            <a:ln w="12700">
              <a:noFill/>
              <a:miter lim="800000"/>
              <a:headEnd/>
              <a:tailEnd/>
            </a:ln>
          </p:spPr>
          <p:txBody>
            <a:bodyPr wrap="none">
              <a:spAutoFit/>
            </a:bodyPr>
            <a:lstStyle/>
            <a:p>
              <a:endParaRPr lang="zh-TW" altLang="en-US" sz="3200">
                <a:solidFill>
                  <a:srgbClr val="003366"/>
                </a:solidFill>
                <a:latin typeface="微軟正黑體" pitchFamily="34" charset="-120"/>
                <a:ea typeface="微軟正黑體" pitchFamily="34" charset="-120"/>
              </a:endParaRPr>
            </a:p>
          </p:txBody>
        </p:sp>
        <p:grpSp>
          <p:nvGrpSpPr>
            <p:cNvPr id="21516" name="AutoShape 76"/>
            <p:cNvGrpSpPr>
              <a:grpSpLocks noChangeAspect="1"/>
            </p:cNvGrpSpPr>
            <p:nvPr/>
          </p:nvGrpSpPr>
          <p:grpSpPr bwMode="auto">
            <a:xfrm>
              <a:off x="3802" y="3483"/>
              <a:ext cx="933" cy="718"/>
              <a:chOff x="6035040" y="5529072"/>
              <a:chExt cx="1481328" cy="1139952"/>
            </a:xfrm>
          </p:grpSpPr>
          <p:pic>
            <p:nvPicPr>
              <p:cNvPr id="21520" name="AutoShape 76"/>
              <p:cNvPicPr>
                <a:picLocks noChangeAspect="1" noChangeArrowheads="1"/>
              </p:cNvPicPr>
              <p:nvPr/>
            </p:nvPicPr>
            <p:blipFill>
              <a:blip r:embed="rId7" cstate="print"/>
              <a:srcRect/>
              <a:stretch>
                <a:fillRect/>
              </a:stretch>
            </p:blipFill>
            <p:spPr bwMode="auto">
              <a:xfrm>
                <a:off x="6035040" y="5529072"/>
                <a:ext cx="1481328" cy="1139952"/>
              </a:xfrm>
              <a:prstGeom prst="rect">
                <a:avLst/>
              </a:prstGeom>
              <a:noFill/>
              <a:ln w="9525">
                <a:noFill/>
                <a:miter lim="800000"/>
                <a:headEnd/>
                <a:tailEnd/>
              </a:ln>
            </p:spPr>
          </p:pic>
          <p:sp>
            <p:nvSpPr>
              <p:cNvPr id="21521" name="Text Box 73"/>
              <p:cNvSpPr txBox="1">
                <a:spLocks noChangeArrowheads="1"/>
              </p:cNvSpPr>
              <p:nvPr/>
            </p:nvSpPr>
            <p:spPr bwMode="auto">
              <a:xfrm>
                <a:off x="6077074" y="5567487"/>
                <a:ext cx="1366590" cy="1033215"/>
              </a:xfrm>
              <a:prstGeom prst="rect">
                <a:avLst/>
              </a:prstGeom>
              <a:noFill/>
              <a:ln w="9525">
                <a:noFill/>
                <a:miter lim="800000"/>
                <a:headEnd/>
                <a:tailEnd/>
              </a:ln>
            </p:spPr>
            <p:txBody>
              <a:bodyPr wrap="none" anchor="ctr"/>
              <a:lstStyle/>
              <a:p>
                <a:endParaRPr lang="zh-TW" altLang="en-US"/>
              </a:p>
            </p:txBody>
          </p:sp>
        </p:grpSp>
        <p:grpSp>
          <p:nvGrpSpPr>
            <p:cNvPr id="21517" name="AutoShape 77"/>
            <p:cNvGrpSpPr>
              <a:grpSpLocks noChangeAspect="1"/>
            </p:cNvGrpSpPr>
            <p:nvPr/>
          </p:nvGrpSpPr>
          <p:grpSpPr bwMode="auto">
            <a:xfrm>
              <a:off x="4719" y="3483"/>
              <a:ext cx="929" cy="722"/>
              <a:chOff x="7491984" y="5529072"/>
              <a:chExt cx="1475232" cy="1146048"/>
            </a:xfrm>
          </p:grpSpPr>
          <p:pic>
            <p:nvPicPr>
              <p:cNvPr id="21518" name="AutoShape 77"/>
              <p:cNvPicPr>
                <a:picLocks noChangeAspect="1" noChangeArrowheads="1"/>
              </p:cNvPicPr>
              <p:nvPr/>
            </p:nvPicPr>
            <p:blipFill>
              <a:blip r:embed="rId8" cstate="print"/>
              <a:srcRect/>
              <a:stretch>
                <a:fillRect/>
              </a:stretch>
            </p:blipFill>
            <p:spPr bwMode="auto">
              <a:xfrm>
                <a:off x="7491984" y="5529072"/>
                <a:ext cx="1475232" cy="1146048"/>
              </a:xfrm>
              <a:prstGeom prst="rect">
                <a:avLst/>
              </a:prstGeom>
              <a:noFill/>
              <a:ln w="9525">
                <a:noFill/>
                <a:miter lim="800000"/>
                <a:headEnd/>
                <a:tailEnd/>
              </a:ln>
            </p:spPr>
          </p:pic>
          <p:sp>
            <p:nvSpPr>
              <p:cNvPr id="21519" name="Text Box 76"/>
              <p:cNvSpPr txBox="1">
                <a:spLocks noChangeArrowheads="1"/>
              </p:cNvSpPr>
              <p:nvPr/>
            </p:nvSpPr>
            <p:spPr bwMode="auto">
              <a:xfrm>
                <a:off x="7531224" y="5569074"/>
                <a:ext cx="1366590" cy="1033215"/>
              </a:xfrm>
              <a:prstGeom prst="rect">
                <a:avLst/>
              </a:prstGeom>
              <a:noFill/>
              <a:ln w="9525">
                <a:noFill/>
                <a:miter lim="800000"/>
                <a:headEnd/>
                <a:tailEnd/>
              </a:ln>
            </p:spPr>
            <p:txBody>
              <a:bodyPr wrap="none" anchor="ctr"/>
              <a:lstStyle/>
              <a:p>
                <a:endParaRPr lang="zh-TW" altLang="en-US"/>
              </a:p>
            </p:txBody>
          </p:sp>
        </p:grpSp>
      </p:gr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08" name="AutoShape 112"/>
          <p:cNvSpPr>
            <a:spLocks noChangeArrowheads="1"/>
          </p:cNvSpPr>
          <p:nvPr/>
        </p:nvSpPr>
        <p:spPr bwMode="auto">
          <a:xfrm>
            <a:off x="5651500" y="2133600"/>
            <a:ext cx="3384550" cy="4032250"/>
          </a:xfrm>
          <a:prstGeom prst="chevron">
            <a:avLst>
              <a:gd name="adj" fmla="val 15523"/>
            </a:avLst>
          </a:prstGeom>
          <a:gradFill rotWithShape="1">
            <a:gsLst>
              <a:gs pos="0">
                <a:schemeClr val="accent2"/>
              </a:gs>
              <a:gs pos="100000">
                <a:schemeClr val="accent2">
                  <a:gamma/>
                  <a:shade val="46275"/>
                  <a:invGamma/>
                </a:schemeClr>
              </a:gs>
            </a:gsLst>
            <a:lin ang="2700000" scaled="1"/>
          </a:gradFill>
          <a:ln w="57150">
            <a:solidFill>
              <a:srgbClr val="C0C0C0"/>
            </a:solidFill>
            <a:miter lim="800000"/>
            <a:headEnd/>
            <a:tailEnd/>
          </a:ln>
          <a:effectLst>
            <a:outerShdw dist="161645" dir="2700000" algn="ctr" rotWithShape="0">
              <a:schemeClr val="tx1">
                <a:alpha val="50000"/>
              </a:schemeClr>
            </a:outerShdw>
          </a:effectLst>
        </p:spPr>
        <p:txBody>
          <a:bodyPr wrap="none" anchor="ctr"/>
          <a:lstStyle/>
          <a:p>
            <a:pPr>
              <a:defRPr/>
            </a:pPr>
            <a:endParaRPr lang="zh-TW" altLang="en-US"/>
          </a:p>
        </p:txBody>
      </p:sp>
      <p:sp>
        <p:nvSpPr>
          <p:cNvPr id="22531" name="AutoShape 111"/>
          <p:cNvSpPr>
            <a:spLocks noChangeArrowheads="1"/>
          </p:cNvSpPr>
          <p:nvPr/>
        </p:nvSpPr>
        <p:spPr bwMode="auto">
          <a:xfrm>
            <a:off x="2987675" y="2133600"/>
            <a:ext cx="3384550" cy="4032250"/>
          </a:xfrm>
          <a:prstGeom prst="chevron">
            <a:avLst>
              <a:gd name="adj" fmla="val 14167"/>
            </a:avLst>
          </a:prstGeom>
          <a:gradFill rotWithShape="1">
            <a:gsLst>
              <a:gs pos="0">
                <a:srgbClr val="FF0000"/>
              </a:gs>
              <a:gs pos="100000">
                <a:srgbClr val="760000"/>
              </a:gs>
            </a:gsLst>
            <a:lin ang="2700000" scaled="1"/>
          </a:gradFill>
          <a:ln w="57150">
            <a:solidFill>
              <a:srgbClr val="C0C0C0"/>
            </a:solidFill>
            <a:miter lim="800000"/>
            <a:headEnd/>
            <a:tailEnd/>
          </a:ln>
          <a:effectLst>
            <a:outerShdw dist="152928" dir="2498012" algn="ctr" rotWithShape="0">
              <a:schemeClr val="tx1">
                <a:alpha val="50000"/>
              </a:schemeClr>
            </a:outerShdw>
          </a:effectLst>
        </p:spPr>
        <p:txBody>
          <a:bodyPr wrap="none" anchor="ctr"/>
          <a:lstStyle/>
          <a:p>
            <a:pPr>
              <a:defRPr/>
            </a:pPr>
            <a:endParaRPr lang="zh-TW" altLang="en-US"/>
          </a:p>
        </p:txBody>
      </p:sp>
      <p:sp useBgFill="1">
        <p:nvSpPr>
          <p:cNvPr id="22532" name="Rectangle 37"/>
          <p:cNvSpPr>
            <a:spLocks noChangeArrowheads="1"/>
          </p:cNvSpPr>
          <p:nvPr/>
        </p:nvSpPr>
        <p:spPr bwMode="auto">
          <a:xfrm>
            <a:off x="0" y="404813"/>
            <a:ext cx="8820150" cy="1368425"/>
          </a:xfrm>
          <a:prstGeom prst="rect">
            <a:avLst/>
          </a:prstGeom>
          <a:ln w="9525">
            <a:noFill/>
            <a:miter lim="800000"/>
            <a:headEnd/>
            <a:tailEnd/>
          </a:ln>
        </p:spPr>
        <p:txBody>
          <a:bodyPr wrap="none" anchor="ctr"/>
          <a:lstStyle/>
          <a:p>
            <a:endParaRPr lang="zh-TW" altLang="en-US"/>
          </a:p>
        </p:txBody>
      </p:sp>
      <p:sp>
        <p:nvSpPr>
          <p:cNvPr id="3088" name="AutoShape 16"/>
          <p:cNvSpPr>
            <a:spLocks noChangeArrowheads="1"/>
          </p:cNvSpPr>
          <p:nvPr/>
        </p:nvSpPr>
        <p:spPr bwMode="gray">
          <a:xfrm>
            <a:off x="5867400" y="981075"/>
            <a:ext cx="2355850" cy="798513"/>
          </a:xfrm>
          <a:prstGeom prst="roundRect">
            <a:avLst>
              <a:gd name="adj" fmla="val 50000"/>
            </a:avLst>
          </a:prstGeom>
          <a:gradFill rotWithShape="1">
            <a:gsLst>
              <a:gs pos="0">
                <a:schemeClr val="accent2"/>
              </a:gs>
              <a:gs pos="100000">
                <a:schemeClr val="accent2">
                  <a:gamma/>
                  <a:shade val="46275"/>
                  <a:invGamma/>
                </a:schemeClr>
              </a:gs>
            </a:gsLst>
            <a:lin ang="2700000" scaled="1"/>
          </a:gradFill>
          <a:ln w="38100">
            <a:solidFill>
              <a:srgbClr val="FFFFFF"/>
            </a:solidFill>
            <a:round/>
            <a:headEnd/>
            <a:tailEnd/>
          </a:ln>
          <a:effectLst>
            <a:outerShdw dist="63500" dir="3187806" algn="ctr" rotWithShape="0">
              <a:srgbClr val="001D3A"/>
            </a:outerShdw>
          </a:effectLst>
        </p:spPr>
        <p:txBody>
          <a:bodyPr wrap="none" anchor="ctr"/>
          <a:lstStyle/>
          <a:p>
            <a:pPr algn="ctr">
              <a:defRPr/>
            </a:pPr>
            <a:r>
              <a:rPr kumimoji="0" lang="en-US" altLang="zh-TW" sz="2800" b="1">
                <a:solidFill>
                  <a:srgbClr val="F8F8F8"/>
                </a:solidFill>
                <a:effectLst>
                  <a:outerShdw blurRad="38100" dist="38100" dir="2700000" algn="tl">
                    <a:srgbClr val="000000"/>
                  </a:outerShdw>
                </a:effectLst>
                <a:latin typeface="微軟正黑體" pitchFamily="34" charset="-120"/>
                <a:ea typeface="微軟正黑體" pitchFamily="34" charset="-120"/>
              </a:rPr>
              <a:t>102</a:t>
            </a:r>
            <a:r>
              <a:rPr kumimoji="0" lang="zh-TW" altLang="en-US" sz="2800" b="1">
                <a:solidFill>
                  <a:srgbClr val="F8F8F8"/>
                </a:solidFill>
                <a:effectLst>
                  <a:outerShdw blurRad="38100" dist="38100" dir="2700000" algn="tl">
                    <a:srgbClr val="000000"/>
                  </a:outerShdw>
                </a:effectLst>
                <a:latin typeface="微軟正黑體" pitchFamily="34" charset="-120"/>
                <a:ea typeface="微軟正黑體" pitchFamily="34" charset="-120"/>
              </a:rPr>
              <a:t>年度</a:t>
            </a:r>
          </a:p>
        </p:txBody>
      </p:sp>
      <p:sp>
        <p:nvSpPr>
          <p:cNvPr id="22534" name="Rectangle 23"/>
          <p:cNvSpPr>
            <a:spLocks noChangeArrowheads="1"/>
          </p:cNvSpPr>
          <p:nvPr/>
        </p:nvSpPr>
        <p:spPr bwMode="auto">
          <a:xfrm>
            <a:off x="6281738" y="2246313"/>
            <a:ext cx="2032000" cy="830262"/>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r">
              <a:defRPr/>
            </a:pPr>
            <a:r>
              <a:rPr lang="zh-TW" altLang="en-US" sz="2400" b="1">
                <a:solidFill>
                  <a:schemeClr val="bg1"/>
                </a:solidFill>
                <a:latin typeface="Arial" pitchFamily="34" charset="0"/>
                <a:ea typeface="華康正顏楷體W5" pitchFamily="65" charset="-120"/>
              </a:rPr>
              <a:t>「文化資產，</a:t>
            </a:r>
          </a:p>
          <a:p>
            <a:pPr algn="r">
              <a:defRPr/>
            </a:pPr>
            <a:r>
              <a:rPr lang="zh-TW" altLang="en-US" sz="2400" b="1">
                <a:solidFill>
                  <a:schemeClr val="bg1"/>
                </a:solidFill>
                <a:latin typeface="Arial" pitchFamily="34" charset="0"/>
                <a:ea typeface="華康正顏楷體W5" pitchFamily="65" charset="-120"/>
              </a:rPr>
              <a:t>生活虎尾」</a:t>
            </a:r>
          </a:p>
        </p:txBody>
      </p:sp>
      <p:sp>
        <p:nvSpPr>
          <p:cNvPr id="22535" name="Rectangle 26"/>
          <p:cNvSpPr>
            <a:spLocks noChangeArrowheads="1"/>
          </p:cNvSpPr>
          <p:nvPr/>
        </p:nvSpPr>
        <p:spPr bwMode="auto">
          <a:xfrm>
            <a:off x="6391275" y="3259138"/>
            <a:ext cx="2501900" cy="2114550"/>
          </a:xfrm>
          <a:prstGeom prst="rect">
            <a:avLst/>
          </a:prstGeom>
          <a:noFill/>
          <a:ln w="9525">
            <a:noFill/>
            <a:miter lim="800000"/>
            <a:headEnd/>
            <a:tailEnd/>
          </a:ln>
          <a:effectLst>
            <a:outerShdw dist="17961" dir="2700000" algn="ctr" rotWithShape="0">
              <a:schemeClr val="bg2"/>
            </a:outerShdw>
          </a:effectLst>
        </p:spPr>
        <p:txBody>
          <a:bodyPr>
            <a:spAutoFit/>
          </a:bodyPr>
          <a:lstStyle/>
          <a:p>
            <a:pPr>
              <a:defRPr/>
            </a:pPr>
            <a:r>
              <a:rPr lang="zh-TW" altLang="en-US" sz="1900" b="1">
                <a:solidFill>
                  <a:schemeClr val="bg1"/>
                </a:solidFill>
                <a:latin typeface="Arial" pitchFamily="34" charset="0"/>
                <a:ea typeface="微軟正黑體" pitchFamily="34" charset="-120"/>
              </a:rPr>
              <a:t>結合</a:t>
            </a:r>
            <a:r>
              <a:rPr lang="en-US" altLang="zh-TW" sz="1900" b="1">
                <a:solidFill>
                  <a:schemeClr val="bg1"/>
                </a:solidFill>
                <a:latin typeface="Arial" pitchFamily="34" charset="0"/>
                <a:ea typeface="微軟正黑體" pitchFamily="34" charset="-120"/>
              </a:rPr>
              <a:t>『</a:t>
            </a:r>
            <a:r>
              <a:rPr lang="zh-TW" altLang="en-US" sz="1900" b="1">
                <a:solidFill>
                  <a:schemeClr val="bg1"/>
                </a:solidFill>
                <a:latin typeface="Arial" pitchFamily="34" charset="0"/>
                <a:ea typeface="微軟正黑體" pitchFamily="34" charset="-120"/>
              </a:rPr>
              <a:t>地方產業</a:t>
            </a:r>
            <a:r>
              <a:rPr lang="en-US" altLang="zh-TW" sz="1900" b="1">
                <a:solidFill>
                  <a:schemeClr val="bg1"/>
                </a:solidFill>
                <a:latin typeface="Arial" pitchFamily="34" charset="0"/>
                <a:ea typeface="微軟正黑體" pitchFamily="34" charset="-120"/>
              </a:rPr>
              <a:t>』</a:t>
            </a:r>
            <a:r>
              <a:rPr lang="zh-TW" altLang="en-US" sz="1900" b="1">
                <a:solidFill>
                  <a:schemeClr val="bg1"/>
                </a:solidFill>
                <a:latin typeface="Arial" pitchFamily="34" charset="0"/>
                <a:ea typeface="微軟正黑體" pitchFamily="34" charset="-120"/>
              </a:rPr>
              <a:t>、</a:t>
            </a:r>
            <a:r>
              <a:rPr lang="en-US" altLang="zh-TW" sz="1900" b="1">
                <a:solidFill>
                  <a:schemeClr val="bg1"/>
                </a:solidFill>
                <a:latin typeface="Arial" pitchFamily="34" charset="0"/>
                <a:ea typeface="微軟正黑體" pitchFamily="34" charset="-120"/>
              </a:rPr>
              <a:t>『</a:t>
            </a:r>
            <a:r>
              <a:rPr lang="zh-TW" altLang="en-US" sz="1900" b="1">
                <a:solidFill>
                  <a:schemeClr val="bg1"/>
                </a:solidFill>
                <a:latin typeface="Arial" pitchFamily="34" charset="0"/>
                <a:ea typeface="微軟正黑體" pitchFamily="34" charset="-120"/>
              </a:rPr>
              <a:t>農村再生</a:t>
            </a:r>
            <a:r>
              <a:rPr lang="en-US" altLang="zh-TW" sz="1900" b="1">
                <a:solidFill>
                  <a:schemeClr val="bg1"/>
                </a:solidFill>
                <a:latin typeface="Arial" pitchFamily="34" charset="0"/>
                <a:ea typeface="微軟正黑體" pitchFamily="34" charset="-120"/>
              </a:rPr>
              <a:t>』</a:t>
            </a:r>
            <a:r>
              <a:rPr lang="zh-TW" altLang="en-US" sz="1900" b="1">
                <a:solidFill>
                  <a:schemeClr val="bg1"/>
                </a:solidFill>
                <a:latin typeface="Arial" pitchFamily="34" charset="0"/>
                <a:ea typeface="微軟正黑體" pitchFamily="34" charset="-120"/>
              </a:rPr>
              <a:t>、</a:t>
            </a:r>
            <a:r>
              <a:rPr lang="en-US" altLang="zh-TW" sz="1900" b="1">
                <a:solidFill>
                  <a:schemeClr val="bg1"/>
                </a:solidFill>
                <a:latin typeface="Arial" pitchFamily="34" charset="0"/>
                <a:ea typeface="微軟正黑體" pitchFamily="34" charset="-120"/>
              </a:rPr>
              <a:t>『</a:t>
            </a:r>
            <a:r>
              <a:rPr lang="zh-TW" altLang="en-US" sz="1900" b="1">
                <a:solidFill>
                  <a:schemeClr val="bg1"/>
                </a:solidFill>
                <a:latin typeface="Arial" pitchFamily="34" charset="0"/>
                <a:ea typeface="微軟正黑體" pitchFamily="34" charset="-120"/>
              </a:rPr>
              <a:t>低碳社區</a:t>
            </a:r>
            <a:r>
              <a:rPr lang="en-US" altLang="zh-TW" sz="1900" b="1">
                <a:solidFill>
                  <a:schemeClr val="bg1"/>
                </a:solidFill>
                <a:latin typeface="Arial" pitchFamily="34" charset="0"/>
                <a:ea typeface="微軟正黑體" pitchFamily="34" charset="-120"/>
              </a:rPr>
              <a:t>』</a:t>
            </a:r>
            <a:r>
              <a:rPr lang="zh-TW" altLang="en-US" sz="1900" b="1">
                <a:solidFill>
                  <a:schemeClr val="bg1"/>
                </a:solidFill>
                <a:latin typeface="Arial" pitchFamily="34" charset="0"/>
                <a:ea typeface="微軟正黑體" pitchFamily="34" charset="-120"/>
              </a:rPr>
              <a:t>及</a:t>
            </a:r>
            <a:r>
              <a:rPr lang="en-US" altLang="zh-TW" sz="1900" b="1">
                <a:solidFill>
                  <a:schemeClr val="bg1"/>
                </a:solidFill>
                <a:latin typeface="Arial" pitchFamily="34" charset="0"/>
                <a:ea typeface="微軟正黑體" pitchFamily="34" charset="-120"/>
              </a:rPr>
              <a:t>『</a:t>
            </a:r>
            <a:r>
              <a:rPr lang="zh-TW" altLang="en-US" sz="1900" b="1">
                <a:solidFill>
                  <a:schemeClr val="bg1"/>
                </a:solidFill>
                <a:latin typeface="Arial" pitchFamily="34" charset="0"/>
                <a:ea typeface="微軟正黑體" pitchFamily="34" charset="-120"/>
              </a:rPr>
              <a:t>城鄉魅力</a:t>
            </a:r>
            <a:r>
              <a:rPr lang="en-US" altLang="zh-TW" sz="1900" b="1">
                <a:solidFill>
                  <a:schemeClr val="bg1"/>
                </a:solidFill>
                <a:latin typeface="Arial" pitchFamily="34" charset="0"/>
                <a:ea typeface="微軟正黑體" pitchFamily="34" charset="-120"/>
              </a:rPr>
              <a:t>』</a:t>
            </a:r>
            <a:r>
              <a:rPr lang="zh-TW" altLang="en-US" sz="1900" b="1">
                <a:solidFill>
                  <a:schemeClr val="bg1"/>
                </a:solidFill>
                <a:latin typeface="Arial" pitchFamily="34" charset="0"/>
                <a:ea typeface="微軟正黑體" pitchFamily="34" charset="-120"/>
              </a:rPr>
              <a:t>、</a:t>
            </a:r>
            <a:r>
              <a:rPr lang="en-US" altLang="zh-TW" sz="1900" b="1">
                <a:solidFill>
                  <a:schemeClr val="bg1"/>
                </a:solidFill>
                <a:latin typeface="Arial" pitchFamily="34" charset="0"/>
                <a:ea typeface="微軟正黑體" pitchFamily="34" charset="-120"/>
              </a:rPr>
              <a:t>『</a:t>
            </a:r>
            <a:r>
              <a:rPr lang="zh-TW" altLang="en-US" sz="1900" b="1">
                <a:solidFill>
                  <a:schemeClr val="bg1"/>
                </a:solidFill>
                <a:latin typeface="Arial" pitchFamily="34" charset="0"/>
                <a:ea typeface="微軟正黑體" pitchFamily="34" charset="-120"/>
              </a:rPr>
              <a:t>生態城市</a:t>
            </a:r>
            <a:r>
              <a:rPr lang="en-US" altLang="zh-TW" sz="1900" b="1">
                <a:solidFill>
                  <a:schemeClr val="bg1"/>
                </a:solidFill>
                <a:latin typeface="Arial" pitchFamily="34" charset="0"/>
                <a:ea typeface="微軟正黑體" pitchFamily="34" charset="-120"/>
              </a:rPr>
              <a:t>』</a:t>
            </a:r>
            <a:r>
              <a:rPr lang="zh-TW" altLang="en-US" sz="1900" b="1">
                <a:solidFill>
                  <a:schemeClr val="bg1"/>
                </a:solidFill>
                <a:latin typeface="Arial" pitchFamily="34" charset="0"/>
                <a:ea typeface="微軟正黑體" pitchFamily="34" charset="-120"/>
              </a:rPr>
              <a:t>等中央政策，全力打造虎尾文化小鎮的深度魅力。</a:t>
            </a:r>
          </a:p>
        </p:txBody>
      </p:sp>
      <p:grpSp>
        <p:nvGrpSpPr>
          <p:cNvPr id="22536" name="AutoShape 34"/>
          <p:cNvGrpSpPr>
            <a:grpSpLocks/>
          </p:cNvGrpSpPr>
          <p:nvPr/>
        </p:nvGrpSpPr>
        <p:grpSpPr bwMode="auto">
          <a:xfrm>
            <a:off x="6010275" y="5718175"/>
            <a:ext cx="1341438" cy="974725"/>
            <a:chOff x="3786" y="3602"/>
            <a:chExt cx="845" cy="614"/>
          </a:xfrm>
        </p:grpSpPr>
        <p:pic>
          <p:nvPicPr>
            <p:cNvPr id="22564" name="AutoShape 34"/>
            <p:cNvPicPr>
              <a:picLocks noChangeArrowheads="1"/>
            </p:cNvPicPr>
            <p:nvPr/>
          </p:nvPicPr>
          <p:blipFill>
            <a:blip r:embed="rId2" cstate="print"/>
            <a:srcRect/>
            <a:stretch>
              <a:fillRect/>
            </a:stretch>
          </p:blipFill>
          <p:spPr bwMode="auto">
            <a:xfrm>
              <a:off x="3786" y="3602"/>
              <a:ext cx="845" cy="614"/>
            </a:xfrm>
            <a:prstGeom prst="rect">
              <a:avLst/>
            </a:prstGeom>
            <a:noFill/>
            <a:ln w="9525">
              <a:noFill/>
              <a:miter lim="800000"/>
              <a:headEnd/>
              <a:tailEnd/>
            </a:ln>
          </p:spPr>
        </p:pic>
        <p:sp>
          <p:nvSpPr>
            <p:cNvPr id="22565" name="Text Box 9"/>
            <p:cNvSpPr txBox="1">
              <a:spLocks noChangeArrowheads="1"/>
            </p:cNvSpPr>
            <p:nvPr/>
          </p:nvSpPr>
          <p:spPr bwMode="auto">
            <a:xfrm>
              <a:off x="3827" y="3641"/>
              <a:ext cx="759" cy="531"/>
            </a:xfrm>
            <a:prstGeom prst="rect">
              <a:avLst/>
            </a:prstGeom>
            <a:noFill/>
            <a:ln w="9525">
              <a:noFill/>
              <a:miter lim="800000"/>
              <a:headEnd/>
              <a:tailEnd/>
            </a:ln>
          </p:spPr>
          <p:txBody>
            <a:bodyPr wrap="none" anchor="ctr"/>
            <a:lstStyle/>
            <a:p>
              <a:endParaRPr lang="zh-TW" altLang="en-US">
                <a:latin typeface="Arial" charset="0"/>
              </a:endParaRPr>
            </a:p>
          </p:txBody>
        </p:sp>
      </p:grpSp>
      <p:grpSp>
        <p:nvGrpSpPr>
          <p:cNvPr id="22537" name="AutoShape 35"/>
          <p:cNvGrpSpPr>
            <a:grpSpLocks/>
          </p:cNvGrpSpPr>
          <p:nvPr/>
        </p:nvGrpSpPr>
        <p:grpSpPr bwMode="auto">
          <a:xfrm>
            <a:off x="7431088" y="5718175"/>
            <a:ext cx="1341437" cy="974725"/>
            <a:chOff x="4681" y="3602"/>
            <a:chExt cx="845" cy="614"/>
          </a:xfrm>
        </p:grpSpPr>
        <p:pic>
          <p:nvPicPr>
            <p:cNvPr id="22562" name="AutoShape 35"/>
            <p:cNvPicPr>
              <a:picLocks noChangeArrowheads="1"/>
            </p:cNvPicPr>
            <p:nvPr/>
          </p:nvPicPr>
          <p:blipFill>
            <a:blip r:embed="rId3" cstate="print"/>
            <a:srcRect/>
            <a:stretch>
              <a:fillRect/>
            </a:stretch>
          </p:blipFill>
          <p:spPr bwMode="auto">
            <a:xfrm>
              <a:off x="4681" y="3602"/>
              <a:ext cx="845" cy="614"/>
            </a:xfrm>
            <a:prstGeom prst="rect">
              <a:avLst/>
            </a:prstGeom>
            <a:noFill/>
            <a:ln w="9525">
              <a:noFill/>
              <a:miter lim="800000"/>
              <a:headEnd/>
              <a:tailEnd/>
            </a:ln>
          </p:spPr>
        </p:pic>
        <p:sp>
          <p:nvSpPr>
            <p:cNvPr id="22563" name="Text Box 12"/>
            <p:cNvSpPr txBox="1">
              <a:spLocks noChangeArrowheads="1"/>
            </p:cNvSpPr>
            <p:nvPr/>
          </p:nvSpPr>
          <p:spPr bwMode="auto">
            <a:xfrm>
              <a:off x="4723" y="3641"/>
              <a:ext cx="759" cy="531"/>
            </a:xfrm>
            <a:prstGeom prst="rect">
              <a:avLst/>
            </a:prstGeom>
            <a:noFill/>
            <a:ln w="9525">
              <a:noFill/>
              <a:miter lim="800000"/>
              <a:headEnd/>
              <a:tailEnd/>
            </a:ln>
          </p:spPr>
          <p:txBody>
            <a:bodyPr wrap="none" anchor="ctr"/>
            <a:lstStyle/>
            <a:p>
              <a:endParaRPr lang="zh-TW" altLang="en-US">
                <a:latin typeface="Arial" charset="0"/>
              </a:endParaRPr>
            </a:p>
          </p:txBody>
        </p:sp>
      </p:grpSp>
      <p:sp>
        <p:nvSpPr>
          <p:cNvPr id="3087" name="AutoShape 15"/>
          <p:cNvSpPr>
            <a:spLocks noChangeArrowheads="1"/>
          </p:cNvSpPr>
          <p:nvPr/>
        </p:nvSpPr>
        <p:spPr bwMode="gray">
          <a:xfrm>
            <a:off x="3132138" y="974725"/>
            <a:ext cx="2357437" cy="798513"/>
          </a:xfrm>
          <a:prstGeom prst="roundRect">
            <a:avLst>
              <a:gd name="adj" fmla="val 50000"/>
            </a:avLst>
          </a:prstGeom>
          <a:gradFill rotWithShape="1">
            <a:gsLst>
              <a:gs pos="0">
                <a:srgbClr val="FF0000"/>
              </a:gs>
              <a:gs pos="100000">
                <a:srgbClr val="FF0000">
                  <a:gamma/>
                  <a:shade val="46275"/>
                  <a:invGamma/>
                </a:srgbClr>
              </a:gs>
            </a:gsLst>
            <a:lin ang="2700000" scaled="1"/>
          </a:gradFill>
          <a:ln w="38100">
            <a:solidFill>
              <a:srgbClr val="FFFFFF"/>
            </a:solidFill>
            <a:round/>
            <a:headEnd/>
            <a:tailEnd/>
          </a:ln>
          <a:effectLst>
            <a:outerShdw dist="63500" dir="3187806" algn="ctr" rotWithShape="0">
              <a:srgbClr val="001D3A"/>
            </a:outerShdw>
          </a:effectLst>
        </p:spPr>
        <p:txBody>
          <a:bodyPr wrap="none" anchor="ctr"/>
          <a:lstStyle/>
          <a:p>
            <a:pPr algn="ctr">
              <a:defRPr/>
            </a:pPr>
            <a:r>
              <a:rPr kumimoji="0" lang="en-US" altLang="zh-TW" sz="2800" b="1">
                <a:solidFill>
                  <a:srgbClr val="F8F8F8"/>
                </a:solidFill>
                <a:effectLst>
                  <a:outerShdw blurRad="38100" dist="38100" dir="2700000" algn="tl">
                    <a:srgbClr val="000000"/>
                  </a:outerShdw>
                </a:effectLst>
                <a:latin typeface="微軟正黑體" pitchFamily="34" charset="-120"/>
                <a:ea typeface="微軟正黑體" pitchFamily="34" charset="-120"/>
              </a:rPr>
              <a:t>101</a:t>
            </a:r>
            <a:r>
              <a:rPr kumimoji="0" lang="zh-TW" altLang="en-US" sz="2800" b="1">
                <a:solidFill>
                  <a:srgbClr val="F8F8F8"/>
                </a:solidFill>
                <a:effectLst>
                  <a:outerShdw blurRad="38100" dist="38100" dir="2700000" algn="tl">
                    <a:srgbClr val="000000"/>
                  </a:outerShdw>
                </a:effectLst>
                <a:latin typeface="微軟正黑體" pitchFamily="34" charset="-120"/>
                <a:ea typeface="微軟正黑體" pitchFamily="34" charset="-120"/>
              </a:rPr>
              <a:t>年度</a:t>
            </a:r>
          </a:p>
        </p:txBody>
      </p:sp>
      <p:sp>
        <p:nvSpPr>
          <p:cNvPr id="22539" name="Rectangle 22"/>
          <p:cNvSpPr>
            <a:spLocks noChangeArrowheads="1"/>
          </p:cNvSpPr>
          <p:nvPr/>
        </p:nvSpPr>
        <p:spPr bwMode="auto">
          <a:xfrm>
            <a:off x="3548063" y="2246313"/>
            <a:ext cx="2032000" cy="830262"/>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r">
              <a:defRPr/>
            </a:pPr>
            <a:r>
              <a:rPr lang="zh-TW" altLang="en-US" sz="2400" b="1">
                <a:solidFill>
                  <a:schemeClr val="bg1"/>
                </a:solidFill>
                <a:latin typeface="Arial" pitchFamily="34" charset="0"/>
                <a:ea typeface="華康正顏楷體W5" pitchFamily="65" charset="-120"/>
              </a:rPr>
              <a:t>「文化資產，</a:t>
            </a:r>
          </a:p>
          <a:p>
            <a:pPr algn="r">
              <a:defRPr/>
            </a:pPr>
            <a:r>
              <a:rPr lang="zh-TW" altLang="en-US" sz="2400" b="1">
                <a:solidFill>
                  <a:schemeClr val="bg1"/>
                </a:solidFill>
                <a:latin typeface="Arial" pitchFamily="34" charset="0"/>
                <a:ea typeface="華康正顏楷體W5" pitchFamily="65" charset="-120"/>
              </a:rPr>
              <a:t>活化虎尾」</a:t>
            </a:r>
          </a:p>
        </p:txBody>
      </p:sp>
      <p:grpSp>
        <p:nvGrpSpPr>
          <p:cNvPr id="22540" name="AutoShape 33"/>
          <p:cNvGrpSpPr>
            <a:grpSpLocks/>
          </p:cNvGrpSpPr>
          <p:nvPr/>
        </p:nvGrpSpPr>
        <p:grpSpPr bwMode="auto">
          <a:xfrm>
            <a:off x="4552950" y="5718175"/>
            <a:ext cx="1341438" cy="974725"/>
            <a:chOff x="2868" y="3602"/>
            <a:chExt cx="845" cy="614"/>
          </a:xfrm>
        </p:grpSpPr>
        <p:pic>
          <p:nvPicPr>
            <p:cNvPr id="22560" name="AutoShape 33"/>
            <p:cNvPicPr>
              <a:picLocks noChangeArrowheads="1"/>
            </p:cNvPicPr>
            <p:nvPr/>
          </p:nvPicPr>
          <p:blipFill>
            <a:blip r:embed="rId4" cstate="print"/>
            <a:srcRect/>
            <a:stretch>
              <a:fillRect/>
            </a:stretch>
          </p:blipFill>
          <p:spPr bwMode="auto">
            <a:xfrm>
              <a:off x="2868" y="3602"/>
              <a:ext cx="845" cy="614"/>
            </a:xfrm>
            <a:prstGeom prst="rect">
              <a:avLst/>
            </a:prstGeom>
            <a:noFill/>
            <a:ln w="9525">
              <a:noFill/>
              <a:miter lim="800000"/>
              <a:headEnd/>
              <a:tailEnd/>
            </a:ln>
          </p:spPr>
        </p:pic>
        <p:sp>
          <p:nvSpPr>
            <p:cNvPr id="22561" name="Text Box 17"/>
            <p:cNvSpPr txBox="1">
              <a:spLocks noChangeArrowheads="1"/>
            </p:cNvSpPr>
            <p:nvPr/>
          </p:nvSpPr>
          <p:spPr bwMode="auto">
            <a:xfrm>
              <a:off x="2909" y="3641"/>
              <a:ext cx="759" cy="531"/>
            </a:xfrm>
            <a:prstGeom prst="rect">
              <a:avLst/>
            </a:prstGeom>
            <a:noFill/>
            <a:ln w="9525">
              <a:noFill/>
              <a:miter lim="800000"/>
              <a:headEnd/>
              <a:tailEnd/>
            </a:ln>
          </p:spPr>
          <p:txBody>
            <a:bodyPr wrap="none" anchor="ctr"/>
            <a:lstStyle/>
            <a:p>
              <a:endParaRPr lang="zh-TW" altLang="en-US">
                <a:latin typeface="Arial" charset="0"/>
              </a:endParaRPr>
            </a:p>
          </p:txBody>
        </p:sp>
      </p:grpSp>
      <p:sp>
        <p:nvSpPr>
          <p:cNvPr id="3086" name="AutoShape 14"/>
          <p:cNvSpPr>
            <a:spLocks noChangeArrowheads="1"/>
          </p:cNvSpPr>
          <p:nvPr/>
        </p:nvSpPr>
        <p:spPr bwMode="gray">
          <a:xfrm>
            <a:off x="395288" y="981075"/>
            <a:ext cx="2355850" cy="798513"/>
          </a:xfrm>
          <a:prstGeom prst="roundRect">
            <a:avLst>
              <a:gd name="adj" fmla="val 50000"/>
            </a:avLst>
          </a:prstGeom>
          <a:gradFill rotWithShape="1">
            <a:gsLst>
              <a:gs pos="0">
                <a:schemeClr val="accent1"/>
              </a:gs>
              <a:gs pos="100000">
                <a:schemeClr val="accent1">
                  <a:gamma/>
                  <a:shade val="46275"/>
                  <a:invGamma/>
                </a:schemeClr>
              </a:gs>
            </a:gsLst>
            <a:lin ang="2700000" scaled="1"/>
          </a:gradFill>
          <a:ln w="38100">
            <a:solidFill>
              <a:srgbClr val="FFFFFF"/>
            </a:solidFill>
            <a:round/>
            <a:headEnd/>
            <a:tailEnd/>
          </a:ln>
          <a:effectLst>
            <a:outerShdw dist="63500" dir="3187806" algn="ctr" rotWithShape="0">
              <a:srgbClr val="001D3A"/>
            </a:outerShdw>
          </a:effectLst>
        </p:spPr>
        <p:txBody>
          <a:bodyPr wrap="none" anchor="ctr"/>
          <a:lstStyle/>
          <a:p>
            <a:pPr algn="ctr" eaLnBrk="0" hangingPunct="0">
              <a:defRPr/>
            </a:pPr>
            <a:r>
              <a:rPr kumimoji="0" lang="en-US" altLang="zh-TW" sz="2800" b="1">
                <a:solidFill>
                  <a:schemeClr val="bg1"/>
                </a:solidFill>
                <a:effectLst>
                  <a:outerShdw blurRad="38100" dist="38100" dir="2700000" algn="tl">
                    <a:srgbClr val="000000"/>
                  </a:outerShdw>
                </a:effectLst>
                <a:latin typeface="微軟正黑體" pitchFamily="34" charset="-120"/>
                <a:ea typeface="微軟正黑體" pitchFamily="34" charset="-120"/>
              </a:rPr>
              <a:t>100</a:t>
            </a:r>
            <a:r>
              <a:rPr kumimoji="0" lang="zh-TW" altLang="en-US" sz="2800" b="1">
                <a:solidFill>
                  <a:schemeClr val="bg1"/>
                </a:solidFill>
                <a:effectLst>
                  <a:outerShdw blurRad="38100" dist="38100" dir="2700000" algn="tl">
                    <a:srgbClr val="000000"/>
                  </a:outerShdw>
                </a:effectLst>
                <a:latin typeface="微軟正黑體" pitchFamily="34" charset="-120"/>
                <a:ea typeface="微軟正黑體" pitchFamily="34" charset="-120"/>
              </a:rPr>
              <a:t>年度</a:t>
            </a:r>
          </a:p>
        </p:txBody>
      </p:sp>
      <p:sp>
        <p:nvSpPr>
          <p:cNvPr id="29806" name="AutoShape 110"/>
          <p:cNvSpPr>
            <a:spLocks noChangeArrowheads="1"/>
          </p:cNvSpPr>
          <p:nvPr/>
        </p:nvSpPr>
        <p:spPr bwMode="auto">
          <a:xfrm>
            <a:off x="179388" y="2133600"/>
            <a:ext cx="3384550" cy="4032250"/>
          </a:xfrm>
          <a:prstGeom prst="chevron">
            <a:avLst>
              <a:gd name="adj" fmla="val 12852"/>
            </a:avLst>
          </a:prstGeom>
          <a:gradFill rotWithShape="1">
            <a:gsLst>
              <a:gs pos="0">
                <a:schemeClr val="accent1"/>
              </a:gs>
              <a:gs pos="100000">
                <a:schemeClr val="accent1">
                  <a:gamma/>
                  <a:shade val="46275"/>
                  <a:invGamma/>
                </a:schemeClr>
              </a:gs>
            </a:gsLst>
            <a:lin ang="2700000" scaled="1"/>
          </a:gradFill>
          <a:ln w="57150">
            <a:solidFill>
              <a:srgbClr val="C0C0C0"/>
            </a:solidFill>
            <a:miter lim="800000"/>
            <a:headEnd/>
            <a:tailEnd/>
          </a:ln>
          <a:effectLst>
            <a:outerShdw dist="162639" dir="2319588" algn="ctr" rotWithShape="0">
              <a:schemeClr val="tx1">
                <a:alpha val="50000"/>
              </a:schemeClr>
            </a:outerShdw>
          </a:effectLst>
        </p:spPr>
        <p:txBody>
          <a:bodyPr wrap="none" anchor="ctr"/>
          <a:lstStyle/>
          <a:p>
            <a:pPr>
              <a:defRPr/>
            </a:pPr>
            <a:endParaRPr lang="zh-TW" altLang="en-US"/>
          </a:p>
        </p:txBody>
      </p:sp>
      <p:sp>
        <p:nvSpPr>
          <p:cNvPr id="22543" name="Rectangle 20"/>
          <p:cNvSpPr>
            <a:spLocks noChangeArrowheads="1"/>
          </p:cNvSpPr>
          <p:nvPr/>
        </p:nvSpPr>
        <p:spPr bwMode="auto">
          <a:xfrm>
            <a:off x="900113" y="2246313"/>
            <a:ext cx="2012950" cy="82232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r">
              <a:defRPr/>
            </a:pPr>
            <a:r>
              <a:rPr lang="zh-TW" altLang="en-US" sz="2400" b="1">
                <a:solidFill>
                  <a:schemeClr val="bg1"/>
                </a:solidFill>
                <a:latin typeface="Arial" pitchFamily="34" charset="0"/>
                <a:ea typeface="華康正顏楷體W5" pitchFamily="65" charset="-120"/>
              </a:rPr>
              <a:t>「深耕社區，</a:t>
            </a:r>
          </a:p>
          <a:p>
            <a:pPr algn="r">
              <a:defRPr/>
            </a:pPr>
            <a:r>
              <a:rPr lang="zh-TW" altLang="en-US" sz="2400" b="1">
                <a:solidFill>
                  <a:schemeClr val="bg1"/>
                </a:solidFill>
                <a:latin typeface="Arial" pitchFamily="34" charset="0"/>
                <a:ea typeface="華康正顏楷體W5" pitchFamily="65" charset="-120"/>
              </a:rPr>
              <a:t>生根鄉村」</a:t>
            </a:r>
          </a:p>
        </p:txBody>
      </p:sp>
      <p:sp>
        <p:nvSpPr>
          <p:cNvPr id="22544" name="Rectangle 27"/>
          <p:cNvSpPr>
            <a:spLocks noChangeArrowheads="1"/>
          </p:cNvSpPr>
          <p:nvPr/>
        </p:nvSpPr>
        <p:spPr bwMode="auto">
          <a:xfrm>
            <a:off x="827088" y="3213100"/>
            <a:ext cx="2719387" cy="2225675"/>
          </a:xfrm>
          <a:prstGeom prst="rect">
            <a:avLst/>
          </a:prstGeom>
          <a:noFill/>
          <a:ln w="9525">
            <a:noFill/>
            <a:miter lim="800000"/>
            <a:headEnd/>
            <a:tailEnd/>
          </a:ln>
          <a:effectLst>
            <a:outerShdw dist="28398" dir="1593903" algn="ctr" rotWithShape="0">
              <a:schemeClr val="bg2"/>
            </a:outerShdw>
          </a:effectLst>
        </p:spPr>
        <p:txBody>
          <a:bodyPr>
            <a:spAutoFit/>
          </a:bodyPr>
          <a:lstStyle/>
          <a:p>
            <a:pPr>
              <a:defRPr/>
            </a:pPr>
            <a:r>
              <a:rPr lang="zh-TW" altLang="en-US" sz="2000" b="1">
                <a:solidFill>
                  <a:schemeClr val="bg1"/>
                </a:solidFill>
                <a:latin typeface="微軟正黑體" pitchFamily="34" charset="-120"/>
                <a:ea typeface="微軟正黑體" pitchFamily="34" charset="-120"/>
              </a:rPr>
              <a:t>推動社區生活文化資源調查著手，培力社區人才，開發與社區結合學校合作的社區踏查學習方案，將資源用在最需要的地方。</a:t>
            </a:r>
          </a:p>
        </p:txBody>
      </p:sp>
      <p:grpSp>
        <p:nvGrpSpPr>
          <p:cNvPr id="22545" name="AutoShape 30"/>
          <p:cNvGrpSpPr>
            <a:grpSpLocks/>
          </p:cNvGrpSpPr>
          <p:nvPr/>
        </p:nvGrpSpPr>
        <p:grpSpPr bwMode="auto">
          <a:xfrm>
            <a:off x="231775" y="5718175"/>
            <a:ext cx="1341438" cy="974725"/>
            <a:chOff x="146" y="3602"/>
            <a:chExt cx="845" cy="614"/>
          </a:xfrm>
        </p:grpSpPr>
        <p:pic>
          <p:nvPicPr>
            <p:cNvPr id="22558" name="AutoShape 30"/>
            <p:cNvPicPr>
              <a:picLocks noChangeArrowheads="1"/>
            </p:cNvPicPr>
            <p:nvPr/>
          </p:nvPicPr>
          <p:blipFill>
            <a:blip r:embed="rId5" cstate="print"/>
            <a:srcRect/>
            <a:stretch>
              <a:fillRect/>
            </a:stretch>
          </p:blipFill>
          <p:spPr bwMode="auto">
            <a:xfrm>
              <a:off x="146" y="3602"/>
              <a:ext cx="845" cy="614"/>
            </a:xfrm>
            <a:prstGeom prst="rect">
              <a:avLst/>
            </a:prstGeom>
            <a:noFill/>
            <a:ln w="9525">
              <a:noFill/>
              <a:miter lim="800000"/>
              <a:headEnd/>
              <a:tailEnd/>
            </a:ln>
          </p:spPr>
        </p:pic>
        <p:sp>
          <p:nvSpPr>
            <p:cNvPr id="22559" name="Text Box 24"/>
            <p:cNvSpPr txBox="1">
              <a:spLocks noChangeArrowheads="1"/>
            </p:cNvSpPr>
            <p:nvPr/>
          </p:nvSpPr>
          <p:spPr bwMode="auto">
            <a:xfrm>
              <a:off x="187" y="3641"/>
              <a:ext cx="759" cy="531"/>
            </a:xfrm>
            <a:prstGeom prst="rect">
              <a:avLst/>
            </a:prstGeom>
            <a:noFill/>
            <a:ln w="9525">
              <a:noFill/>
              <a:miter lim="800000"/>
              <a:headEnd/>
              <a:tailEnd/>
            </a:ln>
          </p:spPr>
          <p:txBody>
            <a:bodyPr wrap="none" anchor="ctr"/>
            <a:lstStyle/>
            <a:p>
              <a:endParaRPr lang="zh-TW" altLang="en-US">
                <a:latin typeface="Arial" charset="0"/>
              </a:endParaRPr>
            </a:p>
          </p:txBody>
        </p:sp>
      </p:grpSp>
      <p:grpSp>
        <p:nvGrpSpPr>
          <p:cNvPr id="22546" name="AutoShape 31"/>
          <p:cNvGrpSpPr>
            <a:grpSpLocks/>
          </p:cNvGrpSpPr>
          <p:nvPr/>
        </p:nvGrpSpPr>
        <p:grpSpPr bwMode="auto">
          <a:xfrm>
            <a:off x="1603375" y="5718175"/>
            <a:ext cx="1335088" cy="974725"/>
            <a:chOff x="1010" y="3602"/>
            <a:chExt cx="841" cy="614"/>
          </a:xfrm>
        </p:grpSpPr>
        <p:pic>
          <p:nvPicPr>
            <p:cNvPr id="22556" name="AutoShape 31"/>
            <p:cNvPicPr>
              <a:picLocks noChangeArrowheads="1"/>
            </p:cNvPicPr>
            <p:nvPr/>
          </p:nvPicPr>
          <p:blipFill>
            <a:blip r:embed="rId6" cstate="print"/>
            <a:srcRect/>
            <a:stretch>
              <a:fillRect/>
            </a:stretch>
          </p:blipFill>
          <p:spPr bwMode="auto">
            <a:xfrm>
              <a:off x="1010" y="3602"/>
              <a:ext cx="841" cy="614"/>
            </a:xfrm>
            <a:prstGeom prst="rect">
              <a:avLst/>
            </a:prstGeom>
            <a:noFill/>
            <a:ln w="9525">
              <a:noFill/>
              <a:miter lim="800000"/>
              <a:headEnd/>
              <a:tailEnd/>
            </a:ln>
          </p:spPr>
        </p:pic>
        <p:sp>
          <p:nvSpPr>
            <p:cNvPr id="22557" name="Text Box 27"/>
            <p:cNvSpPr txBox="1">
              <a:spLocks noChangeArrowheads="1"/>
            </p:cNvSpPr>
            <p:nvPr/>
          </p:nvSpPr>
          <p:spPr bwMode="auto">
            <a:xfrm>
              <a:off x="1049" y="3641"/>
              <a:ext cx="759" cy="531"/>
            </a:xfrm>
            <a:prstGeom prst="rect">
              <a:avLst/>
            </a:prstGeom>
            <a:noFill/>
            <a:ln w="9525">
              <a:noFill/>
              <a:miter lim="800000"/>
              <a:headEnd/>
              <a:tailEnd/>
            </a:ln>
          </p:spPr>
          <p:txBody>
            <a:bodyPr wrap="none" anchor="ctr"/>
            <a:lstStyle/>
            <a:p>
              <a:endParaRPr lang="zh-TW" altLang="en-US">
                <a:latin typeface="Arial" charset="0"/>
              </a:endParaRPr>
            </a:p>
          </p:txBody>
        </p:sp>
      </p:grpSp>
      <p:grpSp>
        <p:nvGrpSpPr>
          <p:cNvPr id="22547" name="AutoShape 32"/>
          <p:cNvGrpSpPr>
            <a:grpSpLocks/>
          </p:cNvGrpSpPr>
          <p:nvPr/>
        </p:nvGrpSpPr>
        <p:grpSpPr bwMode="auto">
          <a:xfrm>
            <a:off x="3127375" y="5718175"/>
            <a:ext cx="1341438" cy="974725"/>
            <a:chOff x="1970" y="3602"/>
            <a:chExt cx="845" cy="614"/>
          </a:xfrm>
        </p:grpSpPr>
        <p:pic>
          <p:nvPicPr>
            <p:cNvPr id="22554" name="AutoShape 32"/>
            <p:cNvPicPr>
              <a:picLocks noChangeArrowheads="1"/>
            </p:cNvPicPr>
            <p:nvPr/>
          </p:nvPicPr>
          <p:blipFill>
            <a:blip r:embed="rId7" cstate="print"/>
            <a:srcRect/>
            <a:stretch>
              <a:fillRect/>
            </a:stretch>
          </p:blipFill>
          <p:spPr bwMode="auto">
            <a:xfrm>
              <a:off x="1970" y="3602"/>
              <a:ext cx="845" cy="614"/>
            </a:xfrm>
            <a:prstGeom prst="rect">
              <a:avLst/>
            </a:prstGeom>
            <a:noFill/>
            <a:ln w="9525">
              <a:noFill/>
              <a:miter lim="800000"/>
              <a:headEnd/>
              <a:tailEnd/>
            </a:ln>
          </p:spPr>
        </p:pic>
        <p:sp>
          <p:nvSpPr>
            <p:cNvPr id="22555" name="Text Box 30"/>
            <p:cNvSpPr txBox="1">
              <a:spLocks noChangeArrowheads="1"/>
            </p:cNvSpPr>
            <p:nvPr/>
          </p:nvSpPr>
          <p:spPr bwMode="auto">
            <a:xfrm>
              <a:off x="2012" y="3641"/>
              <a:ext cx="759" cy="531"/>
            </a:xfrm>
            <a:prstGeom prst="rect">
              <a:avLst/>
            </a:prstGeom>
            <a:noFill/>
            <a:ln w="9525">
              <a:noFill/>
              <a:miter lim="800000"/>
              <a:headEnd/>
              <a:tailEnd/>
            </a:ln>
          </p:spPr>
          <p:txBody>
            <a:bodyPr wrap="none" anchor="ctr"/>
            <a:lstStyle/>
            <a:p>
              <a:endParaRPr lang="zh-TW" altLang="en-US">
                <a:latin typeface="Arial" charset="0"/>
              </a:endParaRPr>
            </a:p>
          </p:txBody>
        </p:sp>
      </p:grpSp>
      <p:sp>
        <p:nvSpPr>
          <p:cNvPr id="22548" name="Rectangle 28"/>
          <p:cNvSpPr>
            <a:spLocks noChangeArrowheads="1"/>
          </p:cNvSpPr>
          <p:nvPr/>
        </p:nvSpPr>
        <p:spPr bwMode="auto">
          <a:xfrm>
            <a:off x="3565525" y="3068638"/>
            <a:ext cx="2519363" cy="2536825"/>
          </a:xfrm>
          <a:prstGeom prst="rect">
            <a:avLst/>
          </a:prstGeom>
          <a:noFill/>
          <a:ln w="9525">
            <a:noFill/>
            <a:miter lim="800000"/>
            <a:headEnd/>
            <a:tailEnd/>
          </a:ln>
          <a:effectLst>
            <a:outerShdw dist="17961" dir="2700000" algn="ctr" rotWithShape="0">
              <a:schemeClr val="bg2"/>
            </a:outerShdw>
          </a:effectLst>
        </p:spPr>
        <p:txBody>
          <a:bodyPr>
            <a:spAutoFit/>
          </a:bodyPr>
          <a:lstStyle/>
          <a:p>
            <a:pPr>
              <a:defRPr/>
            </a:pPr>
            <a:r>
              <a:rPr lang="zh-TW" altLang="en-US" sz="1600" b="1">
                <a:solidFill>
                  <a:schemeClr val="bg1"/>
                </a:solidFill>
                <a:latin typeface="微軟正黑體" pitchFamily="34" charset="-120"/>
                <a:ea typeface="微軟正黑體" pitchFamily="34" charset="-120"/>
              </a:rPr>
              <a:t>虎尾小鎮從日治開始，就留下許多珍貴的公共文化財，從調查研究開始去保存、維護及推廣活用，讓這些珍貴的公共文化財發揮它最大功；文化帶來遊客，觀光引進人潮，文化觀光行銷繁榮地方產業並帶來商機，確保投入文史者工作就業機會。</a:t>
            </a:r>
          </a:p>
        </p:txBody>
      </p:sp>
      <p:sp>
        <p:nvSpPr>
          <p:cNvPr id="22549" name="Rectangle 114"/>
          <p:cNvSpPr>
            <a:spLocks noChangeArrowheads="1"/>
          </p:cNvSpPr>
          <p:nvPr/>
        </p:nvSpPr>
        <p:spPr bwMode="auto">
          <a:xfrm>
            <a:off x="4365625" y="3246438"/>
            <a:ext cx="412750" cy="366712"/>
          </a:xfrm>
          <a:prstGeom prst="rect">
            <a:avLst/>
          </a:prstGeom>
          <a:noFill/>
          <a:ln w="9525">
            <a:noFill/>
            <a:miter lim="800000"/>
            <a:headEnd/>
            <a:tailEnd/>
          </a:ln>
        </p:spPr>
        <p:txBody>
          <a:bodyPr wrap="none">
            <a:spAutoFit/>
          </a:bodyPr>
          <a:lstStyle/>
          <a:p>
            <a:r>
              <a:rPr lang="zh-TW" altLang="en-US"/>
              <a:t>、</a:t>
            </a:r>
          </a:p>
        </p:txBody>
      </p:sp>
      <p:grpSp>
        <p:nvGrpSpPr>
          <p:cNvPr id="22550" name="Group 4"/>
          <p:cNvGrpSpPr>
            <a:grpSpLocks/>
          </p:cNvGrpSpPr>
          <p:nvPr/>
        </p:nvGrpSpPr>
        <p:grpSpPr bwMode="auto">
          <a:xfrm>
            <a:off x="0" y="44450"/>
            <a:ext cx="8893175" cy="1036638"/>
            <a:chOff x="0" y="-4"/>
            <a:chExt cx="5602" cy="653"/>
          </a:xfrm>
        </p:grpSpPr>
        <p:sp>
          <p:nvSpPr>
            <p:cNvPr id="22551" name="Rectangle 5"/>
            <p:cNvSpPr>
              <a:spLocks noChangeArrowheads="1"/>
            </p:cNvSpPr>
            <p:nvPr/>
          </p:nvSpPr>
          <p:spPr bwMode="auto">
            <a:xfrm>
              <a:off x="0" y="164"/>
              <a:ext cx="5602" cy="272"/>
            </a:xfrm>
            <a:prstGeom prst="rect">
              <a:avLst/>
            </a:prstGeom>
            <a:solidFill>
              <a:srgbClr val="99CC00"/>
            </a:solidFill>
            <a:ln w="9525">
              <a:noFill/>
              <a:miter lim="800000"/>
              <a:headEnd/>
              <a:tailEnd/>
            </a:ln>
            <a:effectLst>
              <a:outerShdw dist="81320" dir="3080412" algn="ctr" rotWithShape="0">
                <a:srgbClr val="808080">
                  <a:alpha val="50000"/>
                </a:srgbClr>
              </a:outerShdw>
            </a:effectLst>
          </p:spPr>
          <p:txBody>
            <a:bodyPr wrap="none" anchor="ctr"/>
            <a:lstStyle/>
            <a:p>
              <a:pPr>
                <a:defRPr/>
              </a:pPr>
              <a:endParaRPr lang="zh-TW" altLang="zh-TW">
                <a:latin typeface="Arial" pitchFamily="34" charset="0"/>
              </a:endParaRPr>
            </a:p>
          </p:txBody>
        </p:sp>
        <p:sp>
          <p:nvSpPr>
            <p:cNvPr id="22552" name="Text Box 6"/>
            <p:cNvSpPr txBox="1">
              <a:spLocks noChangeArrowheads="1"/>
            </p:cNvSpPr>
            <p:nvPr/>
          </p:nvSpPr>
          <p:spPr bwMode="auto">
            <a:xfrm>
              <a:off x="1156" y="186"/>
              <a:ext cx="2895" cy="252"/>
            </a:xfrm>
            <a:prstGeom prst="rect">
              <a:avLst/>
            </a:prstGeom>
            <a:noFill/>
            <a:ln w="9525">
              <a:noFill/>
              <a:miter lim="800000"/>
              <a:headEnd/>
              <a:tailEnd/>
            </a:ln>
            <a:effectLst>
              <a:outerShdw dist="28398" dir="1593903" algn="ctr" rotWithShape="0">
                <a:schemeClr val="bg1"/>
              </a:outerShdw>
            </a:effectLst>
          </p:spPr>
          <p:txBody>
            <a:bodyPr wrap="none">
              <a:spAutoFit/>
            </a:bodyPr>
            <a:lstStyle/>
            <a:p>
              <a:pPr>
                <a:defRPr/>
              </a:pPr>
              <a:r>
                <a:rPr lang="zh-TW" altLang="en-US" sz="1200" b="1">
                  <a:latin typeface="華康正顏楷體W5" pitchFamily="65" charset="-120"/>
                  <a:ea typeface="華康正顏楷體W5" pitchFamily="65" charset="-120"/>
                </a:rPr>
                <a:t>社造文化小鎮亮點計畫                        </a:t>
              </a:r>
              <a:r>
                <a:rPr lang="zh-TW" altLang="en-US" sz="2000" b="1">
                  <a:latin typeface="華康正顏楷體W5" pitchFamily="65" charset="-120"/>
                  <a:ea typeface="華康正顏楷體W5" pitchFamily="65" charset="-120"/>
                </a:rPr>
                <a:t>計畫目標</a:t>
              </a:r>
            </a:p>
          </p:txBody>
        </p:sp>
        <p:pic>
          <p:nvPicPr>
            <p:cNvPr id="22553" name="Picture 7" descr="生活首都"/>
            <p:cNvPicPr>
              <a:picLocks noChangeAspect="1" noChangeArrowheads="1"/>
            </p:cNvPicPr>
            <p:nvPr/>
          </p:nvPicPr>
          <p:blipFill>
            <a:blip r:embed="rId8" cstate="print"/>
            <a:srcRect/>
            <a:stretch>
              <a:fillRect/>
            </a:stretch>
          </p:blipFill>
          <p:spPr bwMode="auto">
            <a:xfrm>
              <a:off x="22" y="-4"/>
              <a:ext cx="1156" cy="653"/>
            </a:xfrm>
            <a:prstGeom prst="rect">
              <a:avLst/>
            </a:prstGeom>
            <a:noFill/>
            <a:ln w="9525">
              <a:noFill/>
              <a:miter lim="800000"/>
              <a:headEnd/>
              <a:tailEnd/>
            </a:ln>
            <a:effectLst>
              <a:outerShdw dist="63500" dir="2212194" algn="ctr" rotWithShape="0">
                <a:schemeClr val="bg1">
                  <a:alpha val="50000"/>
                </a:schemeClr>
              </a:outerShdw>
            </a:effectLst>
          </p:spPr>
        </p:pic>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
          <p:cNvSpPr>
            <a:spLocks noChangeArrowheads="1"/>
          </p:cNvSpPr>
          <p:nvPr/>
        </p:nvSpPr>
        <p:spPr bwMode="auto">
          <a:xfrm>
            <a:off x="728663" y="2355850"/>
            <a:ext cx="2106612" cy="0"/>
          </a:xfrm>
          <a:prstGeom prst="rect">
            <a:avLst/>
          </a:prstGeom>
          <a:noFill/>
          <a:ln w="9525">
            <a:noFill/>
            <a:miter lim="800000"/>
            <a:headEnd/>
            <a:tailEnd/>
          </a:ln>
        </p:spPr>
        <p:txBody>
          <a:bodyPr wrap="none">
            <a:spAutoFit/>
          </a:bodyPr>
          <a:lstStyle/>
          <a:p>
            <a:endParaRPr lang="zh-TW" altLang="en-US"/>
          </a:p>
        </p:txBody>
      </p:sp>
      <p:sp>
        <p:nvSpPr>
          <p:cNvPr id="23555" name="Rectangle 12"/>
          <p:cNvSpPr>
            <a:spLocks noChangeArrowheads="1"/>
          </p:cNvSpPr>
          <p:nvPr/>
        </p:nvSpPr>
        <p:spPr bwMode="auto">
          <a:xfrm>
            <a:off x="728663" y="2355850"/>
            <a:ext cx="2087562" cy="0"/>
          </a:xfrm>
          <a:prstGeom prst="rect">
            <a:avLst/>
          </a:prstGeom>
          <a:noFill/>
          <a:ln w="9525">
            <a:noFill/>
            <a:miter lim="800000"/>
            <a:headEnd/>
            <a:tailEnd/>
          </a:ln>
        </p:spPr>
        <p:txBody>
          <a:bodyPr wrap="none">
            <a:spAutoFit/>
          </a:bodyPr>
          <a:lstStyle/>
          <a:p>
            <a:endParaRPr lang="zh-TW" altLang="en-US"/>
          </a:p>
        </p:txBody>
      </p:sp>
      <p:sp>
        <p:nvSpPr>
          <p:cNvPr id="23556" name="Rectangle 14"/>
          <p:cNvSpPr>
            <a:spLocks noChangeArrowheads="1"/>
          </p:cNvSpPr>
          <p:nvPr/>
        </p:nvSpPr>
        <p:spPr bwMode="auto">
          <a:xfrm>
            <a:off x="728663" y="2355850"/>
            <a:ext cx="2038350" cy="0"/>
          </a:xfrm>
          <a:prstGeom prst="rect">
            <a:avLst/>
          </a:prstGeom>
          <a:noFill/>
          <a:ln w="9525">
            <a:noFill/>
            <a:miter lim="800000"/>
            <a:headEnd/>
            <a:tailEnd/>
          </a:ln>
        </p:spPr>
        <p:txBody>
          <a:bodyPr wrap="none">
            <a:spAutoFit/>
          </a:bodyPr>
          <a:lstStyle/>
          <a:p>
            <a:endParaRPr lang="zh-TW" altLang="en-US"/>
          </a:p>
        </p:txBody>
      </p:sp>
      <p:sp>
        <p:nvSpPr>
          <p:cNvPr id="23557" name="Rectangle 63"/>
          <p:cNvSpPr>
            <a:spLocks noChangeArrowheads="1"/>
          </p:cNvSpPr>
          <p:nvPr/>
        </p:nvSpPr>
        <p:spPr bwMode="auto">
          <a:xfrm>
            <a:off x="539750" y="3429000"/>
            <a:ext cx="2879725" cy="360363"/>
          </a:xfrm>
          <a:prstGeom prst="rect">
            <a:avLst/>
          </a:prstGeom>
          <a:noFill/>
          <a:ln w="9525">
            <a:noFill/>
            <a:miter lim="800000"/>
            <a:headEnd/>
            <a:tailEnd/>
          </a:ln>
        </p:spPr>
        <p:txBody>
          <a:bodyPr wrap="none" anchor="ctr"/>
          <a:lstStyle/>
          <a:p>
            <a:r>
              <a:rPr lang="zh-TW" altLang="en-US" sz="1400" b="1">
                <a:solidFill>
                  <a:srgbClr val="4D4D4D"/>
                </a:solidFill>
                <a:latin typeface="微軟正黑體" pitchFamily="34" charset="-120"/>
                <a:ea typeface="微軟正黑體" pitchFamily="34" charset="-120"/>
              </a:rPr>
              <a:t>                  </a:t>
            </a:r>
          </a:p>
        </p:txBody>
      </p:sp>
      <p:sp>
        <p:nvSpPr>
          <p:cNvPr id="23558" name="Rectangle 64"/>
          <p:cNvSpPr>
            <a:spLocks noChangeArrowheads="1"/>
          </p:cNvSpPr>
          <p:nvPr/>
        </p:nvSpPr>
        <p:spPr bwMode="auto">
          <a:xfrm>
            <a:off x="611188" y="6308725"/>
            <a:ext cx="2879725" cy="360363"/>
          </a:xfrm>
          <a:prstGeom prst="rect">
            <a:avLst/>
          </a:prstGeom>
          <a:noFill/>
          <a:ln w="9525">
            <a:noFill/>
            <a:miter lim="800000"/>
            <a:headEnd/>
            <a:tailEnd/>
          </a:ln>
        </p:spPr>
        <p:txBody>
          <a:bodyPr wrap="none" anchor="ctr"/>
          <a:lstStyle/>
          <a:p>
            <a:r>
              <a:rPr lang="zh-TW" altLang="en-US" sz="1400" b="1">
                <a:solidFill>
                  <a:srgbClr val="4D4D4D"/>
                </a:solidFill>
                <a:latin typeface="微軟正黑體" pitchFamily="34" charset="-120"/>
                <a:ea typeface="微軟正黑體" pitchFamily="34" charset="-120"/>
              </a:rPr>
              <a:t>                </a:t>
            </a:r>
          </a:p>
        </p:txBody>
      </p:sp>
      <p:sp>
        <p:nvSpPr>
          <p:cNvPr id="23559" name="Rectangle 64"/>
          <p:cNvSpPr>
            <a:spLocks noChangeArrowheads="1"/>
          </p:cNvSpPr>
          <p:nvPr/>
        </p:nvSpPr>
        <p:spPr bwMode="auto">
          <a:xfrm>
            <a:off x="4859338" y="6308725"/>
            <a:ext cx="2879725" cy="360363"/>
          </a:xfrm>
          <a:prstGeom prst="rect">
            <a:avLst/>
          </a:prstGeom>
          <a:noFill/>
          <a:ln w="9525">
            <a:noFill/>
            <a:miter lim="800000"/>
            <a:headEnd/>
            <a:tailEnd/>
          </a:ln>
        </p:spPr>
        <p:txBody>
          <a:bodyPr wrap="none" anchor="ctr"/>
          <a:lstStyle/>
          <a:p>
            <a:r>
              <a:rPr lang="zh-TW" altLang="en-US" sz="1400" b="1">
                <a:solidFill>
                  <a:srgbClr val="4D4D4D"/>
                </a:solidFill>
                <a:latin typeface="微軟正黑體" pitchFamily="34" charset="-120"/>
                <a:ea typeface="微軟正黑體" pitchFamily="34" charset="-120"/>
              </a:rPr>
              <a:t>                      專題講座</a:t>
            </a:r>
            <a:r>
              <a:rPr lang="en-US" altLang="zh-TW" sz="1400" b="1">
                <a:solidFill>
                  <a:srgbClr val="4D4D4D"/>
                </a:solidFill>
                <a:latin typeface="微軟正黑體" pitchFamily="34" charset="-120"/>
                <a:ea typeface="微軟正黑體" pitchFamily="34" charset="-120"/>
              </a:rPr>
              <a:t>DM</a:t>
            </a:r>
            <a:endParaRPr lang="zh-TW" altLang="en-US" sz="1400" b="1">
              <a:solidFill>
                <a:srgbClr val="4D4D4D"/>
              </a:solidFill>
              <a:latin typeface="微軟正黑體" pitchFamily="34" charset="-120"/>
              <a:ea typeface="微軟正黑體" pitchFamily="34" charset="-120"/>
            </a:endParaRPr>
          </a:p>
        </p:txBody>
      </p:sp>
      <p:pic>
        <p:nvPicPr>
          <p:cNvPr id="23560" name="Picture 2" descr="D:\101\公所資料\猛哥資料\社造中心剪綵.jpg"/>
          <p:cNvPicPr>
            <a:picLocks noChangeAspect="1" noChangeArrowheads="1"/>
          </p:cNvPicPr>
          <p:nvPr/>
        </p:nvPicPr>
        <p:blipFill>
          <a:blip r:embed="rId2" cstate="print"/>
          <a:srcRect/>
          <a:stretch>
            <a:fillRect/>
          </a:stretch>
        </p:blipFill>
        <p:spPr bwMode="auto">
          <a:xfrm>
            <a:off x="209550" y="909638"/>
            <a:ext cx="4706938" cy="5832475"/>
          </a:xfrm>
          <a:prstGeom prst="rect">
            <a:avLst/>
          </a:prstGeom>
          <a:noFill/>
          <a:ln w="9525">
            <a:noFill/>
            <a:miter lim="800000"/>
            <a:headEnd/>
            <a:tailEnd/>
          </a:ln>
        </p:spPr>
      </p:pic>
      <p:pic>
        <p:nvPicPr>
          <p:cNvPr id="23561" name="Picture 3" descr="輔導機制"/>
          <p:cNvPicPr>
            <a:picLocks noChangeAspect="1" noChangeArrowheads="1"/>
          </p:cNvPicPr>
          <p:nvPr/>
        </p:nvPicPr>
        <p:blipFill>
          <a:blip r:embed="rId3" cstate="print"/>
          <a:srcRect/>
          <a:stretch>
            <a:fillRect/>
          </a:stretch>
        </p:blipFill>
        <p:spPr bwMode="auto">
          <a:xfrm>
            <a:off x="5076825" y="981075"/>
            <a:ext cx="3871913" cy="5715000"/>
          </a:xfrm>
          <a:prstGeom prst="rect">
            <a:avLst/>
          </a:prstGeom>
          <a:noFill/>
          <a:ln w="9525">
            <a:noFill/>
            <a:miter lim="800000"/>
            <a:headEnd/>
            <a:tailEnd/>
          </a:ln>
        </p:spPr>
      </p:pic>
      <p:grpSp>
        <p:nvGrpSpPr>
          <p:cNvPr id="23562" name="Group 4"/>
          <p:cNvGrpSpPr>
            <a:grpSpLocks/>
          </p:cNvGrpSpPr>
          <p:nvPr/>
        </p:nvGrpSpPr>
        <p:grpSpPr bwMode="auto">
          <a:xfrm>
            <a:off x="0" y="44450"/>
            <a:ext cx="8893175" cy="1036638"/>
            <a:chOff x="0" y="-4"/>
            <a:chExt cx="5602" cy="653"/>
          </a:xfrm>
        </p:grpSpPr>
        <p:sp>
          <p:nvSpPr>
            <p:cNvPr id="23563" name="Rectangle 5"/>
            <p:cNvSpPr>
              <a:spLocks noChangeArrowheads="1"/>
            </p:cNvSpPr>
            <p:nvPr/>
          </p:nvSpPr>
          <p:spPr bwMode="auto">
            <a:xfrm>
              <a:off x="0" y="164"/>
              <a:ext cx="5602" cy="272"/>
            </a:xfrm>
            <a:prstGeom prst="rect">
              <a:avLst/>
            </a:prstGeom>
            <a:solidFill>
              <a:srgbClr val="99CC00"/>
            </a:solidFill>
            <a:ln w="9525">
              <a:noFill/>
              <a:miter lim="800000"/>
              <a:headEnd/>
              <a:tailEnd/>
            </a:ln>
            <a:effectLst>
              <a:outerShdw dist="81320" dir="3080412" algn="ctr" rotWithShape="0">
                <a:srgbClr val="808080">
                  <a:alpha val="50000"/>
                </a:srgbClr>
              </a:outerShdw>
            </a:effectLst>
          </p:spPr>
          <p:txBody>
            <a:bodyPr wrap="none" anchor="ctr"/>
            <a:lstStyle/>
            <a:p>
              <a:pPr>
                <a:defRPr/>
              </a:pPr>
              <a:endParaRPr lang="zh-TW" altLang="zh-TW">
                <a:latin typeface="Arial" pitchFamily="34" charset="0"/>
              </a:endParaRPr>
            </a:p>
          </p:txBody>
        </p:sp>
        <p:sp>
          <p:nvSpPr>
            <p:cNvPr id="23564" name="Text Box 6"/>
            <p:cNvSpPr txBox="1">
              <a:spLocks noChangeArrowheads="1"/>
            </p:cNvSpPr>
            <p:nvPr/>
          </p:nvSpPr>
          <p:spPr bwMode="auto">
            <a:xfrm>
              <a:off x="1156" y="186"/>
              <a:ext cx="3865" cy="252"/>
            </a:xfrm>
            <a:prstGeom prst="rect">
              <a:avLst/>
            </a:prstGeom>
            <a:noFill/>
            <a:ln w="9525">
              <a:noFill/>
              <a:miter lim="800000"/>
              <a:headEnd/>
              <a:tailEnd/>
            </a:ln>
            <a:effectLst>
              <a:outerShdw dist="28398" dir="1593903" algn="ctr" rotWithShape="0">
                <a:schemeClr val="bg1"/>
              </a:outerShdw>
            </a:effectLst>
          </p:spPr>
          <p:txBody>
            <a:bodyPr wrap="none">
              <a:spAutoFit/>
            </a:bodyPr>
            <a:lstStyle/>
            <a:p>
              <a:pPr>
                <a:defRPr/>
              </a:pPr>
              <a:r>
                <a:rPr lang="zh-TW" altLang="en-US" sz="1200" b="1">
                  <a:latin typeface="華康正顏楷體W5" pitchFamily="65" charset="-120"/>
                  <a:ea typeface="華康正顏楷體W5" pitchFamily="65" charset="-120"/>
                </a:rPr>
                <a:t>社造文化小鎮亮點計畫                        </a:t>
              </a:r>
              <a:r>
                <a:rPr lang="zh-TW" altLang="en-US" sz="2000" b="1">
                  <a:latin typeface="華康正顏楷體W5" pitchFamily="65" charset="-120"/>
                  <a:ea typeface="華康正顏楷體W5" pitchFamily="65" charset="-120"/>
                </a:rPr>
                <a:t>成立社區總體營造中心</a:t>
              </a:r>
              <a:endParaRPr lang="en-US" altLang="zh-TW" sz="2000" b="1">
                <a:latin typeface="華康正顏楷體W5" pitchFamily="65" charset="-120"/>
                <a:ea typeface="華康正顏楷體W5" pitchFamily="65" charset="-120"/>
              </a:endParaRPr>
            </a:p>
          </p:txBody>
        </p:sp>
        <p:pic>
          <p:nvPicPr>
            <p:cNvPr id="23565" name="Picture 7" descr="生活首都"/>
            <p:cNvPicPr>
              <a:picLocks noChangeAspect="1" noChangeArrowheads="1"/>
            </p:cNvPicPr>
            <p:nvPr/>
          </p:nvPicPr>
          <p:blipFill>
            <a:blip r:embed="rId4" cstate="print"/>
            <a:srcRect/>
            <a:stretch>
              <a:fillRect/>
            </a:stretch>
          </p:blipFill>
          <p:spPr bwMode="auto">
            <a:xfrm>
              <a:off x="22" y="-4"/>
              <a:ext cx="1156" cy="653"/>
            </a:xfrm>
            <a:prstGeom prst="rect">
              <a:avLst/>
            </a:prstGeom>
            <a:noFill/>
            <a:ln w="9525">
              <a:noFill/>
              <a:miter lim="800000"/>
              <a:headEnd/>
              <a:tailEnd/>
            </a:ln>
            <a:effectLst>
              <a:outerShdw dist="63500" dir="2212194" algn="ctr" rotWithShape="0">
                <a:schemeClr val="bg1">
                  <a:alpha val="50000"/>
                </a:schemeClr>
              </a:outerShdw>
            </a:effectLst>
          </p:spPr>
        </p:pic>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252413" y="1995488"/>
            <a:ext cx="8856662" cy="4457700"/>
          </a:xfrm>
          <a:prstGeom prst="rect">
            <a:avLst/>
          </a:prstGeom>
          <a:noFill/>
          <a:ln w="9525">
            <a:noFill/>
            <a:miter lim="800000"/>
            <a:headEnd/>
            <a:tailEnd/>
          </a:ln>
          <a:effectLst/>
        </p:spPr>
        <p:txBody>
          <a:bodyPr wrap="none">
            <a:spAutoFit/>
          </a:bodyPr>
          <a:lstStyle/>
          <a:p>
            <a:pPr>
              <a:lnSpc>
                <a:spcPct val="130000"/>
              </a:lnSpc>
              <a:defRPr/>
            </a:pPr>
            <a:r>
              <a:rPr lang="en-US" altLang="zh-TW"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1</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、虎尾社造圓桌會議：</a:t>
            </a:r>
          </a:p>
          <a:p>
            <a:pPr>
              <a:lnSpc>
                <a:spcPct val="130000"/>
              </a:lnSpc>
              <a:defRPr/>
            </a:pP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   </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sym typeface="Wingdings 2" pitchFamily="18" charset="2"/>
              </a:rPr>
              <a:t></a:t>
            </a:r>
            <a:r>
              <a:rPr lang="zh-TW" altLang="en-US" sz="2000">
                <a:solidFill>
                  <a:srgbClr val="FF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徵詢會議</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→已經成立鎮政社造委員</a:t>
            </a:r>
            <a:r>
              <a:rPr lang="en-US" altLang="zh-TW"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13</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人，繼續運作</a:t>
            </a:r>
            <a:r>
              <a:rPr lang="en-US" altLang="en-US" sz="14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a:t>
            </a:r>
            <a:r>
              <a:rPr lang="en-US" altLang="zh-TW" sz="14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2</a:t>
            </a:r>
            <a:r>
              <a:rPr lang="zh-TW" altLang="en-US" sz="14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個月舉行諮詢會議一次</a:t>
            </a:r>
            <a:r>
              <a:rPr lang="en-US" altLang="en-US" sz="14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a:t>
            </a:r>
          </a:p>
          <a:p>
            <a:pPr>
              <a:lnSpc>
                <a:spcPct val="130000"/>
              </a:lnSpc>
              <a:defRPr/>
            </a:pP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   </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sym typeface="Wingdings 2" pitchFamily="18" charset="2"/>
              </a:rPr>
              <a:t></a:t>
            </a:r>
            <a:r>
              <a:rPr lang="zh-TW" altLang="en-US" sz="2000">
                <a:solidFill>
                  <a:srgbClr val="FF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執行會議</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→課室主管與承辦人員、每月召開定期會議一次</a:t>
            </a:r>
            <a:r>
              <a:rPr lang="zh-TW" altLang="en-US" sz="14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（必要時可加開）</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a:t>
            </a:r>
            <a:endParaRPr lang="zh-TW" altLang="en-US" sz="14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endParaRPr>
          </a:p>
          <a:p>
            <a:pPr>
              <a:lnSpc>
                <a:spcPct val="130000"/>
              </a:lnSpc>
              <a:defRPr/>
            </a:pPr>
            <a:r>
              <a:rPr lang="en-US" altLang="zh-TW"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2</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、輔導社區</a:t>
            </a:r>
            <a:r>
              <a:rPr lang="zh-TW" altLang="en-US" sz="14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（未執行社區總體營造）</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 </a:t>
            </a:r>
            <a:endPar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sym typeface="Wingdings 2" pitchFamily="18" charset="2"/>
            </a:endParaRPr>
          </a:p>
          <a:p>
            <a:pPr>
              <a:lnSpc>
                <a:spcPct val="130000"/>
              </a:lnSpc>
              <a:defRPr/>
            </a:pP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sym typeface="Wingdings 2" pitchFamily="18" charset="2"/>
              </a:rPr>
              <a:t>                </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社區資源調查。</a:t>
            </a:r>
            <a:r>
              <a:rPr lang="zh-TW" altLang="en-US" sz="14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（資料建檔、展板製作）</a:t>
            </a:r>
          </a:p>
          <a:p>
            <a:pPr>
              <a:lnSpc>
                <a:spcPct val="130000"/>
              </a:lnSpc>
              <a:defRPr/>
            </a:pP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                </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sym typeface="Wingdings 2" pitchFamily="18" charset="2"/>
              </a:rPr>
              <a:t></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社區志工培訓。</a:t>
            </a:r>
          </a:p>
          <a:p>
            <a:pPr>
              <a:lnSpc>
                <a:spcPct val="130000"/>
              </a:lnSpc>
              <a:defRPr/>
            </a:pP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                </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sym typeface="Wingdings 2" pitchFamily="18" charset="2"/>
              </a:rPr>
              <a:t></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組織運作培訓。</a:t>
            </a:r>
          </a:p>
          <a:p>
            <a:pPr>
              <a:lnSpc>
                <a:spcPct val="130000"/>
              </a:lnSpc>
              <a:defRPr/>
            </a:pPr>
            <a:r>
              <a:rPr lang="en-US" altLang="zh-TW"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3</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、特色人才培訓：</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sym typeface="Wingdings 2" pitchFamily="18" charset="2"/>
              </a:rPr>
              <a:t></a:t>
            </a:r>
            <a:r>
              <a:rPr lang="zh-TW" altLang="en-US" sz="2000">
                <a:solidFill>
                  <a:srgbClr val="FF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中軍班</a:t>
            </a:r>
            <a:r>
              <a:rPr lang="en-US" altLang="zh-TW"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研習、傳承。</a:t>
            </a:r>
          </a:p>
          <a:p>
            <a:pPr>
              <a:lnSpc>
                <a:spcPct val="130000"/>
              </a:lnSpc>
              <a:defRPr/>
            </a:pP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                 </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sym typeface="Wingdings 2" pitchFamily="18" charset="2"/>
              </a:rPr>
              <a:t></a:t>
            </a:r>
            <a:r>
              <a:rPr lang="zh-TW" altLang="en-US" sz="2000">
                <a:solidFill>
                  <a:srgbClr val="FF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六房媽生活圈社區陣頭</a:t>
            </a:r>
            <a:r>
              <a:rPr lang="en-US" altLang="zh-TW"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整合訓練、演出、傳承。</a:t>
            </a:r>
          </a:p>
          <a:p>
            <a:pPr>
              <a:lnSpc>
                <a:spcPct val="130000"/>
              </a:lnSpc>
              <a:defRPr/>
            </a:pPr>
            <a:r>
              <a:rPr lang="en-US" altLang="zh-TW"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4</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、文化資源調查：</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sym typeface="Wingdings 2" pitchFamily="18" charset="2"/>
              </a:rPr>
              <a:t></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社區、學校、虎科大休閑遊憩系進行普查。</a:t>
            </a:r>
          </a:p>
          <a:p>
            <a:pPr>
              <a:lnSpc>
                <a:spcPct val="130000"/>
              </a:lnSpc>
              <a:defRPr/>
            </a:pP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                 </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sym typeface="Wingdings 2" pitchFamily="18" charset="2"/>
              </a:rPr>
              <a:t></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虎尾</a:t>
            </a:r>
            <a:r>
              <a:rPr lang="en-US" altLang="zh-TW"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29</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個社區資料建檔、為文化觀光地圖充實資料。</a:t>
            </a:r>
          </a:p>
        </p:txBody>
      </p:sp>
      <p:grpSp>
        <p:nvGrpSpPr>
          <p:cNvPr id="3" name="Group 625"/>
          <p:cNvGrpSpPr>
            <a:grpSpLocks/>
          </p:cNvGrpSpPr>
          <p:nvPr/>
        </p:nvGrpSpPr>
        <p:grpSpPr bwMode="auto">
          <a:xfrm>
            <a:off x="36513" y="0"/>
            <a:ext cx="8856662" cy="2078038"/>
            <a:chOff x="23" y="0"/>
            <a:chExt cx="5579" cy="1309"/>
          </a:xfrm>
        </p:grpSpPr>
        <p:sp>
          <p:nvSpPr>
            <p:cNvPr id="616" name="AutoShape 621"/>
            <p:cNvSpPr>
              <a:spLocks noChangeArrowheads="1"/>
            </p:cNvSpPr>
            <p:nvPr/>
          </p:nvSpPr>
          <p:spPr bwMode="auto">
            <a:xfrm>
              <a:off x="340" y="164"/>
              <a:ext cx="5262" cy="1089"/>
            </a:xfrm>
            <a:prstGeom prst="roundRect">
              <a:avLst>
                <a:gd name="adj" fmla="val 16667"/>
              </a:avLst>
            </a:prstGeom>
            <a:gradFill rotWithShape="1">
              <a:gsLst>
                <a:gs pos="0">
                  <a:srgbClr val="FFFF66"/>
                </a:gs>
                <a:gs pos="100000">
                  <a:srgbClr val="FFFF66">
                    <a:gamma/>
                    <a:tint val="33725"/>
                    <a:invGamma/>
                  </a:srgbClr>
                </a:gs>
              </a:gsLst>
              <a:path path="rect">
                <a:fillToRect l="100000" t="100000"/>
              </a:path>
            </a:gradFill>
            <a:ln w="9525">
              <a:noFill/>
              <a:round/>
              <a:headEnd/>
              <a:tailEnd/>
            </a:ln>
            <a:effectLst>
              <a:outerShdw dist="107763" dir="13500000" algn="ctr" rotWithShape="0">
                <a:schemeClr val="accent1">
                  <a:alpha val="50000"/>
                </a:schemeClr>
              </a:outerShdw>
            </a:effectLst>
          </p:spPr>
          <p:txBody>
            <a:bodyPr wrap="none" anchor="ctr"/>
            <a:lstStyle/>
            <a:p>
              <a:pPr>
                <a:defRPr/>
              </a:pPr>
              <a:endParaRPr lang="zh-TW" altLang="en-US"/>
            </a:p>
          </p:txBody>
        </p:sp>
        <p:grpSp>
          <p:nvGrpSpPr>
            <p:cNvPr id="24581" name="Group 622"/>
            <p:cNvGrpSpPr>
              <a:grpSpLocks/>
            </p:cNvGrpSpPr>
            <p:nvPr/>
          </p:nvGrpSpPr>
          <p:grpSpPr bwMode="auto">
            <a:xfrm>
              <a:off x="23" y="0"/>
              <a:ext cx="1222" cy="1309"/>
              <a:chOff x="16" y="0"/>
              <a:chExt cx="924" cy="1036"/>
            </a:xfrm>
          </p:grpSpPr>
          <p:sp>
            <p:nvSpPr>
              <p:cNvPr id="24583" name="Freeform 15"/>
              <p:cNvSpPr>
                <a:spLocks/>
              </p:cNvSpPr>
              <p:nvPr/>
            </p:nvSpPr>
            <p:spPr bwMode="auto">
              <a:xfrm>
                <a:off x="528" y="0"/>
                <a:ext cx="63" cy="88"/>
              </a:xfrm>
              <a:custGeom>
                <a:avLst/>
                <a:gdLst>
                  <a:gd name="T0" fmla="*/ 10 w 78"/>
                  <a:gd name="T1" fmla="*/ 0 h 148"/>
                  <a:gd name="T2" fmla="*/ 10 w 78"/>
                  <a:gd name="T3" fmla="*/ 0 h 148"/>
                  <a:gd name="T4" fmla="*/ 6 w 78"/>
                  <a:gd name="T5" fmla="*/ 1 h 148"/>
                  <a:gd name="T6" fmla="*/ 4 w 78"/>
                  <a:gd name="T7" fmla="*/ 1 h 148"/>
                  <a:gd name="T8" fmla="*/ 4 w 78"/>
                  <a:gd name="T9" fmla="*/ 1 h 148"/>
                  <a:gd name="T10" fmla="*/ 3 w 78"/>
                  <a:gd name="T11" fmla="*/ 1 h 148"/>
                  <a:gd name="T12" fmla="*/ 3 w 78"/>
                  <a:gd name="T13" fmla="*/ 1 h 148"/>
                  <a:gd name="T14" fmla="*/ 2 w 78"/>
                  <a:gd name="T15" fmla="*/ 1 h 148"/>
                  <a:gd name="T16" fmla="*/ 0 w 78"/>
                  <a:gd name="T17" fmla="*/ 1 h 148"/>
                  <a:gd name="T18" fmla="*/ 0 w 78"/>
                  <a:gd name="T19" fmla="*/ 1 h 148"/>
                  <a:gd name="T20" fmla="*/ 2 w 78"/>
                  <a:gd name="T21" fmla="*/ 1 h 148"/>
                  <a:gd name="T22" fmla="*/ 4 w 78"/>
                  <a:gd name="T23" fmla="*/ 1 h 148"/>
                  <a:gd name="T24" fmla="*/ 5 w 78"/>
                  <a:gd name="T25" fmla="*/ 1 h 148"/>
                  <a:gd name="T26" fmla="*/ 5 w 78"/>
                  <a:gd name="T27" fmla="*/ 1 h 148"/>
                  <a:gd name="T28" fmla="*/ 6 w 78"/>
                  <a:gd name="T29" fmla="*/ 1 h 148"/>
                  <a:gd name="T30" fmla="*/ 7 w 78"/>
                  <a:gd name="T31" fmla="*/ 1 h 148"/>
                  <a:gd name="T32" fmla="*/ 10 w 78"/>
                  <a:gd name="T33" fmla="*/ 0 h 148"/>
                  <a:gd name="T34" fmla="*/ 10 w 78"/>
                  <a:gd name="T35" fmla="*/ 0 h 1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8"/>
                  <a:gd name="T55" fmla="*/ 0 h 148"/>
                  <a:gd name="T56" fmla="*/ 78 w 78"/>
                  <a:gd name="T57" fmla="*/ 148 h 14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8" h="148">
                    <a:moveTo>
                      <a:pt x="78" y="0"/>
                    </a:moveTo>
                    <a:lnTo>
                      <a:pt x="78" y="0"/>
                    </a:lnTo>
                    <a:lnTo>
                      <a:pt x="56" y="30"/>
                    </a:lnTo>
                    <a:lnTo>
                      <a:pt x="38" y="56"/>
                    </a:lnTo>
                    <a:lnTo>
                      <a:pt x="32" y="68"/>
                    </a:lnTo>
                    <a:lnTo>
                      <a:pt x="26" y="78"/>
                    </a:lnTo>
                    <a:lnTo>
                      <a:pt x="10" y="124"/>
                    </a:lnTo>
                    <a:lnTo>
                      <a:pt x="0" y="148"/>
                    </a:lnTo>
                    <a:lnTo>
                      <a:pt x="18" y="122"/>
                    </a:lnTo>
                    <a:lnTo>
                      <a:pt x="32" y="98"/>
                    </a:lnTo>
                    <a:lnTo>
                      <a:pt x="40" y="76"/>
                    </a:lnTo>
                    <a:lnTo>
                      <a:pt x="50" y="56"/>
                    </a:lnTo>
                    <a:lnTo>
                      <a:pt x="62" y="30"/>
                    </a:lnTo>
                    <a:lnTo>
                      <a:pt x="78" y="0"/>
                    </a:lnTo>
                    <a:close/>
                  </a:path>
                </a:pathLst>
              </a:custGeom>
              <a:solidFill>
                <a:srgbClr val="2B5B0C"/>
              </a:solidFill>
              <a:ln w="9525">
                <a:noFill/>
                <a:round/>
                <a:headEnd/>
                <a:tailEnd/>
              </a:ln>
            </p:spPr>
            <p:txBody>
              <a:bodyPr/>
              <a:lstStyle/>
              <a:p>
                <a:endParaRPr lang="zh-TW" altLang="en-US"/>
              </a:p>
            </p:txBody>
          </p:sp>
          <p:sp>
            <p:nvSpPr>
              <p:cNvPr id="24584" name="Freeform 16"/>
              <p:cNvSpPr>
                <a:spLocks/>
              </p:cNvSpPr>
              <p:nvPr/>
            </p:nvSpPr>
            <p:spPr bwMode="auto">
              <a:xfrm>
                <a:off x="475" y="39"/>
                <a:ext cx="39" cy="67"/>
              </a:xfrm>
              <a:custGeom>
                <a:avLst/>
                <a:gdLst>
                  <a:gd name="T0" fmla="*/ 6 w 48"/>
                  <a:gd name="T1" fmla="*/ 1 h 112"/>
                  <a:gd name="T2" fmla="*/ 6 w 48"/>
                  <a:gd name="T3" fmla="*/ 1 h 112"/>
                  <a:gd name="T4" fmla="*/ 6 w 48"/>
                  <a:gd name="T5" fmla="*/ 1 h 112"/>
                  <a:gd name="T6" fmla="*/ 5 w 48"/>
                  <a:gd name="T7" fmla="*/ 1 h 112"/>
                  <a:gd name="T8" fmla="*/ 4 w 48"/>
                  <a:gd name="T9" fmla="*/ 1 h 112"/>
                  <a:gd name="T10" fmla="*/ 4 w 48"/>
                  <a:gd name="T11" fmla="*/ 1 h 112"/>
                  <a:gd name="T12" fmla="*/ 4 w 48"/>
                  <a:gd name="T13" fmla="*/ 1 h 112"/>
                  <a:gd name="T14" fmla="*/ 2 w 48"/>
                  <a:gd name="T15" fmla="*/ 1 h 112"/>
                  <a:gd name="T16" fmla="*/ 2 w 48"/>
                  <a:gd name="T17" fmla="*/ 1 h 112"/>
                  <a:gd name="T18" fmla="*/ 0 w 48"/>
                  <a:gd name="T19" fmla="*/ 0 h 112"/>
                  <a:gd name="T20" fmla="*/ 0 w 48"/>
                  <a:gd name="T21" fmla="*/ 0 h 112"/>
                  <a:gd name="T22" fmla="*/ 2 w 48"/>
                  <a:gd name="T23" fmla="*/ 1 h 112"/>
                  <a:gd name="T24" fmla="*/ 2 w 48"/>
                  <a:gd name="T25" fmla="*/ 1 h 112"/>
                  <a:gd name="T26" fmla="*/ 3 w 48"/>
                  <a:gd name="T27" fmla="*/ 1 h 112"/>
                  <a:gd name="T28" fmla="*/ 3 w 48"/>
                  <a:gd name="T29" fmla="*/ 1 h 112"/>
                  <a:gd name="T30" fmla="*/ 4 w 48"/>
                  <a:gd name="T31" fmla="*/ 1 h 112"/>
                  <a:gd name="T32" fmla="*/ 6 w 48"/>
                  <a:gd name="T33" fmla="*/ 1 h 112"/>
                  <a:gd name="T34" fmla="*/ 6 w 48"/>
                  <a:gd name="T35" fmla="*/ 1 h 112"/>
                  <a:gd name="T36" fmla="*/ 6 w 48"/>
                  <a:gd name="T37" fmla="*/ 1 h 1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12"/>
                  <a:gd name="T59" fmla="*/ 48 w 48"/>
                  <a:gd name="T60" fmla="*/ 112 h 1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12">
                    <a:moveTo>
                      <a:pt x="48" y="112"/>
                    </a:moveTo>
                    <a:lnTo>
                      <a:pt x="48" y="112"/>
                    </a:lnTo>
                    <a:lnTo>
                      <a:pt x="42" y="80"/>
                    </a:lnTo>
                    <a:lnTo>
                      <a:pt x="36" y="54"/>
                    </a:lnTo>
                    <a:lnTo>
                      <a:pt x="32" y="42"/>
                    </a:lnTo>
                    <a:lnTo>
                      <a:pt x="28" y="34"/>
                    </a:lnTo>
                    <a:lnTo>
                      <a:pt x="18" y="20"/>
                    </a:lnTo>
                    <a:lnTo>
                      <a:pt x="8" y="10"/>
                    </a:lnTo>
                    <a:lnTo>
                      <a:pt x="0" y="0"/>
                    </a:lnTo>
                    <a:lnTo>
                      <a:pt x="6" y="20"/>
                    </a:lnTo>
                    <a:lnTo>
                      <a:pt x="12" y="38"/>
                    </a:lnTo>
                    <a:lnTo>
                      <a:pt x="22" y="56"/>
                    </a:lnTo>
                    <a:lnTo>
                      <a:pt x="32" y="76"/>
                    </a:lnTo>
                    <a:lnTo>
                      <a:pt x="40" y="94"/>
                    </a:lnTo>
                    <a:lnTo>
                      <a:pt x="48" y="112"/>
                    </a:lnTo>
                    <a:close/>
                  </a:path>
                </a:pathLst>
              </a:custGeom>
              <a:solidFill>
                <a:srgbClr val="2B5B0C"/>
              </a:solidFill>
              <a:ln w="9525">
                <a:noFill/>
                <a:round/>
                <a:headEnd/>
                <a:tailEnd/>
              </a:ln>
            </p:spPr>
            <p:txBody>
              <a:bodyPr/>
              <a:lstStyle/>
              <a:p>
                <a:endParaRPr lang="zh-TW" altLang="en-US"/>
              </a:p>
            </p:txBody>
          </p:sp>
          <p:sp>
            <p:nvSpPr>
              <p:cNvPr id="24585" name="Freeform 17"/>
              <p:cNvSpPr>
                <a:spLocks/>
              </p:cNvSpPr>
              <p:nvPr/>
            </p:nvSpPr>
            <p:spPr bwMode="auto">
              <a:xfrm>
                <a:off x="551" y="10"/>
                <a:ext cx="89" cy="63"/>
              </a:xfrm>
              <a:custGeom>
                <a:avLst/>
                <a:gdLst>
                  <a:gd name="T0" fmla="*/ 13 w 110"/>
                  <a:gd name="T1" fmla="*/ 0 h 106"/>
                  <a:gd name="T2" fmla="*/ 13 w 110"/>
                  <a:gd name="T3" fmla="*/ 0 h 106"/>
                  <a:gd name="T4" fmla="*/ 7 w 110"/>
                  <a:gd name="T5" fmla="*/ 1 h 106"/>
                  <a:gd name="T6" fmla="*/ 7 w 110"/>
                  <a:gd name="T7" fmla="*/ 1 h 106"/>
                  <a:gd name="T8" fmla="*/ 2 w 110"/>
                  <a:gd name="T9" fmla="*/ 1 h 106"/>
                  <a:gd name="T10" fmla="*/ 2 w 110"/>
                  <a:gd name="T11" fmla="*/ 1 h 106"/>
                  <a:gd name="T12" fmla="*/ 0 w 110"/>
                  <a:gd name="T13" fmla="*/ 1 h 106"/>
                  <a:gd name="T14" fmla="*/ 0 w 110"/>
                  <a:gd name="T15" fmla="*/ 1 h 106"/>
                  <a:gd name="T16" fmla="*/ 2 w 110"/>
                  <a:gd name="T17" fmla="*/ 1 h 106"/>
                  <a:gd name="T18" fmla="*/ 2 w 110"/>
                  <a:gd name="T19" fmla="*/ 1 h 106"/>
                  <a:gd name="T20" fmla="*/ 2 w 110"/>
                  <a:gd name="T21" fmla="*/ 1 h 106"/>
                  <a:gd name="T22" fmla="*/ 3 w 110"/>
                  <a:gd name="T23" fmla="*/ 1 h 106"/>
                  <a:gd name="T24" fmla="*/ 5 w 110"/>
                  <a:gd name="T25" fmla="*/ 1 h 106"/>
                  <a:gd name="T26" fmla="*/ 8 w 110"/>
                  <a:gd name="T27" fmla="*/ 1 h 106"/>
                  <a:gd name="T28" fmla="*/ 10 w 110"/>
                  <a:gd name="T29" fmla="*/ 1 h 106"/>
                  <a:gd name="T30" fmla="*/ 12 w 110"/>
                  <a:gd name="T31" fmla="*/ 1 h 106"/>
                  <a:gd name="T32" fmla="*/ 13 w 110"/>
                  <a:gd name="T33" fmla="*/ 0 h 106"/>
                  <a:gd name="T34" fmla="*/ 13 w 110"/>
                  <a:gd name="T35" fmla="*/ 0 h 1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0"/>
                  <a:gd name="T55" fmla="*/ 0 h 106"/>
                  <a:gd name="T56" fmla="*/ 110 w 110"/>
                  <a:gd name="T57" fmla="*/ 106 h 1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0" h="106">
                    <a:moveTo>
                      <a:pt x="110" y="0"/>
                    </a:moveTo>
                    <a:lnTo>
                      <a:pt x="110" y="0"/>
                    </a:lnTo>
                    <a:lnTo>
                      <a:pt x="60" y="50"/>
                    </a:lnTo>
                    <a:lnTo>
                      <a:pt x="20" y="84"/>
                    </a:lnTo>
                    <a:lnTo>
                      <a:pt x="6" y="96"/>
                    </a:lnTo>
                    <a:lnTo>
                      <a:pt x="0" y="104"/>
                    </a:lnTo>
                    <a:lnTo>
                      <a:pt x="2" y="106"/>
                    </a:lnTo>
                    <a:lnTo>
                      <a:pt x="4" y="104"/>
                    </a:lnTo>
                    <a:lnTo>
                      <a:pt x="14" y="100"/>
                    </a:lnTo>
                    <a:lnTo>
                      <a:pt x="28" y="88"/>
                    </a:lnTo>
                    <a:lnTo>
                      <a:pt x="46" y="74"/>
                    </a:lnTo>
                    <a:lnTo>
                      <a:pt x="66" y="56"/>
                    </a:lnTo>
                    <a:lnTo>
                      <a:pt x="84" y="38"/>
                    </a:lnTo>
                    <a:lnTo>
                      <a:pt x="98" y="18"/>
                    </a:lnTo>
                    <a:lnTo>
                      <a:pt x="110" y="0"/>
                    </a:lnTo>
                    <a:close/>
                  </a:path>
                </a:pathLst>
              </a:custGeom>
              <a:solidFill>
                <a:srgbClr val="2B5B0C"/>
              </a:solidFill>
              <a:ln w="9525">
                <a:noFill/>
                <a:round/>
                <a:headEnd/>
                <a:tailEnd/>
              </a:ln>
            </p:spPr>
            <p:txBody>
              <a:bodyPr/>
              <a:lstStyle/>
              <a:p>
                <a:endParaRPr lang="zh-TW" altLang="en-US"/>
              </a:p>
            </p:txBody>
          </p:sp>
          <p:sp>
            <p:nvSpPr>
              <p:cNvPr id="24586" name="Freeform 18"/>
              <p:cNvSpPr>
                <a:spLocks/>
              </p:cNvSpPr>
              <p:nvPr/>
            </p:nvSpPr>
            <p:spPr bwMode="auto">
              <a:xfrm>
                <a:off x="451" y="59"/>
                <a:ext cx="56" cy="51"/>
              </a:xfrm>
              <a:custGeom>
                <a:avLst/>
                <a:gdLst>
                  <a:gd name="T0" fmla="*/ 7 w 70"/>
                  <a:gd name="T1" fmla="*/ 1 h 86"/>
                  <a:gd name="T2" fmla="*/ 7 w 70"/>
                  <a:gd name="T3" fmla="*/ 1 h 86"/>
                  <a:gd name="T4" fmla="*/ 7 w 70"/>
                  <a:gd name="T5" fmla="*/ 1 h 86"/>
                  <a:gd name="T6" fmla="*/ 7 w 70"/>
                  <a:gd name="T7" fmla="*/ 1 h 86"/>
                  <a:gd name="T8" fmla="*/ 6 w 70"/>
                  <a:gd name="T9" fmla="*/ 1 h 86"/>
                  <a:gd name="T10" fmla="*/ 6 w 70"/>
                  <a:gd name="T11" fmla="*/ 1 h 86"/>
                  <a:gd name="T12" fmla="*/ 5 w 70"/>
                  <a:gd name="T13" fmla="*/ 1 h 86"/>
                  <a:gd name="T14" fmla="*/ 5 w 70"/>
                  <a:gd name="T15" fmla="*/ 1 h 86"/>
                  <a:gd name="T16" fmla="*/ 3 w 70"/>
                  <a:gd name="T17" fmla="*/ 1 h 86"/>
                  <a:gd name="T18" fmla="*/ 2 w 70"/>
                  <a:gd name="T19" fmla="*/ 1 h 86"/>
                  <a:gd name="T20" fmla="*/ 0 w 70"/>
                  <a:gd name="T21" fmla="*/ 0 h 86"/>
                  <a:gd name="T22" fmla="*/ 0 w 70"/>
                  <a:gd name="T23" fmla="*/ 0 h 86"/>
                  <a:gd name="T24" fmla="*/ 0 w 70"/>
                  <a:gd name="T25" fmla="*/ 1 h 86"/>
                  <a:gd name="T26" fmla="*/ 2 w 70"/>
                  <a:gd name="T27" fmla="*/ 1 h 86"/>
                  <a:gd name="T28" fmla="*/ 2 w 70"/>
                  <a:gd name="T29" fmla="*/ 1 h 86"/>
                  <a:gd name="T30" fmla="*/ 2 w 70"/>
                  <a:gd name="T31" fmla="*/ 1 h 86"/>
                  <a:gd name="T32" fmla="*/ 2 w 70"/>
                  <a:gd name="T33" fmla="*/ 1 h 86"/>
                  <a:gd name="T34" fmla="*/ 2 w 70"/>
                  <a:gd name="T35" fmla="*/ 1 h 86"/>
                  <a:gd name="T36" fmla="*/ 6 w 70"/>
                  <a:gd name="T37" fmla="*/ 1 h 86"/>
                  <a:gd name="T38" fmla="*/ 7 w 70"/>
                  <a:gd name="T39" fmla="*/ 1 h 86"/>
                  <a:gd name="T40" fmla="*/ 7 w 70"/>
                  <a:gd name="T41" fmla="*/ 1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86"/>
                  <a:gd name="T65" fmla="*/ 70 w 70"/>
                  <a:gd name="T66" fmla="*/ 86 h 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86">
                    <a:moveTo>
                      <a:pt x="70" y="86"/>
                    </a:moveTo>
                    <a:lnTo>
                      <a:pt x="70" y="86"/>
                    </a:lnTo>
                    <a:lnTo>
                      <a:pt x="70" y="82"/>
                    </a:lnTo>
                    <a:lnTo>
                      <a:pt x="66" y="72"/>
                    </a:lnTo>
                    <a:lnTo>
                      <a:pt x="58" y="56"/>
                    </a:lnTo>
                    <a:lnTo>
                      <a:pt x="52" y="50"/>
                    </a:lnTo>
                    <a:lnTo>
                      <a:pt x="44" y="42"/>
                    </a:lnTo>
                    <a:lnTo>
                      <a:pt x="28" y="28"/>
                    </a:lnTo>
                    <a:lnTo>
                      <a:pt x="14" y="14"/>
                    </a:lnTo>
                    <a:lnTo>
                      <a:pt x="0" y="0"/>
                    </a:lnTo>
                    <a:lnTo>
                      <a:pt x="0" y="2"/>
                    </a:lnTo>
                    <a:lnTo>
                      <a:pt x="2" y="12"/>
                    </a:lnTo>
                    <a:lnTo>
                      <a:pt x="6" y="24"/>
                    </a:lnTo>
                    <a:lnTo>
                      <a:pt x="12" y="32"/>
                    </a:lnTo>
                    <a:lnTo>
                      <a:pt x="18" y="40"/>
                    </a:lnTo>
                    <a:lnTo>
                      <a:pt x="52" y="70"/>
                    </a:lnTo>
                    <a:lnTo>
                      <a:pt x="70" y="86"/>
                    </a:lnTo>
                    <a:close/>
                  </a:path>
                </a:pathLst>
              </a:custGeom>
              <a:solidFill>
                <a:srgbClr val="2B5B0C"/>
              </a:solidFill>
              <a:ln w="9525">
                <a:noFill/>
                <a:round/>
                <a:headEnd/>
                <a:tailEnd/>
              </a:ln>
            </p:spPr>
            <p:txBody>
              <a:bodyPr/>
              <a:lstStyle/>
              <a:p>
                <a:endParaRPr lang="zh-TW" altLang="en-US"/>
              </a:p>
            </p:txBody>
          </p:sp>
          <p:sp>
            <p:nvSpPr>
              <p:cNvPr id="24587" name="Freeform 19"/>
              <p:cNvSpPr>
                <a:spLocks/>
              </p:cNvSpPr>
              <p:nvPr/>
            </p:nvSpPr>
            <p:spPr bwMode="auto">
              <a:xfrm>
                <a:off x="413" y="103"/>
                <a:ext cx="76" cy="26"/>
              </a:xfrm>
              <a:custGeom>
                <a:avLst/>
                <a:gdLst>
                  <a:gd name="T0" fmla="*/ 11 w 94"/>
                  <a:gd name="T1" fmla="*/ 1 h 44"/>
                  <a:gd name="T2" fmla="*/ 11 w 94"/>
                  <a:gd name="T3" fmla="*/ 1 h 44"/>
                  <a:gd name="T4" fmla="*/ 11 w 94"/>
                  <a:gd name="T5" fmla="*/ 1 h 44"/>
                  <a:gd name="T6" fmla="*/ 10 w 94"/>
                  <a:gd name="T7" fmla="*/ 1 h 44"/>
                  <a:gd name="T8" fmla="*/ 9 w 94"/>
                  <a:gd name="T9" fmla="*/ 1 h 44"/>
                  <a:gd name="T10" fmla="*/ 8 w 94"/>
                  <a:gd name="T11" fmla="*/ 1 h 44"/>
                  <a:gd name="T12" fmla="*/ 6 w 94"/>
                  <a:gd name="T13" fmla="*/ 1 h 44"/>
                  <a:gd name="T14" fmla="*/ 6 w 94"/>
                  <a:gd name="T15" fmla="*/ 1 h 44"/>
                  <a:gd name="T16" fmla="*/ 2 w 94"/>
                  <a:gd name="T17" fmla="*/ 1 h 44"/>
                  <a:gd name="T18" fmla="*/ 0 w 94"/>
                  <a:gd name="T19" fmla="*/ 0 h 44"/>
                  <a:gd name="T20" fmla="*/ 0 w 94"/>
                  <a:gd name="T21" fmla="*/ 0 h 44"/>
                  <a:gd name="T22" fmla="*/ 2 w 94"/>
                  <a:gd name="T23" fmla="*/ 1 h 44"/>
                  <a:gd name="T24" fmla="*/ 2 w 94"/>
                  <a:gd name="T25" fmla="*/ 1 h 44"/>
                  <a:gd name="T26" fmla="*/ 5 w 94"/>
                  <a:gd name="T27" fmla="*/ 1 h 44"/>
                  <a:gd name="T28" fmla="*/ 5 w 94"/>
                  <a:gd name="T29" fmla="*/ 1 h 44"/>
                  <a:gd name="T30" fmla="*/ 6 w 94"/>
                  <a:gd name="T31" fmla="*/ 1 h 44"/>
                  <a:gd name="T32" fmla="*/ 9 w 94"/>
                  <a:gd name="T33" fmla="*/ 1 h 44"/>
                  <a:gd name="T34" fmla="*/ 11 w 94"/>
                  <a:gd name="T35" fmla="*/ 1 h 44"/>
                  <a:gd name="T36" fmla="*/ 11 w 94"/>
                  <a:gd name="T37" fmla="*/ 1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4"/>
                  <a:gd name="T58" fmla="*/ 0 h 44"/>
                  <a:gd name="T59" fmla="*/ 94 w 94"/>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4" h="44">
                    <a:moveTo>
                      <a:pt x="94" y="44"/>
                    </a:moveTo>
                    <a:lnTo>
                      <a:pt x="94" y="44"/>
                    </a:lnTo>
                    <a:lnTo>
                      <a:pt x="92" y="40"/>
                    </a:lnTo>
                    <a:lnTo>
                      <a:pt x="84" y="32"/>
                    </a:lnTo>
                    <a:lnTo>
                      <a:pt x="72" y="22"/>
                    </a:lnTo>
                    <a:lnTo>
                      <a:pt x="64" y="18"/>
                    </a:lnTo>
                    <a:lnTo>
                      <a:pt x="54" y="14"/>
                    </a:lnTo>
                    <a:lnTo>
                      <a:pt x="18" y="4"/>
                    </a:lnTo>
                    <a:lnTo>
                      <a:pt x="0" y="0"/>
                    </a:lnTo>
                    <a:lnTo>
                      <a:pt x="10" y="10"/>
                    </a:lnTo>
                    <a:lnTo>
                      <a:pt x="22" y="20"/>
                    </a:lnTo>
                    <a:lnTo>
                      <a:pt x="38" y="28"/>
                    </a:lnTo>
                    <a:lnTo>
                      <a:pt x="56" y="34"/>
                    </a:lnTo>
                    <a:lnTo>
                      <a:pt x="74" y="40"/>
                    </a:lnTo>
                    <a:lnTo>
                      <a:pt x="94" y="44"/>
                    </a:lnTo>
                    <a:close/>
                  </a:path>
                </a:pathLst>
              </a:custGeom>
              <a:solidFill>
                <a:srgbClr val="2B5B0C"/>
              </a:solidFill>
              <a:ln w="9525">
                <a:noFill/>
                <a:round/>
                <a:headEnd/>
                <a:tailEnd/>
              </a:ln>
            </p:spPr>
            <p:txBody>
              <a:bodyPr/>
              <a:lstStyle/>
              <a:p>
                <a:endParaRPr lang="zh-TW" altLang="en-US"/>
              </a:p>
            </p:txBody>
          </p:sp>
          <p:sp>
            <p:nvSpPr>
              <p:cNvPr id="24588" name="Freeform 20"/>
              <p:cNvSpPr>
                <a:spLocks/>
              </p:cNvSpPr>
              <p:nvPr/>
            </p:nvSpPr>
            <p:spPr bwMode="auto">
              <a:xfrm>
                <a:off x="493" y="91"/>
                <a:ext cx="115" cy="37"/>
              </a:xfrm>
              <a:custGeom>
                <a:avLst/>
                <a:gdLst>
                  <a:gd name="T0" fmla="*/ 0 w 142"/>
                  <a:gd name="T1" fmla="*/ 1 h 62"/>
                  <a:gd name="T2" fmla="*/ 0 w 142"/>
                  <a:gd name="T3" fmla="*/ 1 h 62"/>
                  <a:gd name="T4" fmla="*/ 2 w 142"/>
                  <a:gd name="T5" fmla="*/ 1 h 62"/>
                  <a:gd name="T6" fmla="*/ 2 w 142"/>
                  <a:gd name="T7" fmla="*/ 1 h 62"/>
                  <a:gd name="T8" fmla="*/ 5 w 142"/>
                  <a:gd name="T9" fmla="*/ 1 h 62"/>
                  <a:gd name="T10" fmla="*/ 6 w 142"/>
                  <a:gd name="T11" fmla="*/ 1 h 62"/>
                  <a:gd name="T12" fmla="*/ 8 w 142"/>
                  <a:gd name="T13" fmla="*/ 1 h 62"/>
                  <a:gd name="T14" fmla="*/ 8 w 142"/>
                  <a:gd name="T15" fmla="*/ 1 h 62"/>
                  <a:gd name="T16" fmla="*/ 15 w 142"/>
                  <a:gd name="T17" fmla="*/ 1 h 62"/>
                  <a:gd name="T18" fmla="*/ 17 w 142"/>
                  <a:gd name="T19" fmla="*/ 0 h 62"/>
                  <a:gd name="T20" fmla="*/ 17 w 142"/>
                  <a:gd name="T21" fmla="*/ 0 h 62"/>
                  <a:gd name="T22" fmla="*/ 15 w 142"/>
                  <a:gd name="T23" fmla="*/ 1 h 62"/>
                  <a:gd name="T24" fmla="*/ 12 w 142"/>
                  <a:gd name="T25" fmla="*/ 1 h 62"/>
                  <a:gd name="T26" fmla="*/ 10 w 142"/>
                  <a:gd name="T27" fmla="*/ 1 h 62"/>
                  <a:gd name="T28" fmla="*/ 10 w 142"/>
                  <a:gd name="T29" fmla="*/ 1 h 62"/>
                  <a:gd name="T30" fmla="*/ 6 w 142"/>
                  <a:gd name="T31" fmla="*/ 1 h 62"/>
                  <a:gd name="T32" fmla="*/ 3 w 142"/>
                  <a:gd name="T33" fmla="*/ 1 h 62"/>
                  <a:gd name="T34" fmla="*/ 0 w 142"/>
                  <a:gd name="T35" fmla="*/ 1 h 62"/>
                  <a:gd name="T36" fmla="*/ 0 w 142"/>
                  <a:gd name="T37" fmla="*/ 1 h 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2"/>
                  <a:gd name="T58" fmla="*/ 0 h 62"/>
                  <a:gd name="T59" fmla="*/ 142 w 142"/>
                  <a:gd name="T60" fmla="*/ 62 h 6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2" h="62">
                    <a:moveTo>
                      <a:pt x="0" y="62"/>
                    </a:moveTo>
                    <a:lnTo>
                      <a:pt x="0" y="62"/>
                    </a:lnTo>
                    <a:lnTo>
                      <a:pt x="4" y="58"/>
                    </a:lnTo>
                    <a:lnTo>
                      <a:pt x="18" y="48"/>
                    </a:lnTo>
                    <a:lnTo>
                      <a:pt x="40" y="34"/>
                    </a:lnTo>
                    <a:lnTo>
                      <a:pt x="52" y="28"/>
                    </a:lnTo>
                    <a:lnTo>
                      <a:pt x="66" y="22"/>
                    </a:lnTo>
                    <a:lnTo>
                      <a:pt x="118" y="6"/>
                    </a:lnTo>
                    <a:lnTo>
                      <a:pt x="142" y="0"/>
                    </a:lnTo>
                    <a:lnTo>
                      <a:pt x="122" y="14"/>
                    </a:lnTo>
                    <a:lnTo>
                      <a:pt x="102" y="28"/>
                    </a:lnTo>
                    <a:lnTo>
                      <a:pt x="80" y="38"/>
                    </a:lnTo>
                    <a:lnTo>
                      <a:pt x="54" y="48"/>
                    </a:lnTo>
                    <a:lnTo>
                      <a:pt x="28" y="56"/>
                    </a:lnTo>
                    <a:lnTo>
                      <a:pt x="0" y="62"/>
                    </a:lnTo>
                    <a:close/>
                  </a:path>
                </a:pathLst>
              </a:custGeom>
              <a:solidFill>
                <a:srgbClr val="2B5B0C"/>
              </a:solidFill>
              <a:ln w="9525">
                <a:noFill/>
                <a:round/>
                <a:headEnd/>
                <a:tailEnd/>
              </a:ln>
            </p:spPr>
            <p:txBody>
              <a:bodyPr/>
              <a:lstStyle/>
              <a:p>
                <a:endParaRPr lang="zh-TW" altLang="en-US"/>
              </a:p>
            </p:txBody>
          </p:sp>
          <p:sp>
            <p:nvSpPr>
              <p:cNvPr id="24589" name="Freeform 21"/>
              <p:cNvSpPr>
                <a:spLocks/>
              </p:cNvSpPr>
              <p:nvPr/>
            </p:nvSpPr>
            <p:spPr bwMode="auto">
              <a:xfrm>
                <a:off x="501" y="78"/>
                <a:ext cx="105" cy="39"/>
              </a:xfrm>
              <a:custGeom>
                <a:avLst/>
                <a:gdLst>
                  <a:gd name="T0" fmla="*/ 0 w 130"/>
                  <a:gd name="T1" fmla="*/ 1 h 66"/>
                  <a:gd name="T2" fmla="*/ 0 w 130"/>
                  <a:gd name="T3" fmla="*/ 1 h 66"/>
                  <a:gd name="T4" fmla="*/ 2 w 130"/>
                  <a:gd name="T5" fmla="*/ 1 h 66"/>
                  <a:gd name="T6" fmla="*/ 2 w 130"/>
                  <a:gd name="T7" fmla="*/ 1 h 66"/>
                  <a:gd name="T8" fmla="*/ 5 w 130"/>
                  <a:gd name="T9" fmla="*/ 1 h 66"/>
                  <a:gd name="T10" fmla="*/ 6 w 130"/>
                  <a:gd name="T11" fmla="*/ 1 h 66"/>
                  <a:gd name="T12" fmla="*/ 7 w 130"/>
                  <a:gd name="T13" fmla="*/ 1 h 66"/>
                  <a:gd name="T14" fmla="*/ 7 w 130"/>
                  <a:gd name="T15" fmla="*/ 1 h 66"/>
                  <a:gd name="T16" fmla="*/ 15 w 130"/>
                  <a:gd name="T17" fmla="*/ 0 h 66"/>
                  <a:gd name="T18" fmla="*/ 15 w 130"/>
                  <a:gd name="T19" fmla="*/ 0 h 66"/>
                  <a:gd name="T20" fmla="*/ 15 w 130"/>
                  <a:gd name="T21" fmla="*/ 0 h 66"/>
                  <a:gd name="T22" fmla="*/ 13 w 130"/>
                  <a:gd name="T23" fmla="*/ 1 h 66"/>
                  <a:gd name="T24" fmla="*/ 12 w 130"/>
                  <a:gd name="T25" fmla="*/ 1 h 66"/>
                  <a:gd name="T26" fmla="*/ 10 w 130"/>
                  <a:gd name="T27" fmla="*/ 1 h 66"/>
                  <a:gd name="T28" fmla="*/ 9 w 130"/>
                  <a:gd name="T29" fmla="*/ 1 h 66"/>
                  <a:gd name="T30" fmla="*/ 9 w 130"/>
                  <a:gd name="T31" fmla="*/ 1 h 66"/>
                  <a:gd name="T32" fmla="*/ 0 w 130"/>
                  <a:gd name="T33" fmla="*/ 1 h 66"/>
                  <a:gd name="T34" fmla="*/ 0 w 130"/>
                  <a:gd name="T35" fmla="*/ 1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0"/>
                  <a:gd name="T55" fmla="*/ 0 h 66"/>
                  <a:gd name="T56" fmla="*/ 130 w 130"/>
                  <a:gd name="T57" fmla="*/ 66 h 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0" h="66">
                    <a:moveTo>
                      <a:pt x="0" y="66"/>
                    </a:moveTo>
                    <a:lnTo>
                      <a:pt x="0" y="66"/>
                    </a:lnTo>
                    <a:lnTo>
                      <a:pt x="6" y="66"/>
                    </a:lnTo>
                    <a:lnTo>
                      <a:pt x="20" y="64"/>
                    </a:lnTo>
                    <a:lnTo>
                      <a:pt x="40" y="58"/>
                    </a:lnTo>
                    <a:lnTo>
                      <a:pt x="52" y="54"/>
                    </a:lnTo>
                    <a:lnTo>
                      <a:pt x="62" y="48"/>
                    </a:lnTo>
                    <a:lnTo>
                      <a:pt x="130" y="0"/>
                    </a:lnTo>
                    <a:lnTo>
                      <a:pt x="126" y="0"/>
                    </a:lnTo>
                    <a:lnTo>
                      <a:pt x="114" y="2"/>
                    </a:lnTo>
                    <a:lnTo>
                      <a:pt x="98" y="6"/>
                    </a:lnTo>
                    <a:lnTo>
                      <a:pt x="88" y="10"/>
                    </a:lnTo>
                    <a:lnTo>
                      <a:pt x="76" y="18"/>
                    </a:lnTo>
                    <a:lnTo>
                      <a:pt x="0" y="66"/>
                    </a:lnTo>
                    <a:close/>
                  </a:path>
                </a:pathLst>
              </a:custGeom>
              <a:solidFill>
                <a:srgbClr val="2B5B0C"/>
              </a:solidFill>
              <a:ln w="9525">
                <a:noFill/>
                <a:round/>
                <a:headEnd/>
                <a:tailEnd/>
              </a:ln>
            </p:spPr>
            <p:txBody>
              <a:bodyPr/>
              <a:lstStyle/>
              <a:p>
                <a:endParaRPr lang="zh-TW" altLang="en-US"/>
              </a:p>
            </p:txBody>
          </p:sp>
          <p:sp>
            <p:nvSpPr>
              <p:cNvPr id="24590" name="Freeform 22"/>
              <p:cNvSpPr>
                <a:spLocks/>
              </p:cNvSpPr>
              <p:nvPr/>
            </p:nvSpPr>
            <p:spPr bwMode="auto">
              <a:xfrm>
                <a:off x="404" y="68"/>
                <a:ext cx="152" cy="110"/>
              </a:xfrm>
              <a:custGeom>
                <a:avLst/>
                <a:gdLst>
                  <a:gd name="T0" fmla="*/ 23 w 188"/>
                  <a:gd name="T1" fmla="*/ 0 h 184"/>
                  <a:gd name="T2" fmla="*/ 23 w 188"/>
                  <a:gd name="T3" fmla="*/ 0 h 184"/>
                  <a:gd name="T4" fmla="*/ 17 w 188"/>
                  <a:gd name="T5" fmla="*/ 1 h 184"/>
                  <a:gd name="T6" fmla="*/ 17 w 188"/>
                  <a:gd name="T7" fmla="*/ 1 h 184"/>
                  <a:gd name="T8" fmla="*/ 15 w 188"/>
                  <a:gd name="T9" fmla="*/ 1 h 184"/>
                  <a:gd name="T10" fmla="*/ 13 w 188"/>
                  <a:gd name="T11" fmla="*/ 1 h 184"/>
                  <a:gd name="T12" fmla="*/ 13 w 188"/>
                  <a:gd name="T13" fmla="*/ 1 h 184"/>
                  <a:gd name="T14" fmla="*/ 11 w 188"/>
                  <a:gd name="T15" fmla="*/ 1 h 184"/>
                  <a:gd name="T16" fmla="*/ 9 w 188"/>
                  <a:gd name="T17" fmla="*/ 1 h 184"/>
                  <a:gd name="T18" fmla="*/ 9 w 188"/>
                  <a:gd name="T19" fmla="*/ 1 h 184"/>
                  <a:gd name="T20" fmla="*/ 7 w 188"/>
                  <a:gd name="T21" fmla="*/ 1 h 184"/>
                  <a:gd name="T22" fmla="*/ 6 w 188"/>
                  <a:gd name="T23" fmla="*/ 1 h 184"/>
                  <a:gd name="T24" fmla="*/ 3 w 188"/>
                  <a:gd name="T25" fmla="*/ 1 h 184"/>
                  <a:gd name="T26" fmla="*/ 2 w 188"/>
                  <a:gd name="T27" fmla="*/ 1 h 184"/>
                  <a:gd name="T28" fmla="*/ 0 w 188"/>
                  <a:gd name="T29" fmla="*/ 1 h 184"/>
                  <a:gd name="T30" fmla="*/ 0 w 188"/>
                  <a:gd name="T31" fmla="*/ 1 h 184"/>
                  <a:gd name="T32" fmla="*/ 0 w 188"/>
                  <a:gd name="T33" fmla="*/ 1 h 184"/>
                  <a:gd name="T34" fmla="*/ 2 w 188"/>
                  <a:gd name="T35" fmla="*/ 1 h 184"/>
                  <a:gd name="T36" fmla="*/ 5 w 188"/>
                  <a:gd name="T37" fmla="*/ 1 h 184"/>
                  <a:gd name="T38" fmla="*/ 7 w 188"/>
                  <a:gd name="T39" fmla="*/ 1 h 184"/>
                  <a:gd name="T40" fmla="*/ 7 w 188"/>
                  <a:gd name="T41" fmla="*/ 1 h 184"/>
                  <a:gd name="T42" fmla="*/ 9 w 188"/>
                  <a:gd name="T43" fmla="*/ 1 h 184"/>
                  <a:gd name="T44" fmla="*/ 10 w 188"/>
                  <a:gd name="T45" fmla="*/ 1 h 184"/>
                  <a:gd name="T46" fmla="*/ 12 w 188"/>
                  <a:gd name="T47" fmla="*/ 1 h 184"/>
                  <a:gd name="T48" fmla="*/ 12 w 188"/>
                  <a:gd name="T49" fmla="*/ 1 h 184"/>
                  <a:gd name="T50" fmla="*/ 12 w 188"/>
                  <a:gd name="T51" fmla="*/ 1 h 184"/>
                  <a:gd name="T52" fmla="*/ 15 w 188"/>
                  <a:gd name="T53" fmla="*/ 1 h 184"/>
                  <a:gd name="T54" fmla="*/ 17 w 188"/>
                  <a:gd name="T55" fmla="*/ 1 h 184"/>
                  <a:gd name="T56" fmla="*/ 17 w 188"/>
                  <a:gd name="T57" fmla="*/ 1 h 184"/>
                  <a:gd name="T58" fmla="*/ 19 w 188"/>
                  <a:gd name="T59" fmla="*/ 1 h 184"/>
                  <a:gd name="T60" fmla="*/ 21 w 188"/>
                  <a:gd name="T61" fmla="*/ 1 h 184"/>
                  <a:gd name="T62" fmla="*/ 23 w 188"/>
                  <a:gd name="T63" fmla="*/ 0 h 184"/>
                  <a:gd name="T64" fmla="*/ 23 w 188"/>
                  <a:gd name="T65" fmla="*/ 0 h 1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184"/>
                  <a:gd name="T101" fmla="*/ 188 w 188"/>
                  <a:gd name="T102" fmla="*/ 184 h 1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184">
                    <a:moveTo>
                      <a:pt x="188" y="0"/>
                    </a:moveTo>
                    <a:lnTo>
                      <a:pt x="188" y="0"/>
                    </a:lnTo>
                    <a:lnTo>
                      <a:pt x="142" y="56"/>
                    </a:lnTo>
                    <a:lnTo>
                      <a:pt x="130" y="72"/>
                    </a:lnTo>
                    <a:lnTo>
                      <a:pt x="110" y="100"/>
                    </a:lnTo>
                    <a:lnTo>
                      <a:pt x="94" y="124"/>
                    </a:lnTo>
                    <a:lnTo>
                      <a:pt x="74" y="144"/>
                    </a:lnTo>
                    <a:lnTo>
                      <a:pt x="62" y="154"/>
                    </a:lnTo>
                    <a:lnTo>
                      <a:pt x="50" y="162"/>
                    </a:lnTo>
                    <a:lnTo>
                      <a:pt x="26" y="174"/>
                    </a:lnTo>
                    <a:lnTo>
                      <a:pt x="8" y="182"/>
                    </a:lnTo>
                    <a:lnTo>
                      <a:pt x="0" y="184"/>
                    </a:lnTo>
                    <a:lnTo>
                      <a:pt x="0" y="174"/>
                    </a:lnTo>
                    <a:lnTo>
                      <a:pt x="24" y="166"/>
                    </a:lnTo>
                    <a:lnTo>
                      <a:pt x="44" y="158"/>
                    </a:lnTo>
                    <a:lnTo>
                      <a:pt x="62" y="146"/>
                    </a:lnTo>
                    <a:lnTo>
                      <a:pt x="76" y="136"/>
                    </a:lnTo>
                    <a:lnTo>
                      <a:pt x="86" y="124"/>
                    </a:lnTo>
                    <a:lnTo>
                      <a:pt x="96" y="112"/>
                    </a:lnTo>
                    <a:lnTo>
                      <a:pt x="106" y="98"/>
                    </a:lnTo>
                    <a:lnTo>
                      <a:pt x="126" y="72"/>
                    </a:lnTo>
                    <a:lnTo>
                      <a:pt x="144" y="48"/>
                    </a:lnTo>
                    <a:lnTo>
                      <a:pt x="156" y="34"/>
                    </a:lnTo>
                    <a:lnTo>
                      <a:pt x="170" y="18"/>
                    </a:lnTo>
                    <a:lnTo>
                      <a:pt x="188" y="0"/>
                    </a:lnTo>
                    <a:close/>
                  </a:path>
                </a:pathLst>
              </a:custGeom>
              <a:solidFill>
                <a:srgbClr val="2B5B0C"/>
              </a:solidFill>
              <a:ln w="9525">
                <a:noFill/>
                <a:round/>
                <a:headEnd/>
                <a:tailEnd/>
              </a:ln>
            </p:spPr>
            <p:txBody>
              <a:bodyPr/>
              <a:lstStyle/>
              <a:p>
                <a:endParaRPr lang="zh-TW" altLang="en-US"/>
              </a:p>
            </p:txBody>
          </p:sp>
          <p:sp>
            <p:nvSpPr>
              <p:cNvPr id="24591" name="Freeform 23"/>
              <p:cNvSpPr>
                <a:spLocks/>
              </p:cNvSpPr>
              <p:nvPr/>
            </p:nvSpPr>
            <p:spPr bwMode="auto">
              <a:xfrm>
                <a:off x="517" y="14"/>
                <a:ext cx="11" cy="83"/>
              </a:xfrm>
              <a:custGeom>
                <a:avLst/>
                <a:gdLst>
                  <a:gd name="T0" fmla="*/ 2 w 14"/>
                  <a:gd name="T1" fmla="*/ 1 h 138"/>
                  <a:gd name="T2" fmla="*/ 2 w 14"/>
                  <a:gd name="T3" fmla="*/ 1 h 138"/>
                  <a:gd name="T4" fmla="*/ 2 w 14"/>
                  <a:gd name="T5" fmla="*/ 1 h 138"/>
                  <a:gd name="T6" fmla="*/ 2 w 14"/>
                  <a:gd name="T7" fmla="*/ 1 h 138"/>
                  <a:gd name="T8" fmla="*/ 2 w 14"/>
                  <a:gd name="T9" fmla="*/ 1 h 138"/>
                  <a:gd name="T10" fmla="*/ 2 w 14"/>
                  <a:gd name="T11" fmla="*/ 1 h 138"/>
                  <a:gd name="T12" fmla="*/ 2 w 14"/>
                  <a:gd name="T13" fmla="*/ 1 h 138"/>
                  <a:gd name="T14" fmla="*/ 2 w 14"/>
                  <a:gd name="T15" fmla="*/ 0 h 138"/>
                  <a:gd name="T16" fmla="*/ 2 w 14"/>
                  <a:gd name="T17" fmla="*/ 0 h 138"/>
                  <a:gd name="T18" fmla="*/ 2 w 14"/>
                  <a:gd name="T19" fmla="*/ 1 h 138"/>
                  <a:gd name="T20" fmla="*/ 0 w 14"/>
                  <a:gd name="T21" fmla="*/ 1 h 138"/>
                  <a:gd name="T22" fmla="*/ 0 w 14"/>
                  <a:gd name="T23" fmla="*/ 1 h 138"/>
                  <a:gd name="T24" fmla="*/ 0 w 14"/>
                  <a:gd name="T25" fmla="*/ 1 h 138"/>
                  <a:gd name="T26" fmla="*/ 2 w 14"/>
                  <a:gd name="T27" fmla="*/ 1 h 138"/>
                  <a:gd name="T28" fmla="*/ 2 w 14"/>
                  <a:gd name="T29" fmla="*/ 1 h 138"/>
                  <a:gd name="T30" fmla="*/ 2 w 14"/>
                  <a:gd name="T31" fmla="*/ 1 h 138"/>
                  <a:gd name="T32" fmla="*/ 2 w 14"/>
                  <a:gd name="T33" fmla="*/ 1 h 1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38"/>
                  <a:gd name="T53" fmla="*/ 14 w 14"/>
                  <a:gd name="T54" fmla="*/ 138 h 1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38">
                    <a:moveTo>
                      <a:pt x="8" y="138"/>
                    </a:moveTo>
                    <a:lnTo>
                      <a:pt x="8" y="138"/>
                    </a:lnTo>
                    <a:lnTo>
                      <a:pt x="12" y="106"/>
                    </a:lnTo>
                    <a:lnTo>
                      <a:pt x="14" y="78"/>
                    </a:lnTo>
                    <a:lnTo>
                      <a:pt x="14" y="52"/>
                    </a:lnTo>
                    <a:lnTo>
                      <a:pt x="10" y="16"/>
                    </a:lnTo>
                    <a:lnTo>
                      <a:pt x="8" y="0"/>
                    </a:lnTo>
                    <a:lnTo>
                      <a:pt x="2" y="18"/>
                    </a:lnTo>
                    <a:lnTo>
                      <a:pt x="0" y="36"/>
                    </a:lnTo>
                    <a:lnTo>
                      <a:pt x="0" y="54"/>
                    </a:lnTo>
                    <a:lnTo>
                      <a:pt x="0" y="70"/>
                    </a:lnTo>
                    <a:lnTo>
                      <a:pt x="6" y="104"/>
                    </a:lnTo>
                    <a:lnTo>
                      <a:pt x="8" y="120"/>
                    </a:lnTo>
                    <a:lnTo>
                      <a:pt x="8" y="138"/>
                    </a:lnTo>
                    <a:close/>
                  </a:path>
                </a:pathLst>
              </a:custGeom>
              <a:solidFill>
                <a:srgbClr val="2B5B0C"/>
              </a:solidFill>
              <a:ln w="9525">
                <a:noFill/>
                <a:round/>
                <a:headEnd/>
                <a:tailEnd/>
              </a:ln>
            </p:spPr>
            <p:txBody>
              <a:bodyPr/>
              <a:lstStyle/>
              <a:p>
                <a:endParaRPr lang="zh-TW" altLang="en-US"/>
              </a:p>
            </p:txBody>
          </p:sp>
          <p:sp>
            <p:nvSpPr>
              <p:cNvPr id="24592" name="Freeform 24"/>
              <p:cNvSpPr>
                <a:spLocks/>
              </p:cNvSpPr>
              <p:nvPr/>
            </p:nvSpPr>
            <p:spPr bwMode="auto">
              <a:xfrm>
                <a:off x="531" y="54"/>
                <a:ext cx="91" cy="34"/>
              </a:xfrm>
              <a:custGeom>
                <a:avLst/>
                <a:gdLst>
                  <a:gd name="T0" fmla="*/ 0 w 112"/>
                  <a:gd name="T1" fmla="*/ 1 h 58"/>
                  <a:gd name="T2" fmla="*/ 0 w 112"/>
                  <a:gd name="T3" fmla="*/ 1 h 58"/>
                  <a:gd name="T4" fmla="*/ 2 w 112"/>
                  <a:gd name="T5" fmla="*/ 1 h 58"/>
                  <a:gd name="T6" fmla="*/ 4 w 112"/>
                  <a:gd name="T7" fmla="*/ 1 h 58"/>
                  <a:gd name="T8" fmla="*/ 7 w 112"/>
                  <a:gd name="T9" fmla="*/ 1 h 58"/>
                  <a:gd name="T10" fmla="*/ 7 w 112"/>
                  <a:gd name="T11" fmla="*/ 1 h 58"/>
                  <a:gd name="T12" fmla="*/ 10 w 112"/>
                  <a:gd name="T13" fmla="*/ 1 h 58"/>
                  <a:gd name="T14" fmla="*/ 12 w 112"/>
                  <a:gd name="T15" fmla="*/ 1 h 58"/>
                  <a:gd name="T16" fmla="*/ 15 w 112"/>
                  <a:gd name="T17" fmla="*/ 0 h 58"/>
                  <a:gd name="T18" fmla="*/ 15 w 112"/>
                  <a:gd name="T19" fmla="*/ 0 h 58"/>
                  <a:gd name="T20" fmla="*/ 12 w 112"/>
                  <a:gd name="T21" fmla="*/ 1 h 58"/>
                  <a:gd name="T22" fmla="*/ 11 w 112"/>
                  <a:gd name="T23" fmla="*/ 1 h 58"/>
                  <a:gd name="T24" fmla="*/ 8 w 112"/>
                  <a:gd name="T25" fmla="*/ 1 h 58"/>
                  <a:gd name="T26" fmla="*/ 8 w 112"/>
                  <a:gd name="T27" fmla="*/ 1 h 58"/>
                  <a:gd name="T28" fmla="*/ 6 w 112"/>
                  <a:gd name="T29" fmla="*/ 1 h 58"/>
                  <a:gd name="T30" fmla="*/ 3 w 112"/>
                  <a:gd name="T31" fmla="*/ 1 h 58"/>
                  <a:gd name="T32" fmla="*/ 0 w 112"/>
                  <a:gd name="T33" fmla="*/ 1 h 58"/>
                  <a:gd name="T34" fmla="*/ 0 w 112"/>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2"/>
                  <a:gd name="T55" fmla="*/ 0 h 58"/>
                  <a:gd name="T56" fmla="*/ 112 w 112"/>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2" h="58">
                    <a:moveTo>
                      <a:pt x="0" y="58"/>
                    </a:moveTo>
                    <a:lnTo>
                      <a:pt x="0" y="58"/>
                    </a:lnTo>
                    <a:lnTo>
                      <a:pt x="14" y="48"/>
                    </a:lnTo>
                    <a:lnTo>
                      <a:pt x="32" y="38"/>
                    </a:lnTo>
                    <a:lnTo>
                      <a:pt x="52" y="30"/>
                    </a:lnTo>
                    <a:lnTo>
                      <a:pt x="74" y="20"/>
                    </a:lnTo>
                    <a:lnTo>
                      <a:pt x="94" y="10"/>
                    </a:lnTo>
                    <a:lnTo>
                      <a:pt x="112" y="0"/>
                    </a:lnTo>
                    <a:lnTo>
                      <a:pt x="96" y="14"/>
                    </a:lnTo>
                    <a:lnTo>
                      <a:pt x="82" y="24"/>
                    </a:lnTo>
                    <a:lnTo>
                      <a:pt x="62" y="34"/>
                    </a:lnTo>
                    <a:lnTo>
                      <a:pt x="42" y="44"/>
                    </a:lnTo>
                    <a:lnTo>
                      <a:pt x="22" y="52"/>
                    </a:lnTo>
                    <a:lnTo>
                      <a:pt x="0" y="58"/>
                    </a:lnTo>
                    <a:close/>
                  </a:path>
                </a:pathLst>
              </a:custGeom>
              <a:solidFill>
                <a:srgbClr val="2B5B0C"/>
              </a:solidFill>
              <a:ln w="9525">
                <a:noFill/>
                <a:round/>
                <a:headEnd/>
                <a:tailEnd/>
              </a:ln>
            </p:spPr>
            <p:txBody>
              <a:bodyPr/>
              <a:lstStyle/>
              <a:p>
                <a:endParaRPr lang="zh-TW" altLang="en-US"/>
              </a:p>
            </p:txBody>
          </p:sp>
          <p:sp>
            <p:nvSpPr>
              <p:cNvPr id="24593" name="Freeform 25"/>
              <p:cNvSpPr>
                <a:spLocks/>
              </p:cNvSpPr>
              <p:nvPr/>
            </p:nvSpPr>
            <p:spPr bwMode="auto">
              <a:xfrm>
                <a:off x="520" y="72"/>
                <a:ext cx="112" cy="26"/>
              </a:xfrm>
              <a:custGeom>
                <a:avLst/>
                <a:gdLst>
                  <a:gd name="T0" fmla="*/ 0 w 138"/>
                  <a:gd name="T1" fmla="*/ 1 h 44"/>
                  <a:gd name="T2" fmla="*/ 0 w 138"/>
                  <a:gd name="T3" fmla="*/ 1 h 44"/>
                  <a:gd name="T4" fmla="*/ 2 w 138"/>
                  <a:gd name="T5" fmla="*/ 1 h 44"/>
                  <a:gd name="T6" fmla="*/ 2 w 138"/>
                  <a:gd name="T7" fmla="*/ 1 h 44"/>
                  <a:gd name="T8" fmla="*/ 5 w 138"/>
                  <a:gd name="T9" fmla="*/ 1 h 44"/>
                  <a:gd name="T10" fmla="*/ 6 w 138"/>
                  <a:gd name="T11" fmla="*/ 1 h 44"/>
                  <a:gd name="T12" fmla="*/ 8 w 138"/>
                  <a:gd name="T13" fmla="*/ 1 h 44"/>
                  <a:gd name="T14" fmla="*/ 8 w 138"/>
                  <a:gd name="T15" fmla="*/ 1 h 44"/>
                  <a:gd name="T16" fmla="*/ 17 w 138"/>
                  <a:gd name="T17" fmla="*/ 0 h 44"/>
                  <a:gd name="T18" fmla="*/ 17 w 138"/>
                  <a:gd name="T19" fmla="*/ 0 h 44"/>
                  <a:gd name="T20" fmla="*/ 15 w 138"/>
                  <a:gd name="T21" fmla="*/ 1 h 44"/>
                  <a:gd name="T22" fmla="*/ 12 w 138"/>
                  <a:gd name="T23" fmla="*/ 1 h 44"/>
                  <a:gd name="T24" fmla="*/ 9 w 138"/>
                  <a:gd name="T25" fmla="*/ 1 h 44"/>
                  <a:gd name="T26" fmla="*/ 9 w 138"/>
                  <a:gd name="T27" fmla="*/ 1 h 44"/>
                  <a:gd name="T28" fmla="*/ 2 w 138"/>
                  <a:gd name="T29" fmla="*/ 1 h 44"/>
                  <a:gd name="T30" fmla="*/ 0 w 138"/>
                  <a:gd name="T31" fmla="*/ 1 h 44"/>
                  <a:gd name="T32" fmla="*/ 0 w 138"/>
                  <a:gd name="T33" fmla="*/ 1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8"/>
                  <a:gd name="T52" fmla="*/ 0 h 44"/>
                  <a:gd name="T53" fmla="*/ 138 w 138"/>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8" h="44">
                    <a:moveTo>
                      <a:pt x="0" y="42"/>
                    </a:moveTo>
                    <a:lnTo>
                      <a:pt x="0" y="42"/>
                    </a:lnTo>
                    <a:lnTo>
                      <a:pt x="6" y="42"/>
                    </a:lnTo>
                    <a:lnTo>
                      <a:pt x="20" y="44"/>
                    </a:lnTo>
                    <a:lnTo>
                      <a:pt x="40" y="42"/>
                    </a:lnTo>
                    <a:lnTo>
                      <a:pt x="52" y="40"/>
                    </a:lnTo>
                    <a:lnTo>
                      <a:pt x="64" y="34"/>
                    </a:lnTo>
                    <a:lnTo>
                      <a:pt x="138" y="0"/>
                    </a:lnTo>
                    <a:lnTo>
                      <a:pt x="120" y="2"/>
                    </a:lnTo>
                    <a:lnTo>
                      <a:pt x="98" y="8"/>
                    </a:lnTo>
                    <a:lnTo>
                      <a:pt x="74" y="16"/>
                    </a:lnTo>
                    <a:lnTo>
                      <a:pt x="24" y="34"/>
                    </a:lnTo>
                    <a:lnTo>
                      <a:pt x="0" y="42"/>
                    </a:lnTo>
                    <a:close/>
                  </a:path>
                </a:pathLst>
              </a:custGeom>
              <a:solidFill>
                <a:srgbClr val="2B5B0C"/>
              </a:solidFill>
              <a:ln w="9525">
                <a:noFill/>
                <a:round/>
                <a:headEnd/>
                <a:tailEnd/>
              </a:ln>
            </p:spPr>
            <p:txBody>
              <a:bodyPr/>
              <a:lstStyle/>
              <a:p>
                <a:endParaRPr lang="zh-TW" altLang="en-US"/>
              </a:p>
            </p:txBody>
          </p:sp>
          <p:sp>
            <p:nvSpPr>
              <p:cNvPr id="24594" name="Freeform 26"/>
              <p:cNvSpPr>
                <a:spLocks/>
              </p:cNvSpPr>
              <p:nvPr/>
            </p:nvSpPr>
            <p:spPr bwMode="auto">
              <a:xfrm>
                <a:off x="426" y="88"/>
                <a:ext cx="78" cy="27"/>
              </a:xfrm>
              <a:custGeom>
                <a:avLst/>
                <a:gdLst>
                  <a:gd name="T0" fmla="*/ 12 w 96"/>
                  <a:gd name="T1" fmla="*/ 1 h 44"/>
                  <a:gd name="T2" fmla="*/ 12 w 96"/>
                  <a:gd name="T3" fmla="*/ 1 h 44"/>
                  <a:gd name="T4" fmla="*/ 12 w 96"/>
                  <a:gd name="T5" fmla="*/ 1 h 44"/>
                  <a:gd name="T6" fmla="*/ 11 w 96"/>
                  <a:gd name="T7" fmla="*/ 1 h 44"/>
                  <a:gd name="T8" fmla="*/ 9 w 96"/>
                  <a:gd name="T9" fmla="*/ 1 h 44"/>
                  <a:gd name="T10" fmla="*/ 8 w 96"/>
                  <a:gd name="T11" fmla="*/ 1 h 44"/>
                  <a:gd name="T12" fmla="*/ 7 w 96"/>
                  <a:gd name="T13" fmla="*/ 1 h 44"/>
                  <a:gd name="T14" fmla="*/ 7 w 96"/>
                  <a:gd name="T15" fmla="*/ 1 h 44"/>
                  <a:gd name="T16" fmla="*/ 2 w 96"/>
                  <a:gd name="T17" fmla="*/ 1 h 44"/>
                  <a:gd name="T18" fmla="*/ 0 w 96"/>
                  <a:gd name="T19" fmla="*/ 0 h 44"/>
                  <a:gd name="T20" fmla="*/ 0 w 96"/>
                  <a:gd name="T21" fmla="*/ 0 h 44"/>
                  <a:gd name="T22" fmla="*/ 2 w 96"/>
                  <a:gd name="T23" fmla="*/ 1 h 44"/>
                  <a:gd name="T24" fmla="*/ 3 w 96"/>
                  <a:gd name="T25" fmla="*/ 1 h 44"/>
                  <a:gd name="T26" fmla="*/ 5 w 96"/>
                  <a:gd name="T27" fmla="*/ 1 h 44"/>
                  <a:gd name="T28" fmla="*/ 5 w 96"/>
                  <a:gd name="T29" fmla="*/ 1 h 44"/>
                  <a:gd name="T30" fmla="*/ 7 w 96"/>
                  <a:gd name="T31" fmla="*/ 1 h 44"/>
                  <a:gd name="T32" fmla="*/ 10 w 96"/>
                  <a:gd name="T33" fmla="*/ 1 h 44"/>
                  <a:gd name="T34" fmla="*/ 12 w 96"/>
                  <a:gd name="T35" fmla="*/ 1 h 44"/>
                  <a:gd name="T36" fmla="*/ 12 w 96"/>
                  <a:gd name="T37" fmla="*/ 1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6"/>
                  <a:gd name="T58" fmla="*/ 0 h 44"/>
                  <a:gd name="T59" fmla="*/ 96 w 96"/>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6" h="44">
                    <a:moveTo>
                      <a:pt x="96" y="44"/>
                    </a:moveTo>
                    <a:lnTo>
                      <a:pt x="96" y="44"/>
                    </a:lnTo>
                    <a:lnTo>
                      <a:pt x="92" y="40"/>
                    </a:lnTo>
                    <a:lnTo>
                      <a:pt x="86" y="32"/>
                    </a:lnTo>
                    <a:lnTo>
                      <a:pt x="72" y="22"/>
                    </a:lnTo>
                    <a:lnTo>
                      <a:pt x="64" y="18"/>
                    </a:lnTo>
                    <a:lnTo>
                      <a:pt x="56" y="14"/>
                    </a:lnTo>
                    <a:lnTo>
                      <a:pt x="18" y="4"/>
                    </a:lnTo>
                    <a:lnTo>
                      <a:pt x="0" y="0"/>
                    </a:lnTo>
                    <a:lnTo>
                      <a:pt x="12" y="10"/>
                    </a:lnTo>
                    <a:lnTo>
                      <a:pt x="24" y="20"/>
                    </a:lnTo>
                    <a:lnTo>
                      <a:pt x="38" y="28"/>
                    </a:lnTo>
                    <a:lnTo>
                      <a:pt x="56" y="34"/>
                    </a:lnTo>
                    <a:lnTo>
                      <a:pt x="76" y="40"/>
                    </a:lnTo>
                    <a:lnTo>
                      <a:pt x="96" y="44"/>
                    </a:lnTo>
                    <a:close/>
                  </a:path>
                </a:pathLst>
              </a:custGeom>
              <a:solidFill>
                <a:srgbClr val="2B5B0C"/>
              </a:solidFill>
              <a:ln w="9525">
                <a:noFill/>
                <a:round/>
                <a:headEnd/>
                <a:tailEnd/>
              </a:ln>
            </p:spPr>
            <p:txBody>
              <a:bodyPr/>
              <a:lstStyle/>
              <a:p>
                <a:endParaRPr lang="zh-TW" altLang="en-US"/>
              </a:p>
            </p:txBody>
          </p:sp>
          <p:sp>
            <p:nvSpPr>
              <p:cNvPr id="24595" name="Freeform 27"/>
              <p:cNvSpPr>
                <a:spLocks/>
              </p:cNvSpPr>
              <p:nvPr/>
            </p:nvSpPr>
            <p:spPr bwMode="auto">
              <a:xfrm>
                <a:off x="451" y="73"/>
                <a:ext cx="42" cy="56"/>
              </a:xfrm>
              <a:custGeom>
                <a:avLst/>
                <a:gdLst>
                  <a:gd name="T0" fmla="*/ 6 w 52"/>
                  <a:gd name="T1" fmla="*/ 1 h 94"/>
                  <a:gd name="T2" fmla="*/ 6 w 52"/>
                  <a:gd name="T3" fmla="*/ 1 h 94"/>
                  <a:gd name="T4" fmla="*/ 5 w 52"/>
                  <a:gd name="T5" fmla="*/ 1 h 94"/>
                  <a:gd name="T6" fmla="*/ 4 w 52"/>
                  <a:gd name="T7" fmla="*/ 1 h 94"/>
                  <a:gd name="T8" fmla="*/ 3 w 52"/>
                  <a:gd name="T9" fmla="*/ 1 h 94"/>
                  <a:gd name="T10" fmla="*/ 3 w 52"/>
                  <a:gd name="T11" fmla="*/ 1 h 94"/>
                  <a:gd name="T12" fmla="*/ 2 w 52"/>
                  <a:gd name="T13" fmla="*/ 1 h 94"/>
                  <a:gd name="T14" fmla="*/ 0 w 52"/>
                  <a:gd name="T15" fmla="*/ 0 h 94"/>
                  <a:gd name="T16" fmla="*/ 0 w 52"/>
                  <a:gd name="T17" fmla="*/ 0 h 94"/>
                  <a:gd name="T18" fmla="*/ 0 w 52"/>
                  <a:gd name="T19" fmla="*/ 1 h 94"/>
                  <a:gd name="T20" fmla="*/ 2 w 52"/>
                  <a:gd name="T21" fmla="*/ 1 h 94"/>
                  <a:gd name="T22" fmla="*/ 2 w 52"/>
                  <a:gd name="T23" fmla="*/ 1 h 94"/>
                  <a:gd name="T24" fmla="*/ 2 w 52"/>
                  <a:gd name="T25" fmla="*/ 1 h 94"/>
                  <a:gd name="T26" fmla="*/ 5 w 52"/>
                  <a:gd name="T27" fmla="*/ 1 h 94"/>
                  <a:gd name="T28" fmla="*/ 5 w 52"/>
                  <a:gd name="T29" fmla="*/ 1 h 94"/>
                  <a:gd name="T30" fmla="*/ 6 w 52"/>
                  <a:gd name="T31" fmla="*/ 1 h 94"/>
                  <a:gd name="T32" fmla="*/ 6 w 52"/>
                  <a:gd name="T33" fmla="*/ 1 h 9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94"/>
                  <a:gd name="T53" fmla="*/ 52 w 52"/>
                  <a:gd name="T54" fmla="*/ 94 h 9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94">
                    <a:moveTo>
                      <a:pt x="52" y="94"/>
                    </a:moveTo>
                    <a:lnTo>
                      <a:pt x="52" y="94"/>
                    </a:lnTo>
                    <a:lnTo>
                      <a:pt x="44" y="72"/>
                    </a:lnTo>
                    <a:lnTo>
                      <a:pt x="36" y="50"/>
                    </a:lnTo>
                    <a:lnTo>
                      <a:pt x="28" y="34"/>
                    </a:lnTo>
                    <a:lnTo>
                      <a:pt x="10" y="10"/>
                    </a:lnTo>
                    <a:lnTo>
                      <a:pt x="0" y="0"/>
                    </a:lnTo>
                    <a:lnTo>
                      <a:pt x="0" y="16"/>
                    </a:lnTo>
                    <a:lnTo>
                      <a:pt x="4" y="28"/>
                    </a:lnTo>
                    <a:lnTo>
                      <a:pt x="10" y="40"/>
                    </a:lnTo>
                    <a:lnTo>
                      <a:pt x="18" y="52"/>
                    </a:lnTo>
                    <a:lnTo>
                      <a:pt x="38" y="72"/>
                    </a:lnTo>
                    <a:lnTo>
                      <a:pt x="46" y="82"/>
                    </a:lnTo>
                    <a:lnTo>
                      <a:pt x="52" y="94"/>
                    </a:lnTo>
                    <a:close/>
                  </a:path>
                </a:pathLst>
              </a:custGeom>
              <a:solidFill>
                <a:srgbClr val="2B5B0C"/>
              </a:solidFill>
              <a:ln w="9525">
                <a:noFill/>
                <a:round/>
                <a:headEnd/>
                <a:tailEnd/>
              </a:ln>
            </p:spPr>
            <p:txBody>
              <a:bodyPr/>
              <a:lstStyle/>
              <a:p>
                <a:endParaRPr lang="zh-TW" altLang="en-US"/>
              </a:p>
            </p:txBody>
          </p:sp>
          <p:sp>
            <p:nvSpPr>
              <p:cNvPr id="24596" name="Freeform 28"/>
              <p:cNvSpPr>
                <a:spLocks/>
              </p:cNvSpPr>
              <p:nvPr/>
            </p:nvSpPr>
            <p:spPr bwMode="auto">
              <a:xfrm>
                <a:off x="418" y="117"/>
                <a:ext cx="41" cy="37"/>
              </a:xfrm>
              <a:custGeom>
                <a:avLst/>
                <a:gdLst>
                  <a:gd name="T0" fmla="*/ 7 w 50"/>
                  <a:gd name="T1" fmla="*/ 1 h 62"/>
                  <a:gd name="T2" fmla="*/ 7 w 50"/>
                  <a:gd name="T3" fmla="*/ 1 h 62"/>
                  <a:gd name="T4" fmla="*/ 7 w 50"/>
                  <a:gd name="T5" fmla="*/ 1 h 62"/>
                  <a:gd name="T6" fmla="*/ 7 w 50"/>
                  <a:gd name="T7" fmla="*/ 1 h 62"/>
                  <a:gd name="T8" fmla="*/ 6 w 50"/>
                  <a:gd name="T9" fmla="*/ 1 h 62"/>
                  <a:gd name="T10" fmla="*/ 6 w 50"/>
                  <a:gd name="T11" fmla="*/ 1 h 62"/>
                  <a:gd name="T12" fmla="*/ 5 w 50"/>
                  <a:gd name="T13" fmla="*/ 1 h 62"/>
                  <a:gd name="T14" fmla="*/ 5 w 50"/>
                  <a:gd name="T15" fmla="*/ 1 h 62"/>
                  <a:gd name="T16" fmla="*/ 2 w 50"/>
                  <a:gd name="T17" fmla="*/ 1 h 62"/>
                  <a:gd name="T18" fmla="*/ 0 w 50"/>
                  <a:gd name="T19" fmla="*/ 0 h 62"/>
                  <a:gd name="T20" fmla="*/ 0 w 50"/>
                  <a:gd name="T21" fmla="*/ 0 h 62"/>
                  <a:gd name="T22" fmla="*/ 0 w 50"/>
                  <a:gd name="T23" fmla="*/ 1 h 62"/>
                  <a:gd name="T24" fmla="*/ 0 w 50"/>
                  <a:gd name="T25" fmla="*/ 1 h 62"/>
                  <a:gd name="T26" fmla="*/ 2 w 50"/>
                  <a:gd name="T27" fmla="*/ 1 h 62"/>
                  <a:gd name="T28" fmla="*/ 2 w 50"/>
                  <a:gd name="T29" fmla="*/ 1 h 62"/>
                  <a:gd name="T30" fmla="*/ 2 w 50"/>
                  <a:gd name="T31" fmla="*/ 1 h 62"/>
                  <a:gd name="T32" fmla="*/ 5 w 50"/>
                  <a:gd name="T33" fmla="*/ 1 h 62"/>
                  <a:gd name="T34" fmla="*/ 7 w 50"/>
                  <a:gd name="T35" fmla="*/ 1 h 62"/>
                  <a:gd name="T36" fmla="*/ 7 w 50"/>
                  <a:gd name="T37" fmla="*/ 1 h 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62"/>
                  <a:gd name="T59" fmla="*/ 50 w 50"/>
                  <a:gd name="T60" fmla="*/ 62 h 6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62">
                    <a:moveTo>
                      <a:pt x="50" y="62"/>
                    </a:moveTo>
                    <a:lnTo>
                      <a:pt x="50" y="62"/>
                    </a:lnTo>
                    <a:lnTo>
                      <a:pt x="50" y="60"/>
                    </a:lnTo>
                    <a:lnTo>
                      <a:pt x="50" y="50"/>
                    </a:lnTo>
                    <a:lnTo>
                      <a:pt x="46" y="38"/>
                    </a:lnTo>
                    <a:lnTo>
                      <a:pt x="42" y="34"/>
                    </a:lnTo>
                    <a:lnTo>
                      <a:pt x="38" y="28"/>
                    </a:lnTo>
                    <a:lnTo>
                      <a:pt x="12" y="8"/>
                    </a:lnTo>
                    <a:lnTo>
                      <a:pt x="0" y="0"/>
                    </a:lnTo>
                    <a:lnTo>
                      <a:pt x="0" y="2"/>
                    </a:lnTo>
                    <a:lnTo>
                      <a:pt x="0" y="8"/>
                    </a:lnTo>
                    <a:lnTo>
                      <a:pt x="4" y="18"/>
                    </a:lnTo>
                    <a:lnTo>
                      <a:pt x="12" y="28"/>
                    </a:lnTo>
                    <a:lnTo>
                      <a:pt x="38" y="52"/>
                    </a:lnTo>
                    <a:lnTo>
                      <a:pt x="50" y="62"/>
                    </a:lnTo>
                    <a:close/>
                  </a:path>
                </a:pathLst>
              </a:custGeom>
              <a:solidFill>
                <a:srgbClr val="2B5B0C"/>
              </a:solidFill>
              <a:ln w="9525">
                <a:noFill/>
                <a:round/>
                <a:headEnd/>
                <a:tailEnd/>
              </a:ln>
            </p:spPr>
            <p:txBody>
              <a:bodyPr/>
              <a:lstStyle/>
              <a:p>
                <a:endParaRPr lang="zh-TW" altLang="en-US"/>
              </a:p>
            </p:txBody>
          </p:sp>
          <p:sp>
            <p:nvSpPr>
              <p:cNvPr id="24597" name="Freeform 29"/>
              <p:cNvSpPr>
                <a:spLocks/>
              </p:cNvSpPr>
              <p:nvPr/>
            </p:nvSpPr>
            <p:spPr bwMode="auto">
              <a:xfrm>
                <a:off x="407" y="108"/>
                <a:ext cx="74" cy="32"/>
              </a:xfrm>
              <a:custGeom>
                <a:avLst/>
                <a:gdLst>
                  <a:gd name="T0" fmla="*/ 10 w 92"/>
                  <a:gd name="T1" fmla="*/ 1 h 54"/>
                  <a:gd name="T2" fmla="*/ 10 w 92"/>
                  <a:gd name="T3" fmla="*/ 1 h 54"/>
                  <a:gd name="T4" fmla="*/ 10 w 92"/>
                  <a:gd name="T5" fmla="*/ 1 h 54"/>
                  <a:gd name="T6" fmla="*/ 10 w 92"/>
                  <a:gd name="T7" fmla="*/ 1 h 54"/>
                  <a:gd name="T8" fmla="*/ 10 w 92"/>
                  <a:gd name="T9" fmla="*/ 1 h 54"/>
                  <a:gd name="T10" fmla="*/ 8 w 92"/>
                  <a:gd name="T11" fmla="*/ 1 h 54"/>
                  <a:gd name="T12" fmla="*/ 8 w 92"/>
                  <a:gd name="T13" fmla="*/ 1 h 54"/>
                  <a:gd name="T14" fmla="*/ 6 w 92"/>
                  <a:gd name="T15" fmla="*/ 1 h 54"/>
                  <a:gd name="T16" fmla="*/ 6 w 92"/>
                  <a:gd name="T17" fmla="*/ 1 h 54"/>
                  <a:gd name="T18" fmla="*/ 0 w 92"/>
                  <a:gd name="T19" fmla="*/ 0 h 54"/>
                  <a:gd name="T20" fmla="*/ 0 w 92"/>
                  <a:gd name="T21" fmla="*/ 0 h 54"/>
                  <a:gd name="T22" fmla="*/ 0 w 92"/>
                  <a:gd name="T23" fmla="*/ 1 h 54"/>
                  <a:gd name="T24" fmla="*/ 2 w 92"/>
                  <a:gd name="T25" fmla="*/ 1 h 54"/>
                  <a:gd name="T26" fmla="*/ 2 w 92"/>
                  <a:gd name="T27" fmla="*/ 1 h 54"/>
                  <a:gd name="T28" fmla="*/ 2 w 92"/>
                  <a:gd name="T29" fmla="*/ 1 h 54"/>
                  <a:gd name="T30" fmla="*/ 3 w 92"/>
                  <a:gd name="T31" fmla="*/ 1 h 54"/>
                  <a:gd name="T32" fmla="*/ 3 w 92"/>
                  <a:gd name="T33" fmla="*/ 1 h 54"/>
                  <a:gd name="T34" fmla="*/ 10 w 92"/>
                  <a:gd name="T35" fmla="*/ 1 h 54"/>
                  <a:gd name="T36" fmla="*/ 10 w 92"/>
                  <a:gd name="T37" fmla="*/ 1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2"/>
                  <a:gd name="T58" fmla="*/ 0 h 54"/>
                  <a:gd name="T59" fmla="*/ 92 w 92"/>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2" h="54">
                    <a:moveTo>
                      <a:pt x="92" y="54"/>
                    </a:moveTo>
                    <a:lnTo>
                      <a:pt x="92" y="54"/>
                    </a:lnTo>
                    <a:lnTo>
                      <a:pt x="90" y="50"/>
                    </a:lnTo>
                    <a:lnTo>
                      <a:pt x="86" y="40"/>
                    </a:lnTo>
                    <a:lnTo>
                      <a:pt x="82" y="34"/>
                    </a:lnTo>
                    <a:lnTo>
                      <a:pt x="76" y="28"/>
                    </a:lnTo>
                    <a:lnTo>
                      <a:pt x="68" y="24"/>
                    </a:lnTo>
                    <a:lnTo>
                      <a:pt x="60" y="20"/>
                    </a:lnTo>
                    <a:lnTo>
                      <a:pt x="0" y="0"/>
                    </a:lnTo>
                    <a:lnTo>
                      <a:pt x="0" y="2"/>
                    </a:lnTo>
                    <a:lnTo>
                      <a:pt x="4" y="10"/>
                    </a:lnTo>
                    <a:lnTo>
                      <a:pt x="12" y="18"/>
                    </a:lnTo>
                    <a:lnTo>
                      <a:pt x="20" y="24"/>
                    </a:lnTo>
                    <a:lnTo>
                      <a:pt x="28" y="28"/>
                    </a:lnTo>
                    <a:lnTo>
                      <a:pt x="92" y="54"/>
                    </a:lnTo>
                    <a:close/>
                  </a:path>
                </a:pathLst>
              </a:custGeom>
              <a:solidFill>
                <a:srgbClr val="2B5B0C"/>
              </a:solidFill>
              <a:ln w="9525">
                <a:noFill/>
                <a:round/>
                <a:headEnd/>
                <a:tailEnd/>
              </a:ln>
            </p:spPr>
            <p:txBody>
              <a:bodyPr/>
              <a:lstStyle/>
              <a:p>
                <a:endParaRPr lang="zh-TW" altLang="en-US"/>
              </a:p>
            </p:txBody>
          </p:sp>
          <p:sp>
            <p:nvSpPr>
              <p:cNvPr id="24598" name="Freeform 30"/>
              <p:cNvSpPr>
                <a:spLocks/>
              </p:cNvSpPr>
              <p:nvPr/>
            </p:nvSpPr>
            <p:spPr bwMode="auto">
              <a:xfrm>
                <a:off x="485" y="114"/>
                <a:ext cx="95" cy="22"/>
              </a:xfrm>
              <a:custGeom>
                <a:avLst/>
                <a:gdLst>
                  <a:gd name="T0" fmla="*/ 0 w 118"/>
                  <a:gd name="T1" fmla="*/ 1 h 38"/>
                  <a:gd name="T2" fmla="*/ 0 w 118"/>
                  <a:gd name="T3" fmla="*/ 1 h 38"/>
                  <a:gd name="T4" fmla="*/ 2 w 118"/>
                  <a:gd name="T5" fmla="*/ 1 h 38"/>
                  <a:gd name="T6" fmla="*/ 4 w 118"/>
                  <a:gd name="T7" fmla="*/ 1 h 38"/>
                  <a:gd name="T8" fmla="*/ 6 w 118"/>
                  <a:gd name="T9" fmla="*/ 1 h 38"/>
                  <a:gd name="T10" fmla="*/ 6 w 118"/>
                  <a:gd name="T11" fmla="*/ 1 h 38"/>
                  <a:gd name="T12" fmla="*/ 11 w 118"/>
                  <a:gd name="T13" fmla="*/ 1 h 38"/>
                  <a:gd name="T14" fmla="*/ 13 w 118"/>
                  <a:gd name="T15" fmla="*/ 0 h 38"/>
                  <a:gd name="T16" fmla="*/ 13 w 118"/>
                  <a:gd name="T17" fmla="*/ 0 h 38"/>
                  <a:gd name="T18" fmla="*/ 11 w 118"/>
                  <a:gd name="T19" fmla="*/ 1 h 38"/>
                  <a:gd name="T20" fmla="*/ 10 w 118"/>
                  <a:gd name="T21" fmla="*/ 1 h 38"/>
                  <a:gd name="T22" fmla="*/ 7 w 118"/>
                  <a:gd name="T23" fmla="*/ 1 h 38"/>
                  <a:gd name="T24" fmla="*/ 7 w 118"/>
                  <a:gd name="T25" fmla="*/ 1 h 38"/>
                  <a:gd name="T26" fmla="*/ 5 w 118"/>
                  <a:gd name="T27" fmla="*/ 1 h 38"/>
                  <a:gd name="T28" fmla="*/ 2 w 118"/>
                  <a:gd name="T29" fmla="*/ 1 h 38"/>
                  <a:gd name="T30" fmla="*/ 0 w 118"/>
                  <a:gd name="T31" fmla="*/ 1 h 38"/>
                  <a:gd name="T32" fmla="*/ 0 w 118"/>
                  <a:gd name="T33" fmla="*/ 1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8"/>
                  <a:gd name="T52" fmla="*/ 0 h 38"/>
                  <a:gd name="T53" fmla="*/ 118 w 118"/>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8" h="38">
                    <a:moveTo>
                      <a:pt x="0" y="38"/>
                    </a:moveTo>
                    <a:lnTo>
                      <a:pt x="0" y="38"/>
                    </a:lnTo>
                    <a:lnTo>
                      <a:pt x="16" y="28"/>
                    </a:lnTo>
                    <a:lnTo>
                      <a:pt x="34" y="18"/>
                    </a:lnTo>
                    <a:lnTo>
                      <a:pt x="56" y="12"/>
                    </a:lnTo>
                    <a:lnTo>
                      <a:pt x="98" y="4"/>
                    </a:lnTo>
                    <a:lnTo>
                      <a:pt x="118" y="0"/>
                    </a:lnTo>
                    <a:lnTo>
                      <a:pt x="100" y="10"/>
                    </a:lnTo>
                    <a:lnTo>
                      <a:pt x="84" y="18"/>
                    </a:lnTo>
                    <a:lnTo>
                      <a:pt x="64" y="26"/>
                    </a:lnTo>
                    <a:lnTo>
                      <a:pt x="42" y="32"/>
                    </a:lnTo>
                    <a:lnTo>
                      <a:pt x="22" y="34"/>
                    </a:lnTo>
                    <a:lnTo>
                      <a:pt x="0" y="38"/>
                    </a:lnTo>
                    <a:close/>
                  </a:path>
                </a:pathLst>
              </a:custGeom>
              <a:solidFill>
                <a:srgbClr val="2B5B0C"/>
              </a:solidFill>
              <a:ln w="9525">
                <a:noFill/>
                <a:round/>
                <a:headEnd/>
                <a:tailEnd/>
              </a:ln>
            </p:spPr>
            <p:txBody>
              <a:bodyPr/>
              <a:lstStyle/>
              <a:p>
                <a:endParaRPr lang="zh-TW" altLang="en-US"/>
              </a:p>
            </p:txBody>
          </p:sp>
          <p:sp>
            <p:nvSpPr>
              <p:cNvPr id="24599" name="Freeform 31"/>
              <p:cNvSpPr>
                <a:spLocks/>
              </p:cNvSpPr>
              <p:nvPr/>
            </p:nvSpPr>
            <p:spPr bwMode="auto">
              <a:xfrm>
                <a:off x="470" y="135"/>
                <a:ext cx="136" cy="20"/>
              </a:xfrm>
              <a:custGeom>
                <a:avLst/>
                <a:gdLst>
                  <a:gd name="T0" fmla="*/ 0 w 168"/>
                  <a:gd name="T1" fmla="*/ 1 h 34"/>
                  <a:gd name="T2" fmla="*/ 0 w 168"/>
                  <a:gd name="T3" fmla="*/ 1 h 34"/>
                  <a:gd name="T4" fmla="*/ 2 w 168"/>
                  <a:gd name="T5" fmla="*/ 1 h 34"/>
                  <a:gd name="T6" fmla="*/ 2 w 168"/>
                  <a:gd name="T7" fmla="*/ 1 h 34"/>
                  <a:gd name="T8" fmla="*/ 4 w 168"/>
                  <a:gd name="T9" fmla="*/ 1 h 34"/>
                  <a:gd name="T10" fmla="*/ 5 w 168"/>
                  <a:gd name="T11" fmla="*/ 1 h 34"/>
                  <a:gd name="T12" fmla="*/ 6 w 168"/>
                  <a:gd name="T13" fmla="*/ 0 h 34"/>
                  <a:gd name="T14" fmla="*/ 6 w 168"/>
                  <a:gd name="T15" fmla="*/ 0 h 34"/>
                  <a:gd name="T16" fmla="*/ 8 w 168"/>
                  <a:gd name="T17" fmla="*/ 1 h 34"/>
                  <a:gd name="T18" fmla="*/ 10 w 168"/>
                  <a:gd name="T19" fmla="*/ 1 h 34"/>
                  <a:gd name="T20" fmla="*/ 15 w 168"/>
                  <a:gd name="T21" fmla="*/ 1 h 34"/>
                  <a:gd name="T22" fmla="*/ 20 w 168"/>
                  <a:gd name="T23" fmla="*/ 1 h 34"/>
                  <a:gd name="T24" fmla="*/ 20 w 168"/>
                  <a:gd name="T25" fmla="*/ 1 h 34"/>
                  <a:gd name="T26" fmla="*/ 15 w 168"/>
                  <a:gd name="T27" fmla="*/ 1 h 34"/>
                  <a:gd name="T28" fmla="*/ 12 w 168"/>
                  <a:gd name="T29" fmla="*/ 1 h 34"/>
                  <a:gd name="T30" fmla="*/ 10 w 168"/>
                  <a:gd name="T31" fmla="*/ 1 h 34"/>
                  <a:gd name="T32" fmla="*/ 10 w 168"/>
                  <a:gd name="T33" fmla="*/ 1 h 34"/>
                  <a:gd name="T34" fmla="*/ 6 w 168"/>
                  <a:gd name="T35" fmla="*/ 1 h 34"/>
                  <a:gd name="T36" fmla="*/ 3 w 168"/>
                  <a:gd name="T37" fmla="*/ 1 h 34"/>
                  <a:gd name="T38" fmla="*/ 0 w 168"/>
                  <a:gd name="T39" fmla="*/ 1 h 34"/>
                  <a:gd name="T40" fmla="*/ 0 w 168"/>
                  <a:gd name="T41" fmla="*/ 1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8"/>
                  <a:gd name="T64" fmla="*/ 0 h 34"/>
                  <a:gd name="T65" fmla="*/ 168 w 168"/>
                  <a:gd name="T66" fmla="*/ 34 h 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8" h="34">
                    <a:moveTo>
                      <a:pt x="0" y="22"/>
                    </a:moveTo>
                    <a:lnTo>
                      <a:pt x="0" y="22"/>
                    </a:lnTo>
                    <a:lnTo>
                      <a:pt x="4" y="18"/>
                    </a:lnTo>
                    <a:lnTo>
                      <a:pt x="16" y="12"/>
                    </a:lnTo>
                    <a:lnTo>
                      <a:pt x="34" y="4"/>
                    </a:lnTo>
                    <a:lnTo>
                      <a:pt x="44" y="2"/>
                    </a:lnTo>
                    <a:lnTo>
                      <a:pt x="54" y="0"/>
                    </a:lnTo>
                    <a:lnTo>
                      <a:pt x="68" y="2"/>
                    </a:lnTo>
                    <a:lnTo>
                      <a:pt x="86" y="6"/>
                    </a:lnTo>
                    <a:lnTo>
                      <a:pt x="122" y="18"/>
                    </a:lnTo>
                    <a:lnTo>
                      <a:pt x="168" y="34"/>
                    </a:lnTo>
                    <a:lnTo>
                      <a:pt x="134" y="30"/>
                    </a:lnTo>
                    <a:lnTo>
                      <a:pt x="106" y="26"/>
                    </a:lnTo>
                    <a:lnTo>
                      <a:pt x="78" y="26"/>
                    </a:lnTo>
                    <a:lnTo>
                      <a:pt x="52" y="26"/>
                    </a:lnTo>
                    <a:lnTo>
                      <a:pt x="26" y="26"/>
                    </a:lnTo>
                    <a:lnTo>
                      <a:pt x="0" y="22"/>
                    </a:lnTo>
                    <a:close/>
                  </a:path>
                </a:pathLst>
              </a:custGeom>
              <a:solidFill>
                <a:srgbClr val="2B5B0C"/>
              </a:solidFill>
              <a:ln w="9525">
                <a:noFill/>
                <a:round/>
                <a:headEnd/>
                <a:tailEnd/>
              </a:ln>
            </p:spPr>
            <p:txBody>
              <a:bodyPr/>
              <a:lstStyle/>
              <a:p>
                <a:endParaRPr lang="zh-TW" altLang="en-US"/>
              </a:p>
            </p:txBody>
          </p:sp>
          <p:sp>
            <p:nvSpPr>
              <p:cNvPr id="24600" name="Freeform 32"/>
              <p:cNvSpPr>
                <a:spLocks/>
              </p:cNvSpPr>
              <p:nvPr/>
            </p:nvSpPr>
            <p:spPr bwMode="auto">
              <a:xfrm>
                <a:off x="451" y="154"/>
                <a:ext cx="123" cy="17"/>
              </a:xfrm>
              <a:custGeom>
                <a:avLst/>
                <a:gdLst>
                  <a:gd name="T0" fmla="*/ 19 w 152"/>
                  <a:gd name="T1" fmla="*/ 1 h 28"/>
                  <a:gd name="T2" fmla="*/ 19 w 152"/>
                  <a:gd name="T3" fmla="*/ 1 h 28"/>
                  <a:gd name="T4" fmla="*/ 17 w 152"/>
                  <a:gd name="T5" fmla="*/ 1 h 28"/>
                  <a:gd name="T6" fmla="*/ 15 w 152"/>
                  <a:gd name="T7" fmla="*/ 1 h 28"/>
                  <a:gd name="T8" fmla="*/ 12 w 152"/>
                  <a:gd name="T9" fmla="*/ 1 h 28"/>
                  <a:gd name="T10" fmla="*/ 11 w 152"/>
                  <a:gd name="T11" fmla="*/ 0 h 28"/>
                  <a:gd name="T12" fmla="*/ 10 w 152"/>
                  <a:gd name="T13" fmla="*/ 0 h 28"/>
                  <a:gd name="T14" fmla="*/ 10 w 152"/>
                  <a:gd name="T15" fmla="*/ 0 h 28"/>
                  <a:gd name="T16" fmla="*/ 3 w 152"/>
                  <a:gd name="T17" fmla="*/ 1 h 28"/>
                  <a:gd name="T18" fmla="*/ 2 w 152"/>
                  <a:gd name="T19" fmla="*/ 1 h 28"/>
                  <a:gd name="T20" fmla="*/ 0 w 152"/>
                  <a:gd name="T21" fmla="*/ 1 h 28"/>
                  <a:gd name="T22" fmla="*/ 0 w 152"/>
                  <a:gd name="T23" fmla="*/ 1 h 28"/>
                  <a:gd name="T24" fmla="*/ 0 w 152"/>
                  <a:gd name="T25" fmla="*/ 1 h 28"/>
                  <a:gd name="T26" fmla="*/ 2 w 152"/>
                  <a:gd name="T27" fmla="*/ 1 h 28"/>
                  <a:gd name="T28" fmla="*/ 2 w 152"/>
                  <a:gd name="T29" fmla="*/ 1 h 28"/>
                  <a:gd name="T30" fmla="*/ 3 w 152"/>
                  <a:gd name="T31" fmla="*/ 1 h 28"/>
                  <a:gd name="T32" fmla="*/ 6 w 152"/>
                  <a:gd name="T33" fmla="*/ 1 h 28"/>
                  <a:gd name="T34" fmla="*/ 10 w 152"/>
                  <a:gd name="T35" fmla="*/ 1 h 28"/>
                  <a:gd name="T36" fmla="*/ 12 w 152"/>
                  <a:gd name="T37" fmla="*/ 1 h 28"/>
                  <a:gd name="T38" fmla="*/ 15 w 152"/>
                  <a:gd name="T39" fmla="*/ 1 h 28"/>
                  <a:gd name="T40" fmla="*/ 17 w 152"/>
                  <a:gd name="T41" fmla="*/ 1 h 28"/>
                  <a:gd name="T42" fmla="*/ 19 w 152"/>
                  <a:gd name="T43" fmla="*/ 1 h 28"/>
                  <a:gd name="T44" fmla="*/ 19 w 152"/>
                  <a:gd name="T45" fmla="*/ 1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2"/>
                  <a:gd name="T70" fmla="*/ 0 h 28"/>
                  <a:gd name="T71" fmla="*/ 152 w 152"/>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2" h="28">
                    <a:moveTo>
                      <a:pt x="152" y="18"/>
                    </a:moveTo>
                    <a:lnTo>
                      <a:pt x="152" y="18"/>
                    </a:lnTo>
                    <a:lnTo>
                      <a:pt x="146" y="14"/>
                    </a:lnTo>
                    <a:lnTo>
                      <a:pt x="130" y="8"/>
                    </a:lnTo>
                    <a:lnTo>
                      <a:pt x="106" y="2"/>
                    </a:lnTo>
                    <a:lnTo>
                      <a:pt x="94" y="0"/>
                    </a:lnTo>
                    <a:lnTo>
                      <a:pt x="82" y="0"/>
                    </a:lnTo>
                    <a:lnTo>
                      <a:pt x="30" y="6"/>
                    </a:lnTo>
                    <a:lnTo>
                      <a:pt x="10" y="8"/>
                    </a:lnTo>
                    <a:lnTo>
                      <a:pt x="0" y="10"/>
                    </a:lnTo>
                    <a:lnTo>
                      <a:pt x="0" y="12"/>
                    </a:lnTo>
                    <a:lnTo>
                      <a:pt x="2" y="14"/>
                    </a:lnTo>
                    <a:lnTo>
                      <a:pt x="12" y="20"/>
                    </a:lnTo>
                    <a:lnTo>
                      <a:pt x="30" y="24"/>
                    </a:lnTo>
                    <a:lnTo>
                      <a:pt x="52" y="26"/>
                    </a:lnTo>
                    <a:lnTo>
                      <a:pt x="78" y="28"/>
                    </a:lnTo>
                    <a:lnTo>
                      <a:pt x="104" y="28"/>
                    </a:lnTo>
                    <a:lnTo>
                      <a:pt x="130" y="24"/>
                    </a:lnTo>
                    <a:lnTo>
                      <a:pt x="142" y="22"/>
                    </a:lnTo>
                    <a:lnTo>
                      <a:pt x="152" y="18"/>
                    </a:lnTo>
                    <a:close/>
                  </a:path>
                </a:pathLst>
              </a:custGeom>
              <a:solidFill>
                <a:srgbClr val="2B5B0C"/>
              </a:solidFill>
              <a:ln w="9525">
                <a:noFill/>
                <a:round/>
                <a:headEnd/>
                <a:tailEnd/>
              </a:ln>
            </p:spPr>
            <p:txBody>
              <a:bodyPr/>
              <a:lstStyle/>
              <a:p>
                <a:endParaRPr lang="zh-TW" altLang="en-US"/>
              </a:p>
            </p:txBody>
          </p:sp>
          <p:sp>
            <p:nvSpPr>
              <p:cNvPr id="24601" name="Freeform 33"/>
              <p:cNvSpPr>
                <a:spLocks/>
              </p:cNvSpPr>
              <p:nvPr/>
            </p:nvSpPr>
            <p:spPr bwMode="auto">
              <a:xfrm>
                <a:off x="374" y="133"/>
                <a:ext cx="77" cy="27"/>
              </a:xfrm>
              <a:custGeom>
                <a:avLst/>
                <a:gdLst>
                  <a:gd name="T0" fmla="*/ 0 w 94"/>
                  <a:gd name="T1" fmla="*/ 0 h 46"/>
                  <a:gd name="T2" fmla="*/ 0 w 94"/>
                  <a:gd name="T3" fmla="*/ 0 h 46"/>
                  <a:gd name="T4" fmla="*/ 2 w 94"/>
                  <a:gd name="T5" fmla="*/ 1 h 46"/>
                  <a:gd name="T6" fmla="*/ 5 w 94"/>
                  <a:gd name="T7" fmla="*/ 1 h 46"/>
                  <a:gd name="T8" fmla="*/ 6 w 94"/>
                  <a:gd name="T9" fmla="*/ 1 h 46"/>
                  <a:gd name="T10" fmla="*/ 7 w 94"/>
                  <a:gd name="T11" fmla="*/ 1 h 46"/>
                  <a:gd name="T12" fmla="*/ 7 w 94"/>
                  <a:gd name="T13" fmla="*/ 1 h 46"/>
                  <a:gd name="T14" fmla="*/ 11 w 94"/>
                  <a:gd name="T15" fmla="*/ 1 h 46"/>
                  <a:gd name="T16" fmla="*/ 13 w 94"/>
                  <a:gd name="T17" fmla="*/ 1 h 46"/>
                  <a:gd name="T18" fmla="*/ 13 w 94"/>
                  <a:gd name="T19" fmla="*/ 1 h 46"/>
                  <a:gd name="T20" fmla="*/ 11 w 94"/>
                  <a:gd name="T21" fmla="*/ 1 h 46"/>
                  <a:gd name="T22" fmla="*/ 8 w 94"/>
                  <a:gd name="T23" fmla="*/ 1 h 46"/>
                  <a:gd name="T24" fmla="*/ 6 w 94"/>
                  <a:gd name="T25" fmla="*/ 1 h 46"/>
                  <a:gd name="T26" fmla="*/ 6 w 94"/>
                  <a:gd name="T27" fmla="*/ 1 h 46"/>
                  <a:gd name="T28" fmla="*/ 5 w 94"/>
                  <a:gd name="T29" fmla="*/ 1 h 46"/>
                  <a:gd name="T30" fmla="*/ 2 w 94"/>
                  <a:gd name="T31" fmla="*/ 1 h 46"/>
                  <a:gd name="T32" fmla="*/ 0 w 94"/>
                  <a:gd name="T33" fmla="*/ 0 h 46"/>
                  <a:gd name="T34" fmla="*/ 0 w 94"/>
                  <a:gd name="T35" fmla="*/ 0 h 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4"/>
                  <a:gd name="T55" fmla="*/ 0 h 46"/>
                  <a:gd name="T56" fmla="*/ 94 w 94"/>
                  <a:gd name="T57" fmla="*/ 46 h 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4" h="46">
                    <a:moveTo>
                      <a:pt x="0" y="0"/>
                    </a:moveTo>
                    <a:lnTo>
                      <a:pt x="0" y="0"/>
                    </a:lnTo>
                    <a:lnTo>
                      <a:pt x="20" y="2"/>
                    </a:lnTo>
                    <a:lnTo>
                      <a:pt x="38" y="4"/>
                    </a:lnTo>
                    <a:lnTo>
                      <a:pt x="44" y="6"/>
                    </a:lnTo>
                    <a:lnTo>
                      <a:pt x="52" y="10"/>
                    </a:lnTo>
                    <a:lnTo>
                      <a:pt x="78" y="32"/>
                    </a:lnTo>
                    <a:lnTo>
                      <a:pt x="94" y="46"/>
                    </a:lnTo>
                    <a:lnTo>
                      <a:pt x="76" y="38"/>
                    </a:lnTo>
                    <a:lnTo>
                      <a:pt x="60" y="32"/>
                    </a:lnTo>
                    <a:lnTo>
                      <a:pt x="48" y="26"/>
                    </a:lnTo>
                    <a:lnTo>
                      <a:pt x="36" y="18"/>
                    </a:lnTo>
                    <a:lnTo>
                      <a:pt x="20" y="10"/>
                    </a:lnTo>
                    <a:lnTo>
                      <a:pt x="0" y="0"/>
                    </a:lnTo>
                    <a:close/>
                  </a:path>
                </a:pathLst>
              </a:custGeom>
              <a:solidFill>
                <a:srgbClr val="2B5B0C"/>
              </a:solidFill>
              <a:ln w="9525">
                <a:noFill/>
                <a:round/>
                <a:headEnd/>
                <a:tailEnd/>
              </a:ln>
            </p:spPr>
            <p:txBody>
              <a:bodyPr/>
              <a:lstStyle/>
              <a:p>
                <a:endParaRPr lang="zh-TW" altLang="en-US"/>
              </a:p>
            </p:txBody>
          </p:sp>
          <p:sp>
            <p:nvSpPr>
              <p:cNvPr id="24602" name="Freeform 34"/>
              <p:cNvSpPr>
                <a:spLocks/>
              </p:cNvSpPr>
              <p:nvPr/>
            </p:nvSpPr>
            <p:spPr bwMode="auto">
              <a:xfrm>
                <a:off x="530" y="11"/>
                <a:ext cx="16" cy="74"/>
              </a:xfrm>
              <a:custGeom>
                <a:avLst/>
                <a:gdLst>
                  <a:gd name="T0" fmla="*/ 0 w 20"/>
                  <a:gd name="T1" fmla="*/ 1 h 124"/>
                  <a:gd name="T2" fmla="*/ 0 w 20"/>
                  <a:gd name="T3" fmla="*/ 1 h 124"/>
                  <a:gd name="T4" fmla="*/ 2 w 20"/>
                  <a:gd name="T5" fmla="*/ 1 h 124"/>
                  <a:gd name="T6" fmla="*/ 2 w 20"/>
                  <a:gd name="T7" fmla="*/ 1 h 124"/>
                  <a:gd name="T8" fmla="*/ 2 w 20"/>
                  <a:gd name="T9" fmla="*/ 1 h 124"/>
                  <a:gd name="T10" fmla="*/ 2 w 20"/>
                  <a:gd name="T11" fmla="*/ 1 h 124"/>
                  <a:gd name="T12" fmla="*/ 2 w 20"/>
                  <a:gd name="T13" fmla="*/ 1 h 124"/>
                  <a:gd name="T14" fmla="*/ 2 w 20"/>
                  <a:gd name="T15" fmla="*/ 0 h 124"/>
                  <a:gd name="T16" fmla="*/ 2 w 20"/>
                  <a:gd name="T17" fmla="*/ 0 h 124"/>
                  <a:gd name="T18" fmla="*/ 2 w 20"/>
                  <a:gd name="T19" fmla="*/ 1 h 124"/>
                  <a:gd name="T20" fmla="*/ 2 w 20"/>
                  <a:gd name="T21" fmla="*/ 1 h 124"/>
                  <a:gd name="T22" fmla="*/ 2 w 20"/>
                  <a:gd name="T23" fmla="*/ 1 h 124"/>
                  <a:gd name="T24" fmla="*/ 2 w 20"/>
                  <a:gd name="T25" fmla="*/ 1 h 124"/>
                  <a:gd name="T26" fmla="*/ 2 w 20"/>
                  <a:gd name="T27" fmla="*/ 1 h 124"/>
                  <a:gd name="T28" fmla="*/ 2 w 20"/>
                  <a:gd name="T29" fmla="*/ 1 h 124"/>
                  <a:gd name="T30" fmla="*/ 0 w 20"/>
                  <a:gd name="T31" fmla="*/ 1 h 124"/>
                  <a:gd name="T32" fmla="*/ 0 w 20"/>
                  <a:gd name="T33" fmla="*/ 1 h 1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124"/>
                  <a:gd name="T53" fmla="*/ 20 w 20"/>
                  <a:gd name="T54" fmla="*/ 124 h 1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124">
                    <a:moveTo>
                      <a:pt x="0" y="124"/>
                    </a:moveTo>
                    <a:lnTo>
                      <a:pt x="0" y="124"/>
                    </a:lnTo>
                    <a:lnTo>
                      <a:pt x="8" y="96"/>
                    </a:lnTo>
                    <a:lnTo>
                      <a:pt x="14" y="70"/>
                    </a:lnTo>
                    <a:lnTo>
                      <a:pt x="18" y="48"/>
                    </a:lnTo>
                    <a:lnTo>
                      <a:pt x="20" y="16"/>
                    </a:lnTo>
                    <a:lnTo>
                      <a:pt x="20" y="0"/>
                    </a:lnTo>
                    <a:lnTo>
                      <a:pt x="12" y="16"/>
                    </a:lnTo>
                    <a:lnTo>
                      <a:pt x="8" y="32"/>
                    </a:lnTo>
                    <a:lnTo>
                      <a:pt x="6" y="48"/>
                    </a:lnTo>
                    <a:lnTo>
                      <a:pt x="4" y="62"/>
                    </a:lnTo>
                    <a:lnTo>
                      <a:pt x="4" y="94"/>
                    </a:lnTo>
                    <a:lnTo>
                      <a:pt x="2" y="108"/>
                    </a:lnTo>
                    <a:lnTo>
                      <a:pt x="0" y="124"/>
                    </a:lnTo>
                    <a:close/>
                  </a:path>
                </a:pathLst>
              </a:custGeom>
              <a:solidFill>
                <a:srgbClr val="2B5B0C"/>
              </a:solidFill>
              <a:ln w="9525">
                <a:noFill/>
                <a:round/>
                <a:headEnd/>
                <a:tailEnd/>
              </a:ln>
            </p:spPr>
            <p:txBody>
              <a:bodyPr/>
              <a:lstStyle/>
              <a:p>
                <a:endParaRPr lang="zh-TW" altLang="en-US"/>
              </a:p>
            </p:txBody>
          </p:sp>
          <p:sp>
            <p:nvSpPr>
              <p:cNvPr id="24603" name="Freeform 35"/>
              <p:cNvSpPr>
                <a:spLocks/>
              </p:cNvSpPr>
              <p:nvPr/>
            </p:nvSpPr>
            <p:spPr bwMode="auto">
              <a:xfrm>
                <a:off x="744" y="809"/>
                <a:ext cx="38" cy="49"/>
              </a:xfrm>
              <a:custGeom>
                <a:avLst/>
                <a:gdLst>
                  <a:gd name="T0" fmla="*/ 4 w 48"/>
                  <a:gd name="T1" fmla="*/ 0 h 82"/>
                  <a:gd name="T2" fmla="*/ 4 w 48"/>
                  <a:gd name="T3" fmla="*/ 0 h 82"/>
                  <a:gd name="T4" fmla="*/ 5 w 48"/>
                  <a:gd name="T5" fmla="*/ 1 h 82"/>
                  <a:gd name="T6" fmla="*/ 5 w 48"/>
                  <a:gd name="T7" fmla="*/ 1 h 82"/>
                  <a:gd name="T8" fmla="*/ 5 w 48"/>
                  <a:gd name="T9" fmla="*/ 1 h 82"/>
                  <a:gd name="T10" fmla="*/ 4 w 48"/>
                  <a:gd name="T11" fmla="*/ 1 h 82"/>
                  <a:gd name="T12" fmla="*/ 4 w 48"/>
                  <a:gd name="T13" fmla="*/ 1 h 82"/>
                  <a:gd name="T14" fmla="*/ 2 w 48"/>
                  <a:gd name="T15" fmla="*/ 1 h 82"/>
                  <a:gd name="T16" fmla="*/ 2 w 48"/>
                  <a:gd name="T17" fmla="*/ 1 h 82"/>
                  <a:gd name="T18" fmla="*/ 0 w 48"/>
                  <a:gd name="T19" fmla="*/ 1 h 82"/>
                  <a:gd name="T20" fmla="*/ 0 w 48"/>
                  <a:gd name="T21" fmla="*/ 1 h 82"/>
                  <a:gd name="T22" fmla="*/ 2 w 48"/>
                  <a:gd name="T23" fmla="*/ 1 h 82"/>
                  <a:gd name="T24" fmla="*/ 3 w 48"/>
                  <a:gd name="T25" fmla="*/ 1 h 82"/>
                  <a:gd name="T26" fmla="*/ 3 w 48"/>
                  <a:gd name="T27" fmla="*/ 1 h 82"/>
                  <a:gd name="T28" fmla="*/ 4 w 48"/>
                  <a:gd name="T29" fmla="*/ 1 h 82"/>
                  <a:gd name="T30" fmla="*/ 4 w 48"/>
                  <a:gd name="T31" fmla="*/ 0 h 82"/>
                  <a:gd name="T32" fmla="*/ 4 w 48"/>
                  <a:gd name="T33" fmla="*/ 0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82"/>
                  <a:gd name="T53" fmla="*/ 48 w 48"/>
                  <a:gd name="T54" fmla="*/ 82 h 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82">
                    <a:moveTo>
                      <a:pt x="44" y="0"/>
                    </a:moveTo>
                    <a:lnTo>
                      <a:pt x="44" y="0"/>
                    </a:lnTo>
                    <a:lnTo>
                      <a:pt x="48" y="14"/>
                    </a:lnTo>
                    <a:lnTo>
                      <a:pt x="48" y="28"/>
                    </a:lnTo>
                    <a:lnTo>
                      <a:pt x="46" y="40"/>
                    </a:lnTo>
                    <a:lnTo>
                      <a:pt x="42" y="50"/>
                    </a:lnTo>
                    <a:lnTo>
                      <a:pt x="36" y="60"/>
                    </a:lnTo>
                    <a:lnTo>
                      <a:pt x="26" y="70"/>
                    </a:lnTo>
                    <a:lnTo>
                      <a:pt x="14" y="76"/>
                    </a:lnTo>
                    <a:lnTo>
                      <a:pt x="0" y="82"/>
                    </a:lnTo>
                    <a:lnTo>
                      <a:pt x="24" y="62"/>
                    </a:lnTo>
                    <a:lnTo>
                      <a:pt x="30" y="54"/>
                    </a:lnTo>
                    <a:lnTo>
                      <a:pt x="34" y="46"/>
                    </a:lnTo>
                    <a:lnTo>
                      <a:pt x="38" y="30"/>
                    </a:lnTo>
                    <a:lnTo>
                      <a:pt x="44" y="0"/>
                    </a:lnTo>
                    <a:close/>
                  </a:path>
                </a:pathLst>
              </a:custGeom>
              <a:solidFill>
                <a:srgbClr val="539925"/>
              </a:solidFill>
              <a:ln w="9525">
                <a:noFill/>
                <a:round/>
                <a:headEnd/>
                <a:tailEnd/>
              </a:ln>
            </p:spPr>
            <p:txBody>
              <a:bodyPr/>
              <a:lstStyle/>
              <a:p>
                <a:endParaRPr lang="zh-TW" altLang="en-US"/>
              </a:p>
            </p:txBody>
          </p:sp>
          <p:sp>
            <p:nvSpPr>
              <p:cNvPr id="24604" name="Freeform 36"/>
              <p:cNvSpPr>
                <a:spLocks/>
              </p:cNvSpPr>
              <p:nvPr/>
            </p:nvSpPr>
            <p:spPr bwMode="auto">
              <a:xfrm>
                <a:off x="697" y="835"/>
                <a:ext cx="29" cy="46"/>
              </a:xfrm>
              <a:custGeom>
                <a:avLst/>
                <a:gdLst>
                  <a:gd name="T0" fmla="*/ 0 w 36"/>
                  <a:gd name="T1" fmla="*/ 1 h 76"/>
                  <a:gd name="T2" fmla="*/ 0 w 36"/>
                  <a:gd name="T3" fmla="*/ 1 h 76"/>
                  <a:gd name="T4" fmla="*/ 2 w 36"/>
                  <a:gd name="T5" fmla="*/ 1 h 76"/>
                  <a:gd name="T6" fmla="*/ 2 w 36"/>
                  <a:gd name="T7" fmla="*/ 1 h 76"/>
                  <a:gd name="T8" fmla="*/ 2 w 36"/>
                  <a:gd name="T9" fmla="*/ 1 h 76"/>
                  <a:gd name="T10" fmla="*/ 2 w 36"/>
                  <a:gd name="T11" fmla="*/ 1 h 76"/>
                  <a:gd name="T12" fmla="*/ 4 w 36"/>
                  <a:gd name="T13" fmla="*/ 1 h 76"/>
                  <a:gd name="T14" fmla="*/ 4 w 36"/>
                  <a:gd name="T15" fmla="*/ 0 h 76"/>
                  <a:gd name="T16" fmla="*/ 4 w 36"/>
                  <a:gd name="T17" fmla="*/ 0 h 76"/>
                  <a:gd name="T18" fmla="*/ 3 w 36"/>
                  <a:gd name="T19" fmla="*/ 1 h 76"/>
                  <a:gd name="T20" fmla="*/ 2 w 36"/>
                  <a:gd name="T21" fmla="*/ 1 h 76"/>
                  <a:gd name="T22" fmla="*/ 2 w 36"/>
                  <a:gd name="T23" fmla="*/ 1 h 76"/>
                  <a:gd name="T24" fmla="*/ 2 w 36"/>
                  <a:gd name="T25" fmla="*/ 1 h 76"/>
                  <a:gd name="T26" fmla="*/ 2 w 36"/>
                  <a:gd name="T27" fmla="*/ 1 h 76"/>
                  <a:gd name="T28" fmla="*/ 0 w 36"/>
                  <a:gd name="T29" fmla="*/ 1 h 76"/>
                  <a:gd name="T30" fmla="*/ 0 w 36"/>
                  <a:gd name="T31" fmla="*/ 1 h 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76"/>
                  <a:gd name="T50" fmla="*/ 36 w 36"/>
                  <a:gd name="T51" fmla="*/ 76 h 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76">
                    <a:moveTo>
                      <a:pt x="0" y="76"/>
                    </a:moveTo>
                    <a:lnTo>
                      <a:pt x="0" y="76"/>
                    </a:lnTo>
                    <a:lnTo>
                      <a:pt x="10" y="66"/>
                    </a:lnTo>
                    <a:lnTo>
                      <a:pt x="18" y="54"/>
                    </a:lnTo>
                    <a:lnTo>
                      <a:pt x="24" y="40"/>
                    </a:lnTo>
                    <a:lnTo>
                      <a:pt x="34" y="12"/>
                    </a:lnTo>
                    <a:lnTo>
                      <a:pt x="36" y="0"/>
                    </a:lnTo>
                    <a:lnTo>
                      <a:pt x="28" y="10"/>
                    </a:lnTo>
                    <a:lnTo>
                      <a:pt x="20" y="20"/>
                    </a:lnTo>
                    <a:lnTo>
                      <a:pt x="14" y="34"/>
                    </a:lnTo>
                    <a:lnTo>
                      <a:pt x="4" y="62"/>
                    </a:lnTo>
                    <a:lnTo>
                      <a:pt x="0" y="76"/>
                    </a:lnTo>
                    <a:close/>
                  </a:path>
                </a:pathLst>
              </a:custGeom>
              <a:solidFill>
                <a:srgbClr val="539925"/>
              </a:solidFill>
              <a:ln w="9525">
                <a:noFill/>
                <a:round/>
                <a:headEnd/>
                <a:tailEnd/>
              </a:ln>
            </p:spPr>
            <p:txBody>
              <a:bodyPr/>
              <a:lstStyle/>
              <a:p>
                <a:endParaRPr lang="zh-TW" altLang="en-US"/>
              </a:p>
            </p:txBody>
          </p:sp>
          <p:sp>
            <p:nvSpPr>
              <p:cNvPr id="24605" name="Freeform 37"/>
              <p:cNvSpPr>
                <a:spLocks/>
              </p:cNvSpPr>
              <p:nvPr/>
            </p:nvSpPr>
            <p:spPr bwMode="auto">
              <a:xfrm>
                <a:off x="706" y="836"/>
                <a:ext cx="33" cy="41"/>
              </a:xfrm>
              <a:custGeom>
                <a:avLst/>
                <a:gdLst>
                  <a:gd name="T0" fmla="*/ 0 w 40"/>
                  <a:gd name="T1" fmla="*/ 1 h 68"/>
                  <a:gd name="T2" fmla="*/ 0 w 40"/>
                  <a:gd name="T3" fmla="*/ 1 h 68"/>
                  <a:gd name="T4" fmla="*/ 0 w 40"/>
                  <a:gd name="T5" fmla="*/ 1 h 68"/>
                  <a:gd name="T6" fmla="*/ 2 w 40"/>
                  <a:gd name="T7" fmla="*/ 1 h 68"/>
                  <a:gd name="T8" fmla="*/ 2 w 40"/>
                  <a:gd name="T9" fmla="*/ 1 h 68"/>
                  <a:gd name="T10" fmla="*/ 2 w 40"/>
                  <a:gd name="T11" fmla="*/ 1 h 68"/>
                  <a:gd name="T12" fmla="*/ 6 w 40"/>
                  <a:gd name="T13" fmla="*/ 0 h 68"/>
                  <a:gd name="T14" fmla="*/ 6 w 40"/>
                  <a:gd name="T15" fmla="*/ 0 h 68"/>
                  <a:gd name="T16" fmla="*/ 6 w 40"/>
                  <a:gd name="T17" fmla="*/ 1 h 68"/>
                  <a:gd name="T18" fmla="*/ 6 w 40"/>
                  <a:gd name="T19" fmla="*/ 1 h 68"/>
                  <a:gd name="T20" fmla="*/ 5 w 40"/>
                  <a:gd name="T21" fmla="*/ 1 h 68"/>
                  <a:gd name="T22" fmla="*/ 5 w 40"/>
                  <a:gd name="T23" fmla="*/ 1 h 68"/>
                  <a:gd name="T24" fmla="*/ 0 w 40"/>
                  <a:gd name="T25" fmla="*/ 1 h 68"/>
                  <a:gd name="T26" fmla="*/ 0 w 40"/>
                  <a:gd name="T27" fmla="*/ 1 h 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68"/>
                  <a:gd name="T44" fmla="*/ 40 w 40"/>
                  <a:gd name="T45" fmla="*/ 68 h 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68">
                    <a:moveTo>
                      <a:pt x="0" y="68"/>
                    </a:moveTo>
                    <a:lnTo>
                      <a:pt x="0" y="68"/>
                    </a:lnTo>
                    <a:lnTo>
                      <a:pt x="0" y="58"/>
                    </a:lnTo>
                    <a:lnTo>
                      <a:pt x="4" y="46"/>
                    </a:lnTo>
                    <a:lnTo>
                      <a:pt x="10" y="34"/>
                    </a:lnTo>
                    <a:lnTo>
                      <a:pt x="40" y="0"/>
                    </a:lnTo>
                    <a:lnTo>
                      <a:pt x="40" y="8"/>
                    </a:lnTo>
                    <a:lnTo>
                      <a:pt x="36" y="16"/>
                    </a:lnTo>
                    <a:lnTo>
                      <a:pt x="30" y="28"/>
                    </a:lnTo>
                    <a:lnTo>
                      <a:pt x="0" y="68"/>
                    </a:lnTo>
                    <a:close/>
                  </a:path>
                </a:pathLst>
              </a:custGeom>
              <a:solidFill>
                <a:srgbClr val="539925"/>
              </a:solidFill>
              <a:ln w="9525">
                <a:noFill/>
                <a:round/>
                <a:headEnd/>
                <a:tailEnd/>
              </a:ln>
            </p:spPr>
            <p:txBody>
              <a:bodyPr/>
              <a:lstStyle/>
              <a:p>
                <a:endParaRPr lang="zh-TW" altLang="en-US"/>
              </a:p>
            </p:txBody>
          </p:sp>
          <p:sp>
            <p:nvSpPr>
              <p:cNvPr id="24606" name="Freeform 38"/>
              <p:cNvSpPr>
                <a:spLocks/>
              </p:cNvSpPr>
              <p:nvPr/>
            </p:nvSpPr>
            <p:spPr bwMode="auto">
              <a:xfrm>
                <a:off x="731" y="818"/>
                <a:ext cx="35" cy="47"/>
              </a:xfrm>
              <a:custGeom>
                <a:avLst/>
                <a:gdLst>
                  <a:gd name="T0" fmla="*/ 0 w 44"/>
                  <a:gd name="T1" fmla="*/ 1 h 78"/>
                  <a:gd name="T2" fmla="*/ 0 w 44"/>
                  <a:gd name="T3" fmla="*/ 1 h 78"/>
                  <a:gd name="T4" fmla="*/ 2 w 44"/>
                  <a:gd name="T5" fmla="*/ 1 h 78"/>
                  <a:gd name="T6" fmla="*/ 2 w 44"/>
                  <a:gd name="T7" fmla="*/ 1 h 78"/>
                  <a:gd name="T8" fmla="*/ 2 w 44"/>
                  <a:gd name="T9" fmla="*/ 1 h 78"/>
                  <a:gd name="T10" fmla="*/ 2 w 44"/>
                  <a:gd name="T11" fmla="*/ 1 h 78"/>
                  <a:gd name="T12" fmla="*/ 5 w 44"/>
                  <a:gd name="T13" fmla="*/ 0 h 78"/>
                  <a:gd name="T14" fmla="*/ 5 w 44"/>
                  <a:gd name="T15" fmla="*/ 0 h 78"/>
                  <a:gd name="T16" fmla="*/ 3 w 44"/>
                  <a:gd name="T17" fmla="*/ 1 h 78"/>
                  <a:gd name="T18" fmla="*/ 2 w 44"/>
                  <a:gd name="T19" fmla="*/ 1 h 78"/>
                  <a:gd name="T20" fmla="*/ 2 w 44"/>
                  <a:gd name="T21" fmla="*/ 1 h 78"/>
                  <a:gd name="T22" fmla="*/ 2 w 44"/>
                  <a:gd name="T23" fmla="*/ 1 h 78"/>
                  <a:gd name="T24" fmla="*/ 0 w 44"/>
                  <a:gd name="T25" fmla="*/ 1 h 78"/>
                  <a:gd name="T26" fmla="*/ 0 w 44"/>
                  <a:gd name="T27" fmla="*/ 1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78"/>
                  <a:gd name="T44" fmla="*/ 44 w 44"/>
                  <a:gd name="T45" fmla="*/ 78 h 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78">
                    <a:moveTo>
                      <a:pt x="0" y="78"/>
                    </a:moveTo>
                    <a:lnTo>
                      <a:pt x="0" y="78"/>
                    </a:lnTo>
                    <a:lnTo>
                      <a:pt x="8" y="70"/>
                    </a:lnTo>
                    <a:lnTo>
                      <a:pt x="16" y="62"/>
                    </a:lnTo>
                    <a:lnTo>
                      <a:pt x="22" y="52"/>
                    </a:lnTo>
                    <a:lnTo>
                      <a:pt x="44" y="0"/>
                    </a:lnTo>
                    <a:lnTo>
                      <a:pt x="32" y="16"/>
                    </a:lnTo>
                    <a:lnTo>
                      <a:pt x="14" y="44"/>
                    </a:lnTo>
                    <a:lnTo>
                      <a:pt x="4" y="66"/>
                    </a:lnTo>
                    <a:lnTo>
                      <a:pt x="0" y="78"/>
                    </a:lnTo>
                    <a:close/>
                  </a:path>
                </a:pathLst>
              </a:custGeom>
              <a:solidFill>
                <a:srgbClr val="539925"/>
              </a:solidFill>
              <a:ln w="9525">
                <a:noFill/>
                <a:round/>
                <a:headEnd/>
                <a:tailEnd/>
              </a:ln>
            </p:spPr>
            <p:txBody>
              <a:bodyPr/>
              <a:lstStyle/>
              <a:p>
                <a:endParaRPr lang="zh-TW" altLang="en-US"/>
              </a:p>
            </p:txBody>
          </p:sp>
          <p:sp>
            <p:nvSpPr>
              <p:cNvPr id="24607" name="Freeform 39"/>
              <p:cNvSpPr>
                <a:spLocks/>
              </p:cNvSpPr>
              <p:nvPr/>
            </p:nvSpPr>
            <p:spPr bwMode="auto">
              <a:xfrm>
                <a:off x="722" y="826"/>
                <a:ext cx="23" cy="44"/>
              </a:xfrm>
              <a:custGeom>
                <a:avLst/>
                <a:gdLst>
                  <a:gd name="T0" fmla="*/ 2 w 28"/>
                  <a:gd name="T1" fmla="*/ 1 h 74"/>
                  <a:gd name="T2" fmla="*/ 2 w 28"/>
                  <a:gd name="T3" fmla="*/ 1 h 74"/>
                  <a:gd name="T4" fmla="*/ 0 w 28"/>
                  <a:gd name="T5" fmla="*/ 1 h 74"/>
                  <a:gd name="T6" fmla="*/ 0 w 28"/>
                  <a:gd name="T7" fmla="*/ 1 h 74"/>
                  <a:gd name="T8" fmla="*/ 2 w 28"/>
                  <a:gd name="T9" fmla="*/ 1 h 74"/>
                  <a:gd name="T10" fmla="*/ 2 w 28"/>
                  <a:gd name="T11" fmla="*/ 1 h 74"/>
                  <a:gd name="T12" fmla="*/ 4 w 28"/>
                  <a:gd name="T13" fmla="*/ 0 h 74"/>
                  <a:gd name="T14" fmla="*/ 4 w 28"/>
                  <a:gd name="T15" fmla="*/ 0 h 74"/>
                  <a:gd name="T16" fmla="*/ 4 w 28"/>
                  <a:gd name="T17" fmla="*/ 1 h 74"/>
                  <a:gd name="T18" fmla="*/ 4 w 28"/>
                  <a:gd name="T19" fmla="*/ 1 h 74"/>
                  <a:gd name="T20" fmla="*/ 3 w 28"/>
                  <a:gd name="T21" fmla="*/ 1 h 74"/>
                  <a:gd name="T22" fmla="*/ 3 w 28"/>
                  <a:gd name="T23" fmla="*/ 1 h 74"/>
                  <a:gd name="T24" fmla="*/ 2 w 28"/>
                  <a:gd name="T25" fmla="*/ 1 h 74"/>
                  <a:gd name="T26" fmla="*/ 2 w 28"/>
                  <a:gd name="T27" fmla="*/ 1 h 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
                  <a:gd name="T43" fmla="*/ 0 h 74"/>
                  <a:gd name="T44" fmla="*/ 28 w 28"/>
                  <a:gd name="T45" fmla="*/ 74 h 7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 h="74">
                    <a:moveTo>
                      <a:pt x="2" y="74"/>
                    </a:moveTo>
                    <a:lnTo>
                      <a:pt x="2" y="74"/>
                    </a:lnTo>
                    <a:lnTo>
                      <a:pt x="0" y="64"/>
                    </a:lnTo>
                    <a:lnTo>
                      <a:pt x="0" y="52"/>
                    </a:lnTo>
                    <a:lnTo>
                      <a:pt x="4" y="40"/>
                    </a:lnTo>
                    <a:lnTo>
                      <a:pt x="26" y="0"/>
                    </a:lnTo>
                    <a:lnTo>
                      <a:pt x="28" y="8"/>
                    </a:lnTo>
                    <a:lnTo>
                      <a:pt x="26" y="16"/>
                    </a:lnTo>
                    <a:lnTo>
                      <a:pt x="22" y="30"/>
                    </a:lnTo>
                    <a:lnTo>
                      <a:pt x="2" y="74"/>
                    </a:lnTo>
                    <a:close/>
                  </a:path>
                </a:pathLst>
              </a:custGeom>
              <a:solidFill>
                <a:srgbClr val="539925"/>
              </a:solidFill>
              <a:ln w="9525">
                <a:noFill/>
                <a:round/>
                <a:headEnd/>
                <a:tailEnd/>
              </a:ln>
            </p:spPr>
            <p:txBody>
              <a:bodyPr/>
              <a:lstStyle/>
              <a:p>
                <a:endParaRPr lang="zh-TW" altLang="en-US"/>
              </a:p>
            </p:txBody>
          </p:sp>
          <p:sp>
            <p:nvSpPr>
              <p:cNvPr id="24608" name="Freeform 40"/>
              <p:cNvSpPr>
                <a:spLocks/>
              </p:cNvSpPr>
              <p:nvPr/>
            </p:nvSpPr>
            <p:spPr bwMode="auto">
              <a:xfrm>
                <a:off x="690" y="846"/>
                <a:ext cx="16" cy="38"/>
              </a:xfrm>
              <a:custGeom>
                <a:avLst/>
                <a:gdLst>
                  <a:gd name="T0" fmla="*/ 0 w 20"/>
                  <a:gd name="T1" fmla="*/ 1 h 64"/>
                  <a:gd name="T2" fmla="*/ 0 w 20"/>
                  <a:gd name="T3" fmla="*/ 1 h 64"/>
                  <a:gd name="T4" fmla="*/ 2 w 20"/>
                  <a:gd name="T5" fmla="*/ 1 h 64"/>
                  <a:gd name="T6" fmla="*/ 2 w 20"/>
                  <a:gd name="T7" fmla="*/ 1 h 64"/>
                  <a:gd name="T8" fmla="*/ 2 w 20"/>
                  <a:gd name="T9" fmla="*/ 1 h 64"/>
                  <a:gd name="T10" fmla="*/ 2 w 20"/>
                  <a:gd name="T11" fmla="*/ 1 h 64"/>
                  <a:gd name="T12" fmla="*/ 2 w 20"/>
                  <a:gd name="T13" fmla="*/ 0 h 64"/>
                  <a:gd name="T14" fmla="*/ 2 w 20"/>
                  <a:gd name="T15" fmla="*/ 0 h 64"/>
                  <a:gd name="T16" fmla="*/ 2 w 20"/>
                  <a:gd name="T17" fmla="*/ 1 h 64"/>
                  <a:gd name="T18" fmla="*/ 2 w 20"/>
                  <a:gd name="T19" fmla="*/ 1 h 64"/>
                  <a:gd name="T20" fmla="*/ 2 w 20"/>
                  <a:gd name="T21" fmla="*/ 1 h 64"/>
                  <a:gd name="T22" fmla="*/ 2 w 20"/>
                  <a:gd name="T23" fmla="*/ 1 h 64"/>
                  <a:gd name="T24" fmla="*/ 2 w 20"/>
                  <a:gd name="T25" fmla="*/ 1 h 64"/>
                  <a:gd name="T26" fmla="*/ 0 w 20"/>
                  <a:gd name="T27" fmla="*/ 1 h 64"/>
                  <a:gd name="T28" fmla="*/ 0 w 20"/>
                  <a:gd name="T29" fmla="*/ 1 h 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64"/>
                  <a:gd name="T47" fmla="*/ 20 w 20"/>
                  <a:gd name="T48" fmla="*/ 64 h 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64">
                    <a:moveTo>
                      <a:pt x="0" y="64"/>
                    </a:moveTo>
                    <a:lnTo>
                      <a:pt x="0" y="64"/>
                    </a:lnTo>
                    <a:lnTo>
                      <a:pt x="6" y="54"/>
                    </a:lnTo>
                    <a:lnTo>
                      <a:pt x="12" y="44"/>
                    </a:lnTo>
                    <a:lnTo>
                      <a:pt x="16" y="34"/>
                    </a:lnTo>
                    <a:lnTo>
                      <a:pt x="20" y="0"/>
                    </a:lnTo>
                    <a:lnTo>
                      <a:pt x="14" y="8"/>
                    </a:lnTo>
                    <a:lnTo>
                      <a:pt x="10" y="18"/>
                    </a:lnTo>
                    <a:lnTo>
                      <a:pt x="6" y="28"/>
                    </a:lnTo>
                    <a:lnTo>
                      <a:pt x="2" y="52"/>
                    </a:lnTo>
                    <a:lnTo>
                      <a:pt x="0" y="64"/>
                    </a:lnTo>
                    <a:close/>
                  </a:path>
                </a:pathLst>
              </a:custGeom>
              <a:solidFill>
                <a:srgbClr val="539925"/>
              </a:solidFill>
              <a:ln w="9525">
                <a:noFill/>
                <a:round/>
                <a:headEnd/>
                <a:tailEnd/>
              </a:ln>
            </p:spPr>
            <p:txBody>
              <a:bodyPr/>
              <a:lstStyle/>
              <a:p>
                <a:endParaRPr lang="zh-TW" altLang="en-US"/>
              </a:p>
            </p:txBody>
          </p:sp>
          <p:sp>
            <p:nvSpPr>
              <p:cNvPr id="24609" name="Freeform 41"/>
              <p:cNvSpPr>
                <a:spLocks/>
              </p:cNvSpPr>
              <p:nvPr/>
            </p:nvSpPr>
            <p:spPr bwMode="auto">
              <a:xfrm>
                <a:off x="745" y="818"/>
                <a:ext cx="29" cy="39"/>
              </a:xfrm>
              <a:custGeom>
                <a:avLst/>
                <a:gdLst>
                  <a:gd name="T0" fmla="*/ 0 w 36"/>
                  <a:gd name="T1" fmla="*/ 1 h 64"/>
                  <a:gd name="T2" fmla="*/ 0 w 36"/>
                  <a:gd name="T3" fmla="*/ 1 h 64"/>
                  <a:gd name="T4" fmla="*/ 2 w 36"/>
                  <a:gd name="T5" fmla="*/ 1 h 64"/>
                  <a:gd name="T6" fmla="*/ 2 w 36"/>
                  <a:gd name="T7" fmla="*/ 1 h 64"/>
                  <a:gd name="T8" fmla="*/ 2 w 36"/>
                  <a:gd name="T9" fmla="*/ 1 h 64"/>
                  <a:gd name="T10" fmla="*/ 2 w 36"/>
                  <a:gd name="T11" fmla="*/ 1 h 64"/>
                  <a:gd name="T12" fmla="*/ 4 w 36"/>
                  <a:gd name="T13" fmla="*/ 0 h 64"/>
                  <a:gd name="T14" fmla="*/ 4 w 36"/>
                  <a:gd name="T15" fmla="*/ 0 h 64"/>
                  <a:gd name="T16" fmla="*/ 3 w 36"/>
                  <a:gd name="T17" fmla="*/ 1 h 64"/>
                  <a:gd name="T18" fmla="*/ 2 w 36"/>
                  <a:gd name="T19" fmla="*/ 1 h 64"/>
                  <a:gd name="T20" fmla="*/ 2 w 36"/>
                  <a:gd name="T21" fmla="*/ 1 h 64"/>
                  <a:gd name="T22" fmla="*/ 2 w 36"/>
                  <a:gd name="T23" fmla="*/ 1 h 64"/>
                  <a:gd name="T24" fmla="*/ 0 w 36"/>
                  <a:gd name="T25" fmla="*/ 1 h 64"/>
                  <a:gd name="T26" fmla="*/ 0 w 36"/>
                  <a:gd name="T27" fmla="*/ 1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
                  <a:gd name="T43" fmla="*/ 0 h 64"/>
                  <a:gd name="T44" fmla="*/ 36 w 36"/>
                  <a:gd name="T45" fmla="*/ 64 h 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 h="64">
                    <a:moveTo>
                      <a:pt x="0" y="64"/>
                    </a:moveTo>
                    <a:lnTo>
                      <a:pt x="0" y="64"/>
                    </a:lnTo>
                    <a:lnTo>
                      <a:pt x="6" y="58"/>
                    </a:lnTo>
                    <a:lnTo>
                      <a:pt x="12" y="52"/>
                    </a:lnTo>
                    <a:lnTo>
                      <a:pt x="18" y="42"/>
                    </a:lnTo>
                    <a:lnTo>
                      <a:pt x="36" y="0"/>
                    </a:lnTo>
                    <a:lnTo>
                      <a:pt x="26" y="14"/>
                    </a:lnTo>
                    <a:lnTo>
                      <a:pt x="12" y="36"/>
                    </a:lnTo>
                    <a:lnTo>
                      <a:pt x="4" y="56"/>
                    </a:lnTo>
                    <a:lnTo>
                      <a:pt x="0" y="64"/>
                    </a:lnTo>
                    <a:close/>
                  </a:path>
                </a:pathLst>
              </a:custGeom>
              <a:solidFill>
                <a:srgbClr val="539925"/>
              </a:solidFill>
              <a:ln w="9525">
                <a:noFill/>
                <a:round/>
                <a:headEnd/>
                <a:tailEnd/>
              </a:ln>
            </p:spPr>
            <p:txBody>
              <a:bodyPr/>
              <a:lstStyle/>
              <a:p>
                <a:endParaRPr lang="zh-TW" altLang="en-US"/>
              </a:p>
            </p:txBody>
          </p:sp>
          <p:sp>
            <p:nvSpPr>
              <p:cNvPr id="24610" name="Freeform 42"/>
              <p:cNvSpPr>
                <a:spLocks/>
              </p:cNvSpPr>
              <p:nvPr/>
            </p:nvSpPr>
            <p:spPr bwMode="auto">
              <a:xfrm>
                <a:off x="522" y="901"/>
                <a:ext cx="65" cy="52"/>
              </a:xfrm>
              <a:custGeom>
                <a:avLst/>
                <a:gdLst>
                  <a:gd name="T0" fmla="*/ 10 w 80"/>
                  <a:gd name="T1" fmla="*/ 1 h 88"/>
                  <a:gd name="T2" fmla="*/ 10 w 80"/>
                  <a:gd name="T3" fmla="*/ 1 h 88"/>
                  <a:gd name="T4" fmla="*/ 10 w 80"/>
                  <a:gd name="T5" fmla="*/ 1 h 88"/>
                  <a:gd name="T6" fmla="*/ 10 w 80"/>
                  <a:gd name="T7" fmla="*/ 1 h 88"/>
                  <a:gd name="T8" fmla="*/ 10 w 80"/>
                  <a:gd name="T9" fmla="*/ 1 h 88"/>
                  <a:gd name="T10" fmla="*/ 8 w 80"/>
                  <a:gd name="T11" fmla="*/ 1 h 88"/>
                  <a:gd name="T12" fmla="*/ 8 w 80"/>
                  <a:gd name="T13" fmla="*/ 1 h 88"/>
                  <a:gd name="T14" fmla="*/ 7 w 80"/>
                  <a:gd name="T15" fmla="*/ 1 h 88"/>
                  <a:gd name="T16" fmla="*/ 7 w 80"/>
                  <a:gd name="T17" fmla="*/ 1 h 88"/>
                  <a:gd name="T18" fmla="*/ 6 w 80"/>
                  <a:gd name="T19" fmla="*/ 0 h 88"/>
                  <a:gd name="T20" fmla="*/ 6 w 80"/>
                  <a:gd name="T21" fmla="*/ 0 h 88"/>
                  <a:gd name="T22" fmla="*/ 5 w 80"/>
                  <a:gd name="T23" fmla="*/ 0 h 88"/>
                  <a:gd name="T24" fmla="*/ 3 w 80"/>
                  <a:gd name="T25" fmla="*/ 1 h 88"/>
                  <a:gd name="T26" fmla="*/ 2 w 80"/>
                  <a:gd name="T27" fmla="*/ 1 h 88"/>
                  <a:gd name="T28" fmla="*/ 2 w 80"/>
                  <a:gd name="T29" fmla="*/ 1 h 88"/>
                  <a:gd name="T30" fmla="*/ 2 w 80"/>
                  <a:gd name="T31" fmla="*/ 1 h 88"/>
                  <a:gd name="T32" fmla="*/ 2 w 80"/>
                  <a:gd name="T33" fmla="*/ 1 h 88"/>
                  <a:gd name="T34" fmla="*/ 2 w 80"/>
                  <a:gd name="T35" fmla="*/ 1 h 88"/>
                  <a:gd name="T36" fmla="*/ 0 w 80"/>
                  <a:gd name="T37" fmla="*/ 1 h 88"/>
                  <a:gd name="T38" fmla="*/ 0 w 80"/>
                  <a:gd name="T39" fmla="*/ 1 h 88"/>
                  <a:gd name="T40" fmla="*/ 0 w 80"/>
                  <a:gd name="T41" fmla="*/ 1 h 88"/>
                  <a:gd name="T42" fmla="*/ 2 w 80"/>
                  <a:gd name="T43" fmla="*/ 1 h 88"/>
                  <a:gd name="T44" fmla="*/ 2 w 80"/>
                  <a:gd name="T45" fmla="*/ 1 h 88"/>
                  <a:gd name="T46" fmla="*/ 2 w 80"/>
                  <a:gd name="T47" fmla="*/ 1 h 88"/>
                  <a:gd name="T48" fmla="*/ 2 w 80"/>
                  <a:gd name="T49" fmla="*/ 1 h 88"/>
                  <a:gd name="T50" fmla="*/ 3 w 80"/>
                  <a:gd name="T51" fmla="*/ 1 h 88"/>
                  <a:gd name="T52" fmla="*/ 4 w 80"/>
                  <a:gd name="T53" fmla="*/ 1 h 88"/>
                  <a:gd name="T54" fmla="*/ 6 w 80"/>
                  <a:gd name="T55" fmla="*/ 1 h 88"/>
                  <a:gd name="T56" fmla="*/ 6 w 80"/>
                  <a:gd name="T57" fmla="*/ 1 h 88"/>
                  <a:gd name="T58" fmla="*/ 6 w 80"/>
                  <a:gd name="T59" fmla="*/ 1 h 88"/>
                  <a:gd name="T60" fmla="*/ 7 w 80"/>
                  <a:gd name="T61" fmla="*/ 1 h 88"/>
                  <a:gd name="T62" fmla="*/ 8 w 80"/>
                  <a:gd name="T63" fmla="*/ 1 h 88"/>
                  <a:gd name="T64" fmla="*/ 8 w 80"/>
                  <a:gd name="T65" fmla="*/ 1 h 88"/>
                  <a:gd name="T66" fmla="*/ 10 w 80"/>
                  <a:gd name="T67" fmla="*/ 1 h 88"/>
                  <a:gd name="T68" fmla="*/ 10 w 80"/>
                  <a:gd name="T69" fmla="*/ 1 h 88"/>
                  <a:gd name="T70" fmla="*/ 10 w 80"/>
                  <a:gd name="T71" fmla="*/ 1 h 88"/>
                  <a:gd name="T72" fmla="*/ 10 w 80"/>
                  <a:gd name="T73" fmla="*/ 1 h 88"/>
                  <a:gd name="T74" fmla="*/ 10 w 80"/>
                  <a:gd name="T75" fmla="*/ 1 h 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0"/>
                  <a:gd name="T115" fmla="*/ 0 h 88"/>
                  <a:gd name="T116" fmla="*/ 80 w 80"/>
                  <a:gd name="T117" fmla="*/ 88 h 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0" h="88">
                    <a:moveTo>
                      <a:pt x="80" y="50"/>
                    </a:moveTo>
                    <a:lnTo>
                      <a:pt x="80" y="50"/>
                    </a:lnTo>
                    <a:lnTo>
                      <a:pt x="80" y="40"/>
                    </a:lnTo>
                    <a:lnTo>
                      <a:pt x="78" y="32"/>
                    </a:lnTo>
                    <a:lnTo>
                      <a:pt x="74" y="24"/>
                    </a:lnTo>
                    <a:lnTo>
                      <a:pt x="70" y="16"/>
                    </a:lnTo>
                    <a:lnTo>
                      <a:pt x="64" y="10"/>
                    </a:lnTo>
                    <a:lnTo>
                      <a:pt x="56" y="6"/>
                    </a:lnTo>
                    <a:lnTo>
                      <a:pt x="50" y="2"/>
                    </a:lnTo>
                    <a:lnTo>
                      <a:pt x="42" y="0"/>
                    </a:lnTo>
                    <a:lnTo>
                      <a:pt x="34" y="0"/>
                    </a:lnTo>
                    <a:lnTo>
                      <a:pt x="26" y="2"/>
                    </a:lnTo>
                    <a:lnTo>
                      <a:pt x="18" y="4"/>
                    </a:lnTo>
                    <a:lnTo>
                      <a:pt x="12" y="8"/>
                    </a:lnTo>
                    <a:lnTo>
                      <a:pt x="8" y="14"/>
                    </a:lnTo>
                    <a:lnTo>
                      <a:pt x="4" y="22"/>
                    </a:lnTo>
                    <a:lnTo>
                      <a:pt x="2" y="28"/>
                    </a:lnTo>
                    <a:lnTo>
                      <a:pt x="0" y="38"/>
                    </a:lnTo>
                    <a:lnTo>
                      <a:pt x="0" y="46"/>
                    </a:lnTo>
                    <a:lnTo>
                      <a:pt x="2" y="54"/>
                    </a:lnTo>
                    <a:lnTo>
                      <a:pt x="6" y="62"/>
                    </a:lnTo>
                    <a:lnTo>
                      <a:pt x="12" y="70"/>
                    </a:lnTo>
                    <a:lnTo>
                      <a:pt x="18" y="76"/>
                    </a:lnTo>
                    <a:lnTo>
                      <a:pt x="24" y="80"/>
                    </a:lnTo>
                    <a:lnTo>
                      <a:pt x="32" y="84"/>
                    </a:lnTo>
                    <a:lnTo>
                      <a:pt x="40" y="86"/>
                    </a:lnTo>
                    <a:lnTo>
                      <a:pt x="48" y="88"/>
                    </a:lnTo>
                    <a:lnTo>
                      <a:pt x="56" y="86"/>
                    </a:lnTo>
                    <a:lnTo>
                      <a:pt x="62" y="82"/>
                    </a:lnTo>
                    <a:lnTo>
                      <a:pt x="68" y="78"/>
                    </a:lnTo>
                    <a:lnTo>
                      <a:pt x="74" y="72"/>
                    </a:lnTo>
                    <a:lnTo>
                      <a:pt x="78" y="66"/>
                    </a:lnTo>
                    <a:lnTo>
                      <a:pt x="80" y="58"/>
                    </a:lnTo>
                    <a:lnTo>
                      <a:pt x="80" y="50"/>
                    </a:lnTo>
                    <a:close/>
                  </a:path>
                </a:pathLst>
              </a:custGeom>
              <a:solidFill>
                <a:srgbClr val="FFBF00"/>
              </a:solidFill>
              <a:ln w="9525">
                <a:noFill/>
                <a:round/>
                <a:headEnd/>
                <a:tailEnd/>
              </a:ln>
            </p:spPr>
            <p:txBody>
              <a:bodyPr/>
              <a:lstStyle/>
              <a:p>
                <a:endParaRPr lang="zh-TW" altLang="en-US"/>
              </a:p>
            </p:txBody>
          </p:sp>
          <p:sp>
            <p:nvSpPr>
              <p:cNvPr id="24611" name="Freeform 43"/>
              <p:cNvSpPr>
                <a:spLocks/>
              </p:cNvSpPr>
              <p:nvPr/>
            </p:nvSpPr>
            <p:spPr bwMode="auto">
              <a:xfrm>
                <a:off x="433" y="934"/>
                <a:ext cx="64" cy="52"/>
              </a:xfrm>
              <a:custGeom>
                <a:avLst/>
                <a:gdLst>
                  <a:gd name="T0" fmla="*/ 9 w 80"/>
                  <a:gd name="T1" fmla="*/ 1 h 86"/>
                  <a:gd name="T2" fmla="*/ 9 w 80"/>
                  <a:gd name="T3" fmla="*/ 1 h 86"/>
                  <a:gd name="T4" fmla="*/ 9 w 80"/>
                  <a:gd name="T5" fmla="*/ 1 h 86"/>
                  <a:gd name="T6" fmla="*/ 9 w 80"/>
                  <a:gd name="T7" fmla="*/ 1 h 86"/>
                  <a:gd name="T8" fmla="*/ 8 w 80"/>
                  <a:gd name="T9" fmla="*/ 1 h 86"/>
                  <a:gd name="T10" fmla="*/ 7 w 80"/>
                  <a:gd name="T11" fmla="*/ 1 h 86"/>
                  <a:gd name="T12" fmla="*/ 7 w 80"/>
                  <a:gd name="T13" fmla="*/ 1 h 86"/>
                  <a:gd name="T14" fmla="*/ 6 w 80"/>
                  <a:gd name="T15" fmla="*/ 1 h 86"/>
                  <a:gd name="T16" fmla="*/ 5 w 80"/>
                  <a:gd name="T17" fmla="*/ 1 h 86"/>
                  <a:gd name="T18" fmla="*/ 5 w 80"/>
                  <a:gd name="T19" fmla="*/ 0 h 86"/>
                  <a:gd name="T20" fmla="*/ 5 w 80"/>
                  <a:gd name="T21" fmla="*/ 0 h 86"/>
                  <a:gd name="T22" fmla="*/ 4 w 80"/>
                  <a:gd name="T23" fmla="*/ 0 h 86"/>
                  <a:gd name="T24" fmla="*/ 2 w 80"/>
                  <a:gd name="T25" fmla="*/ 0 h 86"/>
                  <a:gd name="T26" fmla="*/ 2 w 80"/>
                  <a:gd name="T27" fmla="*/ 1 h 86"/>
                  <a:gd name="T28" fmla="*/ 2 w 80"/>
                  <a:gd name="T29" fmla="*/ 1 h 86"/>
                  <a:gd name="T30" fmla="*/ 2 w 80"/>
                  <a:gd name="T31" fmla="*/ 1 h 86"/>
                  <a:gd name="T32" fmla="*/ 2 w 80"/>
                  <a:gd name="T33" fmla="*/ 1 h 86"/>
                  <a:gd name="T34" fmla="*/ 0 w 80"/>
                  <a:gd name="T35" fmla="*/ 1 h 86"/>
                  <a:gd name="T36" fmla="*/ 0 w 80"/>
                  <a:gd name="T37" fmla="*/ 1 h 86"/>
                  <a:gd name="T38" fmla="*/ 0 w 80"/>
                  <a:gd name="T39" fmla="*/ 1 h 86"/>
                  <a:gd name="T40" fmla="*/ 0 w 80"/>
                  <a:gd name="T41" fmla="*/ 1 h 86"/>
                  <a:gd name="T42" fmla="*/ 2 w 80"/>
                  <a:gd name="T43" fmla="*/ 1 h 86"/>
                  <a:gd name="T44" fmla="*/ 2 w 80"/>
                  <a:gd name="T45" fmla="*/ 1 h 86"/>
                  <a:gd name="T46" fmla="*/ 2 w 80"/>
                  <a:gd name="T47" fmla="*/ 1 h 86"/>
                  <a:gd name="T48" fmla="*/ 2 w 80"/>
                  <a:gd name="T49" fmla="*/ 1 h 86"/>
                  <a:gd name="T50" fmla="*/ 2 w 80"/>
                  <a:gd name="T51" fmla="*/ 1 h 86"/>
                  <a:gd name="T52" fmla="*/ 3 w 80"/>
                  <a:gd name="T53" fmla="*/ 1 h 86"/>
                  <a:gd name="T54" fmla="*/ 4 w 80"/>
                  <a:gd name="T55" fmla="*/ 1 h 86"/>
                  <a:gd name="T56" fmla="*/ 4 w 80"/>
                  <a:gd name="T57" fmla="*/ 1 h 86"/>
                  <a:gd name="T58" fmla="*/ 5 w 80"/>
                  <a:gd name="T59" fmla="*/ 1 h 86"/>
                  <a:gd name="T60" fmla="*/ 6 w 80"/>
                  <a:gd name="T61" fmla="*/ 1 h 86"/>
                  <a:gd name="T62" fmla="*/ 7 w 80"/>
                  <a:gd name="T63" fmla="*/ 1 h 86"/>
                  <a:gd name="T64" fmla="*/ 7 w 80"/>
                  <a:gd name="T65" fmla="*/ 1 h 86"/>
                  <a:gd name="T66" fmla="*/ 8 w 80"/>
                  <a:gd name="T67" fmla="*/ 1 h 86"/>
                  <a:gd name="T68" fmla="*/ 9 w 80"/>
                  <a:gd name="T69" fmla="*/ 1 h 86"/>
                  <a:gd name="T70" fmla="*/ 9 w 80"/>
                  <a:gd name="T71" fmla="*/ 1 h 86"/>
                  <a:gd name="T72" fmla="*/ 9 w 80"/>
                  <a:gd name="T73" fmla="*/ 1 h 86"/>
                  <a:gd name="T74" fmla="*/ 9 w 80"/>
                  <a:gd name="T75" fmla="*/ 1 h 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0"/>
                  <a:gd name="T115" fmla="*/ 0 h 86"/>
                  <a:gd name="T116" fmla="*/ 80 w 80"/>
                  <a:gd name="T117" fmla="*/ 86 h 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0" h="86">
                    <a:moveTo>
                      <a:pt x="80" y="50"/>
                    </a:moveTo>
                    <a:lnTo>
                      <a:pt x="80" y="50"/>
                    </a:lnTo>
                    <a:lnTo>
                      <a:pt x="80" y="40"/>
                    </a:lnTo>
                    <a:lnTo>
                      <a:pt x="78" y="32"/>
                    </a:lnTo>
                    <a:lnTo>
                      <a:pt x="74" y="24"/>
                    </a:lnTo>
                    <a:lnTo>
                      <a:pt x="70" y="16"/>
                    </a:lnTo>
                    <a:lnTo>
                      <a:pt x="64" y="10"/>
                    </a:lnTo>
                    <a:lnTo>
                      <a:pt x="56" y="6"/>
                    </a:lnTo>
                    <a:lnTo>
                      <a:pt x="48" y="2"/>
                    </a:lnTo>
                    <a:lnTo>
                      <a:pt x="40" y="0"/>
                    </a:lnTo>
                    <a:lnTo>
                      <a:pt x="32" y="0"/>
                    </a:lnTo>
                    <a:lnTo>
                      <a:pt x="24" y="0"/>
                    </a:lnTo>
                    <a:lnTo>
                      <a:pt x="18" y="4"/>
                    </a:lnTo>
                    <a:lnTo>
                      <a:pt x="12" y="8"/>
                    </a:lnTo>
                    <a:lnTo>
                      <a:pt x="6" y="14"/>
                    </a:lnTo>
                    <a:lnTo>
                      <a:pt x="2" y="20"/>
                    </a:lnTo>
                    <a:lnTo>
                      <a:pt x="0" y="28"/>
                    </a:lnTo>
                    <a:lnTo>
                      <a:pt x="0" y="36"/>
                    </a:lnTo>
                    <a:lnTo>
                      <a:pt x="0" y="46"/>
                    </a:lnTo>
                    <a:lnTo>
                      <a:pt x="2" y="54"/>
                    </a:lnTo>
                    <a:lnTo>
                      <a:pt x="6" y="62"/>
                    </a:lnTo>
                    <a:lnTo>
                      <a:pt x="10" y="70"/>
                    </a:lnTo>
                    <a:lnTo>
                      <a:pt x="16" y="76"/>
                    </a:lnTo>
                    <a:lnTo>
                      <a:pt x="24" y="80"/>
                    </a:lnTo>
                    <a:lnTo>
                      <a:pt x="30" y="84"/>
                    </a:lnTo>
                    <a:lnTo>
                      <a:pt x="38" y="86"/>
                    </a:lnTo>
                    <a:lnTo>
                      <a:pt x="48" y="86"/>
                    </a:lnTo>
                    <a:lnTo>
                      <a:pt x="54" y="84"/>
                    </a:lnTo>
                    <a:lnTo>
                      <a:pt x="62" y="82"/>
                    </a:lnTo>
                    <a:lnTo>
                      <a:pt x="68" y="78"/>
                    </a:lnTo>
                    <a:lnTo>
                      <a:pt x="74" y="72"/>
                    </a:lnTo>
                    <a:lnTo>
                      <a:pt x="78" y="66"/>
                    </a:lnTo>
                    <a:lnTo>
                      <a:pt x="80" y="58"/>
                    </a:lnTo>
                    <a:lnTo>
                      <a:pt x="80" y="50"/>
                    </a:lnTo>
                    <a:close/>
                  </a:path>
                </a:pathLst>
              </a:custGeom>
              <a:solidFill>
                <a:srgbClr val="FFA300"/>
              </a:solidFill>
              <a:ln w="9525">
                <a:noFill/>
                <a:round/>
                <a:headEnd/>
                <a:tailEnd/>
              </a:ln>
            </p:spPr>
            <p:txBody>
              <a:bodyPr/>
              <a:lstStyle/>
              <a:p>
                <a:endParaRPr lang="zh-TW" altLang="en-US"/>
              </a:p>
            </p:txBody>
          </p:sp>
          <p:sp>
            <p:nvSpPr>
              <p:cNvPr id="24612" name="Freeform 44"/>
              <p:cNvSpPr>
                <a:spLocks/>
              </p:cNvSpPr>
              <p:nvPr/>
            </p:nvSpPr>
            <p:spPr bwMode="auto">
              <a:xfrm>
                <a:off x="643" y="861"/>
                <a:ext cx="42" cy="33"/>
              </a:xfrm>
              <a:custGeom>
                <a:avLst/>
                <a:gdLst>
                  <a:gd name="T0" fmla="*/ 6 w 52"/>
                  <a:gd name="T1" fmla="*/ 1 h 54"/>
                  <a:gd name="T2" fmla="*/ 6 w 52"/>
                  <a:gd name="T3" fmla="*/ 1 h 54"/>
                  <a:gd name="T4" fmla="*/ 6 w 52"/>
                  <a:gd name="T5" fmla="*/ 1 h 54"/>
                  <a:gd name="T6" fmla="*/ 5 w 52"/>
                  <a:gd name="T7" fmla="*/ 1 h 54"/>
                  <a:gd name="T8" fmla="*/ 4 w 52"/>
                  <a:gd name="T9" fmla="*/ 1 h 54"/>
                  <a:gd name="T10" fmla="*/ 3 w 52"/>
                  <a:gd name="T11" fmla="*/ 0 h 54"/>
                  <a:gd name="T12" fmla="*/ 3 w 52"/>
                  <a:gd name="T13" fmla="*/ 0 h 54"/>
                  <a:gd name="T14" fmla="*/ 2 w 52"/>
                  <a:gd name="T15" fmla="*/ 0 h 54"/>
                  <a:gd name="T16" fmla="*/ 2 w 52"/>
                  <a:gd name="T17" fmla="*/ 1 h 54"/>
                  <a:gd name="T18" fmla="*/ 2 w 52"/>
                  <a:gd name="T19" fmla="*/ 1 h 54"/>
                  <a:gd name="T20" fmla="*/ 0 w 52"/>
                  <a:gd name="T21" fmla="*/ 1 h 54"/>
                  <a:gd name="T22" fmla="*/ 0 w 52"/>
                  <a:gd name="T23" fmla="*/ 1 h 54"/>
                  <a:gd name="T24" fmla="*/ 2 w 52"/>
                  <a:gd name="T25" fmla="*/ 1 h 54"/>
                  <a:gd name="T26" fmla="*/ 2 w 52"/>
                  <a:gd name="T27" fmla="*/ 1 h 54"/>
                  <a:gd name="T28" fmla="*/ 2 w 52"/>
                  <a:gd name="T29" fmla="*/ 1 h 54"/>
                  <a:gd name="T30" fmla="*/ 3 w 52"/>
                  <a:gd name="T31" fmla="*/ 1 h 54"/>
                  <a:gd name="T32" fmla="*/ 3 w 52"/>
                  <a:gd name="T33" fmla="*/ 1 h 54"/>
                  <a:gd name="T34" fmla="*/ 4 w 52"/>
                  <a:gd name="T35" fmla="*/ 1 h 54"/>
                  <a:gd name="T36" fmla="*/ 5 w 52"/>
                  <a:gd name="T37" fmla="*/ 1 h 54"/>
                  <a:gd name="T38" fmla="*/ 6 w 52"/>
                  <a:gd name="T39" fmla="*/ 1 h 54"/>
                  <a:gd name="T40" fmla="*/ 6 w 52"/>
                  <a:gd name="T41" fmla="*/ 1 h 54"/>
                  <a:gd name="T42" fmla="*/ 6 w 52"/>
                  <a:gd name="T43" fmla="*/ 1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2"/>
                  <a:gd name="T67" fmla="*/ 0 h 54"/>
                  <a:gd name="T68" fmla="*/ 52 w 52"/>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2" h="54">
                    <a:moveTo>
                      <a:pt x="52" y="32"/>
                    </a:moveTo>
                    <a:lnTo>
                      <a:pt x="52" y="32"/>
                    </a:lnTo>
                    <a:lnTo>
                      <a:pt x="50" y="20"/>
                    </a:lnTo>
                    <a:lnTo>
                      <a:pt x="44" y="10"/>
                    </a:lnTo>
                    <a:lnTo>
                      <a:pt x="36" y="4"/>
                    </a:lnTo>
                    <a:lnTo>
                      <a:pt x="26" y="0"/>
                    </a:lnTo>
                    <a:lnTo>
                      <a:pt x="16" y="0"/>
                    </a:lnTo>
                    <a:lnTo>
                      <a:pt x="8" y="6"/>
                    </a:lnTo>
                    <a:lnTo>
                      <a:pt x="2" y="14"/>
                    </a:lnTo>
                    <a:lnTo>
                      <a:pt x="0" y="24"/>
                    </a:lnTo>
                    <a:lnTo>
                      <a:pt x="2" y="34"/>
                    </a:lnTo>
                    <a:lnTo>
                      <a:pt x="8" y="44"/>
                    </a:lnTo>
                    <a:lnTo>
                      <a:pt x="16" y="52"/>
                    </a:lnTo>
                    <a:lnTo>
                      <a:pt x="26" y="54"/>
                    </a:lnTo>
                    <a:lnTo>
                      <a:pt x="36" y="54"/>
                    </a:lnTo>
                    <a:lnTo>
                      <a:pt x="44" y="50"/>
                    </a:lnTo>
                    <a:lnTo>
                      <a:pt x="50" y="42"/>
                    </a:lnTo>
                    <a:lnTo>
                      <a:pt x="52" y="32"/>
                    </a:lnTo>
                    <a:close/>
                  </a:path>
                </a:pathLst>
              </a:custGeom>
              <a:solidFill>
                <a:srgbClr val="FFBF00"/>
              </a:solidFill>
              <a:ln w="9525">
                <a:noFill/>
                <a:round/>
                <a:headEnd/>
                <a:tailEnd/>
              </a:ln>
            </p:spPr>
            <p:txBody>
              <a:bodyPr/>
              <a:lstStyle/>
              <a:p>
                <a:endParaRPr lang="zh-TW" altLang="en-US"/>
              </a:p>
            </p:txBody>
          </p:sp>
          <p:sp>
            <p:nvSpPr>
              <p:cNvPr id="24613" name="Freeform 45"/>
              <p:cNvSpPr>
                <a:spLocks/>
              </p:cNvSpPr>
              <p:nvPr/>
            </p:nvSpPr>
            <p:spPr bwMode="auto">
              <a:xfrm>
                <a:off x="570" y="876"/>
                <a:ext cx="55" cy="42"/>
              </a:xfrm>
              <a:custGeom>
                <a:avLst/>
                <a:gdLst>
                  <a:gd name="T0" fmla="*/ 7 w 68"/>
                  <a:gd name="T1" fmla="*/ 1 h 70"/>
                  <a:gd name="T2" fmla="*/ 7 w 68"/>
                  <a:gd name="T3" fmla="*/ 1 h 70"/>
                  <a:gd name="T4" fmla="*/ 8 w 68"/>
                  <a:gd name="T5" fmla="*/ 1 h 70"/>
                  <a:gd name="T6" fmla="*/ 8 w 68"/>
                  <a:gd name="T7" fmla="*/ 1 h 70"/>
                  <a:gd name="T8" fmla="*/ 8 w 68"/>
                  <a:gd name="T9" fmla="*/ 1 h 70"/>
                  <a:gd name="T10" fmla="*/ 8 w 68"/>
                  <a:gd name="T11" fmla="*/ 1 h 70"/>
                  <a:gd name="T12" fmla="*/ 8 w 68"/>
                  <a:gd name="T13" fmla="*/ 1 h 70"/>
                  <a:gd name="T14" fmla="*/ 7 w 68"/>
                  <a:gd name="T15" fmla="*/ 1 h 70"/>
                  <a:gd name="T16" fmla="*/ 7 w 68"/>
                  <a:gd name="T17" fmla="*/ 1 h 70"/>
                  <a:gd name="T18" fmla="*/ 6 w 68"/>
                  <a:gd name="T19" fmla="*/ 1 h 70"/>
                  <a:gd name="T20" fmla="*/ 6 w 68"/>
                  <a:gd name="T21" fmla="*/ 1 h 70"/>
                  <a:gd name="T22" fmla="*/ 5 w 68"/>
                  <a:gd name="T23" fmla="*/ 1 h 70"/>
                  <a:gd name="T24" fmla="*/ 5 w 68"/>
                  <a:gd name="T25" fmla="*/ 0 h 70"/>
                  <a:gd name="T26" fmla="*/ 4 w 68"/>
                  <a:gd name="T27" fmla="*/ 0 h 70"/>
                  <a:gd name="T28" fmla="*/ 3 w 68"/>
                  <a:gd name="T29" fmla="*/ 0 h 70"/>
                  <a:gd name="T30" fmla="*/ 2 w 68"/>
                  <a:gd name="T31" fmla="*/ 1 h 70"/>
                  <a:gd name="T32" fmla="*/ 2 w 68"/>
                  <a:gd name="T33" fmla="*/ 1 h 70"/>
                  <a:gd name="T34" fmla="*/ 2 w 68"/>
                  <a:gd name="T35" fmla="*/ 1 h 70"/>
                  <a:gd name="T36" fmla="*/ 2 w 68"/>
                  <a:gd name="T37" fmla="*/ 1 h 70"/>
                  <a:gd name="T38" fmla="*/ 2 w 68"/>
                  <a:gd name="T39" fmla="*/ 1 h 70"/>
                  <a:gd name="T40" fmla="*/ 2 w 68"/>
                  <a:gd name="T41" fmla="*/ 1 h 70"/>
                  <a:gd name="T42" fmla="*/ 2 w 68"/>
                  <a:gd name="T43" fmla="*/ 1 h 70"/>
                  <a:gd name="T44" fmla="*/ 0 w 68"/>
                  <a:gd name="T45" fmla="*/ 1 h 70"/>
                  <a:gd name="T46" fmla="*/ 2 w 68"/>
                  <a:gd name="T47" fmla="*/ 1 h 70"/>
                  <a:gd name="T48" fmla="*/ 2 w 68"/>
                  <a:gd name="T49" fmla="*/ 1 h 70"/>
                  <a:gd name="T50" fmla="*/ 2 w 68"/>
                  <a:gd name="T51" fmla="*/ 1 h 70"/>
                  <a:gd name="T52" fmla="*/ 2 w 68"/>
                  <a:gd name="T53" fmla="*/ 1 h 70"/>
                  <a:gd name="T54" fmla="*/ 2 w 68"/>
                  <a:gd name="T55" fmla="*/ 1 h 70"/>
                  <a:gd name="T56" fmla="*/ 2 w 68"/>
                  <a:gd name="T57" fmla="*/ 1 h 70"/>
                  <a:gd name="T58" fmla="*/ 2 w 68"/>
                  <a:gd name="T59" fmla="*/ 1 h 70"/>
                  <a:gd name="T60" fmla="*/ 3 w 68"/>
                  <a:gd name="T61" fmla="*/ 1 h 70"/>
                  <a:gd name="T62" fmla="*/ 4 w 68"/>
                  <a:gd name="T63" fmla="*/ 1 h 70"/>
                  <a:gd name="T64" fmla="*/ 5 w 68"/>
                  <a:gd name="T65" fmla="*/ 1 h 70"/>
                  <a:gd name="T66" fmla="*/ 5 w 68"/>
                  <a:gd name="T67" fmla="*/ 1 h 70"/>
                  <a:gd name="T68" fmla="*/ 6 w 68"/>
                  <a:gd name="T69" fmla="*/ 1 h 70"/>
                  <a:gd name="T70" fmla="*/ 7 w 68"/>
                  <a:gd name="T71" fmla="*/ 1 h 70"/>
                  <a:gd name="T72" fmla="*/ 7 w 68"/>
                  <a:gd name="T73" fmla="*/ 1 h 70"/>
                  <a:gd name="T74" fmla="*/ 7 w 68"/>
                  <a:gd name="T75" fmla="*/ 1 h 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
                  <a:gd name="T115" fmla="*/ 0 h 70"/>
                  <a:gd name="T116" fmla="*/ 68 w 68"/>
                  <a:gd name="T117" fmla="*/ 70 h 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 h="70">
                    <a:moveTo>
                      <a:pt x="62" y="54"/>
                    </a:moveTo>
                    <a:lnTo>
                      <a:pt x="62" y="54"/>
                    </a:lnTo>
                    <a:lnTo>
                      <a:pt x="64" y="48"/>
                    </a:lnTo>
                    <a:lnTo>
                      <a:pt x="66" y="40"/>
                    </a:lnTo>
                    <a:lnTo>
                      <a:pt x="68" y="34"/>
                    </a:lnTo>
                    <a:lnTo>
                      <a:pt x="66" y="28"/>
                    </a:lnTo>
                    <a:lnTo>
                      <a:pt x="64" y="20"/>
                    </a:lnTo>
                    <a:lnTo>
                      <a:pt x="62" y="14"/>
                    </a:lnTo>
                    <a:lnTo>
                      <a:pt x="58" y="10"/>
                    </a:lnTo>
                    <a:lnTo>
                      <a:pt x="52" y="4"/>
                    </a:lnTo>
                    <a:lnTo>
                      <a:pt x="46" y="2"/>
                    </a:lnTo>
                    <a:lnTo>
                      <a:pt x="40" y="0"/>
                    </a:lnTo>
                    <a:lnTo>
                      <a:pt x="34" y="0"/>
                    </a:lnTo>
                    <a:lnTo>
                      <a:pt x="28" y="0"/>
                    </a:lnTo>
                    <a:lnTo>
                      <a:pt x="22" y="2"/>
                    </a:lnTo>
                    <a:lnTo>
                      <a:pt x="16" y="6"/>
                    </a:lnTo>
                    <a:lnTo>
                      <a:pt x="10" y="10"/>
                    </a:lnTo>
                    <a:lnTo>
                      <a:pt x="6" y="16"/>
                    </a:lnTo>
                    <a:lnTo>
                      <a:pt x="4" y="22"/>
                    </a:lnTo>
                    <a:lnTo>
                      <a:pt x="2" y="28"/>
                    </a:lnTo>
                    <a:lnTo>
                      <a:pt x="0" y="36"/>
                    </a:lnTo>
                    <a:lnTo>
                      <a:pt x="2" y="42"/>
                    </a:lnTo>
                    <a:lnTo>
                      <a:pt x="4" y="48"/>
                    </a:lnTo>
                    <a:lnTo>
                      <a:pt x="6" y="54"/>
                    </a:lnTo>
                    <a:lnTo>
                      <a:pt x="10" y="60"/>
                    </a:lnTo>
                    <a:lnTo>
                      <a:pt x="16" y="64"/>
                    </a:lnTo>
                    <a:lnTo>
                      <a:pt x="22" y="68"/>
                    </a:lnTo>
                    <a:lnTo>
                      <a:pt x="28" y="70"/>
                    </a:lnTo>
                    <a:lnTo>
                      <a:pt x="34" y="70"/>
                    </a:lnTo>
                    <a:lnTo>
                      <a:pt x="40" y="70"/>
                    </a:lnTo>
                    <a:lnTo>
                      <a:pt x="46" y="66"/>
                    </a:lnTo>
                    <a:lnTo>
                      <a:pt x="52" y="64"/>
                    </a:lnTo>
                    <a:lnTo>
                      <a:pt x="58" y="60"/>
                    </a:lnTo>
                    <a:lnTo>
                      <a:pt x="62" y="54"/>
                    </a:lnTo>
                    <a:close/>
                  </a:path>
                </a:pathLst>
              </a:custGeom>
              <a:solidFill>
                <a:srgbClr val="FFBF00"/>
              </a:solidFill>
              <a:ln w="9525">
                <a:noFill/>
                <a:round/>
                <a:headEnd/>
                <a:tailEnd/>
              </a:ln>
            </p:spPr>
            <p:txBody>
              <a:bodyPr/>
              <a:lstStyle/>
              <a:p>
                <a:endParaRPr lang="zh-TW" altLang="en-US"/>
              </a:p>
            </p:txBody>
          </p:sp>
          <p:sp>
            <p:nvSpPr>
              <p:cNvPr id="24614" name="Freeform 46"/>
              <p:cNvSpPr>
                <a:spLocks/>
              </p:cNvSpPr>
              <p:nvPr/>
            </p:nvSpPr>
            <p:spPr bwMode="auto">
              <a:xfrm>
                <a:off x="608" y="847"/>
                <a:ext cx="66" cy="51"/>
              </a:xfrm>
              <a:custGeom>
                <a:avLst/>
                <a:gdLst>
                  <a:gd name="T0" fmla="*/ 8 w 82"/>
                  <a:gd name="T1" fmla="*/ 1 h 86"/>
                  <a:gd name="T2" fmla="*/ 8 w 82"/>
                  <a:gd name="T3" fmla="*/ 1 h 86"/>
                  <a:gd name="T4" fmla="*/ 9 w 82"/>
                  <a:gd name="T5" fmla="*/ 1 h 86"/>
                  <a:gd name="T6" fmla="*/ 9 w 82"/>
                  <a:gd name="T7" fmla="*/ 1 h 86"/>
                  <a:gd name="T8" fmla="*/ 10 w 82"/>
                  <a:gd name="T9" fmla="*/ 1 h 86"/>
                  <a:gd name="T10" fmla="*/ 9 w 82"/>
                  <a:gd name="T11" fmla="*/ 1 h 86"/>
                  <a:gd name="T12" fmla="*/ 9 w 82"/>
                  <a:gd name="T13" fmla="*/ 1 h 86"/>
                  <a:gd name="T14" fmla="*/ 8 w 82"/>
                  <a:gd name="T15" fmla="*/ 1 h 86"/>
                  <a:gd name="T16" fmla="*/ 8 w 82"/>
                  <a:gd name="T17" fmla="*/ 1 h 86"/>
                  <a:gd name="T18" fmla="*/ 7 w 82"/>
                  <a:gd name="T19" fmla="*/ 1 h 86"/>
                  <a:gd name="T20" fmla="*/ 7 w 82"/>
                  <a:gd name="T21" fmla="*/ 1 h 86"/>
                  <a:gd name="T22" fmla="*/ 6 w 82"/>
                  <a:gd name="T23" fmla="*/ 1 h 86"/>
                  <a:gd name="T24" fmla="*/ 5 w 82"/>
                  <a:gd name="T25" fmla="*/ 0 h 86"/>
                  <a:gd name="T26" fmla="*/ 5 w 82"/>
                  <a:gd name="T27" fmla="*/ 0 h 86"/>
                  <a:gd name="T28" fmla="*/ 4 w 82"/>
                  <a:gd name="T29" fmla="*/ 0 h 86"/>
                  <a:gd name="T30" fmla="*/ 3 w 82"/>
                  <a:gd name="T31" fmla="*/ 1 h 86"/>
                  <a:gd name="T32" fmla="*/ 2 w 82"/>
                  <a:gd name="T33" fmla="*/ 1 h 86"/>
                  <a:gd name="T34" fmla="*/ 2 w 82"/>
                  <a:gd name="T35" fmla="*/ 1 h 86"/>
                  <a:gd name="T36" fmla="*/ 2 w 82"/>
                  <a:gd name="T37" fmla="*/ 1 h 86"/>
                  <a:gd name="T38" fmla="*/ 2 w 82"/>
                  <a:gd name="T39" fmla="*/ 1 h 86"/>
                  <a:gd name="T40" fmla="*/ 2 w 82"/>
                  <a:gd name="T41" fmla="*/ 1 h 86"/>
                  <a:gd name="T42" fmla="*/ 0 w 82"/>
                  <a:gd name="T43" fmla="*/ 1 h 86"/>
                  <a:gd name="T44" fmla="*/ 0 w 82"/>
                  <a:gd name="T45" fmla="*/ 1 h 86"/>
                  <a:gd name="T46" fmla="*/ 0 w 82"/>
                  <a:gd name="T47" fmla="*/ 1 h 86"/>
                  <a:gd name="T48" fmla="*/ 2 w 82"/>
                  <a:gd name="T49" fmla="*/ 1 h 86"/>
                  <a:gd name="T50" fmla="*/ 2 w 82"/>
                  <a:gd name="T51" fmla="*/ 1 h 86"/>
                  <a:gd name="T52" fmla="*/ 2 w 82"/>
                  <a:gd name="T53" fmla="*/ 1 h 86"/>
                  <a:gd name="T54" fmla="*/ 2 w 82"/>
                  <a:gd name="T55" fmla="*/ 1 h 86"/>
                  <a:gd name="T56" fmla="*/ 2 w 82"/>
                  <a:gd name="T57" fmla="*/ 1 h 86"/>
                  <a:gd name="T58" fmla="*/ 2 w 82"/>
                  <a:gd name="T59" fmla="*/ 1 h 86"/>
                  <a:gd name="T60" fmla="*/ 4 w 82"/>
                  <a:gd name="T61" fmla="*/ 1 h 86"/>
                  <a:gd name="T62" fmla="*/ 5 w 82"/>
                  <a:gd name="T63" fmla="*/ 1 h 86"/>
                  <a:gd name="T64" fmla="*/ 5 w 82"/>
                  <a:gd name="T65" fmla="*/ 1 h 86"/>
                  <a:gd name="T66" fmla="*/ 6 w 82"/>
                  <a:gd name="T67" fmla="*/ 1 h 86"/>
                  <a:gd name="T68" fmla="*/ 7 w 82"/>
                  <a:gd name="T69" fmla="*/ 1 h 86"/>
                  <a:gd name="T70" fmla="*/ 8 w 82"/>
                  <a:gd name="T71" fmla="*/ 1 h 86"/>
                  <a:gd name="T72" fmla="*/ 8 w 82"/>
                  <a:gd name="T73" fmla="*/ 1 h 86"/>
                  <a:gd name="T74" fmla="*/ 8 w 82"/>
                  <a:gd name="T75" fmla="*/ 1 h 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2"/>
                  <a:gd name="T115" fmla="*/ 0 h 86"/>
                  <a:gd name="T116" fmla="*/ 82 w 82"/>
                  <a:gd name="T117" fmla="*/ 86 h 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2" h="86">
                    <a:moveTo>
                      <a:pt x="74" y="66"/>
                    </a:moveTo>
                    <a:lnTo>
                      <a:pt x="74" y="66"/>
                    </a:lnTo>
                    <a:lnTo>
                      <a:pt x="78" y="58"/>
                    </a:lnTo>
                    <a:lnTo>
                      <a:pt x="80" y="50"/>
                    </a:lnTo>
                    <a:lnTo>
                      <a:pt x="82" y="42"/>
                    </a:lnTo>
                    <a:lnTo>
                      <a:pt x="80" y="34"/>
                    </a:lnTo>
                    <a:lnTo>
                      <a:pt x="78" y="26"/>
                    </a:lnTo>
                    <a:lnTo>
                      <a:pt x="74" y="18"/>
                    </a:lnTo>
                    <a:lnTo>
                      <a:pt x="70" y="12"/>
                    </a:lnTo>
                    <a:lnTo>
                      <a:pt x="64" y="6"/>
                    </a:lnTo>
                    <a:lnTo>
                      <a:pt x="56" y="2"/>
                    </a:lnTo>
                    <a:lnTo>
                      <a:pt x="48" y="0"/>
                    </a:lnTo>
                    <a:lnTo>
                      <a:pt x="40" y="0"/>
                    </a:lnTo>
                    <a:lnTo>
                      <a:pt x="32" y="0"/>
                    </a:lnTo>
                    <a:lnTo>
                      <a:pt x="26" y="4"/>
                    </a:lnTo>
                    <a:lnTo>
                      <a:pt x="18" y="8"/>
                    </a:lnTo>
                    <a:lnTo>
                      <a:pt x="12" y="12"/>
                    </a:lnTo>
                    <a:lnTo>
                      <a:pt x="6" y="20"/>
                    </a:lnTo>
                    <a:lnTo>
                      <a:pt x="2" y="28"/>
                    </a:lnTo>
                    <a:lnTo>
                      <a:pt x="0" y="36"/>
                    </a:lnTo>
                    <a:lnTo>
                      <a:pt x="0" y="44"/>
                    </a:lnTo>
                    <a:lnTo>
                      <a:pt x="0" y="52"/>
                    </a:lnTo>
                    <a:lnTo>
                      <a:pt x="2" y="60"/>
                    </a:lnTo>
                    <a:lnTo>
                      <a:pt x="6" y="68"/>
                    </a:lnTo>
                    <a:lnTo>
                      <a:pt x="12" y="74"/>
                    </a:lnTo>
                    <a:lnTo>
                      <a:pt x="18" y="80"/>
                    </a:lnTo>
                    <a:lnTo>
                      <a:pt x="24" y="84"/>
                    </a:lnTo>
                    <a:lnTo>
                      <a:pt x="32" y="86"/>
                    </a:lnTo>
                    <a:lnTo>
                      <a:pt x="40" y="86"/>
                    </a:lnTo>
                    <a:lnTo>
                      <a:pt x="48" y="86"/>
                    </a:lnTo>
                    <a:lnTo>
                      <a:pt x="56" y="82"/>
                    </a:lnTo>
                    <a:lnTo>
                      <a:pt x="62" y="78"/>
                    </a:lnTo>
                    <a:lnTo>
                      <a:pt x="68" y="72"/>
                    </a:lnTo>
                    <a:lnTo>
                      <a:pt x="74" y="66"/>
                    </a:lnTo>
                    <a:close/>
                  </a:path>
                </a:pathLst>
              </a:custGeom>
              <a:solidFill>
                <a:srgbClr val="FFBF00"/>
              </a:solidFill>
              <a:ln w="9525">
                <a:noFill/>
                <a:round/>
                <a:headEnd/>
                <a:tailEnd/>
              </a:ln>
            </p:spPr>
            <p:txBody>
              <a:bodyPr/>
              <a:lstStyle/>
              <a:p>
                <a:endParaRPr lang="zh-TW" altLang="en-US"/>
              </a:p>
            </p:txBody>
          </p:sp>
          <p:sp>
            <p:nvSpPr>
              <p:cNvPr id="24615" name="Freeform 47"/>
              <p:cNvSpPr>
                <a:spLocks/>
              </p:cNvSpPr>
              <p:nvPr/>
            </p:nvSpPr>
            <p:spPr bwMode="auto">
              <a:xfrm>
                <a:off x="488" y="926"/>
                <a:ext cx="66" cy="49"/>
              </a:xfrm>
              <a:custGeom>
                <a:avLst/>
                <a:gdLst>
                  <a:gd name="T0" fmla="*/ 9 w 82"/>
                  <a:gd name="T1" fmla="*/ 1 h 82"/>
                  <a:gd name="T2" fmla="*/ 9 w 82"/>
                  <a:gd name="T3" fmla="*/ 1 h 82"/>
                  <a:gd name="T4" fmla="*/ 10 w 82"/>
                  <a:gd name="T5" fmla="*/ 1 h 82"/>
                  <a:gd name="T6" fmla="*/ 10 w 82"/>
                  <a:gd name="T7" fmla="*/ 1 h 82"/>
                  <a:gd name="T8" fmla="*/ 9 w 82"/>
                  <a:gd name="T9" fmla="*/ 1 h 82"/>
                  <a:gd name="T10" fmla="*/ 8 w 82"/>
                  <a:gd name="T11" fmla="*/ 1 h 82"/>
                  <a:gd name="T12" fmla="*/ 8 w 82"/>
                  <a:gd name="T13" fmla="*/ 1 h 82"/>
                  <a:gd name="T14" fmla="*/ 8 w 82"/>
                  <a:gd name="T15" fmla="*/ 1 h 82"/>
                  <a:gd name="T16" fmla="*/ 6 w 82"/>
                  <a:gd name="T17" fmla="*/ 1 h 82"/>
                  <a:gd name="T18" fmla="*/ 6 w 82"/>
                  <a:gd name="T19" fmla="*/ 1 h 82"/>
                  <a:gd name="T20" fmla="*/ 6 w 82"/>
                  <a:gd name="T21" fmla="*/ 1 h 82"/>
                  <a:gd name="T22" fmla="*/ 5 w 82"/>
                  <a:gd name="T23" fmla="*/ 1 h 82"/>
                  <a:gd name="T24" fmla="*/ 4 w 82"/>
                  <a:gd name="T25" fmla="*/ 1 h 82"/>
                  <a:gd name="T26" fmla="*/ 3 w 82"/>
                  <a:gd name="T27" fmla="*/ 1 h 82"/>
                  <a:gd name="T28" fmla="*/ 2 w 82"/>
                  <a:gd name="T29" fmla="*/ 1 h 82"/>
                  <a:gd name="T30" fmla="*/ 2 w 82"/>
                  <a:gd name="T31" fmla="*/ 1 h 82"/>
                  <a:gd name="T32" fmla="*/ 2 w 82"/>
                  <a:gd name="T33" fmla="*/ 1 h 82"/>
                  <a:gd name="T34" fmla="*/ 2 w 82"/>
                  <a:gd name="T35" fmla="*/ 1 h 82"/>
                  <a:gd name="T36" fmla="*/ 2 w 82"/>
                  <a:gd name="T37" fmla="*/ 1 h 82"/>
                  <a:gd name="T38" fmla="*/ 2 w 82"/>
                  <a:gd name="T39" fmla="*/ 1 h 82"/>
                  <a:gd name="T40" fmla="*/ 0 w 82"/>
                  <a:gd name="T41" fmla="*/ 1 h 82"/>
                  <a:gd name="T42" fmla="*/ 0 w 82"/>
                  <a:gd name="T43" fmla="*/ 1 h 82"/>
                  <a:gd name="T44" fmla="*/ 2 w 82"/>
                  <a:gd name="T45" fmla="*/ 1 h 82"/>
                  <a:gd name="T46" fmla="*/ 2 w 82"/>
                  <a:gd name="T47" fmla="*/ 1 h 82"/>
                  <a:gd name="T48" fmla="*/ 2 w 82"/>
                  <a:gd name="T49" fmla="*/ 1 h 82"/>
                  <a:gd name="T50" fmla="*/ 2 w 82"/>
                  <a:gd name="T51" fmla="*/ 1 h 82"/>
                  <a:gd name="T52" fmla="*/ 2 w 82"/>
                  <a:gd name="T53" fmla="*/ 1 h 82"/>
                  <a:gd name="T54" fmla="*/ 3 w 82"/>
                  <a:gd name="T55" fmla="*/ 1 h 82"/>
                  <a:gd name="T56" fmla="*/ 3 w 82"/>
                  <a:gd name="T57" fmla="*/ 1 h 82"/>
                  <a:gd name="T58" fmla="*/ 4 w 82"/>
                  <a:gd name="T59" fmla="*/ 0 h 82"/>
                  <a:gd name="T60" fmla="*/ 5 w 82"/>
                  <a:gd name="T61" fmla="*/ 1 h 82"/>
                  <a:gd name="T62" fmla="*/ 6 w 82"/>
                  <a:gd name="T63" fmla="*/ 1 h 82"/>
                  <a:gd name="T64" fmla="*/ 6 w 82"/>
                  <a:gd name="T65" fmla="*/ 1 h 82"/>
                  <a:gd name="T66" fmla="*/ 8 w 82"/>
                  <a:gd name="T67" fmla="*/ 1 h 82"/>
                  <a:gd name="T68" fmla="*/ 8 w 82"/>
                  <a:gd name="T69" fmla="*/ 1 h 82"/>
                  <a:gd name="T70" fmla="*/ 8 w 82"/>
                  <a:gd name="T71" fmla="*/ 1 h 82"/>
                  <a:gd name="T72" fmla="*/ 9 w 82"/>
                  <a:gd name="T73" fmla="*/ 1 h 82"/>
                  <a:gd name="T74" fmla="*/ 9 w 82"/>
                  <a:gd name="T75" fmla="*/ 1 h 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2"/>
                  <a:gd name="T115" fmla="*/ 0 h 82"/>
                  <a:gd name="T116" fmla="*/ 82 w 82"/>
                  <a:gd name="T117" fmla="*/ 82 h 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2" h="82">
                    <a:moveTo>
                      <a:pt x="80" y="30"/>
                    </a:moveTo>
                    <a:lnTo>
                      <a:pt x="80" y="30"/>
                    </a:lnTo>
                    <a:lnTo>
                      <a:pt x="82" y="38"/>
                    </a:lnTo>
                    <a:lnTo>
                      <a:pt x="82" y="46"/>
                    </a:lnTo>
                    <a:lnTo>
                      <a:pt x="80" y="54"/>
                    </a:lnTo>
                    <a:lnTo>
                      <a:pt x="76" y="62"/>
                    </a:lnTo>
                    <a:lnTo>
                      <a:pt x="72" y="68"/>
                    </a:lnTo>
                    <a:lnTo>
                      <a:pt x="66" y="74"/>
                    </a:lnTo>
                    <a:lnTo>
                      <a:pt x="60" y="78"/>
                    </a:lnTo>
                    <a:lnTo>
                      <a:pt x="52" y="82"/>
                    </a:lnTo>
                    <a:lnTo>
                      <a:pt x="44" y="82"/>
                    </a:lnTo>
                    <a:lnTo>
                      <a:pt x="36" y="82"/>
                    </a:lnTo>
                    <a:lnTo>
                      <a:pt x="28" y="82"/>
                    </a:lnTo>
                    <a:lnTo>
                      <a:pt x="22" y="78"/>
                    </a:lnTo>
                    <a:lnTo>
                      <a:pt x="14" y="74"/>
                    </a:lnTo>
                    <a:lnTo>
                      <a:pt x="10" y="68"/>
                    </a:lnTo>
                    <a:lnTo>
                      <a:pt x="4" y="62"/>
                    </a:lnTo>
                    <a:lnTo>
                      <a:pt x="2" y="54"/>
                    </a:lnTo>
                    <a:lnTo>
                      <a:pt x="0" y="46"/>
                    </a:lnTo>
                    <a:lnTo>
                      <a:pt x="0" y="38"/>
                    </a:lnTo>
                    <a:lnTo>
                      <a:pt x="2" y="30"/>
                    </a:lnTo>
                    <a:lnTo>
                      <a:pt x="4" y="22"/>
                    </a:lnTo>
                    <a:lnTo>
                      <a:pt x="10" y="16"/>
                    </a:lnTo>
                    <a:lnTo>
                      <a:pt x="14" y="10"/>
                    </a:lnTo>
                    <a:lnTo>
                      <a:pt x="22" y="6"/>
                    </a:lnTo>
                    <a:lnTo>
                      <a:pt x="30" y="2"/>
                    </a:lnTo>
                    <a:lnTo>
                      <a:pt x="38" y="0"/>
                    </a:lnTo>
                    <a:lnTo>
                      <a:pt x="46" y="2"/>
                    </a:lnTo>
                    <a:lnTo>
                      <a:pt x="52" y="2"/>
                    </a:lnTo>
                    <a:lnTo>
                      <a:pt x="60" y="6"/>
                    </a:lnTo>
                    <a:lnTo>
                      <a:pt x="66" y="10"/>
                    </a:lnTo>
                    <a:lnTo>
                      <a:pt x="72" y="16"/>
                    </a:lnTo>
                    <a:lnTo>
                      <a:pt x="76" y="22"/>
                    </a:lnTo>
                    <a:lnTo>
                      <a:pt x="80" y="30"/>
                    </a:lnTo>
                    <a:close/>
                  </a:path>
                </a:pathLst>
              </a:custGeom>
              <a:solidFill>
                <a:srgbClr val="FFBF00"/>
              </a:solidFill>
              <a:ln w="9525">
                <a:noFill/>
                <a:round/>
                <a:headEnd/>
                <a:tailEnd/>
              </a:ln>
            </p:spPr>
            <p:txBody>
              <a:bodyPr/>
              <a:lstStyle/>
              <a:p>
                <a:endParaRPr lang="zh-TW" altLang="en-US"/>
              </a:p>
            </p:txBody>
          </p:sp>
          <p:sp>
            <p:nvSpPr>
              <p:cNvPr id="24616" name="Freeform 48"/>
              <p:cNvSpPr>
                <a:spLocks/>
              </p:cNvSpPr>
              <p:nvPr/>
            </p:nvSpPr>
            <p:spPr bwMode="auto">
              <a:xfrm>
                <a:off x="535" y="869"/>
                <a:ext cx="58" cy="44"/>
              </a:xfrm>
              <a:custGeom>
                <a:avLst/>
                <a:gdLst>
                  <a:gd name="T0" fmla="*/ 8 w 72"/>
                  <a:gd name="T1" fmla="*/ 1 h 74"/>
                  <a:gd name="T2" fmla="*/ 8 w 72"/>
                  <a:gd name="T3" fmla="*/ 1 h 74"/>
                  <a:gd name="T4" fmla="*/ 8 w 72"/>
                  <a:gd name="T5" fmla="*/ 1 h 74"/>
                  <a:gd name="T6" fmla="*/ 8 w 72"/>
                  <a:gd name="T7" fmla="*/ 1 h 74"/>
                  <a:gd name="T8" fmla="*/ 8 w 72"/>
                  <a:gd name="T9" fmla="*/ 1 h 74"/>
                  <a:gd name="T10" fmla="*/ 8 w 72"/>
                  <a:gd name="T11" fmla="*/ 1 h 74"/>
                  <a:gd name="T12" fmla="*/ 8 w 72"/>
                  <a:gd name="T13" fmla="*/ 1 h 74"/>
                  <a:gd name="T14" fmla="*/ 6 w 72"/>
                  <a:gd name="T15" fmla="*/ 1 h 74"/>
                  <a:gd name="T16" fmla="*/ 6 w 72"/>
                  <a:gd name="T17" fmla="*/ 1 h 74"/>
                  <a:gd name="T18" fmla="*/ 5 w 72"/>
                  <a:gd name="T19" fmla="*/ 1 h 74"/>
                  <a:gd name="T20" fmla="*/ 5 w 72"/>
                  <a:gd name="T21" fmla="*/ 1 h 74"/>
                  <a:gd name="T22" fmla="*/ 4 w 72"/>
                  <a:gd name="T23" fmla="*/ 1 h 74"/>
                  <a:gd name="T24" fmla="*/ 4 w 72"/>
                  <a:gd name="T25" fmla="*/ 1 h 74"/>
                  <a:gd name="T26" fmla="*/ 2 w 72"/>
                  <a:gd name="T27" fmla="*/ 1 h 74"/>
                  <a:gd name="T28" fmla="*/ 2 w 72"/>
                  <a:gd name="T29" fmla="*/ 1 h 74"/>
                  <a:gd name="T30" fmla="*/ 2 w 72"/>
                  <a:gd name="T31" fmla="*/ 1 h 74"/>
                  <a:gd name="T32" fmla="*/ 2 w 72"/>
                  <a:gd name="T33" fmla="*/ 1 h 74"/>
                  <a:gd name="T34" fmla="*/ 2 w 72"/>
                  <a:gd name="T35" fmla="*/ 1 h 74"/>
                  <a:gd name="T36" fmla="*/ 0 w 72"/>
                  <a:gd name="T37" fmla="*/ 1 h 74"/>
                  <a:gd name="T38" fmla="*/ 0 w 72"/>
                  <a:gd name="T39" fmla="*/ 1 h 74"/>
                  <a:gd name="T40" fmla="*/ 0 w 72"/>
                  <a:gd name="T41" fmla="*/ 1 h 74"/>
                  <a:gd name="T42" fmla="*/ 0 w 72"/>
                  <a:gd name="T43" fmla="*/ 1 h 74"/>
                  <a:gd name="T44" fmla="*/ 0 w 72"/>
                  <a:gd name="T45" fmla="*/ 1 h 74"/>
                  <a:gd name="T46" fmla="*/ 2 w 72"/>
                  <a:gd name="T47" fmla="*/ 1 h 74"/>
                  <a:gd name="T48" fmla="*/ 2 w 72"/>
                  <a:gd name="T49" fmla="*/ 1 h 74"/>
                  <a:gd name="T50" fmla="*/ 2 w 72"/>
                  <a:gd name="T51" fmla="*/ 1 h 74"/>
                  <a:gd name="T52" fmla="*/ 2 w 72"/>
                  <a:gd name="T53" fmla="*/ 1 h 74"/>
                  <a:gd name="T54" fmla="*/ 2 w 72"/>
                  <a:gd name="T55" fmla="*/ 1 h 74"/>
                  <a:gd name="T56" fmla="*/ 2 w 72"/>
                  <a:gd name="T57" fmla="*/ 1 h 74"/>
                  <a:gd name="T58" fmla="*/ 4 w 72"/>
                  <a:gd name="T59" fmla="*/ 0 h 74"/>
                  <a:gd name="T60" fmla="*/ 5 w 72"/>
                  <a:gd name="T61" fmla="*/ 0 h 74"/>
                  <a:gd name="T62" fmla="*/ 5 w 72"/>
                  <a:gd name="T63" fmla="*/ 1 h 74"/>
                  <a:gd name="T64" fmla="*/ 6 w 72"/>
                  <a:gd name="T65" fmla="*/ 1 h 74"/>
                  <a:gd name="T66" fmla="*/ 6 w 72"/>
                  <a:gd name="T67" fmla="*/ 1 h 74"/>
                  <a:gd name="T68" fmla="*/ 8 w 72"/>
                  <a:gd name="T69" fmla="*/ 1 h 74"/>
                  <a:gd name="T70" fmla="*/ 8 w 72"/>
                  <a:gd name="T71" fmla="*/ 1 h 74"/>
                  <a:gd name="T72" fmla="*/ 8 w 72"/>
                  <a:gd name="T73" fmla="*/ 1 h 74"/>
                  <a:gd name="T74" fmla="*/ 8 w 72"/>
                  <a:gd name="T75" fmla="*/ 1 h 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
                  <a:gd name="T115" fmla="*/ 0 h 74"/>
                  <a:gd name="T116" fmla="*/ 72 w 72"/>
                  <a:gd name="T117" fmla="*/ 74 h 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 h="74">
                    <a:moveTo>
                      <a:pt x="70" y="26"/>
                    </a:moveTo>
                    <a:lnTo>
                      <a:pt x="70" y="26"/>
                    </a:lnTo>
                    <a:lnTo>
                      <a:pt x="72" y="34"/>
                    </a:lnTo>
                    <a:lnTo>
                      <a:pt x="72" y="40"/>
                    </a:lnTo>
                    <a:lnTo>
                      <a:pt x="70" y="48"/>
                    </a:lnTo>
                    <a:lnTo>
                      <a:pt x="68" y="54"/>
                    </a:lnTo>
                    <a:lnTo>
                      <a:pt x="64" y="60"/>
                    </a:lnTo>
                    <a:lnTo>
                      <a:pt x="58" y="66"/>
                    </a:lnTo>
                    <a:lnTo>
                      <a:pt x="52" y="70"/>
                    </a:lnTo>
                    <a:lnTo>
                      <a:pt x="46" y="72"/>
                    </a:lnTo>
                    <a:lnTo>
                      <a:pt x="38" y="74"/>
                    </a:lnTo>
                    <a:lnTo>
                      <a:pt x="32" y="74"/>
                    </a:lnTo>
                    <a:lnTo>
                      <a:pt x="24" y="72"/>
                    </a:lnTo>
                    <a:lnTo>
                      <a:pt x="18" y="70"/>
                    </a:lnTo>
                    <a:lnTo>
                      <a:pt x="12" y="66"/>
                    </a:lnTo>
                    <a:lnTo>
                      <a:pt x="8" y="60"/>
                    </a:lnTo>
                    <a:lnTo>
                      <a:pt x="4" y="54"/>
                    </a:lnTo>
                    <a:lnTo>
                      <a:pt x="0" y="48"/>
                    </a:lnTo>
                    <a:lnTo>
                      <a:pt x="0" y="40"/>
                    </a:lnTo>
                    <a:lnTo>
                      <a:pt x="0" y="34"/>
                    </a:lnTo>
                    <a:lnTo>
                      <a:pt x="0" y="26"/>
                    </a:lnTo>
                    <a:lnTo>
                      <a:pt x="4" y="20"/>
                    </a:lnTo>
                    <a:lnTo>
                      <a:pt x="8" y="14"/>
                    </a:lnTo>
                    <a:lnTo>
                      <a:pt x="12" y="8"/>
                    </a:lnTo>
                    <a:lnTo>
                      <a:pt x="18" y="4"/>
                    </a:lnTo>
                    <a:lnTo>
                      <a:pt x="24" y="2"/>
                    </a:lnTo>
                    <a:lnTo>
                      <a:pt x="32" y="0"/>
                    </a:lnTo>
                    <a:lnTo>
                      <a:pt x="40" y="0"/>
                    </a:lnTo>
                    <a:lnTo>
                      <a:pt x="46" y="2"/>
                    </a:lnTo>
                    <a:lnTo>
                      <a:pt x="52" y="4"/>
                    </a:lnTo>
                    <a:lnTo>
                      <a:pt x="58" y="8"/>
                    </a:lnTo>
                    <a:lnTo>
                      <a:pt x="64" y="14"/>
                    </a:lnTo>
                    <a:lnTo>
                      <a:pt x="68" y="20"/>
                    </a:lnTo>
                    <a:lnTo>
                      <a:pt x="70" y="26"/>
                    </a:lnTo>
                    <a:close/>
                  </a:path>
                </a:pathLst>
              </a:custGeom>
              <a:solidFill>
                <a:srgbClr val="FFBF00"/>
              </a:solidFill>
              <a:ln w="9525">
                <a:noFill/>
                <a:round/>
                <a:headEnd/>
                <a:tailEnd/>
              </a:ln>
            </p:spPr>
            <p:txBody>
              <a:bodyPr/>
              <a:lstStyle/>
              <a:p>
                <a:endParaRPr lang="zh-TW" altLang="en-US"/>
              </a:p>
            </p:txBody>
          </p:sp>
          <p:sp>
            <p:nvSpPr>
              <p:cNvPr id="24617" name="Freeform 49"/>
              <p:cNvSpPr>
                <a:spLocks/>
              </p:cNvSpPr>
              <p:nvPr/>
            </p:nvSpPr>
            <p:spPr bwMode="auto">
              <a:xfrm>
                <a:off x="653" y="858"/>
                <a:ext cx="58" cy="44"/>
              </a:xfrm>
              <a:custGeom>
                <a:avLst/>
                <a:gdLst>
                  <a:gd name="T0" fmla="*/ 5 w 72"/>
                  <a:gd name="T1" fmla="*/ 1 h 74"/>
                  <a:gd name="T2" fmla="*/ 5 w 72"/>
                  <a:gd name="T3" fmla="*/ 1 h 74"/>
                  <a:gd name="T4" fmla="*/ 6 w 72"/>
                  <a:gd name="T5" fmla="*/ 1 h 74"/>
                  <a:gd name="T6" fmla="*/ 6 w 72"/>
                  <a:gd name="T7" fmla="*/ 1 h 74"/>
                  <a:gd name="T8" fmla="*/ 8 w 72"/>
                  <a:gd name="T9" fmla="*/ 1 h 74"/>
                  <a:gd name="T10" fmla="*/ 8 w 72"/>
                  <a:gd name="T11" fmla="*/ 1 h 74"/>
                  <a:gd name="T12" fmla="*/ 8 w 72"/>
                  <a:gd name="T13" fmla="*/ 1 h 74"/>
                  <a:gd name="T14" fmla="*/ 8 w 72"/>
                  <a:gd name="T15" fmla="*/ 1 h 74"/>
                  <a:gd name="T16" fmla="*/ 8 w 72"/>
                  <a:gd name="T17" fmla="*/ 1 h 74"/>
                  <a:gd name="T18" fmla="*/ 8 w 72"/>
                  <a:gd name="T19" fmla="*/ 1 h 74"/>
                  <a:gd name="T20" fmla="*/ 8 w 72"/>
                  <a:gd name="T21" fmla="*/ 1 h 74"/>
                  <a:gd name="T22" fmla="*/ 8 w 72"/>
                  <a:gd name="T23" fmla="*/ 1 h 74"/>
                  <a:gd name="T24" fmla="*/ 8 w 72"/>
                  <a:gd name="T25" fmla="*/ 1 h 74"/>
                  <a:gd name="T26" fmla="*/ 6 w 72"/>
                  <a:gd name="T27" fmla="*/ 1 h 74"/>
                  <a:gd name="T28" fmla="*/ 6 w 72"/>
                  <a:gd name="T29" fmla="*/ 1 h 74"/>
                  <a:gd name="T30" fmla="*/ 5 w 72"/>
                  <a:gd name="T31" fmla="*/ 1 h 74"/>
                  <a:gd name="T32" fmla="*/ 5 w 72"/>
                  <a:gd name="T33" fmla="*/ 0 h 74"/>
                  <a:gd name="T34" fmla="*/ 4 w 72"/>
                  <a:gd name="T35" fmla="*/ 0 h 74"/>
                  <a:gd name="T36" fmla="*/ 3 w 72"/>
                  <a:gd name="T37" fmla="*/ 1 h 74"/>
                  <a:gd name="T38" fmla="*/ 3 w 72"/>
                  <a:gd name="T39" fmla="*/ 1 h 74"/>
                  <a:gd name="T40" fmla="*/ 2 w 72"/>
                  <a:gd name="T41" fmla="*/ 1 h 74"/>
                  <a:gd name="T42" fmla="*/ 2 w 72"/>
                  <a:gd name="T43" fmla="*/ 1 h 74"/>
                  <a:gd name="T44" fmla="*/ 2 w 72"/>
                  <a:gd name="T45" fmla="*/ 1 h 74"/>
                  <a:gd name="T46" fmla="*/ 2 w 72"/>
                  <a:gd name="T47" fmla="*/ 1 h 74"/>
                  <a:gd name="T48" fmla="*/ 2 w 72"/>
                  <a:gd name="T49" fmla="*/ 1 h 74"/>
                  <a:gd name="T50" fmla="*/ 0 w 72"/>
                  <a:gd name="T51" fmla="*/ 1 h 74"/>
                  <a:gd name="T52" fmla="*/ 0 w 72"/>
                  <a:gd name="T53" fmla="*/ 1 h 74"/>
                  <a:gd name="T54" fmla="*/ 2 w 72"/>
                  <a:gd name="T55" fmla="*/ 1 h 74"/>
                  <a:gd name="T56" fmla="*/ 2 w 72"/>
                  <a:gd name="T57" fmla="*/ 1 h 74"/>
                  <a:gd name="T58" fmla="*/ 2 w 72"/>
                  <a:gd name="T59" fmla="*/ 1 h 74"/>
                  <a:gd name="T60" fmla="*/ 2 w 72"/>
                  <a:gd name="T61" fmla="*/ 1 h 74"/>
                  <a:gd name="T62" fmla="*/ 2 w 72"/>
                  <a:gd name="T63" fmla="*/ 1 h 74"/>
                  <a:gd name="T64" fmla="*/ 2 w 72"/>
                  <a:gd name="T65" fmla="*/ 1 h 74"/>
                  <a:gd name="T66" fmla="*/ 2 w 72"/>
                  <a:gd name="T67" fmla="*/ 1 h 74"/>
                  <a:gd name="T68" fmla="*/ 4 w 72"/>
                  <a:gd name="T69" fmla="*/ 1 h 74"/>
                  <a:gd name="T70" fmla="*/ 4 w 72"/>
                  <a:gd name="T71" fmla="*/ 1 h 74"/>
                  <a:gd name="T72" fmla="*/ 5 w 72"/>
                  <a:gd name="T73" fmla="*/ 1 h 74"/>
                  <a:gd name="T74" fmla="*/ 5 w 72"/>
                  <a:gd name="T75" fmla="*/ 1 h 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
                  <a:gd name="T115" fmla="*/ 0 h 74"/>
                  <a:gd name="T116" fmla="*/ 72 w 72"/>
                  <a:gd name="T117" fmla="*/ 74 h 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 h="74">
                    <a:moveTo>
                      <a:pt x="46" y="72"/>
                    </a:moveTo>
                    <a:lnTo>
                      <a:pt x="46" y="72"/>
                    </a:lnTo>
                    <a:lnTo>
                      <a:pt x="52" y="70"/>
                    </a:lnTo>
                    <a:lnTo>
                      <a:pt x="58" y="66"/>
                    </a:lnTo>
                    <a:lnTo>
                      <a:pt x="64" y="60"/>
                    </a:lnTo>
                    <a:lnTo>
                      <a:pt x="68" y="56"/>
                    </a:lnTo>
                    <a:lnTo>
                      <a:pt x="70" y="48"/>
                    </a:lnTo>
                    <a:lnTo>
                      <a:pt x="72" y="42"/>
                    </a:lnTo>
                    <a:lnTo>
                      <a:pt x="72" y="34"/>
                    </a:lnTo>
                    <a:lnTo>
                      <a:pt x="72" y="28"/>
                    </a:lnTo>
                    <a:lnTo>
                      <a:pt x="68" y="20"/>
                    </a:lnTo>
                    <a:lnTo>
                      <a:pt x="64" y="14"/>
                    </a:lnTo>
                    <a:lnTo>
                      <a:pt x="60" y="10"/>
                    </a:lnTo>
                    <a:lnTo>
                      <a:pt x="54" y="6"/>
                    </a:lnTo>
                    <a:lnTo>
                      <a:pt x="48" y="2"/>
                    </a:lnTo>
                    <a:lnTo>
                      <a:pt x="40" y="0"/>
                    </a:lnTo>
                    <a:lnTo>
                      <a:pt x="34" y="0"/>
                    </a:lnTo>
                    <a:lnTo>
                      <a:pt x="26" y="2"/>
                    </a:lnTo>
                    <a:lnTo>
                      <a:pt x="20" y="4"/>
                    </a:lnTo>
                    <a:lnTo>
                      <a:pt x="14" y="8"/>
                    </a:lnTo>
                    <a:lnTo>
                      <a:pt x="8" y="14"/>
                    </a:lnTo>
                    <a:lnTo>
                      <a:pt x="4" y="20"/>
                    </a:lnTo>
                    <a:lnTo>
                      <a:pt x="2" y="26"/>
                    </a:lnTo>
                    <a:lnTo>
                      <a:pt x="0" y="32"/>
                    </a:lnTo>
                    <a:lnTo>
                      <a:pt x="0" y="40"/>
                    </a:lnTo>
                    <a:lnTo>
                      <a:pt x="2" y="48"/>
                    </a:lnTo>
                    <a:lnTo>
                      <a:pt x="4" y="54"/>
                    </a:lnTo>
                    <a:lnTo>
                      <a:pt x="8" y="60"/>
                    </a:lnTo>
                    <a:lnTo>
                      <a:pt x="12" y="66"/>
                    </a:lnTo>
                    <a:lnTo>
                      <a:pt x="18" y="70"/>
                    </a:lnTo>
                    <a:lnTo>
                      <a:pt x="24" y="72"/>
                    </a:lnTo>
                    <a:lnTo>
                      <a:pt x="32" y="74"/>
                    </a:lnTo>
                    <a:lnTo>
                      <a:pt x="38" y="74"/>
                    </a:lnTo>
                    <a:lnTo>
                      <a:pt x="46" y="72"/>
                    </a:lnTo>
                    <a:close/>
                  </a:path>
                </a:pathLst>
              </a:custGeom>
              <a:solidFill>
                <a:srgbClr val="FFA300"/>
              </a:solidFill>
              <a:ln w="9525">
                <a:noFill/>
                <a:round/>
                <a:headEnd/>
                <a:tailEnd/>
              </a:ln>
            </p:spPr>
            <p:txBody>
              <a:bodyPr/>
              <a:lstStyle/>
              <a:p>
                <a:endParaRPr lang="zh-TW" altLang="en-US"/>
              </a:p>
            </p:txBody>
          </p:sp>
          <p:sp>
            <p:nvSpPr>
              <p:cNvPr id="24618" name="Freeform 50"/>
              <p:cNvSpPr>
                <a:spLocks/>
              </p:cNvSpPr>
              <p:nvPr/>
            </p:nvSpPr>
            <p:spPr bwMode="auto">
              <a:xfrm>
                <a:off x="666" y="835"/>
                <a:ext cx="26" cy="22"/>
              </a:xfrm>
              <a:custGeom>
                <a:avLst/>
                <a:gdLst>
                  <a:gd name="T0" fmla="*/ 4 w 32"/>
                  <a:gd name="T1" fmla="*/ 1 h 36"/>
                  <a:gd name="T2" fmla="*/ 4 w 32"/>
                  <a:gd name="T3" fmla="*/ 1 h 36"/>
                  <a:gd name="T4" fmla="*/ 4 w 32"/>
                  <a:gd name="T5" fmla="*/ 1 h 36"/>
                  <a:gd name="T6" fmla="*/ 4 w 32"/>
                  <a:gd name="T7" fmla="*/ 1 h 36"/>
                  <a:gd name="T8" fmla="*/ 3 w 32"/>
                  <a:gd name="T9" fmla="*/ 1 h 36"/>
                  <a:gd name="T10" fmla="*/ 2 w 32"/>
                  <a:gd name="T11" fmla="*/ 1 h 36"/>
                  <a:gd name="T12" fmla="*/ 2 w 32"/>
                  <a:gd name="T13" fmla="*/ 1 h 36"/>
                  <a:gd name="T14" fmla="*/ 2 w 32"/>
                  <a:gd name="T15" fmla="*/ 1 h 36"/>
                  <a:gd name="T16" fmla="*/ 2 w 32"/>
                  <a:gd name="T17" fmla="*/ 1 h 36"/>
                  <a:gd name="T18" fmla="*/ 0 w 32"/>
                  <a:gd name="T19" fmla="*/ 1 h 36"/>
                  <a:gd name="T20" fmla="*/ 0 w 32"/>
                  <a:gd name="T21" fmla="*/ 1 h 36"/>
                  <a:gd name="T22" fmla="*/ 0 w 32"/>
                  <a:gd name="T23" fmla="*/ 1 h 36"/>
                  <a:gd name="T24" fmla="*/ 0 w 32"/>
                  <a:gd name="T25" fmla="*/ 1 h 36"/>
                  <a:gd name="T26" fmla="*/ 2 w 32"/>
                  <a:gd name="T27" fmla="*/ 1 h 36"/>
                  <a:gd name="T28" fmla="*/ 2 w 32"/>
                  <a:gd name="T29" fmla="*/ 1 h 36"/>
                  <a:gd name="T30" fmla="*/ 2 w 32"/>
                  <a:gd name="T31" fmla="*/ 0 h 36"/>
                  <a:gd name="T32" fmla="*/ 2 w 32"/>
                  <a:gd name="T33" fmla="*/ 0 h 36"/>
                  <a:gd name="T34" fmla="*/ 3 w 32"/>
                  <a:gd name="T35" fmla="*/ 1 h 36"/>
                  <a:gd name="T36" fmla="*/ 4 w 32"/>
                  <a:gd name="T37" fmla="*/ 1 h 36"/>
                  <a:gd name="T38" fmla="*/ 4 w 32"/>
                  <a:gd name="T39" fmla="*/ 1 h 36"/>
                  <a:gd name="T40" fmla="*/ 4 w 32"/>
                  <a:gd name="T41" fmla="*/ 1 h 36"/>
                  <a:gd name="T42" fmla="*/ 4 w 32"/>
                  <a:gd name="T43" fmla="*/ 1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36"/>
                  <a:gd name="T68" fmla="*/ 32 w 32"/>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36">
                    <a:moveTo>
                      <a:pt x="32" y="18"/>
                    </a:moveTo>
                    <a:lnTo>
                      <a:pt x="32" y="18"/>
                    </a:lnTo>
                    <a:lnTo>
                      <a:pt x="32" y="24"/>
                    </a:lnTo>
                    <a:lnTo>
                      <a:pt x="28" y="30"/>
                    </a:lnTo>
                    <a:lnTo>
                      <a:pt x="22" y="34"/>
                    </a:lnTo>
                    <a:lnTo>
                      <a:pt x="16" y="36"/>
                    </a:lnTo>
                    <a:lnTo>
                      <a:pt x="10" y="34"/>
                    </a:lnTo>
                    <a:lnTo>
                      <a:pt x="4" y="30"/>
                    </a:lnTo>
                    <a:lnTo>
                      <a:pt x="0" y="24"/>
                    </a:lnTo>
                    <a:lnTo>
                      <a:pt x="0" y="18"/>
                    </a:lnTo>
                    <a:lnTo>
                      <a:pt x="0" y="10"/>
                    </a:lnTo>
                    <a:lnTo>
                      <a:pt x="4" y="6"/>
                    </a:lnTo>
                    <a:lnTo>
                      <a:pt x="10" y="2"/>
                    </a:lnTo>
                    <a:lnTo>
                      <a:pt x="16" y="0"/>
                    </a:lnTo>
                    <a:lnTo>
                      <a:pt x="24" y="2"/>
                    </a:lnTo>
                    <a:lnTo>
                      <a:pt x="28" y="6"/>
                    </a:lnTo>
                    <a:lnTo>
                      <a:pt x="32" y="10"/>
                    </a:lnTo>
                    <a:lnTo>
                      <a:pt x="32" y="18"/>
                    </a:lnTo>
                    <a:close/>
                  </a:path>
                </a:pathLst>
              </a:custGeom>
              <a:solidFill>
                <a:srgbClr val="FFBF00"/>
              </a:solidFill>
              <a:ln w="9525">
                <a:noFill/>
                <a:round/>
                <a:headEnd/>
                <a:tailEnd/>
              </a:ln>
            </p:spPr>
            <p:txBody>
              <a:bodyPr/>
              <a:lstStyle/>
              <a:p>
                <a:endParaRPr lang="zh-TW" altLang="en-US"/>
              </a:p>
            </p:txBody>
          </p:sp>
          <p:sp>
            <p:nvSpPr>
              <p:cNvPr id="24619" name="Freeform 51"/>
              <p:cNvSpPr>
                <a:spLocks/>
              </p:cNvSpPr>
              <p:nvPr/>
            </p:nvSpPr>
            <p:spPr bwMode="auto">
              <a:xfrm>
                <a:off x="608" y="894"/>
                <a:ext cx="40" cy="33"/>
              </a:xfrm>
              <a:custGeom>
                <a:avLst/>
                <a:gdLst>
                  <a:gd name="T0" fmla="*/ 5 w 50"/>
                  <a:gd name="T1" fmla="*/ 1 h 56"/>
                  <a:gd name="T2" fmla="*/ 5 w 50"/>
                  <a:gd name="T3" fmla="*/ 1 h 56"/>
                  <a:gd name="T4" fmla="*/ 5 w 50"/>
                  <a:gd name="T5" fmla="*/ 1 h 56"/>
                  <a:gd name="T6" fmla="*/ 6 w 50"/>
                  <a:gd name="T7" fmla="*/ 1 h 56"/>
                  <a:gd name="T8" fmla="*/ 5 w 50"/>
                  <a:gd name="T9" fmla="*/ 1 h 56"/>
                  <a:gd name="T10" fmla="*/ 5 w 50"/>
                  <a:gd name="T11" fmla="*/ 1 h 56"/>
                  <a:gd name="T12" fmla="*/ 5 w 50"/>
                  <a:gd name="T13" fmla="*/ 1 h 56"/>
                  <a:gd name="T14" fmla="*/ 4 w 50"/>
                  <a:gd name="T15" fmla="*/ 0 h 56"/>
                  <a:gd name="T16" fmla="*/ 2 w 50"/>
                  <a:gd name="T17" fmla="*/ 0 h 56"/>
                  <a:gd name="T18" fmla="*/ 2 w 50"/>
                  <a:gd name="T19" fmla="*/ 1 h 56"/>
                  <a:gd name="T20" fmla="*/ 2 w 50"/>
                  <a:gd name="T21" fmla="*/ 1 h 56"/>
                  <a:gd name="T22" fmla="*/ 2 w 50"/>
                  <a:gd name="T23" fmla="*/ 1 h 56"/>
                  <a:gd name="T24" fmla="*/ 0 w 50"/>
                  <a:gd name="T25" fmla="*/ 1 h 56"/>
                  <a:gd name="T26" fmla="*/ 0 w 50"/>
                  <a:gd name="T27" fmla="*/ 1 h 56"/>
                  <a:gd name="T28" fmla="*/ 2 w 50"/>
                  <a:gd name="T29" fmla="*/ 1 h 56"/>
                  <a:gd name="T30" fmla="*/ 2 w 50"/>
                  <a:gd name="T31" fmla="*/ 1 h 56"/>
                  <a:gd name="T32" fmla="*/ 2 w 50"/>
                  <a:gd name="T33" fmla="*/ 1 h 56"/>
                  <a:gd name="T34" fmla="*/ 2 w 50"/>
                  <a:gd name="T35" fmla="*/ 1 h 56"/>
                  <a:gd name="T36" fmla="*/ 3 w 50"/>
                  <a:gd name="T37" fmla="*/ 1 h 56"/>
                  <a:gd name="T38" fmla="*/ 4 w 50"/>
                  <a:gd name="T39" fmla="*/ 1 h 56"/>
                  <a:gd name="T40" fmla="*/ 5 w 50"/>
                  <a:gd name="T41" fmla="*/ 1 h 56"/>
                  <a:gd name="T42" fmla="*/ 5 w 50"/>
                  <a:gd name="T43" fmla="*/ 1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56"/>
                  <a:gd name="T68" fmla="*/ 50 w 50"/>
                  <a:gd name="T69" fmla="*/ 56 h 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56">
                    <a:moveTo>
                      <a:pt x="44" y="46"/>
                    </a:moveTo>
                    <a:lnTo>
                      <a:pt x="44" y="46"/>
                    </a:lnTo>
                    <a:lnTo>
                      <a:pt x="48" y="36"/>
                    </a:lnTo>
                    <a:lnTo>
                      <a:pt x="50" y="24"/>
                    </a:lnTo>
                    <a:lnTo>
                      <a:pt x="46" y="14"/>
                    </a:lnTo>
                    <a:lnTo>
                      <a:pt x="40" y="6"/>
                    </a:lnTo>
                    <a:lnTo>
                      <a:pt x="32" y="0"/>
                    </a:lnTo>
                    <a:lnTo>
                      <a:pt x="22" y="0"/>
                    </a:lnTo>
                    <a:lnTo>
                      <a:pt x="12" y="4"/>
                    </a:lnTo>
                    <a:lnTo>
                      <a:pt x="6" y="10"/>
                    </a:lnTo>
                    <a:lnTo>
                      <a:pt x="0" y="20"/>
                    </a:lnTo>
                    <a:lnTo>
                      <a:pt x="0" y="32"/>
                    </a:lnTo>
                    <a:lnTo>
                      <a:pt x="2" y="42"/>
                    </a:lnTo>
                    <a:lnTo>
                      <a:pt x="8" y="50"/>
                    </a:lnTo>
                    <a:lnTo>
                      <a:pt x="18" y="56"/>
                    </a:lnTo>
                    <a:lnTo>
                      <a:pt x="26" y="56"/>
                    </a:lnTo>
                    <a:lnTo>
                      <a:pt x="36" y="52"/>
                    </a:lnTo>
                    <a:lnTo>
                      <a:pt x="44" y="46"/>
                    </a:lnTo>
                    <a:close/>
                  </a:path>
                </a:pathLst>
              </a:custGeom>
              <a:solidFill>
                <a:srgbClr val="FFBF00"/>
              </a:solidFill>
              <a:ln w="9525">
                <a:noFill/>
                <a:round/>
                <a:headEnd/>
                <a:tailEnd/>
              </a:ln>
            </p:spPr>
            <p:txBody>
              <a:bodyPr/>
              <a:lstStyle/>
              <a:p>
                <a:endParaRPr lang="zh-TW" altLang="en-US"/>
              </a:p>
            </p:txBody>
          </p:sp>
          <p:sp>
            <p:nvSpPr>
              <p:cNvPr id="24620" name="Freeform 52"/>
              <p:cNvSpPr>
                <a:spLocks/>
              </p:cNvSpPr>
              <p:nvPr/>
            </p:nvSpPr>
            <p:spPr bwMode="auto">
              <a:xfrm>
                <a:off x="475" y="969"/>
                <a:ext cx="44" cy="32"/>
              </a:xfrm>
              <a:custGeom>
                <a:avLst/>
                <a:gdLst>
                  <a:gd name="T0" fmla="*/ 6 w 54"/>
                  <a:gd name="T1" fmla="*/ 1 h 54"/>
                  <a:gd name="T2" fmla="*/ 6 w 54"/>
                  <a:gd name="T3" fmla="*/ 1 h 54"/>
                  <a:gd name="T4" fmla="*/ 7 w 54"/>
                  <a:gd name="T5" fmla="*/ 1 h 54"/>
                  <a:gd name="T6" fmla="*/ 7 w 54"/>
                  <a:gd name="T7" fmla="*/ 1 h 54"/>
                  <a:gd name="T8" fmla="*/ 7 w 54"/>
                  <a:gd name="T9" fmla="*/ 1 h 54"/>
                  <a:gd name="T10" fmla="*/ 6 w 54"/>
                  <a:gd name="T11" fmla="*/ 1 h 54"/>
                  <a:gd name="T12" fmla="*/ 6 w 54"/>
                  <a:gd name="T13" fmla="*/ 1 h 54"/>
                  <a:gd name="T14" fmla="*/ 5 w 54"/>
                  <a:gd name="T15" fmla="*/ 1 h 54"/>
                  <a:gd name="T16" fmla="*/ 3 w 54"/>
                  <a:gd name="T17" fmla="*/ 0 h 54"/>
                  <a:gd name="T18" fmla="*/ 2 w 54"/>
                  <a:gd name="T19" fmla="*/ 1 h 54"/>
                  <a:gd name="T20" fmla="*/ 2 w 54"/>
                  <a:gd name="T21" fmla="*/ 1 h 54"/>
                  <a:gd name="T22" fmla="*/ 2 w 54"/>
                  <a:gd name="T23" fmla="*/ 1 h 54"/>
                  <a:gd name="T24" fmla="*/ 0 w 54"/>
                  <a:gd name="T25" fmla="*/ 1 h 54"/>
                  <a:gd name="T26" fmla="*/ 0 w 54"/>
                  <a:gd name="T27" fmla="*/ 1 h 54"/>
                  <a:gd name="T28" fmla="*/ 2 w 54"/>
                  <a:gd name="T29" fmla="*/ 1 h 54"/>
                  <a:gd name="T30" fmla="*/ 2 w 54"/>
                  <a:gd name="T31" fmla="*/ 1 h 54"/>
                  <a:gd name="T32" fmla="*/ 2 w 54"/>
                  <a:gd name="T33" fmla="*/ 1 h 54"/>
                  <a:gd name="T34" fmla="*/ 2 w 54"/>
                  <a:gd name="T35" fmla="*/ 1 h 54"/>
                  <a:gd name="T36" fmla="*/ 4 w 54"/>
                  <a:gd name="T37" fmla="*/ 1 h 54"/>
                  <a:gd name="T38" fmla="*/ 5 w 54"/>
                  <a:gd name="T39" fmla="*/ 1 h 54"/>
                  <a:gd name="T40" fmla="*/ 6 w 54"/>
                  <a:gd name="T41" fmla="*/ 1 h 54"/>
                  <a:gd name="T42" fmla="*/ 6 w 54"/>
                  <a:gd name="T43" fmla="*/ 1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54"/>
                  <a:gd name="T68" fmla="*/ 54 w 54"/>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54">
                    <a:moveTo>
                      <a:pt x="48" y="46"/>
                    </a:moveTo>
                    <a:lnTo>
                      <a:pt x="48" y="46"/>
                    </a:lnTo>
                    <a:lnTo>
                      <a:pt x="52" y="36"/>
                    </a:lnTo>
                    <a:lnTo>
                      <a:pt x="54" y="26"/>
                    </a:lnTo>
                    <a:lnTo>
                      <a:pt x="50" y="16"/>
                    </a:lnTo>
                    <a:lnTo>
                      <a:pt x="44" y="8"/>
                    </a:lnTo>
                    <a:lnTo>
                      <a:pt x="34" y="2"/>
                    </a:lnTo>
                    <a:lnTo>
                      <a:pt x="24" y="0"/>
                    </a:lnTo>
                    <a:lnTo>
                      <a:pt x="14" y="4"/>
                    </a:lnTo>
                    <a:lnTo>
                      <a:pt x="6" y="10"/>
                    </a:lnTo>
                    <a:lnTo>
                      <a:pt x="0" y="20"/>
                    </a:lnTo>
                    <a:lnTo>
                      <a:pt x="0" y="30"/>
                    </a:lnTo>
                    <a:lnTo>
                      <a:pt x="2" y="40"/>
                    </a:lnTo>
                    <a:lnTo>
                      <a:pt x="8" y="48"/>
                    </a:lnTo>
                    <a:lnTo>
                      <a:pt x="18" y="54"/>
                    </a:lnTo>
                    <a:lnTo>
                      <a:pt x="28" y="54"/>
                    </a:lnTo>
                    <a:lnTo>
                      <a:pt x="38" y="52"/>
                    </a:lnTo>
                    <a:lnTo>
                      <a:pt x="48" y="46"/>
                    </a:lnTo>
                    <a:close/>
                  </a:path>
                </a:pathLst>
              </a:custGeom>
              <a:solidFill>
                <a:srgbClr val="FF9700"/>
              </a:solidFill>
              <a:ln w="9525">
                <a:noFill/>
                <a:round/>
                <a:headEnd/>
                <a:tailEnd/>
              </a:ln>
            </p:spPr>
            <p:txBody>
              <a:bodyPr/>
              <a:lstStyle/>
              <a:p>
                <a:endParaRPr lang="zh-TW" altLang="en-US"/>
              </a:p>
            </p:txBody>
          </p:sp>
          <p:sp>
            <p:nvSpPr>
              <p:cNvPr id="24621" name="Freeform 53"/>
              <p:cNvSpPr>
                <a:spLocks/>
              </p:cNvSpPr>
              <p:nvPr/>
            </p:nvSpPr>
            <p:spPr bwMode="auto">
              <a:xfrm>
                <a:off x="651" y="848"/>
                <a:ext cx="37" cy="28"/>
              </a:xfrm>
              <a:custGeom>
                <a:avLst/>
                <a:gdLst>
                  <a:gd name="T0" fmla="*/ 5 w 46"/>
                  <a:gd name="T1" fmla="*/ 1 h 46"/>
                  <a:gd name="T2" fmla="*/ 5 w 46"/>
                  <a:gd name="T3" fmla="*/ 1 h 46"/>
                  <a:gd name="T4" fmla="*/ 5 w 46"/>
                  <a:gd name="T5" fmla="*/ 1 h 46"/>
                  <a:gd name="T6" fmla="*/ 4 w 46"/>
                  <a:gd name="T7" fmla="*/ 1 h 46"/>
                  <a:gd name="T8" fmla="*/ 3 w 46"/>
                  <a:gd name="T9" fmla="*/ 1 h 46"/>
                  <a:gd name="T10" fmla="*/ 2 w 46"/>
                  <a:gd name="T11" fmla="*/ 1 h 46"/>
                  <a:gd name="T12" fmla="*/ 2 w 46"/>
                  <a:gd name="T13" fmla="*/ 1 h 46"/>
                  <a:gd name="T14" fmla="*/ 2 w 46"/>
                  <a:gd name="T15" fmla="*/ 1 h 46"/>
                  <a:gd name="T16" fmla="*/ 2 w 46"/>
                  <a:gd name="T17" fmla="*/ 1 h 46"/>
                  <a:gd name="T18" fmla="*/ 0 w 46"/>
                  <a:gd name="T19" fmla="*/ 1 h 46"/>
                  <a:gd name="T20" fmla="*/ 2 w 46"/>
                  <a:gd name="T21" fmla="*/ 1 h 46"/>
                  <a:gd name="T22" fmla="*/ 2 w 46"/>
                  <a:gd name="T23" fmla="*/ 1 h 46"/>
                  <a:gd name="T24" fmla="*/ 2 w 46"/>
                  <a:gd name="T25" fmla="*/ 1 h 46"/>
                  <a:gd name="T26" fmla="*/ 2 w 46"/>
                  <a:gd name="T27" fmla="*/ 1 h 46"/>
                  <a:gd name="T28" fmla="*/ 2 w 46"/>
                  <a:gd name="T29" fmla="*/ 0 h 46"/>
                  <a:gd name="T30" fmla="*/ 3 w 46"/>
                  <a:gd name="T31" fmla="*/ 1 h 46"/>
                  <a:gd name="T32" fmla="*/ 3 w 46"/>
                  <a:gd name="T33" fmla="*/ 1 h 46"/>
                  <a:gd name="T34" fmla="*/ 4 w 46"/>
                  <a:gd name="T35" fmla="*/ 1 h 46"/>
                  <a:gd name="T36" fmla="*/ 5 w 46"/>
                  <a:gd name="T37" fmla="*/ 1 h 46"/>
                  <a:gd name="T38" fmla="*/ 5 w 46"/>
                  <a:gd name="T39" fmla="*/ 1 h 46"/>
                  <a:gd name="T40" fmla="*/ 5 w 46"/>
                  <a:gd name="T41" fmla="*/ 1 h 46"/>
                  <a:gd name="T42" fmla="*/ 5 w 46"/>
                  <a:gd name="T43" fmla="*/ 1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46"/>
                  <a:gd name="T68" fmla="*/ 46 w 46"/>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46">
                    <a:moveTo>
                      <a:pt x="46" y="30"/>
                    </a:moveTo>
                    <a:lnTo>
                      <a:pt x="46" y="30"/>
                    </a:lnTo>
                    <a:lnTo>
                      <a:pt x="42" y="38"/>
                    </a:lnTo>
                    <a:lnTo>
                      <a:pt x="34" y="44"/>
                    </a:lnTo>
                    <a:lnTo>
                      <a:pt x="26" y="46"/>
                    </a:lnTo>
                    <a:lnTo>
                      <a:pt x="16" y="46"/>
                    </a:lnTo>
                    <a:lnTo>
                      <a:pt x="8" y="42"/>
                    </a:lnTo>
                    <a:lnTo>
                      <a:pt x="4" y="34"/>
                    </a:lnTo>
                    <a:lnTo>
                      <a:pt x="0" y="26"/>
                    </a:lnTo>
                    <a:lnTo>
                      <a:pt x="2" y="16"/>
                    </a:lnTo>
                    <a:lnTo>
                      <a:pt x="6" y="8"/>
                    </a:lnTo>
                    <a:lnTo>
                      <a:pt x="12" y="4"/>
                    </a:lnTo>
                    <a:lnTo>
                      <a:pt x="22" y="0"/>
                    </a:lnTo>
                    <a:lnTo>
                      <a:pt x="30" y="2"/>
                    </a:lnTo>
                    <a:lnTo>
                      <a:pt x="38" y="6"/>
                    </a:lnTo>
                    <a:lnTo>
                      <a:pt x="44" y="12"/>
                    </a:lnTo>
                    <a:lnTo>
                      <a:pt x="46" y="22"/>
                    </a:lnTo>
                    <a:lnTo>
                      <a:pt x="46" y="30"/>
                    </a:lnTo>
                    <a:close/>
                  </a:path>
                </a:pathLst>
              </a:custGeom>
              <a:solidFill>
                <a:srgbClr val="FFBF00"/>
              </a:solidFill>
              <a:ln w="9525">
                <a:noFill/>
                <a:round/>
                <a:headEnd/>
                <a:tailEnd/>
              </a:ln>
            </p:spPr>
            <p:txBody>
              <a:bodyPr/>
              <a:lstStyle/>
              <a:p>
                <a:endParaRPr lang="zh-TW" altLang="en-US"/>
              </a:p>
            </p:txBody>
          </p:sp>
          <p:sp>
            <p:nvSpPr>
              <p:cNvPr id="24622" name="Freeform 54"/>
              <p:cNvSpPr>
                <a:spLocks/>
              </p:cNvSpPr>
              <p:nvPr/>
            </p:nvSpPr>
            <p:spPr bwMode="auto">
              <a:xfrm>
                <a:off x="679" y="820"/>
                <a:ext cx="37" cy="27"/>
              </a:xfrm>
              <a:custGeom>
                <a:avLst/>
                <a:gdLst>
                  <a:gd name="T0" fmla="*/ 5 w 46"/>
                  <a:gd name="T1" fmla="*/ 1 h 46"/>
                  <a:gd name="T2" fmla="*/ 5 w 46"/>
                  <a:gd name="T3" fmla="*/ 1 h 46"/>
                  <a:gd name="T4" fmla="*/ 5 w 46"/>
                  <a:gd name="T5" fmla="*/ 1 h 46"/>
                  <a:gd name="T6" fmla="*/ 4 w 46"/>
                  <a:gd name="T7" fmla="*/ 1 h 46"/>
                  <a:gd name="T8" fmla="*/ 3 w 46"/>
                  <a:gd name="T9" fmla="*/ 1 h 46"/>
                  <a:gd name="T10" fmla="*/ 2 w 46"/>
                  <a:gd name="T11" fmla="*/ 1 h 46"/>
                  <a:gd name="T12" fmla="*/ 2 w 46"/>
                  <a:gd name="T13" fmla="*/ 1 h 46"/>
                  <a:gd name="T14" fmla="*/ 2 w 46"/>
                  <a:gd name="T15" fmla="*/ 1 h 46"/>
                  <a:gd name="T16" fmla="*/ 2 w 46"/>
                  <a:gd name="T17" fmla="*/ 1 h 46"/>
                  <a:gd name="T18" fmla="*/ 0 w 46"/>
                  <a:gd name="T19" fmla="*/ 1 h 46"/>
                  <a:gd name="T20" fmla="*/ 2 w 46"/>
                  <a:gd name="T21" fmla="*/ 1 h 46"/>
                  <a:gd name="T22" fmla="*/ 2 w 46"/>
                  <a:gd name="T23" fmla="*/ 1 h 46"/>
                  <a:gd name="T24" fmla="*/ 2 w 46"/>
                  <a:gd name="T25" fmla="*/ 1 h 46"/>
                  <a:gd name="T26" fmla="*/ 2 w 46"/>
                  <a:gd name="T27" fmla="*/ 1 h 46"/>
                  <a:gd name="T28" fmla="*/ 2 w 46"/>
                  <a:gd name="T29" fmla="*/ 0 h 46"/>
                  <a:gd name="T30" fmla="*/ 3 w 46"/>
                  <a:gd name="T31" fmla="*/ 1 h 46"/>
                  <a:gd name="T32" fmla="*/ 3 w 46"/>
                  <a:gd name="T33" fmla="*/ 1 h 46"/>
                  <a:gd name="T34" fmla="*/ 4 w 46"/>
                  <a:gd name="T35" fmla="*/ 1 h 46"/>
                  <a:gd name="T36" fmla="*/ 5 w 46"/>
                  <a:gd name="T37" fmla="*/ 1 h 46"/>
                  <a:gd name="T38" fmla="*/ 5 w 46"/>
                  <a:gd name="T39" fmla="*/ 1 h 46"/>
                  <a:gd name="T40" fmla="*/ 5 w 46"/>
                  <a:gd name="T41" fmla="*/ 1 h 46"/>
                  <a:gd name="T42" fmla="*/ 5 w 46"/>
                  <a:gd name="T43" fmla="*/ 1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46"/>
                  <a:gd name="T68" fmla="*/ 46 w 46"/>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46">
                    <a:moveTo>
                      <a:pt x="46" y="30"/>
                    </a:moveTo>
                    <a:lnTo>
                      <a:pt x="46" y="30"/>
                    </a:lnTo>
                    <a:lnTo>
                      <a:pt x="42" y="38"/>
                    </a:lnTo>
                    <a:lnTo>
                      <a:pt x="34" y="44"/>
                    </a:lnTo>
                    <a:lnTo>
                      <a:pt x="26" y="46"/>
                    </a:lnTo>
                    <a:lnTo>
                      <a:pt x="16" y="46"/>
                    </a:lnTo>
                    <a:lnTo>
                      <a:pt x="8" y="42"/>
                    </a:lnTo>
                    <a:lnTo>
                      <a:pt x="4" y="34"/>
                    </a:lnTo>
                    <a:lnTo>
                      <a:pt x="0" y="26"/>
                    </a:lnTo>
                    <a:lnTo>
                      <a:pt x="2" y="18"/>
                    </a:lnTo>
                    <a:lnTo>
                      <a:pt x="6" y="10"/>
                    </a:lnTo>
                    <a:lnTo>
                      <a:pt x="12" y="4"/>
                    </a:lnTo>
                    <a:lnTo>
                      <a:pt x="22" y="0"/>
                    </a:lnTo>
                    <a:lnTo>
                      <a:pt x="30" y="2"/>
                    </a:lnTo>
                    <a:lnTo>
                      <a:pt x="38" y="6"/>
                    </a:lnTo>
                    <a:lnTo>
                      <a:pt x="44" y="14"/>
                    </a:lnTo>
                    <a:lnTo>
                      <a:pt x="46" y="22"/>
                    </a:lnTo>
                    <a:lnTo>
                      <a:pt x="46" y="30"/>
                    </a:lnTo>
                    <a:close/>
                  </a:path>
                </a:pathLst>
              </a:custGeom>
              <a:solidFill>
                <a:srgbClr val="FFA300"/>
              </a:solidFill>
              <a:ln w="9525">
                <a:noFill/>
                <a:round/>
                <a:headEnd/>
                <a:tailEnd/>
              </a:ln>
            </p:spPr>
            <p:txBody>
              <a:bodyPr/>
              <a:lstStyle/>
              <a:p>
                <a:endParaRPr lang="zh-TW" altLang="en-US"/>
              </a:p>
            </p:txBody>
          </p:sp>
          <p:sp>
            <p:nvSpPr>
              <p:cNvPr id="24623" name="Freeform 55"/>
              <p:cNvSpPr>
                <a:spLocks/>
              </p:cNvSpPr>
              <p:nvPr/>
            </p:nvSpPr>
            <p:spPr bwMode="auto">
              <a:xfrm>
                <a:off x="619" y="830"/>
                <a:ext cx="35" cy="28"/>
              </a:xfrm>
              <a:custGeom>
                <a:avLst/>
                <a:gdLst>
                  <a:gd name="T0" fmla="*/ 5 w 44"/>
                  <a:gd name="T1" fmla="*/ 1 h 46"/>
                  <a:gd name="T2" fmla="*/ 5 w 44"/>
                  <a:gd name="T3" fmla="*/ 1 h 46"/>
                  <a:gd name="T4" fmla="*/ 4 w 44"/>
                  <a:gd name="T5" fmla="*/ 1 h 46"/>
                  <a:gd name="T6" fmla="*/ 3 w 44"/>
                  <a:gd name="T7" fmla="*/ 1 h 46"/>
                  <a:gd name="T8" fmla="*/ 2 w 44"/>
                  <a:gd name="T9" fmla="*/ 1 h 46"/>
                  <a:gd name="T10" fmla="*/ 2 w 44"/>
                  <a:gd name="T11" fmla="*/ 1 h 46"/>
                  <a:gd name="T12" fmla="*/ 2 w 44"/>
                  <a:gd name="T13" fmla="*/ 1 h 46"/>
                  <a:gd name="T14" fmla="*/ 2 w 44"/>
                  <a:gd name="T15" fmla="*/ 1 h 46"/>
                  <a:gd name="T16" fmla="*/ 2 w 44"/>
                  <a:gd name="T17" fmla="*/ 1 h 46"/>
                  <a:gd name="T18" fmla="*/ 0 w 44"/>
                  <a:gd name="T19" fmla="*/ 1 h 46"/>
                  <a:gd name="T20" fmla="*/ 0 w 44"/>
                  <a:gd name="T21" fmla="*/ 1 h 46"/>
                  <a:gd name="T22" fmla="*/ 0 w 44"/>
                  <a:gd name="T23" fmla="*/ 1 h 46"/>
                  <a:gd name="T24" fmla="*/ 2 w 44"/>
                  <a:gd name="T25" fmla="*/ 1 h 46"/>
                  <a:gd name="T26" fmla="*/ 2 w 44"/>
                  <a:gd name="T27" fmla="*/ 1 h 46"/>
                  <a:gd name="T28" fmla="*/ 2 w 44"/>
                  <a:gd name="T29" fmla="*/ 0 h 46"/>
                  <a:gd name="T30" fmla="*/ 3 w 44"/>
                  <a:gd name="T31" fmla="*/ 1 h 46"/>
                  <a:gd name="T32" fmla="*/ 3 w 44"/>
                  <a:gd name="T33" fmla="*/ 1 h 46"/>
                  <a:gd name="T34" fmla="*/ 4 w 44"/>
                  <a:gd name="T35" fmla="*/ 1 h 46"/>
                  <a:gd name="T36" fmla="*/ 5 w 44"/>
                  <a:gd name="T37" fmla="*/ 1 h 46"/>
                  <a:gd name="T38" fmla="*/ 5 w 44"/>
                  <a:gd name="T39" fmla="*/ 1 h 46"/>
                  <a:gd name="T40" fmla="*/ 5 w 44"/>
                  <a:gd name="T41" fmla="*/ 1 h 46"/>
                  <a:gd name="T42" fmla="*/ 5 w 44"/>
                  <a:gd name="T43" fmla="*/ 1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46"/>
                  <a:gd name="T68" fmla="*/ 44 w 44"/>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46">
                    <a:moveTo>
                      <a:pt x="44" y="30"/>
                    </a:moveTo>
                    <a:lnTo>
                      <a:pt x="44" y="30"/>
                    </a:lnTo>
                    <a:lnTo>
                      <a:pt x="40" y="38"/>
                    </a:lnTo>
                    <a:lnTo>
                      <a:pt x="32" y="44"/>
                    </a:lnTo>
                    <a:lnTo>
                      <a:pt x="24" y="46"/>
                    </a:lnTo>
                    <a:lnTo>
                      <a:pt x="16" y="46"/>
                    </a:lnTo>
                    <a:lnTo>
                      <a:pt x="8" y="40"/>
                    </a:lnTo>
                    <a:lnTo>
                      <a:pt x="2" y="34"/>
                    </a:lnTo>
                    <a:lnTo>
                      <a:pt x="0" y="26"/>
                    </a:lnTo>
                    <a:lnTo>
                      <a:pt x="0" y="16"/>
                    </a:lnTo>
                    <a:lnTo>
                      <a:pt x="4" y="8"/>
                    </a:lnTo>
                    <a:lnTo>
                      <a:pt x="12" y="4"/>
                    </a:lnTo>
                    <a:lnTo>
                      <a:pt x="20" y="0"/>
                    </a:lnTo>
                    <a:lnTo>
                      <a:pt x="28" y="2"/>
                    </a:lnTo>
                    <a:lnTo>
                      <a:pt x="36" y="6"/>
                    </a:lnTo>
                    <a:lnTo>
                      <a:pt x="42" y="12"/>
                    </a:lnTo>
                    <a:lnTo>
                      <a:pt x="44" y="22"/>
                    </a:lnTo>
                    <a:lnTo>
                      <a:pt x="44" y="30"/>
                    </a:lnTo>
                    <a:close/>
                  </a:path>
                </a:pathLst>
              </a:custGeom>
              <a:solidFill>
                <a:srgbClr val="FFBF00"/>
              </a:solidFill>
              <a:ln w="9525">
                <a:noFill/>
                <a:round/>
                <a:headEnd/>
                <a:tailEnd/>
              </a:ln>
            </p:spPr>
            <p:txBody>
              <a:bodyPr/>
              <a:lstStyle/>
              <a:p>
                <a:endParaRPr lang="zh-TW" altLang="en-US"/>
              </a:p>
            </p:txBody>
          </p:sp>
          <p:sp>
            <p:nvSpPr>
              <p:cNvPr id="24624" name="Freeform 56"/>
              <p:cNvSpPr>
                <a:spLocks/>
              </p:cNvSpPr>
              <p:nvPr/>
            </p:nvSpPr>
            <p:spPr bwMode="auto">
              <a:xfrm>
                <a:off x="697" y="809"/>
                <a:ext cx="27" cy="21"/>
              </a:xfrm>
              <a:custGeom>
                <a:avLst/>
                <a:gdLst>
                  <a:gd name="T0" fmla="*/ 4 w 34"/>
                  <a:gd name="T1" fmla="*/ 1 h 36"/>
                  <a:gd name="T2" fmla="*/ 4 w 34"/>
                  <a:gd name="T3" fmla="*/ 1 h 36"/>
                  <a:gd name="T4" fmla="*/ 3 w 34"/>
                  <a:gd name="T5" fmla="*/ 1 h 36"/>
                  <a:gd name="T6" fmla="*/ 3 w 34"/>
                  <a:gd name="T7" fmla="*/ 1 h 36"/>
                  <a:gd name="T8" fmla="*/ 2 w 34"/>
                  <a:gd name="T9" fmla="*/ 1 h 36"/>
                  <a:gd name="T10" fmla="*/ 2 w 34"/>
                  <a:gd name="T11" fmla="*/ 1 h 36"/>
                  <a:gd name="T12" fmla="*/ 2 w 34"/>
                  <a:gd name="T13" fmla="*/ 1 h 36"/>
                  <a:gd name="T14" fmla="*/ 2 w 34"/>
                  <a:gd name="T15" fmla="*/ 1 h 36"/>
                  <a:gd name="T16" fmla="*/ 2 w 34"/>
                  <a:gd name="T17" fmla="*/ 1 h 36"/>
                  <a:gd name="T18" fmla="*/ 2 w 34"/>
                  <a:gd name="T19" fmla="*/ 1 h 36"/>
                  <a:gd name="T20" fmla="*/ 0 w 34"/>
                  <a:gd name="T21" fmla="*/ 1 h 36"/>
                  <a:gd name="T22" fmla="*/ 0 w 34"/>
                  <a:gd name="T23" fmla="*/ 1 h 36"/>
                  <a:gd name="T24" fmla="*/ 2 w 34"/>
                  <a:gd name="T25" fmla="*/ 1 h 36"/>
                  <a:gd name="T26" fmla="*/ 2 w 34"/>
                  <a:gd name="T27" fmla="*/ 1 h 36"/>
                  <a:gd name="T28" fmla="*/ 2 w 34"/>
                  <a:gd name="T29" fmla="*/ 1 h 36"/>
                  <a:gd name="T30" fmla="*/ 2 w 34"/>
                  <a:gd name="T31" fmla="*/ 0 h 36"/>
                  <a:gd name="T32" fmla="*/ 2 w 34"/>
                  <a:gd name="T33" fmla="*/ 0 h 36"/>
                  <a:gd name="T34" fmla="*/ 2 w 34"/>
                  <a:gd name="T35" fmla="*/ 1 h 36"/>
                  <a:gd name="T36" fmla="*/ 3 w 34"/>
                  <a:gd name="T37" fmla="*/ 1 h 36"/>
                  <a:gd name="T38" fmla="*/ 3 w 34"/>
                  <a:gd name="T39" fmla="*/ 1 h 36"/>
                  <a:gd name="T40" fmla="*/ 4 w 34"/>
                  <a:gd name="T41" fmla="*/ 1 h 36"/>
                  <a:gd name="T42" fmla="*/ 4 w 34"/>
                  <a:gd name="T43" fmla="*/ 1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6"/>
                  <a:gd name="T68" fmla="*/ 34 w 34"/>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6">
                    <a:moveTo>
                      <a:pt x="34" y="18"/>
                    </a:moveTo>
                    <a:lnTo>
                      <a:pt x="34" y="18"/>
                    </a:lnTo>
                    <a:lnTo>
                      <a:pt x="32" y="24"/>
                    </a:lnTo>
                    <a:lnTo>
                      <a:pt x="28" y="30"/>
                    </a:lnTo>
                    <a:lnTo>
                      <a:pt x="22" y="34"/>
                    </a:lnTo>
                    <a:lnTo>
                      <a:pt x="16" y="36"/>
                    </a:lnTo>
                    <a:lnTo>
                      <a:pt x="10" y="34"/>
                    </a:lnTo>
                    <a:lnTo>
                      <a:pt x="4" y="30"/>
                    </a:lnTo>
                    <a:lnTo>
                      <a:pt x="2" y="24"/>
                    </a:lnTo>
                    <a:lnTo>
                      <a:pt x="0" y="18"/>
                    </a:lnTo>
                    <a:lnTo>
                      <a:pt x="2" y="10"/>
                    </a:lnTo>
                    <a:lnTo>
                      <a:pt x="6" y="6"/>
                    </a:lnTo>
                    <a:lnTo>
                      <a:pt x="10" y="2"/>
                    </a:lnTo>
                    <a:lnTo>
                      <a:pt x="18" y="0"/>
                    </a:lnTo>
                    <a:lnTo>
                      <a:pt x="24" y="2"/>
                    </a:lnTo>
                    <a:lnTo>
                      <a:pt x="28" y="6"/>
                    </a:lnTo>
                    <a:lnTo>
                      <a:pt x="32" y="10"/>
                    </a:lnTo>
                    <a:lnTo>
                      <a:pt x="34" y="18"/>
                    </a:lnTo>
                    <a:close/>
                  </a:path>
                </a:pathLst>
              </a:custGeom>
              <a:solidFill>
                <a:srgbClr val="FFBF00"/>
              </a:solidFill>
              <a:ln w="9525">
                <a:noFill/>
                <a:round/>
                <a:headEnd/>
                <a:tailEnd/>
              </a:ln>
            </p:spPr>
            <p:txBody>
              <a:bodyPr/>
              <a:lstStyle/>
              <a:p>
                <a:endParaRPr lang="zh-TW" altLang="en-US"/>
              </a:p>
            </p:txBody>
          </p:sp>
          <p:sp>
            <p:nvSpPr>
              <p:cNvPr id="24625" name="Freeform 57"/>
              <p:cNvSpPr>
                <a:spLocks/>
              </p:cNvSpPr>
              <p:nvPr/>
            </p:nvSpPr>
            <p:spPr bwMode="auto">
              <a:xfrm>
                <a:off x="646" y="814"/>
                <a:ext cx="26" cy="21"/>
              </a:xfrm>
              <a:custGeom>
                <a:avLst/>
                <a:gdLst>
                  <a:gd name="T0" fmla="*/ 4 w 32"/>
                  <a:gd name="T1" fmla="*/ 1 h 36"/>
                  <a:gd name="T2" fmla="*/ 4 w 32"/>
                  <a:gd name="T3" fmla="*/ 1 h 36"/>
                  <a:gd name="T4" fmla="*/ 4 w 32"/>
                  <a:gd name="T5" fmla="*/ 1 h 36"/>
                  <a:gd name="T6" fmla="*/ 4 w 32"/>
                  <a:gd name="T7" fmla="*/ 1 h 36"/>
                  <a:gd name="T8" fmla="*/ 3 w 32"/>
                  <a:gd name="T9" fmla="*/ 1 h 36"/>
                  <a:gd name="T10" fmla="*/ 2 w 32"/>
                  <a:gd name="T11" fmla="*/ 1 h 36"/>
                  <a:gd name="T12" fmla="*/ 2 w 32"/>
                  <a:gd name="T13" fmla="*/ 1 h 36"/>
                  <a:gd name="T14" fmla="*/ 2 w 32"/>
                  <a:gd name="T15" fmla="*/ 1 h 36"/>
                  <a:gd name="T16" fmla="*/ 2 w 32"/>
                  <a:gd name="T17" fmla="*/ 1 h 36"/>
                  <a:gd name="T18" fmla="*/ 0 w 32"/>
                  <a:gd name="T19" fmla="*/ 1 h 36"/>
                  <a:gd name="T20" fmla="*/ 0 w 32"/>
                  <a:gd name="T21" fmla="*/ 1 h 36"/>
                  <a:gd name="T22" fmla="*/ 0 w 32"/>
                  <a:gd name="T23" fmla="*/ 1 h 36"/>
                  <a:gd name="T24" fmla="*/ 0 w 32"/>
                  <a:gd name="T25" fmla="*/ 1 h 36"/>
                  <a:gd name="T26" fmla="*/ 2 w 32"/>
                  <a:gd name="T27" fmla="*/ 1 h 36"/>
                  <a:gd name="T28" fmla="*/ 2 w 32"/>
                  <a:gd name="T29" fmla="*/ 1 h 36"/>
                  <a:gd name="T30" fmla="*/ 2 w 32"/>
                  <a:gd name="T31" fmla="*/ 0 h 36"/>
                  <a:gd name="T32" fmla="*/ 2 w 32"/>
                  <a:gd name="T33" fmla="*/ 0 h 36"/>
                  <a:gd name="T34" fmla="*/ 3 w 32"/>
                  <a:gd name="T35" fmla="*/ 1 h 36"/>
                  <a:gd name="T36" fmla="*/ 4 w 32"/>
                  <a:gd name="T37" fmla="*/ 1 h 36"/>
                  <a:gd name="T38" fmla="*/ 4 w 32"/>
                  <a:gd name="T39" fmla="*/ 1 h 36"/>
                  <a:gd name="T40" fmla="*/ 4 w 32"/>
                  <a:gd name="T41" fmla="*/ 1 h 36"/>
                  <a:gd name="T42" fmla="*/ 4 w 32"/>
                  <a:gd name="T43" fmla="*/ 1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36"/>
                  <a:gd name="T68" fmla="*/ 32 w 32"/>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36">
                    <a:moveTo>
                      <a:pt x="32" y="18"/>
                    </a:moveTo>
                    <a:lnTo>
                      <a:pt x="32" y="18"/>
                    </a:lnTo>
                    <a:lnTo>
                      <a:pt x="32" y="24"/>
                    </a:lnTo>
                    <a:lnTo>
                      <a:pt x="28" y="30"/>
                    </a:lnTo>
                    <a:lnTo>
                      <a:pt x="22" y="34"/>
                    </a:lnTo>
                    <a:lnTo>
                      <a:pt x="16" y="36"/>
                    </a:lnTo>
                    <a:lnTo>
                      <a:pt x="10" y="34"/>
                    </a:lnTo>
                    <a:lnTo>
                      <a:pt x="4" y="30"/>
                    </a:lnTo>
                    <a:lnTo>
                      <a:pt x="0" y="24"/>
                    </a:lnTo>
                    <a:lnTo>
                      <a:pt x="0" y="18"/>
                    </a:lnTo>
                    <a:lnTo>
                      <a:pt x="0" y="12"/>
                    </a:lnTo>
                    <a:lnTo>
                      <a:pt x="4" y="6"/>
                    </a:lnTo>
                    <a:lnTo>
                      <a:pt x="10" y="2"/>
                    </a:lnTo>
                    <a:lnTo>
                      <a:pt x="16" y="0"/>
                    </a:lnTo>
                    <a:lnTo>
                      <a:pt x="22" y="2"/>
                    </a:lnTo>
                    <a:lnTo>
                      <a:pt x="28" y="6"/>
                    </a:lnTo>
                    <a:lnTo>
                      <a:pt x="32" y="12"/>
                    </a:lnTo>
                    <a:lnTo>
                      <a:pt x="32" y="18"/>
                    </a:lnTo>
                    <a:close/>
                  </a:path>
                </a:pathLst>
              </a:custGeom>
              <a:solidFill>
                <a:srgbClr val="FFBF00"/>
              </a:solidFill>
              <a:ln w="9525">
                <a:noFill/>
                <a:round/>
                <a:headEnd/>
                <a:tailEnd/>
              </a:ln>
            </p:spPr>
            <p:txBody>
              <a:bodyPr/>
              <a:lstStyle/>
              <a:p>
                <a:endParaRPr lang="zh-TW" altLang="en-US"/>
              </a:p>
            </p:txBody>
          </p:sp>
          <p:sp>
            <p:nvSpPr>
              <p:cNvPr id="24626" name="Freeform 58"/>
              <p:cNvSpPr>
                <a:spLocks/>
              </p:cNvSpPr>
              <p:nvPr/>
            </p:nvSpPr>
            <p:spPr bwMode="auto">
              <a:xfrm>
                <a:off x="648" y="836"/>
                <a:ext cx="28" cy="22"/>
              </a:xfrm>
              <a:custGeom>
                <a:avLst/>
                <a:gdLst>
                  <a:gd name="T0" fmla="*/ 5 w 34"/>
                  <a:gd name="T1" fmla="*/ 1 h 36"/>
                  <a:gd name="T2" fmla="*/ 5 w 34"/>
                  <a:gd name="T3" fmla="*/ 1 h 36"/>
                  <a:gd name="T4" fmla="*/ 5 w 34"/>
                  <a:gd name="T5" fmla="*/ 1 h 36"/>
                  <a:gd name="T6" fmla="*/ 4 w 34"/>
                  <a:gd name="T7" fmla="*/ 1 h 36"/>
                  <a:gd name="T8" fmla="*/ 3 w 34"/>
                  <a:gd name="T9" fmla="*/ 1 h 36"/>
                  <a:gd name="T10" fmla="*/ 2 w 34"/>
                  <a:gd name="T11" fmla="*/ 1 h 36"/>
                  <a:gd name="T12" fmla="*/ 2 w 34"/>
                  <a:gd name="T13" fmla="*/ 1 h 36"/>
                  <a:gd name="T14" fmla="*/ 2 w 34"/>
                  <a:gd name="T15" fmla="*/ 1 h 36"/>
                  <a:gd name="T16" fmla="*/ 2 w 34"/>
                  <a:gd name="T17" fmla="*/ 1 h 36"/>
                  <a:gd name="T18" fmla="*/ 0 w 34"/>
                  <a:gd name="T19" fmla="*/ 1 h 36"/>
                  <a:gd name="T20" fmla="*/ 0 w 34"/>
                  <a:gd name="T21" fmla="*/ 1 h 36"/>
                  <a:gd name="T22" fmla="*/ 0 w 34"/>
                  <a:gd name="T23" fmla="*/ 1 h 36"/>
                  <a:gd name="T24" fmla="*/ 0 w 34"/>
                  <a:gd name="T25" fmla="*/ 1 h 36"/>
                  <a:gd name="T26" fmla="*/ 2 w 34"/>
                  <a:gd name="T27" fmla="*/ 1 h 36"/>
                  <a:gd name="T28" fmla="*/ 2 w 34"/>
                  <a:gd name="T29" fmla="*/ 1 h 36"/>
                  <a:gd name="T30" fmla="*/ 2 w 34"/>
                  <a:gd name="T31" fmla="*/ 0 h 36"/>
                  <a:gd name="T32" fmla="*/ 2 w 34"/>
                  <a:gd name="T33" fmla="*/ 0 h 36"/>
                  <a:gd name="T34" fmla="*/ 3 w 34"/>
                  <a:gd name="T35" fmla="*/ 1 h 36"/>
                  <a:gd name="T36" fmla="*/ 4 w 34"/>
                  <a:gd name="T37" fmla="*/ 1 h 36"/>
                  <a:gd name="T38" fmla="*/ 5 w 34"/>
                  <a:gd name="T39" fmla="*/ 1 h 36"/>
                  <a:gd name="T40" fmla="*/ 5 w 34"/>
                  <a:gd name="T41" fmla="*/ 1 h 36"/>
                  <a:gd name="T42" fmla="*/ 5 w 34"/>
                  <a:gd name="T43" fmla="*/ 1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6"/>
                  <a:gd name="T68" fmla="*/ 34 w 34"/>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6">
                    <a:moveTo>
                      <a:pt x="34" y="18"/>
                    </a:moveTo>
                    <a:lnTo>
                      <a:pt x="34" y="18"/>
                    </a:lnTo>
                    <a:lnTo>
                      <a:pt x="32" y="26"/>
                    </a:lnTo>
                    <a:lnTo>
                      <a:pt x="28" y="30"/>
                    </a:lnTo>
                    <a:lnTo>
                      <a:pt x="22" y="34"/>
                    </a:lnTo>
                    <a:lnTo>
                      <a:pt x="16" y="36"/>
                    </a:lnTo>
                    <a:lnTo>
                      <a:pt x="10" y="34"/>
                    </a:lnTo>
                    <a:lnTo>
                      <a:pt x="4" y="30"/>
                    </a:lnTo>
                    <a:lnTo>
                      <a:pt x="0" y="26"/>
                    </a:lnTo>
                    <a:lnTo>
                      <a:pt x="0" y="18"/>
                    </a:lnTo>
                    <a:lnTo>
                      <a:pt x="0" y="12"/>
                    </a:lnTo>
                    <a:lnTo>
                      <a:pt x="4" y="6"/>
                    </a:lnTo>
                    <a:lnTo>
                      <a:pt x="10" y="2"/>
                    </a:lnTo>
                    <a:lnTo>
                      <a:pt x="16" y="0"/>
                    </a:lnTo>
                    <a:lnTo>
                      <a:pt x="24" y="2"/>
                    </a:lnTo>
                    <a:lnTo>
                      <a:pt x="28" y="6"/>
                    </a:lnTo>
                    <a:lnTo>
                      <a:pt x="32" y="12"/>
                    </a:lnTo>
                    <a:lnTo>
                      <a:pt x="34" y="18"/>
                    </a:lnTo>
                    <a:close/>
                  </a:path>
                </a:pathLst>
              </a:custGeom>
              <a:solidFill>
                <a:srgbClr val="FF9700"/>
              </a:solidFill>
              <a:ln w="9525">
                <a:noFill/>
                <a:round/>
                <a:headEnd/>
                <a:tailEnd/>
              </a:ln>
            </p:spPr>
            <p:txBody>
              <a:bodyPr/>
              <a:lstStyle/>
              <a:p>
                <a:endParaRPr lang="zh-TW" altLang="en-US"/>
              </a:p>
            </p:txBody>
          </p:sp>
          <p:sp>
            <p:nvSpPr>
              <p:cNvPr id="24627" name="Freeform 59"/>
              <p:cNvSpPr>
                <a:spLocks/>
              </p:cNvSpPr>
              <p:nvPr/>
            </p:nvSpPr>
            <p:spPr bwMode="auto">
              <a:xfrm>
                <a:off x="574" y="848"/>
                <a:ext cx="38" cy="35"/>
              </a:xfrm>
              <a:custGeom>
                <a:avLst/>
                <a:gdLst>
                  <a:gd name="T0" fmla="*/ 4 w 48"/>
                  <a:gd name="T1" fmla="*/ 1 h 58"/>
                  <a:gd name="T2" fmla="*/ 4 w 48"/>
                  <a:gd name="T3" fmla="*/ 1 h 58"/>
                  <a:gd name="T4" fmla="*/ 5 w 48"/>
                  <a:gd name="T5" fmla="*/ 1 h 58"/>
                  <a:gd name="T6" fmla="*/ 5 w 48"/>
                  <a:gd name="T7" fmla="*/ 1 h 58"/>
                  <a:gd name="T8" fmla="*/ 5 w 48"/>
                  <a:gd name="T9" fmla="*/ 1 h 58"/>
                  <a:gd name="T10" fmla="*/ 4 w 48"/>
                  <a:gd name="T11" fmla="*/ 1 h 58"/>
                  <a:gd name="T12" fmla="*/ 4 w 48"/>
                  <a:gd name="T13" fmla="*/ 1 h 58"/>
                  <a:gd name="T14" fmla="*/ 3 w 48"/>
                  <a:gd name="T15" fmla="*/ 1 h 58"/>
                  <a:gd name="T16" fmla="*/ 2 w 48"/>
                  <a:gd name="T17" fmla="*/ 0 h 58"/>
                  <a:gd name="T18" fmla="*/ 2 w 48"/>
                  <a:gd name="T19" fmla="*/ 1 h 58"/>
                  <a:gd name="T20" fmla="*/ 2 w 48"/>
                  <a:gd name="T21" fmla="*/ 1 h 58"/>
                  <a:gd name="T22" fmla="*/ 2 w 48"/>
                  <a:gd name="T23" fmla="*/ 1 h 58"/>
                  <a:gd name="T24" fmla="*/ 0 w 48"/>
                  <a:gd name="T25" fmla="*/ 1 h 58"/>
                  <a:gd name="T26" fmla="*/ 0 w 48"/>
                  <a:gd name="T27" fmla="*/ 1 h 58"/>
                  <a:gd name="T28" fmla="*/ 2 w 48"/>
                  <a:gd name="T29" fmla="*/ 1 h 58"/>
                  <a:gd name="T30" fmla="*/ 2 w 48"/>
                  <a:gd name="T31" fmla="*/ 1 h 58"/>
                  <a:gd name="T32" fmla="*/ 2 w 48"/>
                  <a:gd name="T33" fmla="*/ 1 h 58"/>
                  <a:gd name="T34" fmla="*/ 2 w 48"/>
                  <a:gd name="T35" fmla="*/ 1 h 58"/>
                  <a:gd name="T36" fmla="*/ 2 w 48"/>
                  <a:gd name="T37" fmla="*/ 1 h 58"/>
                  <a:gd name="T38" fmla="*/ 4 w 48"/>
                  <a:gd name="T39" fmla="*/ 1 h 58"/>
                  <a:gd name="T40" fmla="*/ 4 w 48"/>
                  <a:gd name="T41" fmla="*/ 1 h 58"/>
                  <a:gd name="T42" fmla="*/ 4 w 48"/>
                  <a:gd name="T43" fmla="*/ 1 h 5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58"/>
                  <a:gd name="T68" fmla="*/ 48 w 48"/>
                  <a:gd name="T69" fmla="*/ 58 h 5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58">
                    <a:moveTo>
                      <a:pt x="44" y="46"/>
                    </a:moveTo>
                    <a:lnTo>
                      <a:pt x="44" y="46"/>
                    </a:lnTo>
                    <a:lnTo>
                      <a:pt x="48" y="36"/>
                    </a:lnTo>
                    <a:lnTo>
                      <a:pt x="48" y="26"/>
                    </a:lnTo>
                    <a:lnTo>
                      <a:pt x="46" y="16"/>
                    </a:lnTo>
                    <a:lnTo>
                      <a:pt x="40" y="6"/>
                    </a:lnTo>
                    <a:lnTo>
                      <a:pt x="30" y="2"/>
                    </a:lnTo>
                    <a:lnTo>
                      <a:pt x="22" y="0"/>
                    </a:lnTo>
                    <a:lnTo>
                      <a:pt x="12" y="4"/>
                    </a:lnTo>
                    <a:lnTo>
                      <a:pt x="4" y="12"/>
                    </a:lnTo>
                    <a:lnTo>
                      <a:pt x="0" y="22"/>
                    </a:lnTo>
                    <a:lnTo>
                      <a:pt x="0" y="32"/>
                    </a:lnTo>
                    <a:lnTo>
                      <a:pt x="2" y="42"/>
                    </a:lnTo>
                    <a:lnTo>
                      <a:pt x="8" y="52"/>
                    </a:lnTo>
                    <a:lnTo>
                      <a:pt x="16" y="56"/>
                    </a:lnTo>
                    <a:lnTo>
                      <a:pt x="26" y="58"/>
                    </a:lnTo>
                    <a:lnTo>
                      <a:pt x="36" y="54"/>
                    </a:lnTo>
                    <a:lnTo>
                      <a:pt x="44" y="46"/>
                    </a:lnTo>
                    <a:close/>
                  </a:path>
                </a:pathLst>
              </a:custGeom>
              <a:solidFill>
                <a:srgbClr val="FFBF00"/>
              </a:solidFill>
              <a:ln w="9525">
                <a:noFill/>
                <a:round/>
                <a:headEnd/>
                <a:tailEnd/>
              </a:ln>
            </p:spPr>
            <p:txBody>
              <a:bodyPr/>
              <a:lstStyle/>
              <a:p>
                <a:endParaRPr lang="zh-TW" altLang="en-US"/>
              </a:p>
            </p:txBody>
          </p:sp>
          <p:sp>
            <p:nvSpPr>
              <p:cNvPr id="24628" name="Freeform 60"/>
              <p:cNvSpPr>
                <a:spLocks/>
              </p:cNvSpPr>
              <p:nvPr/>
            </p:nvSpPr>
            <p:spPr bwMode="auto">
              <a:xfrm>
                <a:off x="599" y="857"/>
                <a:ext cx="34" cy="27"/>
              </a:xfrm>
              <a:custGeom>
                <a:avLst/>
                <a:gdLst>
                  <a:gd name="T0" fmla="*/ 5 w 42"/>
                  <a:gd name="T1" fmla="*/ 1 h 46"/>
                  <a:gd name="T2" fmla="*/ 5 w 42"/>
                  <a:gd name="T3" fmla="*/ 1 h 46"/>
                  <a:gd name="T4" fmla="*/ 5 w 42"/>
                  <a:gd name="T5" fmla="*/ 1 h 46"/>
                  <a:gd name="T6" fmla="*/ 4 w 42"/>
                  <a:gd name="T7" fmla="*/ 1 h 46"/>
                  <a:gd name="T8" fmla="*/ 3 w 42"/>
                  <a:gd name="T9" fmla="*/ 1 h 46"/>
                  <a:gd name="T10" fmla="*/ 2 w 42"/>
                  <a:gd name="T11" fmla="*/ 1 h 46"/>
                  <a:gd name="T12" fmla="*/ 2 w 42"/>
                  <a:gd name="T13" fmla="*/ 1 h 46"/>
                  <a:gd name="T14" fmla="*/ 2 w 42"/>
                  <a:gd name="T15" fmla="*/ 1 h 46"/>
                  <a:gd name="T16" fmla="*/ 2 w 42"/>
                  <a:gd name="T17" fmla="*/ 1 h 46"/>
                  <a:gd name="T18" fmla="*/ 0 w 42"/>
                  <a:gd name="T19" fmla="*/ 1 h 46"/>
                  <a:gd name="T20" fmla="*/ 0 w 42"/>
                  <a:gd name="T21" fmla="*/ 1 h 46"/>
                  <a:gd name="T22" fmla="*/ 0 w 42"/>
                  <a:gd name="T23" fmla="*/ 1 h 46"/>
                  <a:gd name="T24" fmla="*/ 2 w 42"/>
                  <a:gd name="T25" fmla="*/ 1 h 46"/>
                  <a:gd name="T26" fmla="*/ 2 w 42"/>
                  <a:gd name="T27" fmla="*/ 1 h 46"/>
                  <a:gd name="T28" fmla="*/ 2 w 42"/>
                  <a:gd name="T29" fmla="*/ 1 h 46"/>
                  <a:gd name="T30" fmla="*/ 2 w 42"/>
                  <a:gd name="T31" fmla="*/ 0 h 46"/>
                  <a:gd name="T32" fmla="*/ 2 w 42"/>
                  <a:gd name="T33" fmla="*/ 0 h 46"/>
                  <a:gd name="T34" fmla="*/ 3 w 42"/>
                  <a:gd name="T35" fmla="*/ 1 h 46"/>
                  <a:gd name="T36" fmla="*/ 4 w 42"/>
                  <a:gd name="T37" fmla="*/ 1 h 46"/>
                  <a:gd name="T38" fmla="*/ 5 w 42"/>
                  <a:gd name="T39" fmla="*/ 1 h 46"/>
                  <a:gd name="T40" fmla="*/ 5 w 42"/>
                  <a:gd name="T41" fmla="*/ 1 h 46"/>
                  <a:gd name="T42" fmla="*/ 5 w 42"/>
                  <a:gd name="T43" fmla="*/ 1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46"/>
                  <a:gd name="T68" fmla="*/ 42 w 42"/>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46">
                    <a:moveTo>
                      <a:pt x="42" y="24"/>
                    </a:moveTo>
                    <a:lnTo>
                      <a:pt x="42" y="24"/>
                    </a:lnTo>
                    <a:lnTo>
                      <a:pt x="40" y="32"/>
                    </a:lnTo>
                    <a:lnTo>
                      <a:pt x="36" y="40"/>
                    </a:lnTo>
                    <a:lnTo>
                      <a:pt x="30" y="44"/>
                    </a:lnTo>
                    <a:lnTo>
                      <a:pt x="20" y="46"/>
                    </a:lnTo>
                    <a:lnTo>
                      <a:pt x="12" y="44"/>
                    </a:lnTo>
                    <a:lnTo>
                      <a:pt x="6" y="40"/>
                    </a:lnTo>
                    <a:lnTo>
                      <a:pt x="0" y="32"/>
                    </a:lnTo>
                    <a:lnTo>
                      <a:pt x="0" y="24"/>
                    </a:lnTo>
                    <a:lnTo>
                      <a:pt x="2" y="14"/>
                    </a:lnTo>
                    <a:lnTo>
                      <a:pt x="6" y="8"/>
                    </a:lnTo>
                    <a:lnTo>
                      <a:pt x="14" y="2"/>
                    </a:lnTo>
                    <a:lnTo>
                      <a:pt x="22" y="0"/>
                    </a:lnTo>
                    <a:lnTo>
                      <a:pt x="30" y="2"/>
                    </a:lnTo>
                    <a:lnTo>
                      <a:pt x="36" y="8"/>
                    </a:lnTo>
                    <a:lnTo>
                      <a:pt x="42" y="14"/>
                    </a:lnTo>
                    <a:lnTo>
                      <a:pt x="42" y="24"/>
                    </a:lnTo>
                    <a:close/>
                  </a:path>
                </a:pathLst>
              </a:custGeom>
              <a:solidFill>
                <a:srgbClr val="FF9700"/>
              </a:solidFill>
              <a:ln w="9525">
                <a:noFill/>
                <a:round/>
                <a:headEnd/>
                <a:tailEnd/>
              </a:ln>
            </p:spPr>
            <p:txBody>
              <a:bodyPr/>
              <a:lstStyle/>
              <a:p>
                <a:endParaRPr lang="zh-TW" altLang="en-US"/>
              </a:p>
            </p:txBody>
          </p:sp>
          <p:sp>
            <p:nvSpPr>
              <p:cNvPr id="24629" name="Freeform 61"/>
              <p:cNvSpPr>
                <a:spLocks/>
              </p:cNvSpPr>
              <p:nvPr/>
            </p:nvSpPr>
            <p:spPr bwMode="auto">
              <a:xfrm>
                <a:off x="591" y="912"/>
                <a:ext cx="36" cy="27"/>
              </a:xfrm>
              <a:custGeom>
                <a:avLst/>
                <a:gdLst>
                  <a:gd name="T0" fmla="*/ 6 w 44"/>
                  <a:gd name="T1" fmla="*/ 1 h 46"/>
                  <a:gd name="T2" fmla="*/ 6 w 44"/>
                  <a:gd name="T3" fmla="*/ 1 h 46"/>
                  <a:gd name="T4" fmla="*/ 6 w 44"/>
                  <a:gd name="T5" fmla="*/ 1 h 46"/>
                  <a:gd name="T6" fmla="*/ 5 w 44"/>
                  <a:gd name="T7" fmla="*/ 1 h 46"/>
                  <a:gd name="T8" fmla="*/ 4 w 44"/>
                  <a:gd name="T9" fmla="*/ 1 h 46"/>
                  <a:gd name="T10" fmla="*/ 3 w 44"/>
                  <a:gd name="T11" fmla="*/ 1 h 46"/>
                  <a:gd name="T12" fmla="*/ 3 w 44"/>
                  <a:gd name="T13" fmla="*/ 1 h 46"/>
                  <a:gd name="T14" fmla="*/ 2 w 44"/>
                  <a:gd name="T15" fmla="*/ 1 h 46"/>
                  <a:gd name="T16" fmla="*/ 2 w 44"/>
                  <a:gd name="T17" fmla="*/ 1 h 46"/>
                  <a:gd name="T18" fmla="*/ 2 w 44"/>
                  <a:gd name="T19" fmla="*/ 1 h 46"/>
                  <a:gd name="T20" fmla="*/ 0 w 44"/>
                  <a:gd name="T21" fmla="*/ 1 h 46"/>
                  <a:gd name="T22" fmla="*/ 0 w 44"/>
                  <a:gd name="T23" fmla="*/ 1 h 46"/>
                  <a:gd name="T24" fmla="*/ 2 w 44"/>
                  <a:gd name="T25" fmla="*/ 1 h 46"/>
                  <a:gd name="T26" fmla="*/ 2 w 44"/>
                  <a:gd name="T27" fmla="*/ 1 h 46"/>
                  <a:gd name="T28" fmla="*/ 2 w 44"/>
                  <a:gd name="T29" fmla="*/ 1 h 46"/>
                  <a:gd name="T30" fmla="*/ 3 w 44"/>
                  <a:gd name="T31" fmla="*/ 0 h 46"/>
                  <a:gd name="T32" fmla="*/ 3 w 44"/>
                  <a:gd name="T33" fmla="*/ 0 h 46"/>
                  <a:gd name="T34" fmla="*/ 4 w 44"/>
                  <a:gd name="T35" fmla="*/ 1 h 46"/>
                  <a:gd name="T36" fmla="*/ 5 w 44"/>
                  <a:gd name="T37" fmla="*/ 1 h 46"/>
                  <a:gd name="T38" fmla="*/ 6 w 44"/>
                  <a:gd name="T39" fmla="*/ 1 h 46"/>
                  <a:gd name="T40" fmla="*/ 6 w 44"/>
                  <a:gd name="T41" fmla="*/ 1 h 46"/>
                  <a:gd name="T42" fmla="*/ 6 w 44"/>
                  <a:gd name="T43" fmla="*/ 1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46"/>
                  <a:gd name="T68" fmla="*/ 44 w 44"/>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46">
                    <a:moveTo>
                      <a:pt x="44" y="22"/>
                    </a:moveTo>
                    <a:lnTo>
                      <a:pt x="44" y="22"/>
                    </a:lnTo>
                    <a:lnTo>
                      <a:pt x="42" y="32"/>
                    </a:lnTo>
                    <a:lnTo>
                      <a:pt x="36" y="40"/>
                    </a:lnTo>
                    <a:lnTo>
                      <a:pt x="30" y="44"/>
                    </a:lnTo>
                    <a:lnTo>
                      <a:pt x="22" y="46"/>
                    </a:lnTo>
                    <a:lnTo>
                      <a:pt x="12" y="44"/>
                    </a:lnTo>
                    <a:lnTo>
                      <a:pt x="6" y="40"/>
                    </a:lnTo>
                    <a:lnTo>
                      <a:pt x="2" y="32"/>
                    </a:lnTo>
                    <a:lnTo>
                      <a:pt x="0" y="22"/>
                    </a:lnTo>
                    <a:lnTo>
                      <a:pt x="2" y="14"/>
                    </a:lnTo>
                    <a:lnTo>
                      <a:pt x="6" y="6"/>
                    </a:lnTo>
                    <a:lnTo>
                      <a:pt x="14" y="2"/>
                    </a:lnTo>
                    <a:lnTo>
                      <a:pt x="22" y="0"/>
                    </a:lnTo>
                    <a:lnTo>
                      <a:pt x="30" y="2"/>
                    </a:lnTo>
                    <a:lnTo>
                      <a:pt x="38" y="6"/>
                    </a:lnTo>
                    <a:lnTo>
                      <a:pt x="42" y="14"/>
                    </a:lnTo>
                    <a:lnTo>
                      <a:pt x="44" y="22"/>
                    </a:lnTo>
                    <a:close/>
                  </a:path>
                </a:pathLst>
              </a:custGeom>
              <a:solidFill>
                <a:srgbClr val="FF9700"/>
              </a:solidFill>
              <a:ln w="9525">
                <a:noFill/>
                <a:round/>
                <a:headEnd/>
                <a:tailEnd/>
              </a:ln>
            </p:spPr>
            <p:txBody>
              <a:bodyPr/>
              <a:lstStyle/>
              <a:p>
                <a:endParaRPr lang="zh-TW" altLang="en-US"/>
              </a:p>
            </p:txBody>
          </p:sp>
          <p:sp>
            <p:nvSpPr>
              <p:cNvPr id="24630" name="Freeform 62"/>
              <p:cNvSpPr>
                <a:spLocks/>
              </p:cNvSpPr>
              <p:nvPr/>
            </p:nvSpPr>
            <p:spPr bwMode="auto">
              <a:xfrm>
                <a:off x="549" y="934"/>
                <a:ext cx="42" cy="33"/>
              </a:xfrm>
              <a:custGeom>
                <a:avLst/>
                <a:gdLst>
                  <a:gd name="T0" fmla="*/ 6 w 52"/>
                  <a:gd name="T1" fmla="*/ 1 h 54"/>
                  <a:gd name="T2" fmla="*/ 6 w 52"/>
                  <a:gd name="T3" fmla="*/ 1 h 54"/>
                  <a:gd name="T4" fmla="*/ 6 w 52"/>
                  <a:gd name="T5" fmla="*/ 1 h 54"/>
                  <a:gd name="T6" fmla="*/ 6 w 52"/>
                  <a:gd name="T7" fmla="*/ 1 h 54"/>
                  <a:gd name="T8" fmla="*/ 5 w 52"/>
                  <a:gd name="T9" fmla="*/ 1 h 54"/>
                  <a:gd name="T10" fmla="*/ 3 w 52"/>
                  <a:gd name="T11" fmla="*/ 1 h 54"/>
                  <a:gd name="T12" fmla="*/ 3 w 52"/>
                  <a:gd name="T13" fmla="*/ 1 h 54"/>
                  <a:gd name="T14" fmla="*/ 2 w 52"/>
                  <a:gd name="T15" fmla="*/ 1 h 54"/>
                  <a:gd name="T16" fmla="*/ 2 w 52"/>
                  <a:gd name="T17" fmla="*/ 1 h 54"/>
                  <a:gd name="T18" fmla="*/ 2 w 52"/>
                  <a:gd name="T19" fmla="*/ 1 h 54"/>
                  <a:gd name="T20" fmla="*/ 0 w 52"/>
                  <a:gd name="T21" fmla="*/ 1 h 54"/>
                  <a:gd name="T22" fmla="*/ 0 w 52"/>
                  <a:gd name="T23" fmla="*/ 1 h 54"/>
                  <a:gd name="T24" fmla="*/ 0 w 52"/>
                  <a:gd name="T25" fmla="*/ 1 h 54"/>
                  <a:gd name="T26" fmla="*/ 2 w 52"/>
                  <a:gd name="T27" fmla="*/ 1 h 54"/>
                  <a:gd name="T28" fmla="*/ 2 w 52"/>
                  <a:gd name="T29" fmla="*/ 1 h 54"/>
                  <a:gd name="T30" fmla="*/ 2 w 52"/>
                  <a:gd name="T31" fmla="*/ 0 h 54"/>
                  <a:gd name="T32" fmla="*/ 2 w 52"/>
                  <a:gd name="T33" fmla="*/ 0 h 54"/>
                  <a:gd name="T34" fmla="*/ 3 w 52"/>
                  <a:gd name="T35" fmla="*/ 0 h 54"/>
                  <a:gd name="T36" fmla="*/ 5 w 52"/>
                  <a:gd name="T37" fmla="*/ 1 h 54"/>
                  <a:gd name="T38" fmla="*/ 5 w 52"/>
                  <a:gd name="T39" fmla="*/ 1 h 54"/>
                  <a:gd name="T40" fmla="*/ 6 w 52"/>
                  <a:gd name="T41" fmla="*/ 1 h 54"/>
                  <a:gd name="T42" fmla="*/ 6 w 52"/>
                  <a:gd name="T43" fmla="*/ 1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2"/>
                  <a:gd name="T67" fmla="*/ 0 h 54"/>
                  <a:gd name="T68" fmla="*/ 52 w 52"/>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2" h="54">
                    <a:moveTo>
                      <a:pt x="52" y="20"/>
                    </a:moveTo>
                    <a:lnTo>
                      <a:pt x="52" y="20"/>
                    </a:lnTo>
                    <a:lnTo>
                      <a:pt x="52" y="32"/>
                    </a:lnTo>
                    <a:lnTo>
                      <a:pt x="48" y="42"/>
                    </a:lnTo>
                    <a:lnTo>
                      <a:pt x="40" y="50"/>
                    </a:lnTo>
                    <a:lnTo>
                      <a:pt x="30" y="54"/>
                    </a:lnTo>
                    <a:lnTo>
                      <a:pt x="20" y="54"/>
                    </a:lnTo>
                    <a:lnTo>
                      <a:pt x="12" y="50"/>
                    </a:lnTo>
                    <a:lnTo>
                      <a:pt x="4" y="42"/>
                    </a:lnTo>
                    <a:lnTo>
                      <a:pt x="0" y="32"/>
                    </a:lnTo>
                    <a:lnTo>
                      <a:pt x="0" y="22"/>
                    </a:lnTo>
                    <a:lnTo>
                      <a:pt x="4" y="12"/>
                    </a:lnTo>
                    <a:lnTo>
                      <a:pt x="10" y="4"/>
                    </a:lnTo>
                    <a:lnTo>
                      <a:pt x="20" y="0"/>
                    </a:lnTo>
                    <a:lnTo>
                      <a:pt x="30" y="0"/>
                    </a:lnTo>
                    <a:lnTo>
                      <a:pt x="40" y="4"/>
                    </a:lnTo>
                    <a:lnTo>
                      <a:pt x="46" y="10"/>
                    </a:lnTo>
                    <a:lnTo>
                      <a:pt x="52" y="20"/>
                    </a:lnTo>
                    <a:close/>
                  </a:path>
                </a:pathLst>
              </a:custGeom>
              <a:solidFill>
                <a:srgbClr val="FF9700"/>
              </a:solidFill>
              <a:ln w="9525">
                <a:noFill/>
                <a:round/>
                <a:headEnd/>
                <a:tailEnd/>
              </a:ln>
            </p:spPr>
            <p:txBody>
              <a:bodyPr/>
              <a:lstStyle/>
              <a:p>
                <a:endParaRPr lang="zh-TW" altLang="en-US"/>
              </a:p>
            </p:txBody>
          </p:sp>
          <p:sp>
            <p:nvSpPr>
              <p:cNvPr id="24631" name="Freeform 63"/>
              <p:cNvSpPr>
                <a:spLocks/>
              </p:cNvSpPr>
              <p:nvPr/>
            </p:nvSpPr>
            <p:spPr bwMode="auto">
              <a:xfrm>
                <a:off x="692" y="793"/>
                <a:ext cx="27" cy="22"/>
              </a:xfrm>
              <a:custGeom>
                <a:avLst/>
                <a:gdLst>
                  <a:gd name="T0" fmla="*/ 4 w 34"/>
                  <a:gd name="T1" fmla="*/ 1 h 36"/>
                  <a:gd name="T2" fmla="*/ 4 w 34"/>
                  <a:gd name="T3" fmla="*/ 1 h 36"/>
                  <a:gd name="T4" fmla="*/ 3 w 34"/>
                  <a:gd name="T5" fmla="*/ 1 h 36"/>
                  <a:gd name="T6" fmla="*/ 3 w 34"/>
                  <a:gd name="T7" fmla="*/ 1 h 36"/>
                  <a:gd name="T8" fmla="*/ 2 w 34"/>
                  <a:gd name="T9" fmla="*/ 1 h 36"/>
                  <a:gd name="T10" fmla="*/ 2 w 34"/>
                  <a:gd name="T11" fmla="*/ 1 h 36"/>
                  <a:gd name="T12" fmla="*/ 2 w 34"/>
                  <a:gd name="T13" fmla="*/ 1 h 36"/>
                  <a:gd name="T14" fmla="*/ 2 w 34"/>
                  <a:gd name="T15" fmla="*/ 1 h 36"/>
                  <a:gd name="T16" fmla="*/ 2 w 34"/>
                  <a:gd name="T17" fmla="*/ 1 h 36"/>
                  <a:gd name="T18" fmla="*/ 2 w 34"/>
                  <a:gd name="T19" fmla="*/ 1 h 36"/>
                  <a:gd name="T20" fmla="*/ 0 w 34"/>
                  <a:gd name="T21" fmla="*/ 1 h 36"/>
                  <a:gd name="T22" fmla="*/ 0 w 34"/>
                  <a:gd name="T23" fmla="*/ 1 h 36"/>
                  <a:gd name="T24" fmla="*/ 2 w 34"/>
                  <a:gd name="T25" fmla="*/ 1 h 36"/>
                  <a:gd name="T26" fmla="*/ 2 w 34"/>
                  <a:gd name="T27" fmla="*/ 1 h 36"/>
                  <a:gd name="T28" fmla="*/ 2 w 34"/>
                  <a:gd name="T29" fmla="*/ 1 h 36"/>
                  <a:gd name="T30" fmla="*/ 2 w 34"/>
                  <a:gd name="T31" fmla="*/ 0 h 36"/>
                  <a:gd name="T32" fmla="*/ 2 w 34"/>
                  <a:gd name="T33" fmla="*/ 0 h 36"/>
                  <a:gd name="T34" fmla="*/ 2 w 34"/>
                  <a:gd name="T35" fmla="*/ 1 h 36"/>
                  <a:gd name="T36" fmla="*/ 3 w 34"/>
                  <a:gd name="T37" fmla="*/ 1 h 36"/>
                  <a:gd name="T38" fmla="*/ 3 w 34"/>
                  <a:gd name="T39" fmla="*/ 1 h 36"/>
                  <a:gd name="T40" fmla="*/ 4 w 34"/>
                  <a:gd name="T41" fmla="*/ 1 h 36"/>
                  <a:gd name="T42" fmla="*/ 4 w 34"/>
                  <a:gd name="T43" fmla="*/ 1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6"/>
                  <a:gd name="T68" fmla="*/ 34 w 34"/>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6">
                    <a:moveTo>
                      <a:pt x="34" y="18"/>
                    </a:moveTo>
                    <a:lnTo>
                      <a:pt x="34" y="18"/>
                    </a:lnTo>
                    <a:lnTo>
                      <a:pt x="32" y="26"/>
                    </a:lnTo>
                    <a:lnTo>
                      <a:pt x="28" y="32"/>
                    </a:lnTo>
                    <a:lnTo>
                      <a:pt x="22" y="36"/>
                    </a:lnTo>
                    <a:lnTo>
                      <a:pt x="16" y="36"/>
                    </a:lnTo>
                    <a:lnTo>
                      <a:pt x="10" y="36"/>
                    </a:lnTo>
                    <a:lnTo>
                      <a:pt x="4" y="32"/>
                    </a:lnTo>
                    <a:lnTo>
                      <a:pt x="2" y="26"/>
                    </a:lnTo>
                    <a:lnTo>
                      <a:pt x="0" y="18"/>
                    </a:lnTo>
                    <a:lnTo>
                      <a:pt x="2" y="12"/>
                    </a:lnTo>
                    <a:lnTo>
                      <a:pt x="6" y="6"/>
                    </a:lnTo>
                    <a:lnTo>
                      <a:pt x="10" y="2"/>
                    </a:lnTo>
                    <a:lnTo>
                      <a:pt x="18" y="0"/>
                    </a:lnTo>
                    <a:lnTo>
                      <a:pt x="24" y="2"/>
                    </a:lnTo>
                    <a:lnTo>
                      <a:pt x="28" y="6"/>
                    </a:lnTo>
                    <a:lnTo>
                      <a:pt x="32" y="12"/>
                    </a:lnTo>
                    <a:lnTo>
                      <a:pt x="34" y="18"/>
                    </a:lnTo>
                    <a:close/>
                  </a:path>
                </a:pathLst>
              </a:custGeom>
              <a:solidFill>
                <a:srgbClr val="FFA300"/>
              </a:solidFill>
              <a:ln w="9525">
                <a:noFill/>
                <a:round/>
                <a:headEnd/>
                <a:tailEnd/>
              </a:ln>
            </p:spPr>
            <p:txBody>
              <a:bodyPr/>
              <a:lstStyle/>
              <a:p>
                <a:endParaRPr lang="zh-TW" altLang="en-US"/>
              </a:p>
            </p:txBody>
          </p:sp>
          <p:sp>
            <p:nvSpPr>
              <p:cNvPr id="24632" name="Freeform 64"/>
              <p:cNvSpPr>
                <a:spLocks/>
              </p:cNvSpPr>
              <p:nvPr/>
            </p:nvSpPr>
            <p:spPr bwMode="auto">
              <a:xfrm>
                <a:off x="667" y="804"/>
                <a:ext cx="28" cy="22"/>
              </a:xfrm>
              <a:custGeom>
                <a:avLst/>
                <a:gdLst>
                  <a:gd name="T0" fmla="*/ 5 w 34"/>
                  <a:gd name="T1" fmla="*/ 1 h 36"/>
                  <a:gd name="T2" fmla="*/ 5 w 34"/>
                  <a:gd name="T3" fmla="*/ 1 h 36"/>
                  <a:gd name="T4" fmla="*/ 5 w 34"/>
                  <a:gd name="T5" fmla="*/ 1 h 36"/>
                  <a:gd name="T6" fmla="*/ 4 w 34"/>
                  <a:gd name="T7" fmla="*/ 1 h 36"/>
                  <a:gd name="T8" fmla="*/ 3 w 34"/>
                  <a:gd name="T9" fmla="*/ 1 h 36"/>
                  <a:gd name="T10" fmla="*/ 2 w 34"/>
                  <a:gd name="T11" fmla="*/ 1 h 36"/>
                  <a:gd name="T12" fmla="*/ 2 w 34"/>
                  <a:gd name="T13" fmla="*/ 1 h 36"/>
                  <a:gd name="T14" fmla="*/ 2 w 34"/>
                  <a:gd name="T15" fmla="*/ 1 h 36"/>
                  <a:gd name="T16" fmla="*/ 2 w 34"/>
                  <a:gd name="T17" fmla="*/ 1 h 36"/>
                  <a:gd name="T18" fmla="*/ 0 w 34"/>
                  <a:gd name="T19" fmla="*/ 1 h 36"/>
                  <a:gd name="T20" fmla="*/ 0 w 34"/>
                  <a:gd name="T21" fmla="*/ 1 h 36"/>
                  <a:gd name="T22" fmla="*/ 0 w 34"/>
                  <a:gd name="T23" fmla="*/ 1 h 36"/>
                  <a:gd name="T24" fmla="*/ 2 w 34"/>
                  <a:gd name="T25" fmla="*/ 1 h 36"/>
                  <a:gd name="T26" fmla="*/ 2 w 34"/>
                  <a:gd name="T27" fmla="*/ 1 h 36"/>
                  <a:gd name="T28" fmla="*/ 2 w 34"/>
                  <a:gd name="T29" fmla="*/ 1 h 36"/>
                  <a:gd name="T30" fmla="*/ 2 w 34"/>
                  <a:gd name="T31" fmla="*/ 0 h 36"/>
                  <a:gd name="T32" fmla="*/ 2 w 34"/>
                  <a:gd name="T33" fmla="*/ 0 h 36"/>
                  <a:gd name="T34" fmla="*/ 3 w 34"/>
                  <a:gd name="T35" fmla="*/ 1 h 36"/>
                  <a:gd name="T36" fmla="*/ 4 w 34"/>
                  <a:gd name="T37" fmla="*/ 1 h 36"/>
                  <a:gd name="T38" fmla="*/ 5 w 34"/>
                  <a:gd name="T39" fmla="*/ 1 h 36"/>
                  <a:gd name="T40" fmla="*/ 5 w 34"/>
                  <a:gd name="T41" fmla="*/ 1 h 36"/>
                  <a:gd name="T42" fmla="*/ 5 w 34"/>
                  <a:gd name="T43" fmla="*/ 1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6"/>
                  <a:gd name="T68" fmla="*/ 34 w 34"/>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6">
                    <a:moveTo>
                      <a:pt x="34" y="18"/>
                    </a:moveTo>
                    <a:lnTo>
                      <a:pt x="34" y="18"/>
                    </a:lnTo>
                    <a:lnTo>
                      <a:pt x="32" y="24"/>
                    </a:lnTo>
                    <a:lnTo>
                      <a:pt x="28" y="30"/>
                    </a:lnTo>
                    <a:lnTo>
                      <a:pt x="22" y="34"/>
                    </a:lnTo>
                    <a:lnTo>
                      <a:pt x="16" y="36"/>
                    </a:lnTo>
                    <a:lnTo>
                      <a:pt x="10" y="34"/>
                    </a:lnTo>
                    <a:lnTo>
                      <a:pt x="4" y="30"/>
                    </a:lnTo>
                    <a:lnTo>
                      <a:pt x="0" y="24"/>
                    </a:lnTo>
                    <a:lnTo>
                      <a:pt x="0" y="18"/>
                    </a:lnTo>
                    <a:lnTo>
                      <a:pt x="2" y="10"/>
                    </a:lnTo>
                    <a:lnTo>
                      <a:pt x="4" y="6"/>
                    </a:lnTo>
                    <a:lnTo>
                      <a:pt x="10" y="2"/>
                    </a:lnTo>
                    <a:lnTo>
                      <a:pt x="16" y="0"/>
                    </a:lnTo>
                    <a:lnTo>
                      <a:pt x="24" y="2"/>
                    </a:lnTo>
                    <a:lnTo>
                      <a:pt x="28" y="6"/>
                    </a:lnTo>
                    <a:lnTo>
                      <a:pt x="32" y="10"/>
                    </a:lnTo>
                    <a:lnTo>
                      <a:pt x="34" y="18"/>
                    </a:lnTo>
                    <a:close/>
                  </a:path>
                </a:pathLst>
              </a:custGeom>
              <a:solidFill>
                <a:srgbClr val="FFBF00"/>
              </a:solidFill>
              <a:ln w="9525">
                <a:noFill/>
                <a:round/>
                <a:headEnd/>
                <a:tailEnd/>
              </a:ln>
            </p:spPr>
            <p:txBody>
              <a:bodyPr/>
              <a:lstStyle/>
              <a:p>
                <a:endParaRPr lang="zh-TW" altLang="en-US"/>
              </a:p>
            </p:txBody>
          </p:sp>
          <p:sp>
            <p:nvSpPr>
              <p:cNvPr id="24633" name="Freeform 65"/>
              <p:cNvSpPr>
                <a:spLocks/>
              </p:cNvSpPr>
              <p:nvPr/>
            </p:nvSpPr>
            <p:spPr bwMode="auto">
              <a:xfrm>
                <a:off x="629" y="930"/>
                <a:ext cx="63" cy="53"/>
              </a:xfrm>
              <a:custGeom>
                <a:avLst/>
                <a:gdLst>
                  <a:gd name="T0" fmla="*/ 8 w 78"/>
                  <a:gd name="T1" fmla="*/ 1 h 90"/>
                  <a:gd name="T2" fmla="*/ 8 w 78"/>
                  <a:gd name="T3" fmla="*/ 1 h 90"/>
                  <a:gd name="T4" fmla="*/ 9 w 78"/>
                  <a:gd name="T5" fmla="*/ 1 h 90"/>
                  <a:gd name="T6" fmla="*/ 10 w 78"/>
                  <a:gd name="T7" fmla="*/ 1 h 90"/>
                  <a:gd name="T8" fmla="*/ 10 w 78"/>
                  <a:gd name="T9" fmla="*/ 1 h 90"/>
                  <a:gd name="T10" fmla="*/ 10 w 78"/>
                  <a:gd name="T11" fmla="*/ 1 h 90"/>
                  <a:gd name="T12" fmla="*/ 10 w 78"/>
                  <a:gd name="T13" fmla="*/ 1 h 90"/>
                  <a:gd name="T14" fmla="*/ 9 w 78"/>
                  <a:gd name="T15" fmla="*/ 1 h 90"/>
                  <a:gd name="T16" fmla="*/ 8 w 78"/>
                  <a:gd name="T17" fmla="*/ 1 h 90"/>
                  <a:gd name="T18" fmla="*/ 8 w 78"/>
                  <a:gd name="T19" fmla="*/ 1 h 90"/>
                  <a:gd name="T20" fmla="*/ 8 w 78"/>
                  <a:gd name="T21" fmla="*/ 1 h 90"/>
                  <a:gd name="T22" fmla="*/ 6 w 78"/>
                  <a:gd name="T23" fmla="*/ 1 h 90"/>
                  <a:gd name="T24" fmla="*/ 6 w 78"/>
                  <a:gd name="T25" fmla="*/ 1 h 90"/>
                  <a:gd name="T26" fmla="*/ 5 w 78"/>
                  <a:gd name="T27" fmla="*/ 0 h 90"/>
                  <a:gd name="T28" fmla="*/ 4 w 78"/>
                  <a:gd name="T29" fmla="*/ 0 h 90"/>
                  <a:gd name="T30" fmla="*/ 3 w 78"/>
                  <a:gd name="T31" fmla="*/ 1 h 90"/>
                  <a:gd name="T32" fmla="*/ 2 w 78"/>
                  <a:gd name="T33" fmla="*/ 1 h 90"/>
                  <a:gd name="T34" fmla="*/ 2 w 78"/>
                  <a:gd name="T35" fmla="*/ 1 h 90"/>
                  <a:gd name="T36" fmla="*/ 2 w 78"/>
                  <a:gd name="T37" fmla="*/ 1 h 90"/>
                  <a:gd name="T38" fmla="*/ 2 w 78"/>
                  <a:gd name="T39" fmla="*/ 1 h 90"/>
                  <a:gd name="T40" fmla="*/ 2 w 78"/>
                  <a:gd name="T41" fmla="*/ 1 h 90"/>
                  <a:gd name="T42" fmla="*/ 2 w 78"/>
                  <a:gd name="T43" fmla="*/ 1 h 90"/>
                  <a:gd name="T44" fmla="*/ 0 w 78"/>
                  <a:gd name="T45" fmla="*/ 1 h 90"/>
                  <a:gd name="T46" fmla="*/ 0 w 78"/>
                  <a:gd name="T47" fmla="*/ 1 h 90"/>
                  <a:gd name="T48" fmla="*/ 2 w 78"/>
                  <a:gd name="T49" fmla="*/ 1 h 90"/>
                  <a:gd name="T50" fmla="*/ 2 w 78"/>
                  <a:gd name="T51" fmla="*/ 1 h 90"/>
                  <a:gd name="T52" fmla="*/ 2 w 78"/>
                  <a:gd name="T53" fmla="*/ 1 h 90"/>
                  <a:gd name="T54" fmla="*/ 2 w 78"/>
                  <a:gd name="T55" fmla="*/ 1 h 90"/>
                  <a:gd name="T56" fmla="*/ 2 w 78"/>
                  <a:gd name="T57" fmla="*/ 1 h 90"/>
                  <a:gd name="T58" fmla="*/ 2 w 78"/>
                  <a:gd name="T59" fmla="*/ 1 h 90"/>
                  <a:gd name="T60" fmla="*/ 3 w 78"/>
                  <a:gd name="T61" fmla="*/ 1 h 90"/>
                  <a:gd name="T62" fmla="*/ 4 w 78"/>
                  <a:gd name="T63" fmla="*/ 1 h 90"/>
                  <a:gd name="T64" fmla="*/ 5 w 78"/>
                  <a:gd name="T65" fmla="*/ 1 h 90"/>
                  <a:gd name="T66" fmla="*/ 6 w 78"/>
                  <a:gd name="T67" fmla="*/ 1 h 90"/>
                  <a:gd name="T68" fmla="*/ 6 w 78"/>
                  <a:gd name="T69" fmla="*/ 1 h 90"/>
                  <a:gd name="T70" fmla="*/ 8 w 78"/>
                  <a:gd name="T71" fmla="*/ 1 h 90"/>
                  <a:gd name="T72" fmla="*/ 8 w 78"/>
                  <a:gd name="T73" fmla="*/ 1 h 90"/>
                  <a:gd name="T74" fmla="*/ 8 w 78"/>
                  <a:gd name="T75" fmla="*/ 1 h 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
                  <a:gd name="T115" fmla="*/ 0 h 90"/>
                  <a:gd name="T116" fmla="*/ 78 w 78"/>
                  <a:gd name="T117" fmla="*/ 90 h 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 h="90">
                    <a:moveTo>
                      <a:pt x="70" y="72"/>
                    </a:moveTo>
                    <a:lnTo>
                      <a:pt x="70" y="72"/>
                    </a:lnTo>
                    <a:lnTo>
                      <a:pt x="74" y="66"/>
                    </a:lnTo>
                    <a:lnTo>
                      <a:pt x="78" y="56"/>
                    </a:lnTo>
                    <a:lnTo>
                      <a:pt x="78" y="48"/>
                    </a:lnTo>
                    <a:lnTo>
                      <a:pt x="78" y="40"/>
                    </a:lnTo>
                    <a:lnTo>
                      <a:pt x="78" y="32"/>
                    </a:lnTo>
                    <a:lnTo>
                      <a:pt x="74" y="24"/>
                    </a:lnTo>
                    <a:lnTo>
                      <a:pt x="70" y="16"/>
                    </a:lnTo>
                    <a:lnTo>
                      <a:pt x="64" y="10"/>
                    </a:lnTo>
                    <a:lnTo>
                      <a:pt x="58" y="4"/>
                    </a:lnTo>
                    <a:lnTo>
                      <a:pt x="50" y="2"/>
                    </a:lnTo>
                    <a:lnTo>
                      <a:pt x="44" y="0"/>
                    </a:lnTo>
                    <a:lnTo>
                      <a:pt x="36" y="0"/>
                    </a:lnTo>
                    <a:lnTo>
                      <a:pt x="28" y="2"/>
                    </a:lnTo>
                    <a:lnTo>
                      <a:pt x="22" y="6"/>
                    </a:lnTo>
                    <a:lnTo>
                      <a:pt x="14" y="10"/>
                    </a:lnTo>
                    <a:lnTo>
                      <a:pt x="10" y="18"/>
                    </a:lnTo>
                    <a:lnTo>
                      <a:pt x="4" y="26"/>
                    </a:lnTo>
                    <a:lnTo>
                      <a:pt x="2" y="34"/>
                    </a:lnTo>
                    <a:lnTo>
                      <a:pt x="0" y="42"/>
                    </a:lnTo>
                    <a:lnTo>
                      <a:pt x="0" y="50"/>
                    </a:lnTo>
                    <a:lnTo>
                      <a:pt x="2" y="58"/>
                    </a:lnTo>
                    <a:lnTo>
                      <a:pt x="6" y="66"/>
                    </a:lnTo>
                    <a:lnTo>
                      <a:pt x="10" y="74"/>
                    </a:lnTo>
                    <a:lnTo>
                      <a:pt x="14" y="80"/>
                    </a:lnTo>
                    <a:lnTo>
                      <a:pt x="22" y="86"/>
                    </a:lnTo>
                    <a:lnTo>
                      <a:pt x="28" y="88"/>
                    </a:lnTo>
                    <a:lnTo>
                      <a:pt x="36" y="90"/>
                    </a:lnTo>
                    <a:lnTo>
                      <a:pt x="44" y="90"/>
                    </a:lnTo>
                    <a:lnTo>
                      <a:pt x="50" y="88"/>
                    </a:lnTo>
                    <a:lnTo>
                      <a:pt x="58" y="84"/>
                    </a:lnTo>
                    <a:lnTo>
                      <a:pt x="64" y="80"/>
                    </a:lnTo>
                    <a:lnTo>
                      <a:pt x="70" y="72"/>
                    </a:lnTo>
                    <a:close/>
                  </a:path>
                </a:pathLst>
              </a:custGeom>
              <a:solidFill>
                <a:srgbClr val="FFBF00"/>
              </a:solidFill>
              <a:ln w="9525">
                <a:noFill/>
                <a:round/>
                <a:headEnd/>
                <a:tailEnd/>
              </a:ln>
            </p:spPr>
            <p:txBody>
              <a:bodyPr/>
              <a:lstStyle/>
              <a:p>
                <a:endParaRPr lang="zh-TW" altLang="en-US"/>
              </a:p>
            </p:txBody>
          </p:sp>
          <p:sp>
            <p:nvSpPr>
              <p:cNvPr id="24634" name="Freeform 66"/>
              <p:cNvSpPr>
                <a:spLocks/>
              </p:cNvSpPr>
              <p:nvPr/>
            </p:nvSpPr>
            <p:spPr bwMode="auto">
              <a:xfrm>
                <a:off x="504" y="947"/>
                <a:ext cx="63" cy="54"/>
              </a:xfrm>
              <a:custGeom>
                <a:avLst/>
                <a:gdLst>
                  <a:gd name="T0" fmla="*/ 8 w 78"/>
                  <a:gd name="T1" fmla="*/ 1 h 90"/>
                  <a:gd name="T2" fmla="*/ 8 w 78"/>
                  <a:gd name="T3" fmla="*/ 1 h 90"/>
                  <a:gd name="T4" fmla="*/ 9 w 78"/>
                  <a:gd name="T5" fmla="*/ 1 h 90"/>
                  <a:gd name="T6" fmla="*/ 9 w 78"/>
                  <a:gd name="T7" fmla="*/ 1 h 90"/>
                  <a:gd name="T8" fmla="*/ 10 w 78"/>
                  <a:gd name="T9" fmla="*/ 1 h 90"/>
                  <a:gd name="T10" fmla="*/ 10 w 78"/>
                  <a:gd name="T11" fmla="*/ 1 h 90"/>
                  <a:gd name="T12" fmla="*/ 9 w 78"/>
                  <a:gd name="T13" fmla="*/ 1 h 90"/>
                  <a:gd name="T14" fmla="*/ 9 w 78"/>
                  <a:gd name="T15" fmla="*/ 1 h 90"/>
                  <a:gd name="T16" fmla="*/ 8 w 78"/>
                  <a:gd name="T17" fmla="*/ 1 h 90"/>
                  <a:gd name="T18" fmla="*/ 8 w 78"/>
                  <a:gd name="T19" fmla="*/ 1 h 90"/>
                  <a:gd name="T20" fmla="*/ 8 w 78"/>
                  <a:gd name="T21" fmla="*/ 1 h 90"/>
                  <a:gd name="T22" fmla="*/ 6 w 78"/>
                  <a:gd name="T23" fmla="*/ 1 h 90"/>
                  <a:gd name="T24" fmla="*/ 6 w 78"/>
                  <a:gd name="T25" fmla="*/ 1 h 90"/>
                  <a:gd name="T26" fmla="*/ 5 w 78"/>
                  <a:gd name="T27" fmla="*/ 0 h 90"/>
                  <a:gd name="T28" fmla="*/ 4 w 78"/>
                  <a:gd name="T29" fmla="*/ 0 h 90"/>
                  <a:gd name="T30" fmla="*/ 3 w 78"/>
                  <a:gd name="T31" fmla="*/ 1 h 90"/>
                  <a:gd name="T32" fmla="*/ 2 w 78"/>
                  <a:gd name="T33" fmla="*/ 1 h 90"/>
                  <a:gd name="T34" fmla="*/ 2 w 78"/>
                  <a:gd name="T35" fmla="*/ 1 h 90"/>
                  <a:gd name="T36" fmla="*/ 2 w 78"/>
                  <a:gd name="T37" fmla="*/ 1 h 90"/>
                  <a:gd name="T38" fmla="*/ 2 w 78"/>
                  <a:gd name="T39" fmla="*/ 1 h 90"/>
                  <a:gd name="T40" fmla="*/ 2 w 78"/>
                  <a:gd name="T41" fmla="*/ 1 h 90"/>
                  <a:gd name="T42" fmla="*/ 2 w 78"/>
                  <a:gd name="T43" fmla="*/ 1 h 90"/>
                  <a:gd name="T44" fmla="*/ 0 w 78"/>
                  <a:gd name="T45" fmla="*/ 1 h 90"/>
                  <a:gd name="T46" fmla="*/ 0 w 78"/>
                  <a:gd name="T47" fmla="*/ 1 h 90"/>
                  <a:gd name="T48" fmla="*/ 2 w 78"/>
                  <a:gd name="T49" fmla="*/ 1 h 90"/>
                  <a:gd name="T50" fmla="*/ 2 w 78"/>
                  <a:gd name="T51" fmla="*/ 1 h 90"/>
                  <a:gd name="T52" fmla="*/ 2 w 78"/>
                  <a:gd name="T53" fmla="*/ 1 h 90"/>
                  <a:gd name="T54" fmla="*/ 2 w 78"/>
                  <a:gd name="T55" fmla="*/ 1 h 90"/>
                  <a:gd name="T56" fmla="*/ 2 w 78"/>
                  <a:gd name="T57" fmla="*/ 1 h 90"/>
                  <a:gd name="T58" fmla="*/ 2 w 78"/>
                  <a:gd name="T59" fmla="*/ 1 h 90"/>
                  <a:gd name="T60" fmla="*/ 3 w 78"/>
                  <a:gd name="T61" fmla="*/ 1 h 90"/>
                  <a:gd name="T62" fmla="*/ 4 w 78"/>
                  <a:gd name="T63" fmla="*/ 1 h 90"/>
                  <a:gd name="T64" fmla="*/ 5 w 78"/>
                  <a:gd name="T65" fmla="*/ 1 h 90"/>
                  <a:gd name="T66" fmla="*/ 6 w 78"/>
                  <a:gd name="T67" fmla="*/ 1 h 90"/>
                  <a:gd name="T68" fmla="*/ 6 w 78"/>
                  <a:gd name="T69" fmla="*/ 1 h 90"/>
                  <a:gd name="T70" fmla="*/ 8 w 78"/>
                  <a:gd name="T71" fmla="*/ 1 h 90"/>
                  <a:gd name="T72" fmla="*/ 8 w 78"/>
                  <a:gd name="T73" fmla="*/ 1 h 90"/>
                  <a:gd name="T74" fmla="*/ 8 w 78"/>
                  <a:gd name="T75" fmla="*/ 1 h 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
                  <a:gd name="T115" fmla="*/ 0 h 90"/>
                  <a:gd name="T116" fmla="*/ 78 w 78"/>
                  <a:gd name="T117" fmla="*/ 90 h 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 h="90">
                    <a:moveTo>
                      <a:pt x="70" y="74"/>
                    </a:moveTo>
                    <a:lnTo>
                      <a:pt x="70" y="74"/>
                    </a:lnTo>
                    <a:lnTo>
                      <a:pt x="74" y="66"/>
                    </a:lnTo>
                    <a:lnTo>
                      <a:pt x="76" y="58"/>
                    </a:lnTo>
                    <a:lnTo>
                      <a:pt x="78" y="48"/>
                    </a:lnTo>
                    <a:lnTo>
                      <a:pt x="78" y="40"/>
                    </a:lnTo>
                    <a:lnTo>
                      <a:pt x="76" y="32"/>
                    </a:lnTo>
                    <a:lnTo>
                      <a:pt x="74" y="24"/>
                    </a:lnTo>
                    <a:lnTo>
                      <a:pt x="70" y="16"/>
                    </a:lnTo>
                    <a:lnTo>
                      <a:pt x="64" y="10"/>
                    </a:lnTo>
                    <a:lnTo>
                      <a:pt x="58" y="4"/>
                    </a:lnTo>
                    <a:lnTo>
                      <a:pt x="50" y="2"/>
                    </a:lnTo>
                    <a:lnTo>
                      <a:pt x="42" y="0"/>
                    </a:lnTo>
                    <a:lnTo>
                      <a:pt x="36" y="0"/>
                    </a:lnTo>
                    <a:lnTo>
                      <a:pt x="28" y="2"/>
                    </a:lnTo>
                    <a:lnTo>
                      <a:pt x="22" y="6"/>
                    </a:lnTo>
                    <a:lnTo>
                      <a:pt x="14" y="10"/>
                    </a:lnTo>
                    <a:lnTo>
                      <a:pt x="10" y="18"/>
                    </a:lnTo>
                    <a:lnTo>
                      <a:pt x="4" y="24"/>
                    </a:lnTo>
                    <a:lnTo>
                      <a:pt x="2" y="34"/>
                    </a:lnTo>
                    <a:lnTo>
                      <a:pt x="0" y="42"/>
                    </a:lnTo>
                    <a:lnTo>
                      <a:pt x="0" y="50"/>
                    </a:lnTo>
                    <a:lnTo>
                      <a:pt x="2" y="58"/>
                    </a:lnTo>
                    <a:lnTo>
                      <a:pt x="6" y="66"/>
                    </a:lnTo>
                    <a:lnTo>
                      <a:pt x="10" y="74"/>
                    </a:lnTo>
                    <a:lnTo>
                      <a:pt x="14" y="80"/>
                    </a:lnTo>
                    <a:lnTo>
                      <a:pt x="22" y="86"/>
                    </a:lnTo>
                    <a:lnTo>
                      <a:pt x="28" y="88"/>
                    </a:lnTo>
                    <a:lnTo>
                      <a:pt x="36" y="90"/>
                    </a:lnTo>
                    <a:lnTo>
                      <a:pt x="44" y="90"/>
                    </a:lnTo>
                    <a:lnTo>
                      <a:pt x="50" y="88"/>
                    </a:lnTo>
                    <a:lnTo>
                      <a:pt x="58" y="84"/>
                    </a:lnTo>
                    <a:lnTo>
                      <a:pt x="64" y="80"/>
                    </a:lnTo>
                    <a:lnTo>
                      <a:pt x="70" y="74"/>
                    </a:lnTo>
                    <a:close/>
                  </a:path>
                </a:pathLst>
              </a:custGeom>
              <a:solidFill>
                <a:srgbClr val="FFBF00"/>
              </a:solidFill>
              <a:ln w="9525">
                <a:noFill/>
                <a:round/>
                <a:headEnd/>
                <a:tailEnd/>
              </a:ln>
            </p:spPr>
            <p:txBody>
              <a:bodyPr/>
              <a:lstStyle/>
              <a:p>
                <a:endParaRPr lang="zh-TW" altLang="en-US"/>
              </a:p>
            </p:txBody>
          </p:sp>
          <p:sp>
            <p:nvSpPr>
              <p:cNvPr id="24635" name="Freeform 67"/>
              <p:cNvSpPr>
                <a:spLocks/>
              </p:cNvSpPr>
              <p:nvPr/>
            </p:nvSpPr>
            <p:spPr bwMode="auto">
              <a:xfrm>
                <a:off x="640" y="896"/>
                <a:ext cx="40" cy="34"/>
              </a:xfrm>
              <a:custGeom>
                <a:avLst/>
                <a:gdLst>
                  <a:gd name="T0" fmla="*/ 5 w 50"/>
                  <a:gd name="T1" fmla="*/ 1 h 56"/>
                  <a:gd name="T2" fmla="*/ 5 w 50"/>
                  <a:gd name="T3" fmla="*/ 1 h 56"/>
                  <a:gd name="T4" fmla="*/ 6 w 50"/>
                  <a:gd name="T5" fmla="*/ 1 h 56"/>
                  <a:gd name="T6" fmla="*/ 6 w 50"/>
                  <a:gd name="T7" fmla="*/ 1 h 56"/>
                  <a:gd name="T8" fmla="*/ 5 w 50"/>
                  <a:gd name="T9" fmla="*/ 1 h 56"/>
                  <a:gd name="T10" fmla="*/ 5 w 50"/>
                  <a:gd name="T11" fmla="*/ 1 h 56"/>
                  <a:gd name="T12" fmla="*/ 5 w 50"/>
                  <a:gd name="T13" fmla="*/ 1 h 56"/>
                  <a:gd name="T14" fmla="*/ 4 w 50"/>
                  <a:gd name="T15" fmla="*/ 0 h 56"/>
                  <a:gd name="T16" fmla="*/ 2 w 50"/>
                  <a:gd name="T17" fmla="*/ 0 h 56"/>
                  <a:gd name="T18" fmla="*/ 2 w 50"/>
                  <a:gd name="T19" fmla="*/ 1 h 56"/>
                  <a:gd name="T20" fmla="*/ 2 w 50"/>
                  <a:gd name="T21" fmla="*/ 1 h 56"/>
                  <a:gd name="T22" fmla="*/ 2 w 50"/>
                  <a:gd name="T23" fmla="*/ 1 h 56"/>
                  <a:gd name="T24" fmla="*/ 2 w 50"/>
                  <a:gd name="T25" fmla="*/ 1 h 56"/>
                  <a:gd name="T26" fmla="*/ 0 w 50"/>
                  <a:gd name="T27" fmla="*/ 1 h 56"/>
                  <a:gd name="T28" fmla="*/ 2 w 50"/>
                  <a:gd name="T29" fmla="*/ 1 h 56"/>
                  <a:gd name="T30" fmla="*/ 2 w 50"/>
                  <a:gd name="T31" fmla="*/ 1 h 56"/>
                  <a:gd name="T32" fmla="*/ 2 w 50"/>
                  <a:gd name="T33" fmla="*/ 1 h 56"/>
                  <a:gd name="T34" fmla="*/ 2 w 50"/>
                  <a:gd name="T35" fmla="*/ 1 h 56"/>
                  <a:gd name="T36" fmla="*/ 3 w 50"/>
                  <a:gd name="T37" fmla="*/ 1 h 56"/>
                  <a:gd name="T38" fmla="*/ 4 w 50"/>
                  <a:gd name="T39" fmla="*/ 1 h 56"/>
                  <a:gd name="T40" fmla="*/ 5 w 50"/>
                  <a:gd name="T41" fmla="*/ 1 h 56"/>
                  <a:gd name="T42" fmla="*/ 5 w 50"/>
                  <a:gd name="T43" fmla="*/ 1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56"/>
                  <a:gd name="T68" fmla="*/ 50 w 50"/>
                  <a:gd name="T69" fmla="*/ 56 h 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56">
                    <a:moveTo>
                      <a:pt x="44" y="46"/>
                    </a:moveTo>
                    <a:lnTo>
                      <a:pt x="44" y="46"/>
                    </a:lnTo>
                    <a:lnTo>
                      <a:pt x="50" y="36"/>
                    </a:lnTo>
                    <a:lnTo>
                      <a:pt x="50" y="24"/>
                    </a:lnTo>
                    <a:lnTo>
                      <a:pt x="48" y="14"/>
                    </a:lnTo>
                    <a:lnTo>
                      <a:pt x="40" y="6"/>
                    </a:lnTo>
                    <a:lnTo>
                      <a:pt x="32" y="0"/>
                    </a:lnTo>
                    <a:lnTo>
                      <a:pt x="22" y="0"/>
                    </a:lnTo>
                    <a:lnTo>
                      <a:pt x="14" y="4"/>
                    </a:lnTo>
                    <a:lnTo>
                      <a:pt x="6" y="10"/>
                    </a:lnTo>
                    <a:lnTo>
                      <a:pt x="2" y="20"/>
                    </a:lnTo>
                    <a:lnTo>
                      <a:pt x="0" y="32"/>
                    </a:lnTo>
                    <a:lnTo>
                      <a:pt x="4" y="42"/>
                    </a:lnTo>
                    <a:lnTo>
                      <a:pt x="10" y="50"/>
                    </a:lnTo>
                    <a:lnTo>
                      <a:pt x="18" y="56"/>
                    </a:lnTo>
                    <a:lnTo>
                      <a:pt x="28" y="56"/>
                    </a:lnTo>
                    <a:lnTo>
                      <a:pt x="36" y="52"/>
                    </a:lnTo>
                    <a:lnTo>
                      <a:pt x="44" y="46"/>
                    </a:lnTo>
                    <a:close/>
                  </a:path>
                </a:pathLst>
              </a:custGeom>
              <a:solidFill>
                <a:srgbClr val="FFBF00"/>
              </a:solidFill>
              <a:ln w="9525">
                <a:noFill/>
                <a:round/>
                <a:headEnd/>
                <a:tailEnd/>
              </a:ln>
            </p:spPr>
            <p:txBody>
              <a:bodyPr/>
              <a:lstStyle/>
              <a:p>
                <a:endParaRPr lang="zh-TW" altLang="en-US"/>
              </a:p>
            </p:txBody>
          </p:sp>
          <p:sp>
            <p:nvSpPr>
              <p:cNvPr id="24636" name="Freeform 68"/>
              <p:cNvSpPr>
                <a:spLocks/>
              </p:cNvSpPr>
              <p:nvPr/>
            </p:nvSpPr>
            <p:spPr bwMode="auto">
              <a:xfrm>
                <a:off x="489" y="941"/>
                <a:ext cx="42" cy="33"/>
              </a:xfrm>
              <a:custGeom>
                <a:avLst/>
                <a:gdLst>
                  <a:gd name="T0" fmla="*/ 5 w 52"/>
                  <a:gd name="T1" fmla="*/ 1 h 54"/>
                  <a:gd name="T2" fmla="*/ 5 w 52"/>
                  <a:gd name="T3" fmla="*/ 1 h 54"/>
                  <a:gd name="T4" fmla="*/ 6 w 52"/>
                  <a:gd name="T5" fmla="*/ 1 h 54"/>
                  <a:gd name="T6" fmla="*/ 6 w 52"/>
                  <a:gd name="T7" fmla="*/ 1 h 54"/>
                  <a:gd name="T8" fmla="*/ 6 w 52"/>
                  <a:gd name="T9" fmla="*/ 1 h 54"/>
                  <a:gd name="T10" fmla="*/ 5 w 52"/>
                  <a:gd name="T11" fmla="*/ 1 h 54"/>
                  <a:gd name="T12" fmla="*/ 5 w 52"/>
                  <a:gd name="T13" fmla="*/ 1 h 54"/>
                  <a:gd name="T14" fmla="*/ 3 w 52"/>
                  <a:gd name="T15" fmla="*/ 0 h 54"/>
                  <a:gd name="T16" fmla="*/ 2 w 52"/>
                  <a:gd name="T17" fmla="*/ 0 h 54"/>
                  <a:gd name="T18" fmla="*/ 2 w 52"/>
                  <a:gd name="T19" fmla="*/ 1 h 54"/>
                  <a:gd name="T20" fmla="*/ 2 w 52"/>
                  <a:gd name="T21" fmla="*/ 1 h 54"/>
                  <a:gd name="T22" fmla="*/ 2 w 52"/>
                  <a:gd name="T23" fmla="*/ 1 h 54"/>
                  <a:gd name="T24" fmla="*/ 0 w 52"/>
                  <a:gd name="T25" fmla="*/ 1 h 54"/>
                  <a:gd name="T26" fmla="*/ 0 w 52"/>
                  <a:gd name="T27" fmla="*/ 1 h 54"/>
                  <a:gd name="T28" fmla="*/ 2 w 52"/>
                  <a:gd name="T29" fmla="*/ 1 h 54"/>
                  <a:gd name="T30" fmla="*/ 2 w 52"/>
                  <a:gd name="T31" fmla="*/ 1 h 54"/>
                  <a:gd name="T32" fmla="*/ 2 w 52"/>
                  <a:gd name="T33" fmla="*/ 1 h 54"/>
                  <a:gd name="T34" fmla="*/ 2 w 52"/>
                  <a:gd name="T35" fmla="*/ 1 h 54"/>
                  <a:gd name="T36" fmla="*/ 3 w 52"/>
                  <a:gd name="T37" fmla="*/ 1 h 54"/>
                  <a:gd name="T38" fmla="*/ 5 w 52"/>
                  <a:gd name="T39" fmla="*/ 1 h 54"/>
                  <a:gd name="T40" fmla="*/ 5 w 52"/>
                  <a:gd name="T41" fmla="*/ 1 h 54"/>
                  <a:gd name="T42" fmla="*/ 5 w 52"/>
                  <a:gd name="T43" fmla="*/ 1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2"/>
                  <a:gd name="T67" fmla="*/ 0 h 54"/>
                  <a:gd name="T68" fmla="*/ 52 w 52"/>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2" h="54">
                    <a:moveTo>
                      <a:pt x="46" y="42"/>
                    </a:moveTo>
                    <a:lnTo>
                      <a:pt x="46" y="42"/>
                    </a:lnTo>
                    <a:lnTo>
                      <a:pt x="50" y="32"/>
                    </a:lnTo>
                    <a:lnTo>
                      <a:pt x="52" y="22"/>
                    </a:lnTo>
                    <a:lnTo>
                      <a:pt x="48" y="12"/>
                    </a:lnTo>
                    <a:lnTo>
                      <a:pt x="40" y="4"/>
                    </a:lnTo>
                    <a:lnTo>
                      <a:pt x="30" y="0"/>
                    </a:lnTo>
                    <a:lnTo>
                      <a:pt x="22" y="0"/>
                    </a:lnTo>
                    <a:lnTo>
                      <a:pt x="12" y="4"/>
                    </a:lnTo>
                    <a:lnTo>
                      <a:pt x="4" y="12"/>
                    </a:lnTo>
                    <a:lnTo>
                      <a:pt x="0" y="22"/>
                    </a:lnTo>
                    <a:lnTo>
                      <a:pt x="0" y="34"/>
                    </a:lnTo>
                    <a:lnTo>
                      <a:pt x="4" y="42"/>
                    </a:lnTo>
                    <a:lnTo>
                      <a:pt x="12" y="50"/>
                    </a:lnTo>
                    <a:lnTo>
                      <a:pt x="20" y="54"/>
                    </a:lnTo>
                    <a:lnTo>
                      <a:pt x="30" y="54"/>
                    </a:lnTo>
                    <a:lnTo>
                      <a:pt x="40" y="50"/>
                    </a:lnTo>
                    <a:lnTo>
                      <a:pt x="46" y="42"/>
                    </a:lnTo>
                    <a:close/>
                  </a:path>
                </a:pathLst>
              </a:custGeom>
              <a:solidFill>
                <a:srgbClr val="FFBF00"/>
              </a:solidFill>
              <a:ln w="9525">
                <a:noFill/>
                <a:round/>
                <a:headEnd/>
                <a:tailEnd/>
              </a:ln>
            </p:spPr>
            <p:txBody>
              <a:bodyPr/>
              <a:lstStyle/>
              <a:p>
                <a:endParaRPr lang="zh-TW" altLang="en-US"/>
              </a:p>
            </p:txBody>
          </p:sp>
          <p:sp>
            <p:nvSpPr>
              <p:cNvPr id="24637" name="Freeform 69"/>
              <p:cNvSpPr>
                <a:spLocks/>
              </p:cNvSpPr>
              <p:nvPr/>
            </p:nvSpPr>
            <p:spPr bwMode="auto">
              <a:xfrm>
                <a:off x="582" y="938"/>
                <a:ext cx="66" cy="49"/>
              </a:xfrm>
              <a:custGeom>
                <a:avLst/>
                <a:gdLst>
                  <a:gd name="T0" fmla="*/ 9 w 82"/>
                  <a:gd name="T1" fmla="*/ 1 h 82"/>
                  <a:gd name="T2" fmla="*/ 9 w 82"/>
                  <a:gd name="T3" fmla="*/ 1 h 82"/>
                  <a:gd name="T4" fmla="*/ 8 w 82"/>
                  <a:gd name="T5" fmla="*/ 1 h 82"/>
                  <a:gd name="T6" fmla="*/ 8 w 82"/>
                  <a:gd name="T7" fmla="*/ 1 h 82"/>
                  <a:gd name="T8" fmla="*/ 8 w 82"/>
                  <a:gd name="T9" fmla="*/ 1 h 82"/>
                  <a:gd name="T10" fmla="*/ 6 w 82"/>
                  <a:gd name="T11" fmla="*/ 1 h 82"/>
                  <a:gd name="T12" fmla="*/ 6 w 82"/>
                  <a:gd name="T13" fmla="*/ 1 h 82"/>
                  <a:gd name="T14" fmla="*/ 5 w 82"/>
                  <a:gd name="T15" fmla="*/ 1 h 82"/>
                  <a:gd name="T16" fmla="*/ 4 w 82"/>
                  <a:gd name="T17" fmla="*/ 1 h 82"/>
                  <a:gd name="T18" fmla="*/ 3 w 82"/>
                  <a:gd name="T19" fmla="*/ 1 h 82"/>
                  <a:gd name="T20" fmla="*/ 3 w 82"/>
                  <a:gd name="T21" fmla="*/ 1 h 82"/>
                  <a:gd name="T22" fmla="*/ 2 w 82"/>
                  <a:gd name="T23" fmla="*/ 1 h 82"/>
                  <a:gd name="T24" fmla="*/ 2 w 82"/>
                  <a:gd name="T25" fmla="*/ 1 h 82"/>
                  <a:gd name="T26" fmla="*/ 2 w 82"/>
                  <a:gd name="T27" fmla="*/ 1 h 82"/>
                  <a:gd name="T28" fmla="*/ 2 w 82"/>
                  <a:gd name="T29" fmla="*/ 1 h 82"/>
                  <a:gd name="T30" fmla="*/ 2 w 82"/>
                  <a:gd name="T31" fmla="*/ 1 h 82"/>
                  <a:gd name="T32" fmla="*/ 0 w 82"/>
                  <a:gd name="T33" fmla="*/ 1 h 82"/>
                  <a:gd name="T34" fmla="*/ 0 w 82"/>
                  <a:gd name="T35" fmla="*/ 1 h 82"/>
                  <a:gd name="T36" fmla="*/ 2 w 82"/>
                  <a:gd name="T37" fmla="*/ 1 h 82"/>
                  <a:gd name="T38" fmla="*/ 2 w 82"/>
                  <a:gd name="T39" fmla="*/ 1 h 82"/>
                  <a:gd name="T40" fmla="*/ 2 w 82"/>
                  <a:gd name="T41" fmla="*/ 1 h 82"/>
                  <a:gd name="T42" fmla="*/ 2 w 82"/>
                  <a:gd name="T43" fmla="*/ 1 h 82"/>
                  <a:gd name="T44" fmla="*/ 2 w 82"/>
                  <a:gd name="T45" fmla="*/ 1 h 82"/>
                  <a:gd name="T46" fmla="*/ 2 w 82"/>
                  <a:gd name="T47" fmla="*/ 1 h 82"/>
                  <a:gd name="T48" fmla="*/ 3 w 82"/>
                  <a:gd name="T49" fmla="*/ 1 h 82"/>
                  <a:gd name="T50" fmla="*/ 4 w 82"/>
                  <a:gd name="T51" fmla="*/ 0 h 82"/>
                  <a:gd name="T52" fmla="*/ 5 w 82"/>
                  <a:gd name="T53" fmla="*/ 0 h 82"/>
                  <a:gd name="T54" fmla="*/ 6 w 82"/>
                  <a:gd name="T55" fmla="*/ 1 h 82"/>
                  <a:gd name="T56" fmla="*/ 6 w 82"/>
                  <a:gd name="T57" fmla="*/ 1 h 82"/>
                  <a:gd name="T58" fmla="*/ 6 w 82"/>
                  <a:gd name="T59" fmla="*/ 1 h 82"/>
                  <a:gd name="T60" fmla="*/ 8 w 82"/>
                  <a:gd name="T61" fmla="*/ 1 h 82"/>
                  <a:gd name="T62" fmla="*/ 8 w 82"/>
                  <a:gd name="T63" fmla="*/ 1 h 82"/>
                  <a:gd name="T64" fmla="*/ 8 w 82"/>
                  <a:gd name="T65" fmla="*/ 1 h 82"/>
                  <a:gd name="T66" fmla="*/ 9 w 82"/>
                  <a:gd name="T67" fmla="*/ 1 h 82"/>
                  <a:gd name="T68" fmla="*/ 10 w 82"/>
                  <a:gd name="T69" fmla="*/ 1 h 82"/>
                  <a:gd name="T70" fmla="*/ 10 w 82"/>
                  <a:gd name="T71" fmla="*/ 1 h 82"/>
                  <a:gd name="T72" fmla="*/ 9 w 82"/>
                  <a:gd name="T73" fmla="*/ 1 h 82"/>
                  <a:gd name="T74" fmla="*/ 9 w 82"/>
                  <a:gd name="T75" fmla="*/ 1 h 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2"/>
                  <a:gd name="T115" fmla="*/ 0 h 82"/>
                  <a:gd name="T116" fmla="*/ 82 w 82"/>
                  <a:gd name="T117" fmla="*/ 82 h 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2" h="82">
                    <a:moveTo>
                      <a:pt x="80" y="54"/>
                    </a:moveTo>
                    <a:lnTo>
                      <a:pt x="80" y="54"/>
                    </a:lnTo>
                    <a:lnTo>
                      <a:pt x="76" y="62"/>
                    </a:lnTo>
                    <a:lnTo>
                      <a:pt x="72" y="68"/>
                    </a:lnTo>
                    <a:lnTo>
                      <a:pt x="66" y="74"/>
                    </a:lnTo>
                    <a:lnTo>
                      <a:pt x="60" y="78"/>
                    </a:lnTo>
                    <a:lnTo>
                      <a:pt x="52" y="80"/>
                    </a:lnTo>
                    <a:lnTo>
                      <a:pt x="44" y="82"/>
                    </a:lnTo>
                    <a:lnTo>
                      <a:pt x="36" y="82"/>
                    </a:lnTo>
                    <a:lnTo>
                      <a:pt x="28" y="80"/>
                    </a:lnTo>
                    <a:lnTo>
                      <a:pt x="20" y="78"/>
                    </a:lnTo>
                    <a:lnTo>
                      <a:pt x="14" y="72"/>
                    </a:lnTo>
                    <a:lnTo>
                      <a:pt x="8" y="66"/>
                    </a:lnTo>
                    <a:lnTo>
                      <a:pt x="4" y="60"/>
                    </a:lnTo>
                    <a:lnTo>
                      <a:pt x="2" y="52"/>
                    </a:lnTo>
                    <a:lnTo>
                      <a:pt x="0" y="46"/>
                    </a:lnTo>
                    <a:lnTo>
                      <a:pt x="0" y="38"/>
                    </a:lnTo>
                    <a:lnTo>
                      <a:pt x="2" y="28"/>
                    </a:lnTo>
                    <a:lnTo>
                      <a:pt x="4" y="22"/>
                    </a:lnTo>
                    <a:lnTo>
                      <a:pt x="8" y="14"/>
                    </a:lnTo>
                    <a:lnTo>
                      <a:pt x="14" y="10"/>
                    </a:lnTo>
                    <a:lnTo>
                      <a:pt x="22" y="4"/>
                    </a:lnTo>
                    <a:lnTo>
                      <a:pt x="28" y="2"/>
                    </a:lnTo>
                    <a:lnTo>
                      <a:pt x="36" y="0"/>
                    </a:lnTo>
                    <a:lnTo>
                      <a:pt x="44" y="0"/>
                    </a:lnTo>
                    <a:lnTo>
                      <a:pt x="52" y="2"/>
                    </a:lnTo>
                    <a:lnTo>
                      <a:pt x="60" y="6"/>
                    </a:lnTo>
                    <a:lnTo>
                      <a:pt x="66" y="10"/>
                    </a:lnTo>
                    <a:lnTo>
                      <a:pt x="72" y="16"/>
                    </a:lnTo>
                    <a:lnTo>
                      <a:pt x="76" y="22"/>
                    </a:lnTo>
                    <a:lnTo>
                      <a:pt x="80" y="30"/>
                    </a:lnTo>
                    <a:lnTo>
                      <a:pt x="82" y="38"/>
                    </a:lnTo>
                    <a:lnTo>
                      <a:pt x="82" y="46"/>
                    </a:lnTo>
                    <a:lnTo>
                      <a:pt x="80" y="54"/>
                    </a:lnTo>
                    <a:close/>
                  </a:path>
                </a:pathLst>
              </a:custGeom>
              <a:solidFill>
                <a:srgbClr val="FFBF00"/>
              </a:solidFill>
              <a:ln w="9525">
                <a:noFill/>
                <a:round/>
                <a:headEnd/>
                <a:tailEnd/>
              </a:ln>
            </p:spPr>
            <p:txBody>
              <a:bodyPr/>
              <a:lstStyle/>
              <a:p>
                <a:endParaRPr lang="zh-TW" altLang="en-US"/>
              </a:p>
            </p:txBody>
          </p:sp>
          <p:sp>
            <p:nvSpPr>
              <p:cNvPr id="24638" name="Freeform 70"/>
              <p:cNvSpPr>
                <a:spLocks/>
              </p:cNvSpPr>
              <p:nvPr/>
            </p:nvSpPr>
            <p:spPr bwMode="auto">
              <a:xfrm>
                <a:off x="786" y="855"/>
                <a:ext cx="37" cy="27"/>
              </a:xfrm>
              <a:custGeom>
                <a:avLst/>
                <a:gdLst>
                  <a:gd name="T0" fmla="*/ 5 w 46"/>
                  <a:gd name="T1" fmla="*/ 1 h 44"/>
                  <a:gd name="T2" fmla="*/ 5 w 46"/>
                  <a:gd name="T3" fmla="*/ 1 h 44"/>
                  <a:gd name="T4" fmla="*/ 5 w 46"/>
                  <a:gd name="T5" fmla="*/ 1 h 44"/>
                  <a:gd name="T6" fmla="*/ 4 w 46"/>
                  <a:gd name="T7" fmla="*/ 1 h 44"/>
                  <a:gd name="T8" fmla="*/ 3 w 46"/>
                  <a:gd name="T9" fmla="*/ 1 h 44"/>
                  <a:gd name="T10" fmla="*/ 2 w 46"/>
                  <a:gd name="T11" fmla="*/ 1 h 44"/>
                  <a:gd name="T12" fmla="*/ 2 w 46"/>
                  <a:gd name="T13" fmla="*/ 1 h 44"/>
                  <a:gd name="T14" fmla="*/ 2 w 46"/>
                  <a:gd name="T15" fmla="*/ 1 h 44"/>
                  <a:gd name="T16" fmla="*/ 2 w 46"/>
                  <a:gd name="T17" fmla="*/ 1 h 44"/>
                  <a:gd name="T18" fmla="*/ 0 w 46"/>
                  <a:gd name="T19" fmla="*/ 1 h 44"/>
                  <a:gd name="T20" fmla="*/ 2 w 46"/>
                  <a:gd name="T21" fmla="*/ 1 h 44"/>
                  <a:gd name="T22" fmla="*/ 2 w 46"/>
                  <a:gd name="T23" fmla="*/ 1 h 44"/>
                  <a:gd name="T24" fmla="*/ 2 w 46"/>
                  <a:gd name="T25" fmla="*/ 1 h 44"/>
                  <a:gd name="T26" fmla="*/ 2 w 46"/>
                  <a:gd name="T27" fmla="*/ 1 h 44"/>
                  <a:gd name="T28" fmla="*/ 2 w 46"/>
                  <a:gd name="T29" fmla="*/ 0 h 44"/>
                  <a:gd name="T30" fmla="*/ 3 w 46"/>
                  <a:gd name="T31" fmla="*/ 0 h 44"/>
                  <a:gd name="T32" fmla="*/ 3 w 46"/>
                  <a:gd name="T33" fmla="*/ 0 h 44"/>
                  <a:gd name="T34" fmla="*/ 4 w 46"/>
                  <a:gd name="T35" fmla="*/ 1 h 44"/>
                  <a:gd name="T36" fmla="*/ 5 w 46"/>
                  <a:gd name="T37" fmla="*/ 1 h 44"/>
                  <a:gd name="T38" fmla="*/ 5 w 46"/>
                  <a:gd name="T39" fmla="*/ 1 h 44"/>
                  <a:gd name="T40" fmla="*/ 5 w 46"/>
                  <a:gd name="T41" fmla="*/ 1 h 44"/>
                  <a:gd name="T42" fmla="*/ 5 w 46"/>
                  <a:gd name="T43" fmla="*/ 1 h 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44"/>
                  <a:gd name="T68" fmla="*/ 46 w 46"/>
                  <a:gd name="T69" fmla="*/ 44 h 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44">
                    <a:moveTo>
                      <a:pt x="46" y="28"/>
                    </a:moveTo>
                    <a:lnTo>
                      <a:pt x="46" y="28"/>
                    </a:lnTo>
                    <a:lnTo>
                      <a:pt x="40" y="36"/>
                    </a:lnTo>
                    <a:lnTo>
                      <a:pt x="34" y="42"/>
                    </a:lnTo>
                    <a:lnTo>
                      <a:pt x="26" y="44"/>
                    </a:lnTo>
                    <a:lnTo>
                      <a:pt x="16" y="44"/>
                    </a:lnTo>
                    <a:lnTo>
                      <a:pt x="8" y="40"/>
                    </a:lnTo>
                    <a:lnTo>
                      <a:pt x="2" y="32"/>
                    </a:lnTo>
                    <a:lnTo>
                      <a:pt x="0" y="24"/>
                    </a:lnTo>
                    <a:lnTo>
                      <a:pt x="2" y="16"/>
                    </a:lnTo>
                    <a:lnTo>
                      <a:pt x="6" y="8"/>
                    </a:lnTo>
                    <a:lnTo>
                      <a:pt x="12" y="2"/>
                    </a:lnTo>
                    <a:lnTo>
                      <a:pt x="20" y="0"/>
                    </a:lnTo>
                    <a:lnTo>
                      <a:pt x="30" y="0"/>
                    </a:lnTo>
                    <a:lnTo>
                      <a:pt x="38" y="4"/>
                    </a:lnTo>
                    <a:lnTo>
                      <a:pt x="44" y="12"/>
                    </a:lnTo>
                    <a:lnTo>
                      <a:pt x="46" y="20"/>
                    </a:lnTo>
                    <a:lnTo>
                      <a:pt x="46" y="28"/>
                    </a:lnTo>
                    <a:close/>
                  </a:path>
                </a:pathLst>
              </a:custGeom>
              <a:solidFill>
                <a:srgbClr val="FFBF00"/>
              </a:solidFill>
              <a:ln w="9525">
                <a:noFill/>
                <a:round/>
                <a:headEnd/>
                <a:tailEnd/>
              </a:ln>
            </p:spPr>
            <p:txBody>
              <a:bodyPr/>
              <a:lstStyle/>
              <a:p>
                <a:endParaRPr lang="zh-TW" altLang="en-US"/>
              </a:p>
            </p:txBody>
          </p:sp>
          <p:sp>
            <p:nvSpPr>
              <p:cNvPr id="24639" name="Freeform 71"/>
              <p:cNvSpPr>
                <a:spLocks/>
              </p:cNvSpPr>
              <p:nvPr/>
            </p:nvSpPr>
            <p:spPr bwMode="auto">
              <a:xfrm>
                <a:off x="773" y="896"/>
                <a:ext cx="35" cy="28"/>
              </a:xfrm>
              <a:custGeom>
                <a:avLst/>
                <a:gdLst>
                  <a:gd name="T0" fmla="*/ 5 w 44"/>
                  <a:gd name="T1" fmla="*/ 1 h 46"/>
                  <a:gd name="T2" fmla="*/ 5 w 44"/>
                  <a:gd name="T3" fmla="*/ 1 h 46"/>
                  <a:gd name="T4" fmla="*/ 4 w 44"/>
                  <a:gd name="T5" fmla="*/ 1 h 46"/>
                  <a:gd name="T6" fmla="*/ 3 w 44"/>
                  <a:gd name="T7" fmla="*/ 1 h 46"/>
                  <a:gd name="T8" fmla="*/ 2 w 44"/>
                  <a:gd name="T9" fmla="*/ 1 h 46"/>
                  <a:gd name="T10" fmla="*/ 2 w 44"/>
                  <a:gd name="T11" fmla="*/ 1 h 46"/>
                  <a:gd name="T12" fmla="*/ 2 w 44"/>
                  <a:gd name="T13" fmla="*/ 1 h 46"/>
                  <a:gd name="T14" fmla="*/ 2 w 44"/>
                  <a:gd name="T15" fmla="*/ 1 h 46"/>
                  <a:gd name="T16" fmla="*/ 2 w 44"/>
                  <a:gd name="T17" fmla="*/ 1 h 46"/>
                  <a:gd name="T18" fmla="*/ 0 w 44"/>
                  <a:gd name="T19" fmla="*/ 1 h 46"/>
                  <a:gd name="T20" fmla="*/ 0 w 44"/>
                  <a:gd name="T21" fmla="*/ 1 h 46"/>
                  <a:gd name="T22" fmla="*/ 0 w 44"/>
                  <a:gd name="T23" fmla="*/ 1 h 46"/>
                  <a:gd name="T24" fmla="*/ 2 w 44"/>
                  <a:gd name="T25" fmla="*/ 1 h 46"/>
                  <a:gd name="T26" fmla="*/ 2 w 44"/>
                  <a:gd name="T27" fmla="*/ 1 h 46"/>
                  <a:gd name="T28" fmla="*/ 2 w 44"/>
                  <a:gd name="T29" fmla="*/ 0 h 46"/>
                  <a:gd name="T30" fmla="*/ 3 w 44"/>
                  <a:gd name="T31" fmla="*/ 1 h 46"/>
                  <a:gd name="T32" fmla="*/ 3 w 44"/>
                  <a:gd name="T33" fmla="*/ 1 h 46"/>
                  <a:gd name="T34" fmla="*/ 4 w 44"/>
                  <a:gd name="T35" fmla="*/ 1 h 46"/>
                  <a:gd name="T36" fmla="*/ 5 w 44"/>
                  <a:gd name="T37" fmla="*/ 1 h 46"/>
                  <a:gd name="T38" fmla="*/ 5 w 44"/>
                  <a:gd name="T39" fmla="*/ 1 h 46"/>
                  <a:gd name="T40" fmla="*/ 5 w 44"/>
                  <a:gd name="T41" fmla="*/ 1 h 46"/>
                  <a:gd name="T42" fmla="*/ 5 w 44"/>
                  <a:gd name="T43" fmla="*/ 1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46"/>
                  <a:gd name="T68" fmla="*/ 44 w 44"/>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46">
                    <a:moveTo>
                      <a:pt x="44" y="30"/>
                    </a:moveTo>
                    <a:lnTo>
                      <a:pt x="44" y="30"/>
                    </a:lnTo>
                    <a:lnTo>
                      <a:pt x="40" y="38"/>
                    </a:lnTo>
                    <a:lnTo>
                      <a:pt x="32" y="44"/>
                    </a:lnTo>
                    <a:lnTo>
                      <a:pt x="24" y="46"/>
                    </a:lnTo>
                    <a:lnTo>
                      <a:pt x="16" y="46"/>
                    </a:lnTo>
                    <a:lnTo>
                      <a:pt x="8" y="42"/>
                    </a:lnTo>
                    <a:lnTo>
                      <a:pt x="2" y="34"/>
                    </a:lnTo>
                    <a:lnTo>
                      <a:pt x="0" y="26"/>
                    </a:lnTo>
                    <a:lnTo>
                      <a:pt x="0" y="16"/>
                    </a:lnTo>
                    <a:lnTo>
                      <a:pt x="4" y="8"/>
                    </a:lnTo>
                    <a:lnTo>
                      <a:pt x="12" y="4"/>
                    </a:lnTo>
                    <a:lnTo>
                      <a:pt x="20" y="0"/>
                    </a:lnTo>
                    <a:lnTo>
                      <a:pt x="28" y="2"/>
                    </a:lnTo>
                    <a:lnTo>
                      <a:pt x="38" y="6"/>
                    </a:lnTo>
                    <a:lnTo>
                      <a:pt x="42" y="12"/>
                    </a:lnTo>
                    <a:lnTo>
                      <a:pt x="44" y="22"/>
                    </a:lnTo>
                    <a:lnTo>
                      <a:pt x="44" y="30"/>
                    </a:lnTo>
                    <a:close/>
                  </a:path>
                </a:pathLst>
              </a:custGeom>
              <a:solidFill>
                <a:srgbClr val="FFBF00"/>
              </a:solidFill>
              <a:ln w="9525">
                <a:noFill/>
                <a:round/>
                <a:headEnd/>
                <a:tailEnd/>
              </a:ln>
            </p:spPr>
            <p:txBody>
              <a:bodyPr/>
              <a:lstStyle/>
              <a:p>
                <a:endParaRPr lang="zh-TW" altLang="en-US"/>
              </a:p>
            </p:txBody>
          </p:sp>
          <p:sp>
            <p:nvSpPr>
              <p:cNvPr id="24640" name="Freeform 72"/>
              <p:cNvSpPr>
                <a:spLocks/>
              </p:cNvSpPr>
              <p:nvPr/>
            </p:nvSpPr>
            <p:spPr bwMode="auto">
              <a:xfrm>
                <a:off x="795" y="828"/>
                <a:ext cx="38" cy="27"/>
              </a:xfrm>
              <a:custGeom>
                <a:avLst/>
                <a:gdLst>
                  <a:gd name="T0" fmla="*/ 7 w 46"/>
                  <a:gd name="T1" fmla="*/ 1 h 46"/>
                  <a:gd name="T2" fmla="*/ 7 w 46"/>
                  <a:gd name="T3" fmla="*/ 1 h 46"/>
                  <a:gd name="T4" fmla="*/ 6 w 46"/>
                  <a:gd name="T5" fmla="*/ 1 h 46"/>
                  <a:gd name="T6" fmla="*/ 5 w 46"/>
                  <a:gd name="T7" fmla="*/ 1 h 46"/>
                  <a:gd name="T8" fmla="*/ 4 w 46"/>
                  <a:gd name="T9" fmla="*/ 1 h 46"/>
                  <a:gd name="T10" fmla="*/ 2 w 46"/>
                  <a:gd name="T11" fmla="*/ 1 h 46"/>
                  <a:gd name="T12" fmla="*/ 2 w 46"/>
                  <a:gd name="T13" fmla="*/ 1 h 46"/>
                  <a:gd name="T14" fmla="*/ 2 w 46"/>
                  <a:gd name="T15" fmla="*/ 1 h 46"/>
                  <a:gd name="T16" fmla="*/ 2 w 46"/>
                  <a:gd name="T17" fmla="*/ 1 h 46"/>
                  <a:gd name="T18" fmla="*/ 0 w 46"/>
                  <a:gd name="T19" fmla="*/ 1 h 46"/>
                  <a:gd name="T20" fmla="*/ 0 w 46"/>
                  <a:gd name="T21" fmla="*/ 1 h 46"/>
                  <a:gd name="T22" fmla="*/ 0 w 46"/>
                  <a:gd name="T23" fmla="*/ 1 h 46"/>
                  <a:gd name="T24" fmla="*/ 2 w 46"/>
                  <a:gd name="T25" fmla="*/ 1 h 46"/>
                  <a:gd name="T26" fmla="*/ 2 w 46"/>
                  <a:gd name="T27" fmla="*/ 1 h 46"/>
                  <a:gd name="T28" fmla="*/ 3 w 46"/>
                  <a:gd name="T29" fmla="*/ 0 h 46"/>
                  <a:gd name="T30" fmla="*/ 5 w 46"/>
                  <a:gd name="T31" fmla="*/ 0 h 46"/>
                  <a:gd name="T32" fmla="*/ 5 w 46"/>
                  <a:gd name="T33" fmla="*/ 0 h 46"/>
                  <a:gd name="T34" fmla="*/ 6 w 46"/>
                  <a:gd name="T35" fmla="*/ 1 h 46"/>
                  <a:gd name="T36" fmla="*/ 7 w 46"/>
                  <a:gd name="T37" fmla="*/ 1 h 46"/>
                  <a:gd name="T38" fmla="*/ 7 w 46"/>
                  <a:gd name="T39" fmla="*/ 1 h 46"/>
                  <a:gd name="T40" fmla="*/ 7 w 46"/>
                  <a:gd name="T41" fmla="*/ 1 h 46"/>
                  <a:gd name="T42" fmla="*/ 7 w 46"/>
                  <a:gd name="T43" fmla="*/ 1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46"/>
                  <a:gd name="T68" fmla="*/ 46 w 46"/>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46">
                    <a:moveTo>
                      <a:pt x="44" y="30"/>
                    </a:moveTo>
                    <a:lnTo>
                      <a:pt x="44" y="30"/>
                    </a:lnTo>
                    <a:lnTo>
                      <a:pt x="40" y="38"/>
                    </a:lnTo>
                    <a:lnTo>
                      <a:pt x="34" y="44"/>
                    </a:lnTo>
                    <a:lnTo>
                      <a:pt x="26" y="46"/>
                    </a:lnTo>
                    <a:lnTo>
                      <a:pt x="16" y="44"/>
                    </a:lnTo>
                    <a:lnTo>
                      <a:pt x="8" y="40"/>
                    </a:lnTo>
                    <a:lnTo>
                      <a:pt x="2" y="34"/>
                    </a:lnTo>
                    <a:lnTo>
                      <a:pt x="0" y="24"/>
                    </a:lnTo>
                    <a:lnTo>
                      <a:pt x="0" y="16"/>
                    </a:lnTo>
                    <a:lnTo>
                      <a:pt x="6" y="8"/>
                    </a:lnTo>
                    <a:lnTo>
                      <a:pt x="12" y="2"/>
                    </a:lnTo>
                    <a:lnTo>
                      <a:pt x="20" y="0"/>
                    </a:lnTo>
                    <a:lnTo>
                      <a:pt x="30" y="0"/>
                    </a:lnTo>
                    <a:lnTo>
                      <a:pt x="38" y="6"/>
                    </a:lnTo>
                    <a:lnTo>
                      <a:pt x="44" y="12"/>
                    </a:lnTo>
                    <a:lnTo>
                      <a:pt x="46" y="20"/>
                    </a:lnTo>
                    <a:lnTo>
                      <a:pt x="44" y="30"/>
                    </a:lnTo>
                    <a:close/>
                  </a:path>
                </a:pathLst>
              </a:custGeom>
              <a:solidFill>
                <a:srgbClr val="FFA300"/>
              </a:solidFill>
              <a:ln w="9525">
                <a:noFill/>
                <a:round/>
                <a:headEnd/>
                <a:tailEnd/>
              </a:ln>
            </p:spPr>
            <p:txBody>
              <a:bodyPr/>
              <a:lstStyle/>
              <a:p>
                <a:endParaRPr lang="zh-TW" altLang="en-US"/>
              </a:p>
            </p:txBody>
          </p:sp>
          <p:sp>
            <p:nvSpPr>
              <p:cNvPr id="24641" name="Freeform 73"/>
              <p:cNvSpPr>
                <a:spLocks/>
              </p:cNvSpPr>
              <p:nvPr/>
            </p:nvSpPr>
            <p:spPr bwMode="auto">
              <a:xfrm>
                <a:off x="483" y="891"/>
                <a:ext cx="58" cy="45"/>
              </a:xfrm>
              <a:custGeom>
                <a:avLst/>
                <a:gdLst>
                  <a:gd name="T0" fmla="*/ 8 w 72"/>
                  <a:gd name="T1" fmla="*/ 1 h 74"/>
                  <a:gd name="T2" fmla="*/ 8 w 72"/>
                  <a:gd name="T3" fmla="*/ 1 h 74"/>
                  <a:gd name="T4" fmla="*/ 8 w 72"/>
                  <a:gd name="T5" fmla="*/ 1 h 74"/>
                  <a:gd name="T6" fmla="*/ 8 w 72"/>
                  <a:gd name="T7" fmla="*/ 1 h 74"/>
                  <a:gd name="T8" fmla="*/ 6 w 72"/>
                  <a:gd name="T9" fmla="*/ 1 h 74"/>
                  <a:gd name="T10" fmla="*/ 6 w 72"/>
                  <a:gd name="T11" fmla="*/ 1 h 74"/>
                  <a:gd name="T12" fmla="*/ 5 w 72"/>
                  <a:gd name="T13" fmla="*/ 1 h 74"/>
                  <a:gd name="T14" fmla="*/ 5 w 72"/>
                  <a:gd name="T15" fmla="*/ 1 h 74"/>
                  <a:gd name="T16" fmla="*/ 4 w 72"/>
                  <a:gd name="T17" fmla="*/ 1 h 74"/>
                  <a:gd name="T18" fmla="*/ 3 w 72"/>
                  <a:gd name="T19" fmla="*/ 1 h 74"/>
                  <a:gd name="T20" fmla="*/ 3 w 72"/>
                  <a:gd name="T21" fmla="*/ 1 h 74"/>
                  <a:gd name="T22" fmla="*/ 2 w 72"/>
                  <a:gd name="T23" fmla="*/ 1 h 74"/>
                  <a:gd name="T24" fmla="*/ 2 w 72"/>
                  <a:gd name="T25" fmla="*/ 1 h 74"/>
                  <a:gd name="T26" fmla="*/ 2 w 72"/>
                  <a:gd name="T27" fmla="*/ 1 h 74"/>
                  <a:gd name="T28" fmla="*/ 2 w 72"/>
                  <a:gd name="T29" fmla="*/ 1 h 74"/>
                  <a:gd name="T30" fmla="*/ 2 w 72"/>
                  <a:gd name="T31" fmla="*/ 1 h 74"/>
                  <a:gd name="T32" fmla="*/ 0 w 72"/>
                  <a:gd name="T33" fmla="*/ 1 h 74"/>
                  <a:gd name="T34" fmla="*/ 0 w 72"/>
                  <a:gd name="T35" fmla="*/ 1 h 74"/>
                  <a:gd name="T36" fmla="*/ 2 w 72"/>
                  <a:gd name="T37" fmla="*/ 1 h 74"/>
                  <a:gd name="T38" fmla="*/ 2 w 72"/>
                  <a:gd name="T39" fmla="*/ 1 h 74"/>
                  <a:gd name="T40" fmla="*/ 2 w 72"/>
                  <a:gd name="T41" fmla="*/ 1 h 74"/>
                  <a:gd name="T42" fmla="*/ 2 w 72"/>
                  <a:gd name="T43" fmla="*/ 1 h 74"/>
                  <a:gd name="T44" fmla="*/ 2 w 72"/>
                  <a:gd name="T45" fmla="*/ 1 h 74"/>
                  <a:gd name="T46" fmla="*/ 2 w 72"/>
                  <a:gd name="T47" fmla="*/ 1 h 74"/>
                  <a:gd name="T48" fmla="*/ 3 w 72"/>
                  <a:gd name="T49" fmla="*/ 1 h 74"/>
                  <a:gd name="T50" fmla="*/ 4 w 72"/>
                  <a:gd name="T51" fmla="*/ 0 h 74"/>
                  <a:gd name="T52" fmla="*/ 5 w 72"/>
                  <a:gd name="T53" fmla="*/ 0 h 74"/>
                  <a:gd name="T54" fmla="*/ 5 w 72"/>
                  <a:gd name="T55" fmla="*/ 1 h 74"/>
                  <a:gd name="T56" fmla="*/ 5 w 72"/>
                  <a:gd name="T57" fmla="*/ 1 h 74"/>
                  <a:gd name="T58" fmla="*/ 6 w 72"/>
                  <a:gd name="T59" fmla="*/ 1 h 74"/>
                  <a:gd name="T60" fmla="*/ 6 w 72"/>
                  <a:gd name="T61" fmla="*/ 1 h 74"/>
                  <a:gd name="T62" fmla="*/ 8 w 72"/>
                  <a:gd name="T63" fmla="*/ 1 h 74"/>
                  <a:gd name="T64" fmla="*/ 8 w 72"/>
                  <a:gd name="T65" fmla="*/ 1 h 74"/>
                  <a:gd name="T66" fmla="*/ 8 w 72"/>
                  <a:gd name="T67" fmla="*/ 1 h 74"/>
                  <a:gd name="T68" fmla="*/ 8 w 72"/>
                  <a:gd name="T69" fmla="*/ 1 h 74"/>
                  <a:gd name="T70" fmla="*/ 8 w 72"/>
                  <a:gd name="T71" fmla="*/ 1 h 74"/>
                  <a:gd name="T72" fmla="*/ 8 w 72"/>
                  <a:gd name="T73" fmla="*/ 1 h 74"/>
                  <a:gd name="T74" fmla="*/ 8 w 72"/>
                  <a:gd name="T75" fmla="*/ 1 h 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
                  <a:gd name="T115" fmla="*/ 0 h 74"/>
                  <a:gd name="T116" fmla="*/ 72 w 72"/>
                  <a:gd name="T117" fmla="*/ 74 h 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 h="74">
                    <a:moveTo>
                      <a:pt x="70" y="48"/>
                    </a:moveTo>
                    <a:lnTo>
                      <a:pt x="70" y="48"/>
                    </a:lnTo>
                    <a:lnTo>
                      <a:pt x="68" y="54"/>
                    </a:lnTo>
                    <a:lnTo>
                      <a:pt x="64" y="60"/>
                    </a:lnTo>
                    <a:lnTo>
                      <a:pt x="58" y="66"/>
                    </a:lnTo>
                    <a:lnTo>
                      <a:pt x="54" y="70"/>
                    </a:lnTo>
                    <a:lnTo>
                      <a:pt x="46" y="72"/>
                    </a:lnTo>
                    <a:lnTo>
                      <a:pt x="40" y="74"/>
                    </a:lnTo>
                    <a:lnTo>
                      <a:pt x="32" y="74"/>
                    </a:lnTo>
                    <a:lnTo>
                      <a:pt x="26" y="72"/>
                    </a:lnTo>
                    <a:lnTo>
                      <a:pt x="18" y="70"/>
                    </a:lnTo>
                    <a:lnTo>
                      <a:pt x="12" y="64"/>
                    </a:lnTo>
                    <a:lnTo>
                      <a:pt x="8" y="60"/>
                    </a:lnTo>
                    <a:lnTo>
                      <a:pt x="4" y="54"/>
                    </a:lnTo>
                    <a:lnTo>
                      <a:pt x="2" y="48"/>
                    </a:lnTo>
                    <a:lnTo>
                      <a:pt x="0" y="40"/>
                    </a:lnTo>
                    <a:lnTo>
                      <a:pt x="0" y="34"/>
                    </a:lnTo>
                    <a:lnTo>
                      <a:pt x="2" y="26"/>
                    </a:lnTo>
                    <a:lnTo>
                      <a:pt x="4" y="20"/>
                    </a:lnTo>
                    <a:lnTo>
                      <a:pt x="8" y="14"/>
                    </a:lnTo>
                    <a:lnTo>
                      <a:pt x="14" y="8"/>
                    </a:lnTo>
                    <a:lnTo>
                      <a:pt x="20" y="4"/>
                    </a:lnTo>
                    <a:lnTo>
                      <a:pt x="26" y="2"/>
                    </a:lnTo>
                    <a:lnTo>
                      <a:pt x="32" y="0"/>
                    </a:lnTo>
                    <a:lnTo>
                      <a:pt x="40" y="0"/>
                    </a:lnTo>
                    <a:lnTo>
                      <a:pt x="46" y="2"/>
                    </a:lnTo>
                    <a:lnTo>
                      <a:pt x="54" y="4"/>
                    </a:lnTo>
                    <a:lnTo>
                      <a:pt x="60" y="10"/>
                    </a:lnTo>
                    <a:lnTo>
                      <a:pt x="64" y="14"/>
                    </a:lnTo>
                    <a:lnTo>
                      <a:pt x="68" y="20"/>
                    </a:lnTo>
                    <a:lnTo>
                      <a:pt x="70" y="26"/>
                    </a:lnTo>
                    <a:lnTo>
                      <a:pt x="72" y="34"/>
                    </a:lnTo>
                    <a:lnTo>
                      <a:pt x="72" y="40"/>
                    </a:lnTo>
                    <a:lnTo>
                      <a:pt x="70" y="48"/>
                    </a:lnTo>
                    <a:close/>
                  </a:path>
                </a:pathLst>
              </a:custGeom>
              <a:solidFill>
                <a:srgbClr val="FFBF00"/>
              </a:solidFill>
              <a:ln w="9525">
                <a:noFill/>
                <a:round/>
                <a:headEnd/>
                <a:tailEnd/>
              </a:ln>
            </p:spPr>
            <p:txBody>
              <a:bodyPr/>
              <a:lstStyle/>
              <a:p>
                <a:endParaRPr lang="zh-TW" altLang="en-US"/>
              </a:p>
            </p:txBody>
          </p:sp>
          <p:sp>
            <p:nvSpPr>
              <p:cNvPr id="24642" name="Freeform 74"/>
              <p:cNvSpPr>
                <a:spLocks/>
              </p:cNvSpPr>
              <p:nvPr/>
            </p:nvSpPr>
            <p:spPr bwMode="auto">
              <a:xfrm>
                <a:off x="745" y="906"/>
                <a:ext cx="109" cy="13"/>
              </a:xfrm>
              <a:custGeom>
                <a:avLst/>
                <a:gdLst>
                  <a:gd name="T0" fmla="*/ 17 w 134"/>
                  <a:gd name="T1" fmla="*/ 1 h 22"/>
                  <a:gd name="T2" fmla="*/ 17 w 134"/>
                  <a:gd name="T3" fmla="*/ 1 h 22"/>
                  <a:gd name="T4" fmla="*/ 16 w 134"/>
                  <a:gd name="T5" fmla="*/ 1 h 22"/>
                  <a:gd name="T6" fmla="*/ 15 w 134"/>
                  <a:gd name="T7" fmla="*/ 1 h 22"/>
                  <a:gd name="T8" fmla="*/ 11 w 134"/>
                  <a:gd name="T9" fmla="*/ 1 h 22"/>
                  <a:gd name="T10" fmla="*/ 10 w 134"/>
                  <a:gd name="T11" fmla="*/ 0 h 22"/>
                  <a:gd name="T12" fmla="*/ 9 w 134"/>
                  <a:gd name="T13" fmla="*/ 0 h 22"/>
                  <a:gd name="T14" fmla="*/ 9 w 134"/>
                  <a:gd name="T15" fmla="*/ 0 h 22"/>
                  <a:gd name="T16" fmla="*/ 3 w 134"/>
                  <a:gd name="T17" fmla="*/ 1 h 22"/>
                  <a:gd name="T18" fmla="*/ 0 w 134"/>
                  <a:gd name="T19" fmla="*/ 1 h 22"/>
                  <a:gd name="T20" fmla="*/ 0 w 134"/>
                  <a:gd name="T21" fmla="*/ 1 h 22"/>
                  <a:gd name="T22" fmla="*/ 3 w 134"/>
                  <a:gd name="T23" fmla="*/ 1 h 22"/>
                  <a:gd name="T24" fmla="*/ 6 w 134"/>
                  <a:gd name="T25" fmla="*/ 1 h 22"/>
                  <a:gd name="T26" fmla="*/ 8 w 134"/>
                  <a:gd name="T27" fmla="*/ 1 h 22"/>
                  <a:gd name="T28" fmla="*/ 8 w 134"/>
                  <a:gd name="T29" fmla="*/ 1 h 22"/>
                  <a:gd name="T30" fmla="*/ 11 w 134"/>
                  <a:gd name="T31" fmla="*/ 1 h 22"/>
                  <a:gd name="T32" fmla="*/ 14 w 134"/>
                  <a:gd name="T33" fmla="*/ 1 h 22"/>
                  <a:gd name="T34" fmla="*/ 17 w 134"/>
                  <a:gd name="T35" fmla="*/ 1 h 22"/>
                  <a:gd name="T36" fmla="*/ 17 w 134"/>
                  <a:gd name="T37" fmla="*/ 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4"/>
                  <a:gd name="T58" fmla="*/ 0 h 22"/>
                  <a:gd name="T59" fmla="*/ 134 w 134"/>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4" h="22">
                    <a:moveTo>
                      <a:pt x="134" y="22"/>
                    </a:moveTo>
                    <a:lnTo>
                      <a:pt x="134" y="22"/>
                    </a:lnTo>
                    <a:lnTo>
                      <a:pt x="128" y="18"/>
                    </a:lnTo>
                    <a:lnTo>
                      <a:pt x="112" y="10"/>
                    </a:lnTo>
                    <a:lnTo>
                      <a:pt x="90" y="4"/>
                    </a:lnTo>
                    <a:lnTo>
                      <a:pt x="80" y="0"/>
                    </a:lnTo>
                    <a:lnTo>
                      <a:pt x="70" y="0"/>
                    </a:lnTo>
                    <a:lnTo>
                      <a:pt x="26" y="8"/>
                    </a:lnTo>
                    <a:lnTo>
                      <a:pt x="0" y="14"/>
                    </a:lnTo>
                    <a:lnTo>
                      <a:pt x="24" y="18"/>
                    </a:lnTo>
                    <a:lnTo>
                      <a:pt x="46" y="20"/>
                    </a:lnTo>
                    <a:lnTo>
                      <a:pt x="64" y="20"/>
                    </a:lnTo>
                    <a:lnTo>
                      <a:pt x="84" y="20"/>
                    </a:lnTo>
                    <a:lnTo>
                      <a:pt x="108" y="20"/>
                    </a:lnTo>
                    <a:lnTo>
                      <a:pt x="134" y="22"/>
                    </a:lnTo>
                    <a:close/>
                  </a:path>
                </a:pathLst>
              </a:custGeom>
              <a:solidFill>
                <a:srgbClr val="32680F"/>
              </a:solidFill>
              <a:ln w="9525">
                <a:noFill/>
                <a:round/>
                <a:headEnd/>
                <a:tailEnd/>
              </a:ln>
            </p:spPr>
            <p:txBody>
              <a:bodyPr/>
              <a:lstStyle/>
              <a:p>
                <a:endParaRPr lang="zh-TW" altLang="en-US"/>
              </a:p>
            </p:txBody>
          </p:sp>
          <p:sp>
            <p:nvSpPr>
              <p:cNvPr id="24643" name="Freeform 75"/>
              <p:cNvSpPr>
                <a:spLocks/>
              </p:cNvSpPr>
              <p:nvPr/>
            </p:nvSpPr>
            <p:spPr bwMode="auto">
              <a:xfrm>
                <a:off x="747" y="913"/>
                <a:ext cx="76" cy="27"/>
              </a:xfrm>
              <a:custGeom>
                <a:avLst/>
                <a:gdLst>
                  <a:gd name="T0" fmla="*/ 11 w 94"/>
                  <a:gd name="T1" fmla="*/ 1 h 46"/>
                  <a:gd name="T2" fmla="*/ 11 w 94"/>
                  <a:gd name="T3" fmla="*/ 1 h 46"/>
                  <a:gd name="T4" fmla="*/ 6 w 94"/>
                  <a:gd name="T5" fmla="*/ 1 h 46"/>
                  <a:gd name="T6" fmla="*/ 2 w 94"/>
                  <a:gd name="T7" fmla="*/ 1 h 46"/>
                  <a:gd name="T8" fmla="*/ 2 w 94"/>
                  <a:gd name="T9" fmla="*/ 0 h 46"/>
                  <a:gd name="T10" fmla="*/ 2 w 94"/>
                  <a:gd name="T11" fmla="*/ 0 h 46"/>
                  <a:gd name="T12" fmla="*/ 0 w 94"/>
                  <a:gd name="T13" fmla="*/ 1 h 46"/>
                  <a:gd name="T14" fmla="*/ 2 w 94"/>
                  <a:gd name="T15" fmla="*/ 1 h 46"/>
                  <a:gd name="T16" fmla="*/ 2 w 94"/>
                  <a:gd name="T17" fmla="*/ 1 h 46"/>
                  <a:gd name="T18" fmla="*/ 5 w 94"/>
                  <a:gd name="T19" fmla="*/ 1 h 46"/>
                  <a:gd name="T20" fmla="*/ 5 w 94"/>
                  <a:gd name="T21" fmla="*/ 1 h 46"/>
                  <a:gd name="T22" fmla="*/ 6 w 94"/>
                  <a:gd name="T23" fmla="*/ 1 h 46"/>
                  <a:gd name="T24" fmla="*/ 9 w 94"/>
                  <a:gd name="T25" fmla="*/ 1 h 46"/>
                  <a:gd name="T26" fmla="*/ 11 w 94"/>
                  <a:gd name="T27" fmla="*/ 1 h 46"/>
                  <a:gd name="T28" fmla="*/ 11 w 94"/>
                  <a:gd name="T29" fmla="*/ 1 h 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4"/>
                  <a:gd name="T46" fmla="*/ 0 h 46"/>
                  <a:gd name="T47" fmla="*/ 94 w 94"/>
                  <a:gd name="T48" fmla="*/ 46 h 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4" h="46">
                    <a:moveTo>
                      <a:pt x="94" y="46"/>
                    </a:moveTo>
                    <a:lnTo>
                      <a:pt x="94" y="46"/>
                    </a:lnTo>
                    <a:lnTo>
                      <a:pt x="52" y="24"/>
                    </a:lnTo>
                    <a:lnTo>
                      <a:pt x="20" y="8"/>
                    </a:lnTo>
                    <a:lnTo>
                      <a:pt x="2" y="0"/>
                    </a:lnTo>
                    <a:lnTo>
                      <a:pt x="0" y="2"/>
                    </a:lnTo>
                    <a:lnTo>
                      <a:pt x="2" y="6"/>
                    </a:lnTo>
                    <a:lnTo>
                      <a:pt x="14" y="14"/>
                    </a:lnTo>
                    <a:lnTo>
                      <a:pt x="40" y="32"/>
                    </a:lnTo>
                    <a:lnTo>
                      <a:pt x="54" y="36"/>
                    </a:lnTo>
                    <a:lnTo>
                      <a:pt x="72" y="42"/>
                    </a:lnTo>
                    <a:lnTo>
                      <a:pt x="94" y="46"/>
                    </a:lnTo>
                    <a:close/>
                  </a:path>
                </a:pathLst>
              </a:custGeom>
              <a:solidFill>
                <a:srgbClr val="32680F"/>
              </a:solidFill>
              <a:ln w="9525">
                <a:noFill/>
                <a:round/>
                <a:headEnd/>
                <a:tailEnd/>
              </a:ln>
            </p:spPr>
            <p:txBody>
              <a:bodyPr/>
              <a:lstStyle/>
              <a:p>
                <a:endParaRPr lang="zh-TW" altLang="en-US"/>
              </a:p>
            </p:txBody>
          </p:sp>
          <p:sp>
            <p:nvSpPr>
              <p:cNvPr id="24644" name="Freeform 76"/>
              <p:cNvSpPr>
                <a:spLocks/>
              </p:cNvSpPr>
              <p:nvPr/>
            </p:nvSpPr>
            <p:spPr bwMode="auto">
              <a:xfrm>
                <a:off x="745" y="914"/>
                <a:ext cx="52" cy="60"/>
              </a:xfrm>
              <a:custGeom>
                <a:avLst/>
                <a:gdLst>
                  <a:gd name="T0" fmla="*/ 8 w 64"/>
                  <a:gd name="T1" fmla="*/ 1 h 100"/>
                  <a:gd name="T2" fmla="*/ 8 w 64"/>
                  <a:gd name="T3" fmla="*/ 1 h 100"/>
                  <a:gd name="T4" fmla="*/ 4 w 64"/>
                  <a:gd name="T5" fmla="*/ 1 h 100"/>
                  <a:gd name="T6" fmla="*/ 2 w 64"/>
                  <a:gd name="T7" fmla="*/ 1 h 100"/>
                  <a:gd name="T8" fmla="*/ 2 w 64"/>
                  <a:gd name="T9" fmla="*/ 1 h 100"/>
                  <a:gd name="T10" fmla="*/ 0 w 64"/>
                  <a:gd name="T11" fmla="*/ 1 h 100"/>
                  <a:gd name="T12" fmla="*/ 0 w 64"/>
                  <a:gd name="T13" fmla="*/ 1 h 100"/>
                  <a:gd name="T14" fmla="*/ 2 w 64"/>
                  <a:gd name="T15" fmla="*/ 0 h 100"/>
                  <a:gd name="T16" fmla="*/ 2 w 64"/>
                  <a:gd name="T17" fmla="*/ 1 h 100"/>
                  <a:gd name="T18" fmla="*/ 2 w 64"/>
                  <a:gd name="T19" fmla="*/ 1 h 100"/>
                  <a:gd name="T20" fmla="*/ 5 w 64"/>
                  <a:gd name="T21" fmla="*/ 1 h 100"/>
                  <a:gd name="T22" fmla="*/ 5 w 64"/>
                  <a:gd name="T23" fmla="*/ 1 h 100"/>
                  <a:gd name="T24" fmla="*/ 6 w 64"/>
                  <a:gd name="T25" fmla="*/ 1 h 100"/>
                  <a:gd name="T26" fmla="*/ 7 w 64"/>
                  <a:gd name="T27" fmla="*/ 1 h 100"/>
                  <a:gd name="T28" fmla="*/ 8 w 64"/>
                  <a:gd name="T29" fmla="*/ 1 h 100"/>
                  <a:gd name="T30" fmla="*/ 8 w 64"/>
                  <a:gd name="T31" fmla="*/ 1 h 1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4"/>
                  <a:gd name="T49" fmla="*/ 0 h 100"/>
                  <a:gd name="T50" fmla="*/ 64 w 64"/>
                  <a:gd name="T51" fmla="*/ 100 h 1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4" h="100">
                    <a:moveTo>
                      <a:pt x="64" y="100"/>
                    </a:moveTo>
                    <a:lnTo>
                      <a:pt x="64" y="100"/>
                    </a:lnTo>
                    <a:lnTo>
                      <a:pt x="32" y="54"/>
                    </a:lnTo>
                    <a:lnTo>
                      <a:pt x="10" y="20"/>
                    </a:lnTo>
                    <a:lnTo>
                      <a:pt x="4" y="8"/>
                    </a:lnTo>
                    <a:lnTo>
                      <a:pt x="0" y="2"/>
                    </a:lnTo>
                    <a:lnTo>
                      <a:pt x="2" y="0"/>
                    </a:lnTo>
                    <a:lnTo>
                      <a:pt x="4" y="2"/>
                    </a:lnTo>
                    <a:lnTo>
                      <a:pt x="16" y="12"/>
                    </a:lnTo>
                    <a:lnTo>
                      <a:pt x="40" y="40"/>
                    </a:lnTo>
                    <a:lnTo>
                      <a:pt x="48" y="54"/>
                    </a:lnTo>
                    <a:lnTo>
                      <a:pt x="56" y="74"/>
                    </a:lnTo>
                    <a:lnTo>
                      <a:pt x="64" y="100"/>
                    </a:lnTo>
                    <a:close/>
                  </a:path>
                </a:pathLst>
              </a:custGeom>
              <a:solidFill>
                <a:srgbClr val="32680F"/>
              </a:solidFill>
              <a:ln w="9525">
                <a:noFill/>
                <a:round/>
                <a:headEnd/>
                <a:tailEnd/>
              </a:ln>
            </p:spPr>
            <p:txBody>
              <a:bodyPr/>
              <a:lstStyle/>
              <a:p>
                <a:endParaRPr lang="zh-TW" altLang="en-US"/>
              </a:p>
            </p:txBody>
          </p:sp>
          <p:sp>
            <p:nvSpPr>
              <p:cNvPr id="24645" name="Freeform 77"/>
              <p:cNvSpPr>
                <a:spLocks/>
              </p:cNvSpPr>
              <p:nvPr/>
            </p:nvSpPr>
            <p:spPr bwMode="auto">
              <a:xfrm>
                <a:off x="805" y="855"/>
                <a:ext cx="68" cy="36"/>
              </a:xfrm>
              <a:custGeom>
                <a:avLst/>
                <a:gdLst>
                  <a:gd name="T0" fmla="*/ 10 w 84"/>
                  <a:gd name="T1" fmla="*/ 0 h 60"/>
                  <a:gd name="T2" fmla="*/ 10 w 84"/>
                  <a:gd name="T3" fmla="*/ 0 h 60"/>
                  <a:gd name="T4" fmla="*/ 9 w 84"/>
                  <a:gd name="T5" fmla="*/ 1 h 60"/>
                  <a:gd name="T6" fmla="*/ 7 w 84"/>
                  <a:gd name="T7" fmla="*/ 1 h 60"/>
                  <a:gd name="T8" fmla="*/ 6 w 84"/>
                  <a:gd name="T9" fmla="*/ 1 h 60"/>
                  <a:gd name="T10" fmla="*/ 5 w 84"/>
                  <a:gd name="T11" fmla="*/ 1 h 60"/>
                  <a:gd name="T12" fmla="*/ 5 w 84"/>
                  <a:gd name="T13" fmla="*/ 1 h 60"/>
                  <a:gd name="T14" fmla="*/ 2 w 84"/>
                  <a:gd name="T15" fmla="*/ 1 h 60"/>
                  <a:gd name="T16" fmla="*/ 0 w 84"/>
                  <a:gd name="T17" fmla="*/ 1 h 60"/>
                  <a:gd name="T18" fmla="*/ 0 w 84"/>
                  <a:gd name="T19" fmla="*/ 1 h 60"/>
                  <a:gd name="T20" fmla="*/ 2 w 84"/>
                  <a:gd name="T21" fmla="*/ 1 h 60"/>
                  <a:gd name="T22" fmla="*/ 2 w 84"/>
                  <a:gd name="T23" fmla="*/ 1 h 60"/>
                  <a:gd name="T24" fmla="*/ 4 w 84"/>
                  <a:gd name="T25" fmla="*/ 1 h 60"/>
                  <a:gd name="T26" fmla="*/ 4 w 84"/>
                  <a:gd name="T27" fmla="*/ 1 h 60"/>
                  <a:gd name="T28" fmla="*/ 6 w 84"/>
                  <a:gd name="T29" fmla="*/ 1 h 60"/>
                  <a:gd name="T30" fmla="*/ 8 w 84"/>
                  <a:gd name="T31" fmla="*/ 1 h 60"/>
                  <a:gd name="T32" fmla="*/ 10 w 84"/>
                  <a:gd name="T33" fmla="*/ 0 h 60"/>
                  <a:gd name="T34" fmla="*/ 10 w 84"/>
                  <a:gd name="T35" fmla="*/ 0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4"/>
                  <a:gd name="T55" fmla="*/ 0 h 60"/>
                  <a:gd name="T56" fmla="*/ 84 w 84"/>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4" h="60">
                    <a:moveTo>
                      <a:pt x="84" y="0"/>
                    </a:moveTo>
                    <a:lnTo>
                      <a:pt x="84" y="0"/>
                    </a:lnTo>
                    <a:lnTo>
                      <a:pt x="74" y="14"/>
                    </a:lnTo>
                    <a:lnTo>
                      <a:pt x="62" y="26"/>
                    </a:lnTo>
                    <a:lnTo>
                      <a:pt x="54" y="32"/>
                    </a:lnTo>
                    <a:lnTo>
                      <a:pt x="46" y="36"/>
                    </a:lnTo>
                    <a:lnTo>
                      <a:pt x="14" y="52"/>
                    </a:lnTo>
                    <a:lnTo>
                      <a:pt x="0" y="60"/>
                    </a:lnTo>
                    <a:lnTo>
                      <a:pt x="10" y="46"/>
                    </a:lnTo>
                    <a:lnTo>
                      <a:pt x="22" y="34"/>
                    </a:lnTo>
                    <a:lnTo>
                      <a:pt x="36" y="24"/>
                    </a:lnTo>
                    <a:lnTo>
                      <a:pt x="52" y="14"/>
                    </a:lnTo>
                    <a:lnTo>
                      <a:pt x="68" y="8"/>
                    </a:lnTo>
                    <a:lnTo>
                      <a:pt x="84" y="0"/>
                    </a:lnTo>
                    <a:close/>
                  </a:path>
                </a:pathLst>
              </a:custGeom>
              <a:solidFill>
                <a:srgbClr val="32680F"/>
              </a:solidFill>
              <a:ln w="9525">
                <a:noFill/>
                <a:round/>
                <a:headEnd/>
                <a:tailEnd/>
              </a:ln>
            </p:spPr>
            <p:txBody>
              <a:bodyPr/>
              <a:lstStyle/>
              <a:p>
                <a:endParaRPr lang="zh-TW" altLang="en-US"/>
              </a:p>
            </p:txBody>
          </p:sp>
          <p:sp>
            <p:nvSpPr>
              <p:cNvPr id="24646" name="Freeform 78"/>
              <p:cNvSpPr>
                <a:spLocks/>
              </p:cNvSpPr>
              <p:nvPr/>
            </p:nvSpPr>
            <p:spPr bwMode="auto">
              <a:xfrm>
                <a:off x="768" y="842"/>
                <a:ext cx="27" cy="22"/>
              </a:xfrm>
              <a:custGeom>
                <a:avLst/>
                <a:gdLst>
                  <a:gd name="T0" fmla="*/ 4 w 34"/>
                  <a:gd name="T1" fmla="*/ 1 h 36"/>
                  <a:gd name="T2" fmla="*/ 4 w 34"/>
                  <a:gd name="T3" fmla="*/ 1 h 36"/>
                  <a:gd name="T4" fmla="*/ 3 w 34"/>
                  <a:gd name="T5" fmla="*/ 1 h 36"/>
                  <a:gd name="T6" fmla="*/ 3 w 34"/>
                  <a:gd name="T7" fmla="*/ 1 h 36"/>
                  <a:gd name="T8" fmla="*/ 2 w 34"/>
                  <a:gd name="T9" fmla="*/ 1 h 36"/>
                  <a:gd name="T10" fmla="*/ 2 w 34"/>
                  <a:gd name="T11" fmla="*/ 1 h 36"/>
                  <a:gd name="T12" fmla="*/ 2 w 34"/>
                  <a:gd name="T13" fmla="*/ 1 h 36"/>
                  <a:gd name="T14" fmla="*/ 2 w 34"/>
                  <a:gd name="T15" fmla="*/ 1 h 36"/>
                  <a:gd name="T16" fmla="*/ 2 w 34"/>
                  <a:gd name="T17" fmla="*/ 1 h 36"/>
                  <a:gd name="T18" fmla="*/ 2 w 34"/>
                  <a:gd name="T19" fmla="*/ 1 h 36"/>
                  <a:gd name="T20" fmla="*/ 0 w 34"/>
                  <a:gd name="T21" fmla="*/ 1 h 36"/>
                  <a:gd name="T22" fmla="*/ 0 w 34"/>
                  <a:gd name="T23" fmla="*/ 1 h 36"/>
                  <a:gd name="T24" fmla="*/ 2 w 34"/>
                  <a:gd name="T25" fmla="*/ 1 h 36"/>
                  <a:gd name="T26" fmla="*/ 2 w 34"/>
                  <a:gd name="T27" fmla="*/ 1 h 36"/>
                  <a:gd name="T28" fmla="*/ 2 w 34"/>
                  <a:gd name="T29" fmla="*/ 1 h 36"/>
                  <a:gd name="T30" fmla="*/ 2 w 34"/>
                  <a:gd name="T31" fmla="*/ 0 h 36"/>
                  <a:gd name="T32" fmla="*/ 2 w 34"/>
                  <a:gd name="T33" fmla="*/ 0 h 36"/>
                  <a:gd name="T34" fmla="*/ 2 w 34"/>
                  <a:gd name="T35" fmla="*/ 1 h 36"/>
                  <a:gd name="T36" fmla="*/ 3 w 34"/>
                  <a:gd name="T37" fmla="*/ 1 h 36"/>
                  <a:gd name="T38" fmla="*/ 3 w 34"/>
                  <a:gd name="T39" fmla="*/ 1 h 36"/>
                  <a:gd name="T40" fmla="*/ 4 w 34"/>
                  <a:gd name="T41" fmla="*/ 1 h 36"/>
                  <a:gd name="T42" fmla="*/ 4 w 34"/>
                  <a:gd name="T43" fmla="*/ 1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6"/>
                  <a:gd name="T68" fmla="*/ 34 w 34"/>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6">
                    <a:moveTo>
                      <a:pt x="34" y="18"/>
                    </a:moveTo>
                    <a:lnTo>
                      <a:pt x="34" y="18"/>
                    </a:lnTo>
                    <a:lnTo>
                      <a:pt x="32" y="26"/>
                    </a:lnTo>
                    <a:lnTo>
                      <a:pt x="28" y="30"/>
                    </a:lnTo>
                    <a:lnTo>
                      <a:pt x="22" y="34"/>
                    </a:lnTo>
                    <a:lnTo>
                      <a:pt x="16" y="36"/>
                    </a:lnTo>
                    <a:lnTo>
                      <a:pt x="10" y="34"/>
                    </a:lnTo>
                    <a:lnTo>
                      <a:pt x="4" y="30"/>
                    </a:lnTo>
                    <a:lnTo>
                      <a:pt x="2" y="26"/>
                    </a:lnTo>
                    <a:lnTo>
                      <a:pt x="0" y="18"/>
                    </a:lnTo>
                    <a:lnTo>
                      <a:pt x="2" y="12"/>
                    </a:lnTo>
                    <a:lnTo>
                      <a:pt x="6" y="6"/>
                    </a:lnTo>
                    <a:lnTo>
                      <a:pt x="10" y="2"/>
                    </a:lnTo>
                    <a:lnTo>
                      <a:pt x="18" y="0"/>
                    </a:lnTo>
                    <a:lnTo>
                      <a:pt x="24" y="2"/>
                    </a:lnTo>
                    <a:lnTo>
                      <a:pt x="30" y="6"/>
                    </a:lnTo>
                    <a:lnTo>
                      <a:pt x="32" y="12"/>
                    </a:lnTo>
                    <a:lnTo>
                      <a:pt x="34" y="18"/>
                    </a:lnTo>
                    <a:close/>
                  </a:path>
                </a:pathLst>
              </a:custGeom>
              <a:solidFill>
                <a:srgbClr val="FFBF00"/>
              </a:solidFill>
              <a:ln w="9525">
                <a:noFill/>
                <a:round/>
                <a:headEnd/>
                <a:tailEnd/>
              </a:ln>
            </p:spPr>
            <p:txBody>
              <a:bodyPr/>
              <a:lstStyle/>
              <a:p>
                <a:endParaRPr lang="zh-TW" altLang="en-US"/>
              </a:p>
            </p:txBody>
          </p:sp>
          <p:sp>
            <p:nvSpPr>
              <p:cNvPr id="24647" name="Freeform 79"/>
              <p:cNvSpPr>
                <a:spLocks/>
              </p:cNvSpPr>
              <p:nvPr/>
            </p:nvSpPr>
            <p:spPr bwMode="auto">
              <a:xfrm>
                <a:off x="506" y="944"/>
                <a:ext cx="42" cy="31"/>
              </a:xfrm>
              <a:custGeom>
                <a:avLst/>
                <a:gdLst>
                  <a:gd name="T0" fmla="*/ 4 w 52"/>
                  <a:gd name="T1" fmla="*/ 1 h 52"/>
                  <a:gd name="T2" fmla="*/ 4 w 52"/>
                  <a:gd name="T3" fmla="*/ 1 h 52"/>
                  <a:gd name="T4" fmla="*/ 5 w 52"/>
                  <a:gd name="T5" fmla="*/ 1 h 52"/>
                  <a:gd name="T6" fmla="*/ 6 w 52"/>
                  <a:gd name="T7" fmla="*/ 1 h 52"/>
                  <a:gd name="T8" fmla="*/ 6 w 52"/>
                  <a:gd name="T9" fmla="*/ 1 h 52"/>
                  <a:gd name="T10" fmla="*/ 6 w 52"/>
                  <a:gd name="T11" fmla="*/ 1 h 52"/>
                  <a:gd name="T12" fmla="*/ 6 w 52"/>
                  <a:gd name="T13" fmla="*/ 1 h 52"/>
                  <a:gd name="T14" fmla="*/ 6 w 52"/>
                  <a:gd name="T15" fmla="*/ 1 h 52"/>
                  <a:gd name="T16" fmla="*/ 5 w 52"/>
                  <a:gd name="T17" fmla="*/ 1 h 52"/>
                  <a:gd name="T18" fmla="*/ 3 w 52"/>
                  <a:gd name="T19" fmla="*/ 0 h 52"/>
                  <a:gd name="T20" fmla="*/ 2 w 52"/>
                  <a:gd name="T21" fmla="*/ 0 h 52"/>
                  <a:gd name="T22" fmla="*/ 2 w 52"/>
                  <a:gd name="T23" fmla="*/ 0 h 52"/>
                  <a:gd name="T24" fmla="*/ 2 w 52"/>
                  <a:gd name="T25" fmla="*/ 1 h 52"/>
                  <a:gd name="T26" fmla="*/ 2 w 52"/>
                  <a:gd name="T27" fmla="*/ 1 h 52"/>
                  <a:gd name="T28" fmla="*/ 0 w 52"/>
                  <a:gd name="T29" fmla="*/ 1 h 52"/>
                  <a:gd name="T30" fmla="*/ 0 w 52"/>
                  <a:gd name="T31" fmla="*/ 1 h 52"/>
                  <a:gd name="T32" fmla="*/ 0 w 52"/>
                  <a:gd name="T33" fmla="*/ 1 h 52"/>
                  <a:gd name="T34" fmla="*/ 2 w 52"/>
                  <a:gd name="T35" fmla="*/ 1 h 52"/>
                  <a:gd name="T36" fmla="*/ 2 w 52"/>
                  <a:gd name="T37" fmla="*/ 1 h 52"/>
                  <a:gd name="T38" fmla="*/ 2 w 52"/>
                  <a:gd name="T39" fmla="*/ 1 h 52"/>
                  <a:gd name="T40" fmla="*/ 4 w 52"/>
                  <a:gd name="T41" fmla="*/ 1 h 52"/>
                  <a:gd name="T42" fmla="*/ 4 w 52"/>
                  <a:gd name="T43" fmla="*/ 1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2"/>
                  <a:gd name="T67" fmla="*/ 0 h 52"/>
                  <a:gd name="T68" fmla="*/ 52 w 52"/>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2" h="52">
                    <a:moveTo>
                      <a:pt x="34" y="52"/>
                    </a:moveTo>
                    <a:lnTo>
                      <a:pt x="34" y="52"/>
                    </a:lnTo>
                    <a:lnTo>
                      <a:pt x="42" y="46"/>
                    </a:lnTo>
                    <a:lnTo>
                      <a:pt x="50" y="40"/>
                    </a:lnTo>
                    <a:lnTo>
                      <a:pt x="52" y="30"/>
                    </a:lnTo>
                    <a:lnTo>
                      <a:pt x="52" y="18"/>
                    </a:lnTo>
                    <a:lnTo>
                      <a:pt x="48" y="8"/>
                    </a:lnTo>
                    <a:lnTo>
                      <a:pt x="40" y="2"/>
                    </a:lnTo>
                    <a:lnTo>
                      <a:pt x="30" y="0"/>
                    </a:lnTo>
                    <a:lnTo>
                      <a:pt x="20" y="0"/>
                    </a:lnTo>
                    <a:lnTo>
                      <a:pt x="10" y="4"/>
                    </a:lnTo>
                    <a:lnTo>
                      <a:pt x="4" y="12"/>
                    </a:lnTo>
                    <a:lnTo>
                      <a:pt x="0" y="22"/>
                    </a:lnTo>
                    <a:lnTo>
                      <a:pt x="0" y="34"/>
                    </a:lnTo>
                    <a:lnTo>
                      <a:pt x="6" y="42"/>
                    </a:lnTo>
                    <a:lnTo>
                      <a:pt x="14" y="50"/>
                    </a:lnTo>
                    <a:lnTo>
                      <a:pt x="22" y="52"/>
                    </a:lnTo>
                    <a:lnTo>
                      <a:pt x="34" y="52"/>
                    </a:lnTo>
                    <a:close/>
                  </a:path>
                </a:pathLst>
              </a:custGeom>
              <a:solidFill>
                <a:srgbClr val="FF9700"/>
              </a:solidFill>
              <a:ln w="9525">
                <a:noFill/>
                <a:round/>
                <a:headEnd/>
                <a:tailEnd/>
              </a:ln>
            </p:spPr>
            <p:txBody>
              <a:bodyPr/>
              <a:lstStyle/>
              <a:p>
                <a:endParaRPr lang="zh-TW" altLang="en-US"/>
              </a:p>
            </p:txBody>
          </p:sp>
          <p:sp>
            <p:nvSpPr>
              <p:cNvPr id="24648" name="Freeform 80"/>
              <p:cNvSpPr>
                <a:spLocks/>
              </p:cNvSpPr>
              <p:nvPr/>
            </p:nvSpPr>
            <p:spPr bwMode="auto">
              <a:xfrm>
                <a:off x="617" y="945"/>
                <a:ext cx="44" cy="32"/>
              </a:xfrm>
              <a:custGeom>
                <a:avLst/>
                <a:gdLst>
                  <a:gd name="T0" fmla="*/ 5 w 54"/>
                  <a:gd name="T1" fmla="*/ 1 h 54"/>
                  <a:gd name="T2" fmla="*/ 5 w 54"/>
                  <a:gd name="T3" fmla="*/ 1 h 54"/>
                  <a:gd name="T4" fmla="*/ 6 w 54"/>
                  <a:gd name="T5" fmla="*/ 1 h 54"/>
                  <a:gd name="T6" fmla="*/ 7 w 54"/>
                  <a:gd name="T7" fmla="*/ 1 h 54"/>
                  <a:gd name="T8" fmla="*/ 7 w 54"/>
                  <a:gd name="T9" fmla="*/ 1 h 54"/>
                  <a:gd name="T10" fmla="*/ 7 w 54"/>
                  <a:gd name="T11" fmla="*/ 1 h 54"/>
                  <a:gd name="T12" fmla="*/ 7 w 54"/>
                  <a:gd name="T13" fmla="*/ 1 h 54"/>
                  <a:gd name="T14" fmla="*/ 6 w 54"/>
                  <a:gd name="T15" fmla="*/ 1 h 54"/>
                  <a:gd name="T16" fmla="*/ 6 w 54"/>
                  <a:gd name="T17" fmla="*/ 1 h 54"/>
                  <a:gd name="T18" fmla="*/ 4 w 54"/>
                  <a:gd name="T19" fmla="*/ 0 h 54"/>
                  <a:gd name="T20" fmla="*/ 2 w 54"/>
                  <a:gd name="T21" fmla="*/ 0 h 54"/>
                  <a:gd name="T22" fmla="*/ 2 w 54"/>
                  <a:gd name="T23" fmla="*/ 0 h 54"/>
                  <a:gd name="T24" fmla="*/ 2 w 54"/>
                  <a:gd name="T25" fmla="*/ 1 h 54"/>
                  <a:gd name="T26" fmla="*/ 2 w 54"/>
                  <a:gd name="T27" fmla="*/ 1 h 54"/>
                  <a:gd name="T28" fmla="*/ 0 w 54"/>
                  <a:gd name="T29" fmla="*/ 1 h 54"/>
                  <a:gd name="T30" fmla="*/ 0 w 54"/>
                  <a:gd name="T31" fmla="*/ 1 h 54"/>
                  <a:gd name="T32" fmla="*/ 0 w 54"/>
                  <a:gd name="T33" fmla="*/ 1 h 54"/>
                  <a:gd name="T34" fmla="*/ 2 w 54"/>
                  <a:gd name="T35" fmla="*/ 1 h 54"/>
                  <a:gd name="T36" fmla="*/ 2 w 54"/>
                  <a:gd name="T37" fmla="*/ 1 h 54"/>
                  <a:gd name="T38" fmla="*/ 3 w 54"/>
                  <a:gd name="T39" fmla="*/ 1 h 54"/>
                  <a:gd name="T40" fmla="*/ 5 w 54"/>
                  <a:gd name="T41" fmla="*/ 1 h 54"/>
                  <a:gd name="T42" fmla="*/ 5 w 54"/>
                  <a:gd name="T43" fmla="*/ 1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54"/>
                  <a:gd name="T68" fmla="*/ 54 w 54"/>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54">
                    <a:moveTo>
                      <a:pt x="34" y="52"/>
                    </a:moveTo>
                    <a:lnTo>
                      <a:pt x="34" y="52"/>
                    </a:lnTo>
                    <a:lnTo>
                      <a:pt x="44" y="48"/>
                    </a:lnTo>
                    <a:lnTo>
                      <a:pt x="50" y="40"/>
                    </a:lnTo>
                    <a:lnTo>
                      <a:pt x="54" y="30"/>
                    </a:lnTo>
                    <a:lnTo>
                      <a:pt x="52" y="20"/>
                    </a:lnTo>
                    <a:lnTo>
                      <a:pt x="48" y="10"/>
                    </a:lnTo>
                    <a:lnTo>
                      <a:pt x="40" y="4"/>
                    </a:lnTo>
                    <a:lnTo>
                      <a:pt x="30" y="0"/>
                    </a:lnTo>
                    <a:lnTo>
                      <a:pt x="20" y="0"/>
                    </a:lnTo>
                    <a:lnTo>
                      <a:pt x="10" y="6"/>
                    </a:lnTo>
                    <a:lnTo>
                      <a:pt x="4" y="14"/>
                    </a:lnTo>
                    <a:lnTo>
                      <a:pt x="0" y="22"/>
                    </a:lnTo>
                    <a:lnTo>
                      <a:pt x="0" y="34"/>
                    </a:lnTo>
                    <a:lnTo>
                      <a:pt x="6" y="42"/>
                    </a:lnTo>
                    <a:lnTo>
                      <a:pt x="14" y="50"/>
                    </a:lnTo>
                    <a:lnTo>
                      <a:pt x="22" y="54"/>
                    </a:lnTo>
                    <a:lnTo>
                      <a:pt x="34" y="52"/>
                    </a:lnTo>
                    <a:close/>
                  </a:path>
                </a:pathLst>
              </a:custGeom>
              <a:solidFill>
                <a:srgbClr val="FF9700"/>
              </a:solidFill>
              <a:ln w="9525">
                <a:noFill/>
                <a:round/>
                <a:headEnd/>
                <a:tailEnd/>
              </a:ln>
            </p:spPr>
            <p:txBody>
              <a:bodyPr/>
              <a:lstStyle/>
              <a:p>
                <a:endParaRPr lang="zh-TW" altLang="en-US"/>
              </a:p>
            </p:txBody>
          </p:sp>
          <p:sp>
            <p:nvSpPr>
              <p:cNvPr id="24649" name="Freeform 81"/>
              <p:cNvSpPr>
                <a:spLocks/>
              </p:cNvSpPr>
              <p:nvPr/>
            </p:nvSpPr>
            <p:spPr bwMode="auto">
              <a:xfrm>
                <a:off x="624" y="907"/>
                <a:ext cx="35" cy="27"/>
              </a:xfrm>
              <a:custGeom>
                <a:avLst/>
                <a:gdLst>
                  <a:gd name="T0" fmla="*/ 3 w 44"/>
                  <a:gd name="T1" fmla="*/ 1 h 46"/>
                  <a:gd name="T2" fmla="*/ 3 w 44"/>
                  <a:gd name="T3" fmla="*/ 1 h 46"/>
                  <a:gd name="T4" fmla="*/ 4 w 44"/>
                  <a:gd name="T5" fmla="*/ 1 h 46"/>
                  <a:gd name="T6" fmla="*/ 5 w 44"/>
                  <a:gd name="T7" fmla="*/ 1 h 46"/>
                  <a:gd name="T8" fmla="*/ 5 w 44"/>
                  <a:gd name="T9" fmla="*/ 1 h 46"/>
                  <a:gd name="T10" fmla="*/ 5 w 44"/>
                  <a:gd name="T11" fmla="*/ 1 h 46"/>
                  <a:gd name="T12" fmla="*/ 5 w 44"/>
                  <a:gd name="T13" fmla="*/ 1 h 46"/>
                  <a:gd name="T14" fmla="*/ 4 w 44"/>
                  <a:gd name="T15" fmla="*/ 1 h 46"/>
                  <a:gd name="T16" fmla="*/ 4 w 44"/>
                  <a:gd name="T17" fmla="*/ 1 h 46"/>
                  <a:gd name="T18" fmla="*/ 3 w 44"/>
                  <a:gd name="T19" fmla="*/ 0 h 46"/>
                  <a:gd name="T20" fmla="*/ 2 w 44"/>
                  <a:gd name="T21" fmla="*/ 0 h 46"/>
                  <a:gd name="T22" fmla="*/ 2 w 44"/>
                  <a:gd name="T23" fmla="*/ 0 h 46"/>
                  <a:gd name="T24" fmla="*/ 2 w 44"/>
                  <a:gd name="T25" fmla="*/ 1 h 46"/>
                  <a:gd name="T26" fmla="*/ 2 w 44"/>
                  <a:gd name="T27" fmla="*/ 1 h 46"/>
                  <a:gd name="T28" fmla="*/ 0 w 44"/>
                  <a:gd name="T29" fmla="*/ 1 h 46"/>
                  <a:gd name="T30" fmla="*/ 0 w 44"/>
                  <a:gd name="T31" fmla="*/ 1 h 46"/>
                  <a:gd name="T32" fmla="*/ 0 w 44"/>
                  <a:gd name="T33" fmla="*/ 1 h 46"/>
                  <a:gd name="T34" fmla="*/ 2 w 44"/>
                  <a:gd name="T35" fmla="*/ 1 h 46"/>
                  <a:gd name="T36" fmla="*/ 2 w 44"/>
                  <a:gd name="T37" fmla="*/ 1 h 46"/>
                  <a:gd name="T38" fmla="*/ 2 w 44"/>
                  <a:gd name="T39" fmla="*/ 1 h 46"/>
                  <a:gd name="T40" fmla="*/ 3 w 44"/>
                  <a:gd name="T41" fmla="*/ 1 h 46"/>
                  <a:gd name="T42" fmla="*/ 3 w 44"/>
                  <a:gd name="T43" fmla="*/ 1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46"/>
                  <a:gd name="T68" fmla="*/ 44 w 44"/>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46">
                    <a:moveTo>
                      <a:pt x="28" y="46"/>
                    </a:moveTo>
                    <a:lnTo>
                      <a:pt x="28" y="46"/>
                    </a:lnTo>
                    <a:lnTo>
                      <a:pt x="36" y="40"/>
                    </a:lnTo>
                    <a:lnTo>
                      <a:pt x="42" y="34"/>
                    </a:lnTo>
                    <a:lnTo>
                      <a:pt x="44" y="26"/>
                    </a:lnTo>
                    <a:lnTo>
                      <a:pt x="44" y="16"/>
                    </a:lnTo>
                    <a:lnTo>
                      <a:pt x="40" y="8"/>
                    </a:lnTo>
                    <a:lnTo>
                      <a:pt x="34" y="2"/>
                    </a:lnTo>
                    <a:lnTo>
                      <a:pt x="26" y="0"/>
                    </a:lnTo>
                    <a:lnTo>
                      <a:pt x="16" y="0"/>
                    </a:lnTo>
                    <a:lnTo>
                      <a:pt x="8" y="4"/>
                    </a:lnTo>
                    <a:lnTo>
                      <a:pt x="2" y="12"/>
                    </a:lnTo>
                    <a:lnTo>
                      <a:pt x="0" y="20"/>
                    </a:lnTo>
                    <a:lnTo>
                      <a:pt x="0" y="28"/>
                    </a:lnTo>
                    <a:lnTo>
                      <a:pt x="4" y="38"/>
                    </a:lnTo>
                    <a:lnTo>
                      <a:pt x="10" y="42"/>
                    </a:lnTo>
                    <a:lnTo>
                      <a:pt x="20" y="46"/>
                    </a:lnTo>
                    <a:lnTo>
                      <a:pt x="28" y="46"/>
                    </a:lnTo>
                    <a:close/>
                  </a:path>
                </a:pathLst>
              </a:custGeom>
              <a:solidFill>
                <a:srgbClr val="FF9700"/>
              </a:solidFill>
              <a:ln w="9525">
                <a:noFill/>
                <a:round/>
                <a:headEnd/>
                <a:tailEnd/>
              </a:ln>
            </p:spPr>
            <p:txBody>
              <a:bodyPr/>
              <a:lstStyle/>
              <a:p>
                <a:endParaRPr lang="zh-TW" altLang="en-US"/>
              </a:p>
            </p:txBody>
          </p:sp>
          <p:sp>
            <p:nvSpPr>
              <p:cNvPr id="24650" name="Freeform 82"/>
              <p:cNvSpPr>
                <a:spLocks/>
              </p:cNvSpPr>
              <p:nvPr/>
            </p:nvSpPr>
            <p:spPr bwMode="auto">
              <a:xfrm>
                <a:off x="824" y="834"/>
                <a:ext cx="28" cy="21"/>
              </a:xfrm>
              <a:custGeom>
                <a:avLst/>
                <a:gdLst>
                  <a:gd name="T0" fmla="*/ 5 w 34"/>
                  <a:gd name="T1" fmla="*/ 1 h 36"/>
                  <a:gd name="T2" fmla="*/ 5 w 34"/>
                  <a:gd name="T3" fmla="*/ 1 h 36"/>
                  <a:gd name="T4" fmla="*/ 5 w 34"/>
                  <a:gd name="T5" fmla="*/ 1 h 36"/>
                  <a:gd name="T6" fmla="*/ 4 w 34"/>
                  <a:gd name="T7" fmla="*/ 1 h 36"/>
                  <a:gd name="T8" fmla="*/ 3 w 34"/>
                  <a:gd name="T9" fmla="*/ 1 h 36"/>
                  <a:gd name="T10" fmla="*/ 2 w 34"/>
                  <a:gd name="T11" fmla="*/ 1 h 36"/>
                  <a:gd name="T12" fmla="*/ 2 w 34"/>
                  <a:gd name="T13" fmla="*/ 1 h 36"/>
                  <a:gd name="T14" fmla="*/ 2 w 34"/>
                  <a:gd name="T15" fmla="*/ 1 h 36"/>
                  <a:gd name="T16" fmla="*/ 2 w 34"/>
                  <a:gd name="T17" fmla="*/ 1 h 36"/>
                  <a:gd name="T18" fmla="*/ 2 w 34"/>
                  <a:gd name="T19" fmla="*/ 1 h 36"/>
                  <a:gd name="T20" fmla="*/ 0 w 34"/>
                  <a:gd name="T21" fmla="*/ 1 h 36"/>
                  <a:gd name="T22" fmla="*/ 0 w 34"/>
                  <a:gd name="T23" fmla="*/ 1 h 36"/>
                  <a:gd name="T24" fmla="*/ 2 w 34"/>
                  <a:gd name="T25" fmla="*/ 1 h 36"/>
                  <a:gd name="T26" fmla="*/ 2 w 34"/>
                  <a:gd name="T27" fmla="*/ 1 h 36"/>
                  <a:gd name="T28" fmla="*/ 2 w 34"/>
                  <a:gd name="T29" fmla="*/ 1 h 36"/>
                  <a:gd name="T30" fmla="*/ 2 w 34"/>
                  <a:gd name="T31" fmla="*/ 0 h 36"/>
                  <a:gd name="T32" fmla="*/ 2 w 34"/>
                  <a:gd name="T33" fmla="*/ 0 h 36"/>
                  <a:gd name="T34" fmla="*/ 3 w 34"/>
                  <a:gd name="T35" fmla="*/ 1 h 36"/>
                  <a:gd name="T36" fmla="*/ 5 w 34"/>
                  <a:gd name="T37" fmla="*/ 1 h 36"/>
                  <a:gd name="T38" fmla="*/ 5 w 34"/>
                  <a:gd name="T39" fmla="*/ 1 h 36"/>
                  <a:gd name="T40" fmla="*/ 5 w 34"/>
                  <a:gd name="T41" fmla="*/ 1 h 36"/>
                  <a:gd name="T42" fmla="*/ 5 w 34"/>
                  <a:gd name="T43" fmla="*/ 1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6"/>
                  <a:gd name="T68" fmla="*/ 34 w 34"/>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6">
                    <a:moveTo>
                      <a:pt x="34" y="18"/>
                    </a:moveTo>
                    <a:lnTo>
                      <a:pt x="34" y="18"/>
                    </a:lnTo>
                    <a:lnTo>
                      <a:pt x="32" y="24"/>
                    </a:lnTo>
                    <a:lnTo>
                      <a:pt x="28" y="30"/>
                    </a:lnTo>
                    <a:lnTo>
                      <a:pt x="24" y="34"/>
                    </a:lnTo>
                    <a:lnTo>
                      <a:pt x="16" y="36"/>
                    </a:lnTo>
                    <a:lnTo>
                      <a:pt x="10" y="34"/>
                    </a:lnTo>
                    <a:lnTo>
                      <a:pt x="6" y="30"/>
                    </a:lnTo>
                    <a:lnTo>
                      <a:pt x="2" y="24"/>
                    </a:lnTo>
                    <a:lnTo>
                      <a:pt x="0" y="18"/>
                    </a:lnTo>
                    <a:lnTo>
                      <a:pt x="2" y="10"/>
                    </a:lnTo>
                    <a:lnTo>
                      <a:pt x="6" y="4"/>
                    </a:lnTo>
                    <a:lnTo>
                      <a:pt x="12" y="2"/>
                    </a:lnTo>
                    <a:lnTo>
                      <a:pt x="18" y="0"/>
                    </a:lnTo>
                    <a:lnTo>
                      <a:pt x="24" y="2"/>
                    </a:lnTo>
                    <a:lnTo>
                      <a:pt x="30" y="6"/>
                    </a:lnTo>
                    <a:lnTo>
                      <a:pt x="32" y="10"/>
                    </a:lnTo>
                    <a:lnTo>
                      <a:pt x="34" y="18"/>
                    </a:lnTo>
                    <a:close/>
                  </a:path>
                </a:pathLst>
              </a:custGeom>
              <a:solidFill>
                <a:srgbClr val="FF9700"/>
              </a:solidFill>
              <a:ln w="9525">
                <a:noFill/>
                <a:round/>
                <a:headEnd/>
                <a:tailEnd/>
              </a:ln>
            </p:spPr>
            <p:txBody>
              <a:bodyPr/>
              <a:lstStyle/>
              <a:p>
                <a:endParaRPr lang="zh-TW" altLang="en-US"/>
              </a:p>
            </p:txBody>
          </p:sp>
          <p:sp>
            <p:nvSpPr>
              <p:cNvPr id="24651" name="Freeform 83"/>
              <p:cNvSpPr>
                <a:spLocks/>
              </p:cNvSpPr>
              <p:nvPr/>
            </p:nvSpPr>
            <p:spPr bwMode="auto">
              <a:xfrm>
                <a:off x="494" y="865"/>
                <a:ext cx="37" cy="27"/>
              </a:xfrm>
              <a:custGeom>
                <a:avLst/>
                <a:gdLst>
                  <a:gd name="T0" fmla="*/ 5 w 46"/>
                  <a:gd name="T1" fmla="*/ 1 h 46"/>
                  <a:gd name="T2" fmla="*/ 5 w 46"/>
                  <a:gd name="T3" fmla="*/ 1 h 46"/>
                  <a:gd name="T4" fmla="*/ 5 w 46"/>
                  <a:gd name="T5" fmla="*/ 1 h 46"/>
                  <a:gd name="T6" fmla="*/ 5 w 46"/>
                  <a:gd name="T7" fmla="*/ 1 h 46"/>
                  <a:gd name="T8" fmla="*/ 5 w 46"/>
                  <a:gd name="T9" fmla="*/ 1 h 46"/>
                  <a:gd name="T10" fmla="*/ 4 w 46"/>
                  <a:gd name="T11" fmla="*/ 1 h 46"/>
                  <a:gd name="T12" fmla="*/ 4 w 46"/>
                  <a:gd name="T13" fmla="*/ 1 h 46"/>
                  <a:gd name="T14" fmla="*/ 3 w 46"/>
                  <a:gd name="T15" fmla="*/ 0 h 46"/>
                  <a:gd name="T16" fmla="*/ 2 w 46"/>
                  <a:gd name="T17" fmla="*/ 0 h 46"/>
                  <a:gd name="T18" fmla="*/ 2 w 46"/>
                  <a:gd name="T19" fmla="*/ 1 h 46"/>
                  <a:gd name="T20" fmla="*/ 2 w 46"/>
                  <a:gd name="T21" fmla="*/ 1 h 46"/>
                  <a:gd name="T22" fmla="*/ 2 w 46"/>
                  <a:gd name="T23" fmla="*/ 1 h 46"/>
                  <a:gd name="T24" fmla="*/ 2 w 46"/>
                  <a:gd name="T25" fmla="*/ 1 h 46"/>
                  <a:gd name="T26" fmla="*/ 0 w 46"/>
                  <a:gd name="T27" fmla="*/ 1 h 46"/>
                  <a:gd name="T28" fmla="*/ 2 w 46"/>
                  <a:gd name="T29" fmla="*/ 1 h 46"/>
                  <a:gd name="T30" fmla="*/ 2 w 46"/>
                  <a:gd name="T31" fmla="*/ 1 h 46"/>
                  <a:gd name="T32" fmla="*/ 2 w 46"/>
                  <a:gd name="T33" fmla="*/ 1 h 46"/>
                  <a:gd name="T34" fmla="*/ 2 w 46"/>
                  <a:gd name="T35" fmla="*/ 1 h 46"/>
                  <a:gd name="T36" fmla="*/ 2 w 46"/>
                  <a:gd name="T37" fmla="*/ 1 h 46"/>
                  <a:gd name="T38" fmla="*/ 4 w 46"/>
                  <a:gd name="T39" fmla="*/ 1 h 46"/>
                  <a:gd name="T40" fmla="*/ 5 w 46"/>
                  <a:gd name="T41" fmla="*/ 1 h 46"/>
                  <a:gd name="T42" fmla="*/ 5 w 46"/>
                  <a:gd name="T43" fmla="*/ 1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46"/>
                  <a:gd name="T68" fmla="*/ 46 w 46"/>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46">
                    <a:moveTo>
                      <a:pt x="40" y="38"/>
                    </a:moveTo>
                    <a:lnTo>
                      <a:pt x="40" y="38"/>
                    </a:lnTo>
                    <a:lnTo>
                      <a:pt x="44" y="30"/>
                    </a:lnTo>
                    <a:lnTo>
                      <a:pt x="46" y="20"/>
                    </a:lnTo>
                    <a:lnTo>
                      <a:pt x="44" y="12"/>
                    </a:lnTo>
                    <a:lnTo>
                      <a:pt x="38" y="4"/>
                    </a:lnTo>
                    <a:lnTo>
                      <a:pt x="30" y="0"/>
                    </a:lnTo>
                    <a:lnTo>
                      <a:pt x="22" y="0"/>
                    </a:lnTo>
                    <a:lnTo>
                      <a:pt x="12" y="2"/>
                    </a:lnTo>
                    <a:lnTo>
                      <a:pt x="6" y="8"/>
                    </a:lnTo>
                    <a:lnTo>
                      <a:pt x="2" y="16"/>
                    </a:lnTo>
                    <a:lnTo>
                      <a:pt x="0" y="24"/>
                    </a:lnTo>
                    <a:lnTo>
                      <a:pt x="2" y="32"/>
                    </a:lnTo>
                    <a:lnTo>
                      <a:pt x="8" y="40"/>
                    </a:lnTo>
                    <a:lnTo>
                      <a:pt x="16" y="44"/>
                    </a:lnTo>
                    <a:lnTo>
                      <a:pt x="24" y="46"/>
                    </a:lnTo>
                    <a:lnTo>
                      <a:pt x="34" y="44"/>
                    </a:lnTo>
                    <a:lnTo>
                      <a:pt x="40" y="38"/>
                    </a:lnTo>
                    <a:close/>
                  </a:path>
                </a:pathLst>
              </a:custGeom>
              <a:solidFill>
                <a:srgbClr val="FFBF00"/>
              </a:solidFill>
              <a:ln w="9525">
                <a:noFill/>
                <a:round/>
                <a:headEnd/>
                <a:tailEnd/>
              </a:ln>
            </p:spPr>
            <p:txBody>
              <a:bodyPr/>
              <a:lstStyle/>
              <a:p>
                <a:endParaRPr lang="zh-TW" altLang="en-US"/>
              </a:p>
            </p:txBody>
          </p:sp>
          <p:sp>
            <p:nvSpPr>
              <p:cNvPr id="24652" name="Freeform 84"/>
              <p:cNvSpPr>
                <a:spLocks/>
              </p:cNvSpPr>
              <p:nvPr/>
            </p:nvSpPr>
            <p:spPr bwMode="auto">
              <a:xfrm>
                <a:off x="601" y="888"/>
                <a:ext cx="31" cy="22"/>
              </a:xfrm>
              <a:custGeom>
                <a:avLst/>
                <a:gdLst>
                  <a:gd name="T0" fmla="*/ 4 w 38"/>
                  <a:gd name="T1" fmla="*/ 1 h 38"/>
                  <a:gd name="T2" fmla="*/ 4 w 38"/>
                  <a:gd name="T3" fmla="*/ 1 h 38"/>
                  <a:gd name="T4" fmla="*/ 5 w 38"/>
                  <a:gd name="T5" fmla="*/ 1 h 38"/>
                  <a:gd name="T6" fmla="*/ 5 w 38"/>
                  <a:gd name="T7" fmla="*/ 1 h 38"/>
                  <a:gd name="T8" fmla="*/ 5 w 38"/>
                  <a:gd name="T9" fmla="*/ 1 h 38"/>
                  <a:gd name="T10" fmla="*/ 4 w 38"/>
                  <a:gd name="T11" fmla="*/ 1 h 38"/>
                  <a:gd name="T12" fmla="*/ 4 w 38"/>
                  <a:gd name="T13" fmla="*/ 1 h 38"/>
                  <a:gd name="T14" fmla="*/ 3 w 38"/>
                  <a:gd name="T15" fmla="*/ 1 h 38"/>
                  <a:gd name="T16" fmla="*/ 2 w 38"/>
                  <a:gd name="T17" fmla="*/ 0 h 38"/>
                  <a:gd name="T18" fmla="*/ 2 w 38"/>
                  <a:gd name="T19" fmla="*/ 1 h 38"/>
                  <a:gd name="T20" fmla="*/ 2 w 38"/>
                  <a:gd name="T21" fmla="*/ 1 h 38"/>
                  <a:gd name="T22" fmla="*/ 2 w 38"/>
                  <a:gd name="T23" fmla="*/ 1 h 38"/>
                  <a:gd name="T24" fmla="*/ 0 w 38"/>
                  <a:gd name="T25" fmla="*/ 1 h 38"/>
                  <a:gd name="T26" fmla="*/ 0 w 38"/>
                  <a:gd name="T27" fmla="*/ 1 h 38"/>
                  <a:gd name="T28" fmla="*/ 2 w 38"/>
                  <a:gd name="T29" fmla="*/ 1 h 38"/>
                  <a:gd name="T30" fmla="*/ 2 w 38"/>
                  <a:gd name="T31" fmla="*/ 1 h 38"/>
                  <a:gd name="T32" fmla="*/ 2 w 38"/>
                  <a:gd name="T33" fmla="*/ 1 h 38"/>
                  <a:gd name="T34" fmla="*/ 2 w 38"/>
                  <a:gd name="T35" fmla="*/ 1 h 38"/>
                  <a:gd name="T36" fmla="*/ 2 w 38"/>
                  <a:gd name="T37" fmla="*/ 1 h 38"/>
                  <a:gd name="T38" fmla="*/ 4 w 38"/>
                  <a:gd name="T39" fmla="*/ 1 h 38"/>
                  <a:gd name="T40" fmla="*/ 4 w 38"/>
                  <a:gd name="T41" fmla="*/ 1 h 38"/>
                  <a:gd name="T42" fmla="*/ 4 w 38"/>
                  <a:gd name="T43" fmla="*/ 1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38"/>
                  <a:gd name="T68" fmla="*/ 38 w 38"/>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38">
                    <a:moveTo>
                      <a:pt x="32" y="32"/>
                    </a:moveTo>
                    <a:lnTo>
                      <a:pt x="32" y="32"/>
                    </a:lnTo>
                    <a:lnTo>
                      <a:pt x="36" y="24"/>
                    </a:lnTo>
                    <a:lnTo>
                      <a:pt x="38" y="18"/>
                    </a:lnTo>
                    <a:lnTo>
                      <a:pt x="36" y="10"/>
                    </a:lnTo>
                    <a:lnTo>
                      <a:pt x="30" y="4"/>
                    </a:lnTo>
                    <a:lnTo>
                      <a:pt x="24" y="2"/>
                    </a:lnTo>
                    <a:lnTo>
                      <a:pt x="18" y="0"/>
                    </a:lnTo>
                    <a:lnTo>
                      <a:pt x="10" y="2"/>
                    </a:lnTo>
                    <a:lnTo>
                      <a:pt x="4" y="8"/>
                    </a:lnTo>
                    <a:lnTo>
                      <a:pt x="0" y="14"/>
                    </a:lnTo>
                    <a:lnTo>
                      <a:pt x="0" y="20"/>
                    </a:lnTo>
                    <a:lnTo>
                      <a:pt x="2" y="28"/>
                    </a:lnTo>
                    <a:lnTo>
                      <a:pt x="6" y="34"/>
                    </a:lnTo>
                    <a:lnTo>
                      <a:pt x="12" y="36"/>
                    </a:lnTo>
                    <a:lnTo>
                      <a:pt x="20" y="38"/>
                    </a:lnTo>
                    <a:lnTo>
                      <a:pt x="28" y="36"/>
                    </a:lnTo>
                    <a:lnTo>
                      <a:pt x="32" y="32"/>
                    </a:lnTo>
                    <a:close/>
                  </a:path>
                </a:pathLst>
              </a:custGeom>
              <a:solidFill>
                <a:srgbClr val="FF9700"/>
              </a:solidFill>
              <a:ln w="9525">
                <a:noFill/>
                <a:round/>
                <a:headEnd/>
                <a:tailEnd/>
              </a:ln>
            </p:spPr>
            <p:txBody>
              <a:bodyPr/>
              <a:lstStyle/>
              <a:p>
                <a:endParaRPr lang="zh-TW" altLang="en-US"/>
              </a:p>
            </p:txBody>
          </p:sp>
          <p:sp>
            <p:nvSpPr>
              <p:cNvPr id="24653" name="Freeform 85"/>
              <p:cNvSpPr>
                <a:spLocks/>
              </p:cNvSpPr>
              <p:nvPr/>
            </p:nvSpPr>
            <p:spPr bwMode="auto">
              <a:xfrm>
                <a:off x="517" y="889"/>
                <a:ext cx="42" cy="32"/>
              </a:xfrm>
              <a:custGeom>
                <a:avLst/>
                <a:gdLst>
                  <a:gd name="T0" fmla="*/ 5 w 52"/>
                  <a:gd name="T1" fmla="*/ 1 h 54"/>
                  <a:gd name="T2" fmla="*/ 5 w 52"/>
                  <a:gd name="T3" fmla="*/ 1 h 54"/>
                  <a:gd name="T4" fmla="*/ 6 w 52"/>
                  <a:gd name="T5" fmla="*/ 1 h 54"/>
                  <a:gd name="T6" fmla="*/ 6 w 52"/>
                  <a:gd name="T7" fmla="*/ 1 h 54"/>
                  <a:gd name="T8" fmla="*/ 6 w 52"/>
                  <a:gd name="T9" fmla="*/ 1 h 54"/>
                  <a:gd name="T10" fmla="*/ 5 w 52"/>
                  <a:gd name="T11" fmla="*/ 1 h 54"/>
                  <a:gd name="T12" fmla="*/ 5 w 52"/>
                  <a:gd name="T13" fmla="*/ 1 h 54"/>
                  <a:gd name="T14" fmla="*/ 4 w 52"/>
                  <a:gd name="T15" fmla="*/ 1 h 54"/>
                  <a:gd name="T16" fmla="*/ 2 w 52"/>
                  <a:gd name="T17" fmla="*/ 0 h 54"/>
                  <a:gd name="T18" fmla="*/ 2 w 52"/>
                  <a:gd name="T19" fmla="*/ 1 h 54"/>
                  <a:gd name="T20" fmla="*/ 2 w 52"/>
                  <a:gd name="T21" fmla="*/ 1 h 54"/>
                  <a:gd name="T22" fmla="*/ 2 w 52"/>
                  <a:gd name="T23" fmla="*/ 1 h 54"/>
                  <a:gd name="T24" fmla="*/ 0 w 52"/>
                  <a:gd name="T25" fmla="*/ 1 h 54"/>
                  <a:gd name="T26" fmla="*/ 0 w 52"/>
                  <a:gd name="T27" fmla="*/ 1 h 54"/>
                  <a:gd name="T28" fmla="*/ 2 w 52"/>
                  <a:gd name="T29" fmla="*/ 1 h 54"/>
                  <a:gd name="T30" fmla="*/ 2 w 52"/>
                  <a:gd name="T31" fmla="*/ 1 h 54"/>
                  <a:gd name="T32" fmla="*/ 2 w 52"/>
                  <a:gd name="T33" fmla="*/ 1 h 54"/>
                  <a:gd name="T34" fmla="*/ 2 w 52"/>
                  <a:gd name="T35" fmla="*/ 1 h 54"/>
                  <a:gd name="T36" fmla="*/ 3 w 52"/>
                  <a:gd name="T37" fmla="*/ 1 h 54"/>
                  <a:gd name="T38" fmla="*/ 5 w 52"/>
                  <a:gd name="T39" fmla="*/ 1 h 54"/>
                  <a:gd name="T40" fmla="*/ 5 w 52"/>
                  <a:gd name="T41" fmla="*/ 1 h 54"/>
                  <a:gd name="T42" fmla="*/ 5 w 52"/>
                  <a:gd name="T43" fmla="*/ 1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2"/>
                  <a:gd name="T67" fmla="*/ 0 h 54"/>
                  <a:gd name="T68" fmla="*/ 52 w 52"/>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2" h="54">
                    <a:moveTo>
                      <a:pt x="46" y="46"/>
                    </a:moveTo>
                    <a:lnTo>
                      <a:pt x="46" y="46"/>
                    </a:lnTo>
                    <a:lnTo>
                      <a:pt x="50" y="36"/>
                    </a:lnTo>
                    <a:lnTo>
                      <a:pt x="52" y="26"/>
                    </a:lnTo>
                    <a:lnTo>
                      <a:pt x="50" y="16"/>
                    </a:lnTo>
                    <a:lnTo>
                      <a:pt x="42" y="6"/>
                    </a:lnTo>
                    <a:lnTo>
                      <a:pt x="34" y="2"/>
                    </a:lnTo>
                    <a:lnTo>
                      <a:pt x="24" y="0"/>
                    </a:lnTo>
                    <a:lnTo>
                      <a:pt x="14" y="4"/>
                    </a:lnTo>
                    <a:lnTo>
                      <a:pt x="6" y="10"/>
                    </a:lnTo>
                    <a:lnTo>
                      <a:pt x="0" y="20"/>
                    </a:lnTo>
                    <a:lnTo>
                      <a:pt x="0" y="30"/>
                    </a:lnTo>
                    <a:lnTo>
                      <a:pt x="2" y="40"/>
                    </a:lnTo>
                    <a:lnTo>
                      <a:pt x="8" y="48"/>
                    </a:lnTo>
                    <a:lnTo>
                      <a:pt x="18" y="54"/>
                    </a:lnTo>
                    <a:lnTo>
                      <a:pt x="28" y="54"/>
                    </a:lnTo>
                    <a:lnTo>
                      <a:pt x="38" y="52"/>
                    </a:lnTo>
                    <a:lnTo>
                      <a:pt x="46" y="46"/>
                    </a:lnTo>
                    <a:close/>
                  </a:path>
                </a:pathLst>
              </a:custGeom>
              <a:solidFill>
                <a:srgbClr val="FF9700"/>
              </a:solidFill>
              <a:ln w="9525">
                <a:noFill/>
                <a:round/>
                <a:headEnd/>
                <a:tailEnd/>
              </a:ln>
            </p:spPr>
            <p:txBody>
              <a:bodyPr/>
              <a:lstStyle/>
              <a:p>
                <a:endParaRPr lang="zh-TW" altLang="en-US"/>
              </a:p>
            </p:txBody>
          </p:sp>
          <p:sp>
            <p:nvSpPr>
              <p:cNvPr id="24654" name="Freeform 86"/>
              <p:cNvSpPr>
                <a:spLocks/>
              </p:cNvSpPr>
              <p:nvPr/>
            </p:nvSpPr>
            <p:spPr bwMode="auto">
              <a:xfrm>
                <a:off x="737" y="787"/>
                <a:ext cx="18" cy="16"/>
              </a:xfrm>
              <a:custGeom>
                <a:avLst/>
                <a:gdLst>
                  <a:gd name="T0" fmla="*/ 3 w 22"/>
                  <a:gd name="T1" fmla="*/ 1 h 26"/>
                  <a:gd name="T2" fmla="*/ 3 w 22"/>
                  <a:gd name="T3" fmla="*/ 1 h 26"/>
                  <a:gd name="T4" fmla="*/ 3 w 22"/>
                  <a:gd name="T5" fmla="*/ 1 h 26"/>
                  <a:gd name="T6" fmla="*/ 2 w 22"/>
                  <a:gd name="T7" fmla="*/ 1 h 26"/>
                  <a:gd name="T8" fmla="*/ 2 w 22"/>
                  <a:gd name="T9" fmla="*/ 1 h 26"/>
                  <a:gd name="T10" fmla="*/ 2 w 22"/>
                  <a:gd name="T11" fmla="*/ 1 h 26"/>
                  <a:gd name="T12" fmla="*/ 2 w 22"/>
                  <a:gd name="T13" fmla="*/ 1 h 26"/>
                  <a:gd name="T14" fmla="*/ 2 w 22"/>
                  <a:gd name="T15" fmla="*/ 1 h 26"/>
                  <a:gd name="T16" fmla="*/ 2 w 22"/>
                  <a:gd name="T17" fmla="*/ 1 h 26"/>
                  <a:gd name="T18" fmla="*/ 0 w 22"/>
                  <a:gd name="T19" fmla="*/ 1 h 26"/>
                  <a:gd name="T20" fmla="*/ 0 w 22"/>
                  <a:gd name="T21" fmla="*/ 1 h 26"/>
                  <a:gd name="T22" fmla="*/ 0 w 22"/>
                  <a:gd name="T23" fmla="*/ 1 h 26"/>
                  <a:gd name="T24" fmla="*/ 0 w 22"/>
                  <a:gd name="T25" fmla="*/ 1 h 26"/>
                  <a:gd name="T26" fmla="*/ 2 w 22"/>
                  <a:gd name="T27" fmla="*/ 1 h 26"/>
                  <a:gd name="T28" fmla="*/ 2 w 22"/>
                  <a:gd name="T29" fmla="*/ 1 h 26"/>
                  <a:gd name="T30" fmla="*/ 2 w 22"/>
                  <a:gd name="T31" fmla="*/ 0 h 26"/>
                  <a:gd name="T32" fmla="*/ 2 w 22"/>
                  <a:gd name="T33" fmla="*/ 0 h 26"/>
                  <a:gd name="T34" fmla="*/ 2 w 22"/>
                  <a:gd name="T35" fmla="*/ 1 h 26"/>
                  <a:gd name="T36" fmla="*/ 2 w 22"/>
                  <a:gd name="T37" fmla="*/ 1 h 26"/>
                  <a:gd name="T38" fmla="*/ 3 w 22"/>
                  <a:gd name="T39" fmla="*/ 1 h 26"/>
                  <a:gd name="T40" fmla="*/ 3 w 22"/>
                  <a:gd name="T41" fmla="*/ 1 h 26"/>
                  <a:gd name="T42" fmla="*/ 3 w 22"/>
                  <a:gd name="T43" fmla="*/ 1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26"/>
                  <a:gd name="T68" fmla="*/ 22 w 22"/>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26">
                    <a:moveTo>
                      <a:pt x="22" y="12"/>
                    </a:moveTo>
                    <a:lnTo>
                      <a:pt x="22" y="12"/>
                    </a:lnTo>
                    <a:lnTo>
                      <a:pt x="22" y="18"/>
                    </a:lnTo>
                    <a:lnTo>
                      <a:pt x="18" y="22"/>
                    </a:lnTo>
                    <a:lnTo>
                      <a:pt x="14" y="24"/>
                    </a:lnTo>
                    <a:lnTo>
                      <a:pt x="10" y="26"/>
                    </a:lnTo>
                    <a:lnTo>
                      <a:pt x="6" y="24"/>
                    </a:lnTo>
                    <a:lnTo>
                      <a:pt x="2" y="22"/>
                    </a:lnTo>
                    <a:lnTo>
                      <a:pt x="0" y="18"/>
                    </a:lnTo>
                    <a:lnTo>
                      <a:pt x="0" y="12"/>
                    </a:lnTo>
                    <a:lnTo>
                      <a:pt x="0" y="8"/>
                    </a:lnTo>
                    <a:lnTo>
                      <a:pt x="2" y="4"/>
                    </a:lnTo>
                    <a:lnTo>
                      <a:pt x="6" y="2"/>
                    </a:lnTo>
                    <a:lnTo>
                      <a:pt x="12" y="0"/>
                    </a:lnTo>
                    <a:lnTo>
                      <a:pt x="16" y="2"/>
                    </a:lnTo>
                    <a:lnTo>
                      <a:pt x="20" y="4"/>
                    </a:lnTo>
                    <a:lnTo>
                      <a:pt x="22" y="8"/>
                    </a:lnTo>
                    <a:lnTo>
                      <a:pt x="22" y="12"/>
                    </a:lnTo>
                    <a:close/>
                  </a:path>
                </a:pathLst>
              </a:custGeom>
              <a:solidFill>
                <a:srgbClr val="FFBF00"/>
              </a:solidFill>
              <a:ln w="9525">
                <a:noFill/>
                <a:round/>
                <a:headEnd/>
                <a:tailEnd/>
              </a:ln>
            </p:spPr>
            <p:txBody>
              <a:bodyPr/>
              <a:lstStyle/>
              <a:p>
                <a:endParaRPr lang="zh-TW" altLang="en-US"/>
              </a:p>
            </p:txBody>
          </p:sp>
          <p:sp>
            <p:nvSpPr>
              <p:cNvPr id="24655" name="Freeform 87"/>
              <p:cNvSpPr>
                <a:spLocks/>
              </p:cNvSpPr>
              <p:nvPr/>
            </p:nvSpPr>
            <p:spPr bwMode="auto">
              <a:xfrm>
                <a:off x="750" y="771"/>
                <a:ext cx="16" cy="10"/>
              </a:xfrm>
              <a:custGeom>
                <a:avLst/>
                <a:gdLst>
                  <a:gd name="T0" fmla="*/ 2 w 20"/>
                  <a:gd name="T1" fmla="*/ 1 h 18"/>
                  <a:gd name="T2" fmla="*/ 2 w 20"/>
                  <a:gd name="T3" fmla="*/ 1 h 18"/>
                  <a:gd name="T4" fmla="*/ 2 w 20"/>
                  <a:gd name="T5" fmla="*/ 1 h 18"/>
                  <a:gd name="T6" fmla="*/ 2 w 20"/>
                  <a:gd name="T7" fmla="*/ 1 h 18"/>
                  <a:gd name="T8" fmla="*/ 2 w 20"/>
                  <a:gd name="T9" fmla="*/ 1 h 18"/>
                  <a:gd name="T10" fmla="*/ 2 w 20"/>
                  <a:gd name="T11" fmla="*/ 1 h 18"/>
                  <a:gd name="T12" fmla="*/ 2 w 20"/>
                  <a:gd name="T13" fmla="*/ 1 h 18"/>
                  <a:gd name="T14" fmla="*/ 2 w 20"/>
                  <a:gd name="T15" fmla="*/ 1 h 18"/>
                  <a:gd name="T16" fmla="*/ 2 w 20"/>
                  <a:gd name="T17" fmla="*/ 1 h 18"/>
                  <a:gd name="T18" fmla="*/ 0 w 20"/>
                  <a:gd name="T19" fmla="*/ 1 h 18"/>
                  <a:gd name="T20" fmla="*/ 0 w 20"/>
                  <a:gd name="T21" fmla="*/ 1 h 18"/>
                  <a:gd name="T22" fmla="*/ 0 w 20"/>
                  <a:gd name="T23" fmla="*/ 1 h 18"/>
                  <a:gd name="T24" fmla="*/ 0 w 20"/>
                  <a:gd name="T25" fmla="*/ 1 h 18"/>
                  <a:gd name="T26" fmla="*/ 2 w 20"/>
                  <a:gd name="T27" fmla="*/ 1 h 18"/>
                  <a:gd name="T28" fmla="*/ 2 w 20"/>
                  <a:gd name="T29" fmla="*/ 0 h 18"/>
                  <a:gd name="T30" fmla="*/ 2 w 20"/>
                  <a:gd name="T31" fmla="*/ 0 h 18"/>
                  <a:gd name="T32" fmla="*/ 2 w 20"/>
                  <a:gd name="T33" fmla="*/ 0 h 18"/>
                  <a:gd name="T34" fmla="*/ 2 w 20"/>
                  <a:gd name="T35" fmla="*/ 0 h 18"/>
                  <a:gd name="T36" fmla="*/ 2 w 20"/>
                  <a:gd name="T37" fmla="*/ 1 h 18"/>
                  <a:gd name="T38" fmla="*/ 2 w 20"/>
                  <a:gd name="T39" fmla="*/ 1 h 18"/>
                  <a:gd name="T40" fmla="*/ 2 w 20"/>
                  <a:gd name="T41" fmla="*/ 1 h 18"/>
                  <a:gd name="T42" fmla="*/ 2 w 20"/>
                  <a:gd name="T43" fmla="*/ 1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
                  <a:gd name="T67" fmla="*/ 0 h 18"/>
                  <a:gd name="T68" fmla="*/ 20 w 20"/>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 h="18">
                    <a:moveTo>
                      <a:pt x="20" y="8"/>
                    </a:moveTo>
                    <a:lnTo>
                      <a:pt x="20" y="8"/>
                    </a:lnTo>
                    <a:lnTo>
                      <a:pt x="18" y="12"/>
                    </a:lnTo>
                    <a:lnTo>
                      <a:pt x="16" y="16"/>
                    </a:lnTo>
                    <a:lnTo>
                      <a:pt x="12" y="18"/>
                    </a:lnTo>
                    <a:lnTo>
                      <a:pt x="10" y="18"/>
                    </a:lnTo>
                    <a:lnTo>
                      <a:pt x="6" y="18"/>
                    </a:lnTo>
                    <a:lnTo>
                      <a:pt x="2" y="16"/>
                    </a:lnTo>
                    <a:lnTo>
                      <a:pt x="0" y="12"/>
                    </a:lnTo>
                    <a:lnTo>
                      <a:pt x="0" y="8"/>
                    </a:lnTo>
                    <a:lnTo>
                      <a:pt x="0" y="6"/>
                    </a:lnTo>
                    <a:lnTo>
                      <a:pt x="2" y="2"/>
                    </a:lnTo>
                    <a:lnTo>
                      <a:pt x="6" y="0"/>
                    </a:lnTo>
                    <a:lnTo>
                      <a:pt x="10" y="0"/>
                    </a:lnTo>
                    <a:lnTo>
                      <a:pt x="14" y="0"/>
                    </a:lnTo>
                    <a:lnTo>
                      <a:pt x="16" y="2"/>
                    </a:lnTo>
                    <a:lnTo>
                      <a:pt x="18" y="6"/>
                    </a:lnTo>
                    <a:lnTo>
                      <a:pt x="20" y="8"/>
                    </a:lnTo>
                    <a:close/>
                  </a:path>
                </a:pathLst>
              </a:custGeom>
              <a:solidFill>
                <a:srgbClr val="FFBF00"/>
              </a:solidFill>
              <a:ln w="9525">
                <a:noFill/>
                <a:round/>
                <a:headEnd/>
                <a:tailEnd/>
              </a:ln>
            </p:spPr>
            <p:txBody>
              <a:bodyPr/>
              <a:lstStyle/>
              <a:p>
                <a:endParaRPr lang="zh-TW" altLang="en-US"/>
              </a:p>
            </p:txBody>
          </p:sp>
          <p:sp>
            <p:nvSpPr>
              <p:cNvPr id="24656" name="Freeform 88"/>
              <p:cNvSpPr>
                <a:spLocks/>
              </p:cNvSpPr>
              <p:nvPr/>
            </p:nvSpPr>
            <p:spPr bwMode="auto">
              <a:xfrm>
                <a:off x="721" y="802"/>
                <a:ext cx="19" cy="14"/>
              </a:xfrm>
              <a:custGeom>
                <a:avLst/>
                <a:gdLst>
                  <a:gd name="T0" fmla="*/ 2 w 24"/>
                  <a:gd name="T1" fmla="*/ 1 h 24"/>
                  <a:gd name="T2" fmla="*/ 2 w 24"/>
                  <a:gd name="T3" fmla="*/ 1 h 24"/>
                  <a:gd name="T4" fmla="*/ 2 w 24"/>
                  <a:gd name="T5" fmla="*/ 1 h 24"/>
                  <a:gd name="T6" fmla="*/ 2 w 24"/>
                  <a:gd name="T7" fmla="*/ 1 h 24"/>
                  <a:gd name="T8" fmla="*/ 2 w 24"/>
                  <a:gd name="T9" fmla="*/ 1 h 24"/>
                  <a:gd name="T10" fmla="*/ 2 w 24"/>
                  <a:gd name="T11" fmla="*/ 1 h 24"/>
                  <a:gd name="T12" fmla="*/ 2 w 24"/>
                  <a:gd name="T13" fmla="*/ 1 h 24"/>
                  <a:gd name="T14" fmla="*/ 2 w 24"/>
                  <a:gd name="T15" fmla="*/ 1 h 24"/>
                  <a:gd name="T16" fmla="*/ 2 w 24"/>
                  <a:gd name="T17" fmla="*/ 1 h 24"/>
                  <a:gd name="T18" fmla="*/ 0 w 24"/>
                  <a:gd name="T19" fmla="*/ 1 h 24"/>
                  <a:gd name="T20" fmla="*/ 0 w 24"/>
                  <a:gd name="T21" fmla="*/ 1 h 24"/>
                  <a:gd name="T22" fmla="*/ 0 w 24"/>
                  <a:gd name="T23" fmla="*/ 1 h 24"/>
                  <a:gd name="T24" fmla="*/ 2 w 24"/>
                  <a:gd name="T25" fmla="*/ 1 h 24"/>
                  <a:gd name="T26" fmla="*/ 2 w 24"/>
                  <a:gd name="T27" fmla="*/ 1 h 24"/>
                  <a:gd name="T28" fmla="*/ 2 w 24"/>
                  <a:gd name="T29" fmla="*/ 1 h 24"/>
                  <a:gd name="T30" fmla="*/ 2 w 24"/>
                  <a:gd name="T31" fmla="*/ 0 h 24"/>
                  <a:gd name="T32" fmla="*/ 2 w 24"/>
                  <a:gd name="T33" fmla="*/ 0 h 24"/>
                  <a:gd name="T34" fmla="*/ 2 w 24"/>
                  <a:gd name="T35" fmla="*/ 1 h 24"/>
                  <a:gd name="T36" fmla="*/ 2 w 24"/>
                  <a:gd name="T37" fmla="*/ 1 h 24"/>
                  <a:gd name="T38" fmla="*/ 2 w 24"/>
                  <a:gd name="T39" fmla="*/ 1 h 24"/>
                  <a:gd name="T40" fmla="*/ 2 w 24"/>
                  <a:gd name="T41" fmla="*/ 1 h 24"/>
                  <a:gd name="T42" fmla="*/ 2 w 24"/>
                  <a:gd name="T43" fmla="*/ 1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
                  <a:gd name="T67" fmla="*/ 0 h 24"/>
                  <a:gd name="T68" fmla="*/ 24 w 24"/>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 h="24">
                    <a:moveTo>
                      <a:pt x="24" y="12"/>
                    </a:moveTo>
                    <a:lnTo>
                      <a:pt x="24" y="12"/>
                    </a:lnTo>
                    <a:lnTo>
                      <a:pt x="22" y="18"/>
                    </a:lnTo>
                    <a:lnTo>
                      <a:pt x="20" y="22"/>
                    </a:lnTo>
                    <a:lnTo>
                      <a:pt x="16" y="24"/>
                    </a:lnTo>
                    <a:lnTo>
                      <a:pt x="12" y="24"/>
                    </a:lnTo>
                    <a:lnTo>
                      <a:pt x="6" y="24"/>
                    </a:lnTo>
                    <a:lnTo>
                      <a:pt x="4" y="22"/>
                    </a:lnTo>
                    <a:lnTo>
                      <a:pt x="0" y="18"/>
                    </a:lnTo>
                    <a:lnTo>
                      <a:pt x="0" y="12"/>
                    </a:lnTo>
                    <a:lnTo>
                      <a:pt x="2" y="8"/>
                    </a:lnTo>
                    <a:lnTo>
                      <a:pt x="4" y="4"/>
                    </a:lnTo>
                    <a:lnTo>
                      <a:pt x="8" y="2"/>
                    </a:lnTo>
                    <a:lnTo>
                      <a:pt x="12" y="0"/>
                    </a:lnTo>
                    <a:lnTo>
                      <a:pt x="16" y="2"/>
                    </a:lnTo>
                    <a:lnTo>
                      <a:pt x="20" y="4"/>
                    </a:lnTo>
                    <a:lnTo>
                      <a:pt x="22" y="8"/>
                    </a:lnTo>
                    <a:lnTo>
                      <a:pt x="24" y="12"/>
                    </a:lnTo>
                    <a:close/>
                  </a:path>
                </a:pathLst>
              </a:custGeom>
              <a:solidFill>
                <a:srgbClr val="FFBF00"/>
              </a:solidFill>
              <a:ln w="9525">
                <a:noFill/>
                <a:round/>
                <a:headEnd/>
                <a:tailEnd/>
              </a:ln>
            </p:spPr>
            <p:txBody>
              <a:bodyPr/>
              <a:lstStyle/>
              <a:p>
                <a:endParaRPr lang="zh-TW" altLang="en-US"/>
              </a:p>
            </p:txBody>
          </p:sp>
          <p:sp>
            <p:nvSpPr>
              <p:cNvPr id="24657" name="Freeform 89"/>
              <p:cNvSpPr>
                <a:spLocks/>
              </p:cNvSpPr>
              <p:nvPr/>
            </p:nvSpPr>
            <p:spPr bwMode="auto">
              <a:xfrm>
                <a:off x="731" y="773"/>
                <a:ext cx="13" cy="8"/>
              </a:xfrm>
              <a:custGeom>
                <a:avLst/>
                <a:gdLst>
                  <a:gd name="T0" fmla="*/ 2 w 16"/>
                  <a:gd name="T1" fmla="*/ 1 h 14"/>
                  <a:gd name="T2" fmla="*/ 2 w 16"/>
                  <a:gd name="T3" fmla="*/ 1 h 14"/>
                  <a:gd name="T4" fmla="*/ 2 w 16"/>
                  <a:gd name="T5" fmla="*/ 1 h 14"/>
                  <a:gd name="T6" fmla="*/ 2 w 16"/>
                  <a:gd name="T7" fmla="*/ 1 h 14"/>
                  <a:gd name="T8" fmla="*/ 2 w 16"/>
                  <a:gd name="T9" fmla="*/ 1 h 14"/>
                  <a:gd name="T10" fmla="*/ 2 w 16"/>
                  <a:gd name="T11" fmla="*/ 1 h 14"/>
                  <a:gd name="T12" fmla="*/ 2 w 16"/>
                  <a:gd name="T13" fmla="*/ 1 h 14"/>
                  <a:gd name="T14" fmla="*/ 2 w 16"/>
                  <a:gd name="T15" fmla="*/ 1 h 14"/>
                  <a:gd name="T16" fmla="*/ 0 w 16"/>
                  <a:gd name="T17" fmla="*/ 1 h 14"/>
                  <a:gd name="T18" fmla="*/ 0 w 16"/>
                  <a:gd name="T19" fmla="*/ 1 h 14"/>
                  <a:gd name="T20" fmla="*/ 0 w 16"/>
                  <a:gd name="T21" fmla="*/ 1 h 14"/>
                  <a:gd name="T22" fmla="*/ 2 w 16"/>
                  <a:gd name="T23" fmla="*/ 1 h 14"/>
                  <a:gd name="T24" fmla="*/ 2 w 16"/>
                  <a:gd name="T25" fmla="*/ 1 h 14"/>
                  <a:gd name="T26" fmla="*/ 2 w 16"/>
                  <a:gd name="T27" fmla="*/ 0 h 14"/>
                  <a:gd name="T28" fmla="*/ 2 w 16"/>
                  <a:gd name="T29" fmla="*/ 0 h 14"/>
                  <a:gd name="T30" fmla="*/ 2 w 16"/>
                  <a:gd name="T31" fmla="*/ 0 h 14"/>
                  <a:gd name="T32" fmla="*/ 2 w 16"/>
                  <a:gd name="T33" fmla="*/ 1 h 14"/>
                  <a:gd name="T34" fmla="*/ 2 w 16"/>
                  <a:gd name="T35" fmla="*/ 1 h 14"/>
                  <a:gd name="T36" fmla="*/ 2 w 16"/>
                  <a:gd name="T37" fmla="*/ 1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14"/>
                  <a:gd name="T59" fmla="*/ 16 w 16"/>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14">
                    <a:moveTo>
                      <a:pt x="16" y="6"/>
                    </a:moveTo>
                    <a:lnTo>
                      <a:pt x="16" y="6"/>
                    </a:lnTo>
                    <a:lnTo>
                      <a:pt x="16" y="10"/>
                    </a:lnTo>
                    <a:lnTo>
                      <a:pt x="14" y="12"/>
                    </a:lnTo>
                    <a:lnTo>
                      <a:pt x="8" y="14"/>
                    </a:lnTo>
                    <a:lnTo>
                      <a:pt x="6" y="14"/>
                    </a:lnTo>
                    <a:lnTo>
                      <a:pt x="2" y="12"/>
                    </a:lnTo>
                    <a:lnTo>
                      <a:pt x="0" y="10"/>
                    </a:lnTo>
                    <a:lnTo>
                      <a:pt x="0" y="6"/>
                    </a:lnTo>
                    <a:lnTo>
                      <a:pt x="2" y="4"/>
                    </a:lnTo>
                    <a:lnTo>
                      <a:pt x="2" y="2"/>
                    </a:lnTo>
                    <a:lnTo>
                      <a:pt x="8" y="0"/>
                    </a:lnTo>
                    <a:lnTo>
                      <a:pt x="12" y="0"/>
                    </a:lnTo>
                    <a:lnTo>
                      <a:pt x="14" y="2"/>
                    </a:lnTo>
                    <a:lnTo>
                      <a:pt x="16" y="6"/>
                    </a:lnTo>
                    <a:close/>
                  </a:path>
                </a:pathLst>
              </a:custGeom>
              <a:solidFill>
                <a:srgbClr val="FFBF00"/>
              </a:solidFill>
              <a:ln w="9525">
                <a:noFill/>
                <a:round/>
                <a:headEnd/>
                <a:tailEnd/>
              </a:ln>
            </p:spPr>
            <p:txBody>
              <a:bodyPr/>
              <a:lstStyle/>
              <a:p>
                <a:endParaRPr lang="zh-TW" altLang="en-US"/>
              </a:p>
            </p:txBody>
          </p:sp>
          <p:sp>
            <p:nvSpPr>
              <p:cNvPr id="24658" name="Freeform 90"/>
              <p:cNvSpPr>
                <a:spLocks/>
              </p:cNvSpPr>
              <p:nvPr/>
            </p:nvSpPr>
            <p:spPr bwMode="auto">
              <a:xfrm>
                <a:off x="758" y="762"/>
                <a:ext cx="13" cy="9"/>
              </a:xfrm>
              <a:custGeom>
                <a:avLst/>
                <a:gdLst>
                  <a:gd name="T0" fmla="*/ 2 w 16"/>
                  <a:gd name="T1" fmla="*/ 1 h 14"/>
                  <a:gd name="T2" fmla="*/ 2 w 16"/>
                  <a:gd name="T3" fmla="*/ 1 h 14"/>
                  <a:gd name="T4" fmla="*/ 2 w 16"/>
                  <a:gd name="T5" fmla="*/ 1 h 14"/>
                  <a:gd name="T6" fmla="*/ 2 w 16"/>
                  <a:gd name="T7" fmla="*/ 1 h 14"/>
                  <a:gd name="T8" fmla="*/ 2 w 16"/>
                  <a:gd name="T9" fmla="*/ 1 h 14"/>
                  <a:gd name="T10" fmla="*/ 2 w 16"/>
                  <a:gd name="T11" fmla="*/ 1 h 14"/>
                  <a:gd name="T12" fmla="*/ 2 w 16"/>
                  <a:gd name="T13" fmla="*/ 1 h 14"/>
                  <a:gd name="T14" fmla="*/ 2 w 16"/>
                  <a:gd name="T15" fmla="*/ 1 h 14"/>
                  <a:gd name="T16" fmla="*/ 0 w 16"/>
                  <a:gd name="T17" fmla="*/ 1 h 14"/>
                  <a:gd name="T18" fmla="*/ 0 w 16"/>
                  <a:gd name="T19" fmla="*/ 1 h 14"/>
                  <a:gd name="T20" fmla="*/ 0 w 16"/>
                  <a:gd name="T21" fmla="*/ 1 h 14"/>
                  <a:gd name="T22" fmla="*/ 0 w 16"/>
                  <a:gd name="T23" fmla="*/ 1 h 14"/>
                  <a:gd name="T24" fmla="*/ 2 w 16"/>
                  <a:gd name="T25" fmla="*/ 1 h 14"/>
                  <a:gd name="T26" fmla="*/ 2 w 16"/>
                  <a:gd name="T27" fmla="*/ 0 h 14"/>
                  <a:gd name="T28" fmla="*/ 2 w 16"/>
                  <a:gd name="T29" fmla="*/ 0 h 14"/>
                  <a:gd name="T30" fmla="*/ 2 w 16"/>
                  <a:gd name="T31" fmla="*/ 0 h 14"/>
                  <a:gd name="T32" fmla="*/ 2 w 16"/>
                  <a:gd name="T33" fmla="*/ 1 h 14"/>
                  <a:gd name="T34" fmla="*/ 2 w 16"/>
                  <a:gd name="T35" fmla="*/ 1 h 14"/>
                  <a:gd name="T36" fmla="*/ 2 w 16"/>
                  <a:gd name="T37" fmla="*/ 1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14"/>
                  <a:gd name="T59" fmla="*/ 16 w 16"/>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14">
                    <a:moveTo>
                      <a:pt x="16" y="6"/>
                    </a:moveTo>
                    <a:lnTo>
                      <a:pt x="16" y="6"/>
                    </a:lnTo>
                    <a:lnTo>
                      <a:pt x="16" y="10"/>
                    </a:lnTo>
                    <a:lnTo>
                      <a:pt x="14" y="12"/>
                    </a:lnTo>
                    <a:lnTo>
                      <a:pt x="8" y="14"/>
                    </a:lnTo>
                    <a:lnTo>
                      <a:pt x="4" y="14"/>
                    </a:lnTo>
                    <a:lnTo>
                      <a:pt x="2" y="12"/>
                    </a:lnTo>
                    <a:lnTo>
                      <a:pt x="0" y="10"/>
                    </a:lnTo>
                    <a:lnTo>
                      <a:pt x="0" y="6"/>
                    </a:lnTo>
                    <a:lnTo>
                      <a:pt x="0" y="4"/>
                    </a:lnTo>
                    <a:lnTo>
                      <a:pt x="2" y="2"/>
                    </a:lnTo>
                    <a:lnTo>
                      <a:pt x="8" y="0"/>
                    </a:lnTo>
                    <a:lnTo>
                      <a:pt x="12" y="0"/>
                    </a:lnTo>
                    <a:lnTo>
                      <a:pt x="14" y="2"/>
                    </a:lnTo>
                    <a:lnTo>
                      <a:pt x="16" y="6"/>
                    </a:lnTo>
                    <a:close/>
                  </a:path>
                </a:pathLst>
              </a:custGeom>
              <a:solidFill>
                <a:srgbClr val="FFBF00"/>
              </a:solidFill>
              <a:ln w="9525">
                <a:noFill/>
                <a:round/>
                <a:headEnd/>
                <a:tailEnd/>
              </a:ln>
            </p:spPr>
            <p:txBody>
              <a:bodyPr/>
              <a:lstStyle/>
              <a:p>
                <a:endParaRPr lang="zh-TW" altLang="en-US"/>
              </a:p>
            </p:txBody>
          </p:sp>
          <p:sp>
            <p:nvSpPr>
              <p:cNvPr id="24659" name="Freeform 91"/>
              <p:cNvSpPr>
                <a:spLocks/>
              </p:cNvSpPr>
              <p:nvPr/>
            </p:nvSpPr>
            <p:spPr bwMode="auto">
              <a:xfrm>
                <a:off x="844" y="793"/>
                <a:ext cx="13" cy="10"/>
              </a:xfrm>
              <a:custGeom>
                <a:avLst/>
                <a:gdLst>
                  <a:gd name="T0" fmla="*/ 2 w 16"/>
                  <a:gd name="T1" fmla="*/ 1 h 16"/>
                  <a:gd name="T2" fmla="*/ 2 w 16"/>
                  <a:gd name="T3" fmla="*/ 1 h 16"/>
                  <a:gd name="T4" fmla="*/ 2 w 16"/>
                  <a:gd name="T5" fmla="*/ 1 h 16"/>
                  <a:gd name="T6" fmla="*/ 2 w 16"/>
                  <a:gd name="T7" fmla="*/ 1 h 16"/>
                  <a:gd name="T8" fmla="*/ 2 w 16"/>
                  <a:gd name="T9" fmla="*/ 1 h 16"/>
                  <a:gd name="T10" fmla="*/ 2 w 16"/>
                  <a:gd name="T11" fmla="*/ 1 h 16"/>
                  <a:gd name="T12" fmla="*/ 2 w 16"/>
                  <a:gd name="T13" fmla="*/ 1 h 16"/>
                  <a:gd name="T14" fmla="*/ 2 w 16"/>
                  <a:gd name="T15" fmla="*/ 1 h 16"/>
                  <a:gd name="T16" fmla="*/ 0 w 16"/>
                  <a:gd name="T17" fmla="*/ 1 h 16"/>
                  <a:gd name="T18" fmla="*/ 0 w 16"/>
                  <a:gd name="T19" fmla="*/ 1 h 16"/>
                  <a:gd name="T20" fmla="*/ 0 w 16"/>
                  <a:gd name="T21" fmla="*/ 1 h 16"/>
                  <a:gd name="T22" fmla="*/ 0 w 16"/>
                  <a:gd name="T23" fmla="*/ 1 h 16"/>
                  <a:gd name="T24" fmla="*/ 2 w 16"/>
                  <a:gd name="T25" fmla="*/ 1 h 16"/>
                  <a:gd name="T26" fmla="*/ 2 w 16"/>
                  <a:gd name="T27" fmla="*/ 0 h 16"/>
                  <a:gd name="T28" fmla="*/ 2 w 16"/>
                  <a:gd name="T29" fmla="*/ 0 h 16"/>
                  <a:gd name="T30" fmla="*/ 2 w 16"/>
                  <a:gd name="T31" fmla="*/ 0 h 16"/>
                  <a:gd name="T32" fmla="*/ 2 w 16"/>
                  <a:gd name="T33" fmla="*/ 1 h 16"/>
                  <a:gd name="T34" fmla="*/ 2 w 16"/>
                  <a:gd name="T35" fmla="*/ 1 h 16"/>
                  <a:gd name="T36" fmla="*/ 2 w 16"/>
                  <a:gd name="T37" fmla="*/ 1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16"/>
                  <a:gd name="T59" fmla="*/ 16 w 16"/>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16">
                    <a:moveTo>
                      <a:pt x="16" y="8"/>
                    </a:moveTo>
                    <a:lnTo>
                      <a:pt x="16" y="8"/>
                    </a:lnTo>
                    <a:lnTo>
                      <a:pt x="14" y="10"/>
                    </a:lnTo>
                    <a:lnTo>
                      <a:pt x="12" y="12"/>
                    </a:lnTo>
                    <a:lnTo>
                      <a:pt x="8" y="16"/>
                    </a:lnTo>
                    <a:lnTo>
                      <a:pt x="4" y="14"/>
                    </a:lnTo>
                    <a:lnTo>
                      <a:pt x="2" y="12"/>
                    </a:lnTo>
                    <a:lnTo>
                      <a:pt x="0" y="10"/>
                    </a:lnTo>
                    <a:lnTo>
                      <a:pt x="0" y="8"/>
                    </a:lnTo>
                    <a:lnTo>
                      <a:pt x="0" y="4"/>
                    </a:lnTo>
                    <a:lnTo>
                      <a:pt x="2" y="2"/>
                    </a:lnTo>
                    <a:lnTo>
                      <a:pt x="8" y="0"/>
                    </a:lnTo>
                    <a:lnTo>
                      <a:pt x="10" y="0"/>
                    </a:lnTo>
                    <a:lnTo>
                      <a:pt x="14" y="2"/>
                    </a:lnTo>
                    <a:lnTo>
                      <a:pt x="16" y="8"/>
                    </a:lnTo>
                    <a:close/>
                  </a:path>
                </a:pathLst>
              </a:custGeom>
              <a:solidFill>
                <a:srgbClr val="FFA300"/>
              </a:solidFill>
              <a:ln w="9525">
                <a:noFill/>
                <a:round/>
                <a:headEnd/>
                <a:tailEnd/>
              </a:ln>
            </p:spPr>
            <p:txBody>
              <a:bodyPr/>
              <a:lstStyle/>
              <a:p>
                <a:endParaRPr lang="zh-TW" altLang="en-US"/>
              </a:p>
            </p:txBody>
          </p:sp>
          <p:sp>
            <p:nvSpPr>
              <p:cNvPr id="24660" name="Freeform 92"/>
              <p:cNvSpPr>
                <a:spLocks/>
              </p:cNvSpPr>
              <p:nvPr/>
            </p:nvSpPr>
            <p:spPr bwMode="auto">
              <a:xfrm>
                <a:off x="841" y="783"/>
                <a:ext cx="13" cy="8"/>
              </a:xfrm>
              <a:custGeom>
                <a:avLst/>
                <a:gdLst>
                  <a:gd name="T0" fmla="*/ 2 w 16"/>
                  <a:gd name="T1" fmla="*/ 1 h 14"/>
                  <a:gd name="T2" fmla="*/ 2 w 16"/>
                  <a:gd name="T3" fmla="*/ 1 h 14"/>
                  <a:gd name="T4" fmla="*/ 2 w 16"/>
                  <a:gd name="T5" fmla="*/ 1 h 14"/>
                  <a:gd name="T6" fmla="*/ 2 w 16"/>
                  <a:gd name="T7" fmla="*/ 1 h 14"/>
                  <a:gd name="T8" fmla="*/ 2 w 16"/>
                  <a:gd name="T9" fmla="*/ 1 h 14"/>
                  <a:gd name="T10" fmla="*/ 2 w 16"/>
                  <a:gd name="T11" fmla="*/ 1 h 14"/>
                  <a:gd name="T12" fmla="*/ 2 w 16"/>
                  <a:gd name="T13" fmla="*/ 1 h 14"/>
                  <a:gd name="T14" fmla="*/ 2 w 16"/>
                  <a:gd name="T15" fmla="*/ 1 h 14"/>
                  <a:gd name="T16" fmla="*/ 0 w 16"/>
                  <a:gd name="T17" fmla="*/ 1 h 14"/>
                  <a:gd name="T18" fmla="*/ 0 w 16"/>
                  <a:gd name="T19" fmla="*/ 1 h 14"/>
                  <a:gd name="T20" fmla="*/ 0 w 16"/>
                  <a:gd name="T21" fmla="*/ 1 h 14"/>
                  <a:gd name="T22" fmla="*/ 0 w 16"/>
                  <a:gd name="T23" fmla="*/ 1 h 14"/>
                  <a:gd name="T24" fmla="*/ 2 w 16"/>
                  <a:gd name="T25" fmla="*/ 1 h 14"/>
                  <a:gd name="T26" fmla="*/ 2 w 16"/>
                  <a:gd name="T27" fmla="*/ 0 h 14"/>
                  <a:gd name="T28" fmla="*/ 2 w 16"/>
                  <a:gd name="T29" fmla="*/ 0 h 14"/>
                  <a:gd name="T30" fmla="*/ 2 w 16"/>
                  <a:gd name="T31" fmla="*/ 0 h 14"/>
                  <a:gd name="T32" fmla="*/ 2 w 16"/>
                  <a:gd name="T33" fmla="*/ 1 h 14"/>
                  <a:gd name="T34" fmla="*/ 2 w 16"/>
                  <a:gd name="T35" fmla="*/ 1 h 14"/>
                  <a:gd name="T36" fmla="*/ 2 w 16"/>
                  <a:gd name="T37" fmla="*/ 1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14"/>
                  <a:gd name="T59" fmla="*/ 16 w 16"/>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14">
                    <a:moveTo>
                      <a:pt x="16" y="8"/>
                    </a:moveTo>
                    <a:lnTo>
                      <a:pt x="16" y="8"/>
                    </a:lnTo>
                    <a:lnTo>
                      <a:pt x="14" y="10"/>
                    </a:lnTo>
                    <a:lnTo>
                      <a:pt x="14" y="12"/>
                    </a:lnTo>
                    <a:lnTo>
                      <a:pt x="8" y="14"/>
                    </a:lnTo>
                    <a:lnTo>
                      <a:pt x="4" y="14"/>
                    </a:lnTo>
                    <a:lnTo>
                      <a:pt x="2" y="12"/>
                    </a:lnTo>
                    <a:lnTo>
                      <a:pt x="0" y="10"/>
                    </a:lnTo>
                    <a:lnTo>
                      <a:pt x="0" y="8"/>
                    </a:lnTo>
                    <a:lnTo>
                      <a:pt x="0" y="4"/>
                    </a:lnTo>
                    <a:lnTo>
                      <a:pt x="2" y="2"/>
                    </a:lnTo>
                    <a:lnTo>
                      <a:pt x="8" y="0"/>
                    </a:lnTo>
                    <a:lnTo>
                      <a:pt x="10" y="0"/>
                    </a:lnTo>
                    <a:lnTo>
                      <a:pt x="14" y="2"/>
                    </a:lnTo>
                    <a:lnTo>
                      <a:pt x="16" y="8"/>
                    </a:lnTo>
                    <a:close/>
                  </a:path>
                </a:pathLst>
              </a:custGeom>
              <a:solidFill>
                <a:srgbClr val="FFBF00"/>
              </a:solidFill>
              <a:ln w="9525">
                <a:noFill/>
                <a:round/>
                <a:headEnd/>
                <a:tailEnd/>
              </a:ln>
            </p:spPr>
            <p:txBody>
              <a:bodyPr/>
              <a:lstStyle/>
              <a:p>
                <a:endParaRPr lang="zh-TW" altLang="en-US"/>
              </a:p>
            </p:txBody>
          </p:sp>
          <p:sp>
            <p:nvSpPr>
              <p:cNvPr id="24661" name="Freeform 93"/>
              <p:cNvSpPr>
                <a:spLocks/>
              </p:cNvSpPr>
              <p:nvPr/>
            </p:nvSpPr>
            <p:spPr bwMode="auto">
              <a:xfrm>
                <a:off x="831" y="793"/>
                <a:ext cx="13" cy="10"/>
              </a:xfrm>
              <a:custGeom>
                <a:avLst/>
                <a:gdLst>
                  <a:gd name="T0" fmla="*/ 2 w 16"/>
                  <a:gd name="T1" fmla="*/ 1 h 16"/>
                  <a:gd name="T2" fmla="*/ 2 w 16"/>
                  <a:gd name="T3" fmla="*/ 1 h 16"/>
                  <a:gd name="T4" fmla="*/ 2 w 16"/>
                  <a:gd name="T5" fmla="*/ 1 h 16"/>
                  <a:gd name="T6" fmla="*/ 2 w 16"/>
                  <a:gd name="T7" fmla="*/ 1 h 16"/>
                  <a:gd name="T8" fmla="*/ 2 w 16"/>
                  <a:gd name="T9" fmla="*/ 1 h 16"/>
                  <a:gd name="T10" fmla="*/ 2 w 16"/>
                  <a:gd name="T11" fmla="*/ 1 h 16"/>
                  <a:gd name="T12" fmla="*/ 2 w 16"/>
                  <a:gd name="T13" fmla="*/ 1 h 16"/>
                  <a:gd name="T14" fmla="*/ 2 w 16"/>
                  <a:gd name="T15" fmla="*/ 1 h 16"/>
                  <a:gd name="T16" fmla="*/ 0 w 16"/>
                  <a:gd name="T17" fmla="*/ 1 h 16"/>
                  <a:gd name="T18" fmla="*/ 0 w 16"/>
                  <a:gd name="T19" fmla="*/ 1 h 16"/>
                  <a:gd name="T20" fmla="*/ 0 w 16"/>
                  <a:gd name="T21" fmla="*/ 1 h 16"/>
                  <a:gd name="T22" fmla="*/ 2 w 16"/>
                  <a:gd name="T23" fmla="*/ 1 h 16"/>
                  <a:gd name="T24" fmla="*/ 2 w 16"/>
                  <a:gd name="T25" fmla="*/ 1 h 16"/>
                  <a:gd name="T26" fmla="*/ 2 w 16"/>
                  <a:gd name="T27" fmla="*/ 0 h 16"/>
                  <a:gd name="T28" fmla="*/ 2 w 16"/>
                  <a:gd name="T29" fmla="*/ 0 h 16"/>
                  <a:gd name="T30" fmla="*/ 2 w 16"/>
                  <a:gd name="T31" fmla="*/ 1 h 16"/>
                  <a:gd name="T32" fmla="*/ 2 w 16"/>
                  <a:gd name="T33" fmla="*/ 1 h 16"/>
                  <a:gd name="T34" fmla="*/ 2 w 16"/>
                  <a:gd name="T35" fmla="*/ 1 h 16"/>
                  <a:gd name="T36" fmla="*/ 2 w 16"/>
                  <a:gd name="T37" fmla="*/ 1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16"/>
                  <a:gd name="T59" fmla="*/ 16 w 16"/>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16">
                    <a:moveTo>
                      <a:pt x="16" y="8"/>
                    </a:moveTo>
                    <a:lnTo>
                      <a:pt x="16" y="8"/>
                    </a:lnTo>
                    <a:lnTo>
                      <a:pt x="16" y="12"/>
                    </a:lnTo>
                    <a:lnTo>
                      <a:pt x="14" y="14"/>
                    </a:lnTo>
                    <a:lnTo>
                      <a:pt x="8" y="16"/>
                    </a:lnTo>
                    <a:lnTo>
                      <a:pt x="6" y="16"/>
                    </a:lnTo>
                    <a:lnTo>
                      <a:pt x="2" y="14"/>
                    </a:lnTo>
                    <a:lnTo>
                      <a:pt x="0" y="12"/>
                    </a:lnTo>
                    <a:lnTo>
                      <a:pt x="0" y="8"/>
                    </a:lnTo>
                    <a:lnTo>
                      <a:pt x="2" y="6"/>
                    </a:lnTo>
                    <a:lnTo>
                      <a:pt x="2" y="4"/>
                    </a:lnTo>
                    <a:lnTo>
                      <a:pt x="8" y="0"/>
                    </a:lnTo>
                    <a:lnTo>
                      <a:pt x="12" y="2"/>
                    </a:lnTo>
                    <a:lnTo>
                      <a:pt x="14" y="4"/>
                    </a:lnTo>
                    <a:lnTo>
                      <a:pt x="16" y="8"/>
                    </a:lnTo>
                    <a:close/>
                  </a:path>
                </a:pathLst>
              </a:custGeom>
              <a:solidFill>
                <a:srgbClr val="FFBF00"/>
              </a:solidFill>
              <a:ln w="9525">
                <a:noFill/>
                <a:round/>
                <a:headEnd/>
                <a:tailEnd/>
              </a:ln>
            </p:spPr>
            <p:txBody>
              <a:bodyPr/>
              <a:lstStyle/>
              <a:p>
                <a:endParaRPr lang="zh-TW" altLang="en-US"/>
              </a:p>
            </p:txBody>
          </p:sp>
          <p:sp>
            <p:nvSpPr>
              <p:cNvPr id="24662" name="Freeform 94"/>
              <p:cNvSpPr>
                <a:spLocks/>
              </p:cNvSpPr>
              <p:nvPr/>
            </p:nvSpPr>
            <p:spPr bwMode="auto">
              <a:xfrm>
                <a:off x="820" y="806"/>
                <a:ext cx="13" cy="9"/>
              </a:xfrm>
              <a:custGeom>
                <a:avLst/>
                <a:gdLst>
                  <a:gd name="T0" fmla="*/ 2 w 16"/>
                  <a:gd name="T1" fmla="*/ 1 h 14"/>
                  <a:gd name="T2" fmla="*/ 2 w 16"/>
                  <a:gd name="T3" fmla="*/ 1 h 14"/>
                  <a:gd name="T4" fmla="*/ 2 w 16"/>
                  <a:gd name="T5" fmla="*/ 1 h 14"/>
                  <a:gd name="T6" fmla="*/ 2 w 16"/>
                  <a:gd name="T7" fmla="*/ 1 h 14"/>
                  <a:gd name="T8" fmla="*/ 2 w 16"/>
                  <a:gd name="T9" fmla="*/ 1 h 14"/>
                  <a:gd name="T10" fmla="*/ 2 w 16"/>
                  <a:gd name="T11" fmla="*/ 1 h 14"/>
                  <a:gd name="T12" fmla="*/ 2 w 16"/>
                  <a:gd name="T13" fmla="*/ 1 h 14"/>
                  <a:gd name="T14" fmla="*/ 2 w 16"/>
                  <a:gd name="T15" fmla="*/ 1 h 14"/>
                  <a:gd name="T16" fmla="*/ 0 w 16"/>
                  <a:gd name="T17" fmla="*/ 1 h 14"/>
                  <a:gd name="T18" fmla="*/ 0 w 16"/>
                  <a:gd name="T19" fmla="*/ 1 h 14"/>
                  <a:gd name="T20" fmla="*/ 0 w 16"/>
                  <a:gd name="T21" fmla="*/ 1 h 14"/>
                  <a:gd name="T22" fmla="*/ 0 w 16"/>
                  <a:gd name="T23" fmla="*/ 1 h 14"/>
                  <a:gd name="T24" fmla="*/ 2 w 16"/>
                  <a:gd name="T25" fmla="*/ 1 h 14"/>
                  <a:gd name="T26" fmla="*/ 2 w 16"/>
                  <a:gd name="T27" fmla="*/ 0 h 14"/>
                  <a:gd name="T28" fmla="*/ 2 w 16"/>
                  <a:gd name="T29" fmla="*/ 0 h 14"/>
                  <a:gd name="T30" fmla="*/ 2 w 16"/>
                  <a:gd name="T31" fmla="*/ 0 h 14"/>
                  <a:gd name="T32" fmla="*/ 2 w 16"/>
                  <a:gd name="T33" fmla="*/ 1 h 14"/>
                  <a:gd name="T34" fmla="*/ 2 w 16"/>
                  <a:gd name="T35" fmla="*/ 1 h 14"/>
                  <a:gd name="T36" fmla="*/ 2 w 16"/>
                  <a:gd name="T37" fmla="*/ 1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14"/>
                  <a:gd name="T59" fmla="*/ 16 w 16"/>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14">
                    <a:moveTo>
                      <a:pt x="16" y="8"/>
                    </a:moveTo>
                    <a:lnTo>
                      <a:pt x="16" y="8"/>
                    </a:lnTo>
                    <a:lnTo>
                      <a:pt x="14" y="10"/>
                    </a:lnTo>
                    <a:lnTo>
                      <a:pt x="14" y="12"/>
                    </a:lnTo>
                    <a:lnTo>
                      <a:pt x="8" y="14"/>
                    </a:lnTo>
                    <a:lnTo>
                      <a:pt x="4" y="14"/>
                    </a:lnTo>
                    <a:lnTo>
                      <a:pt x="2" y="12"/>
                    </a:lnTo>
                    <a:lnTo>
                      <a:pt x="0" y="10"/>
                    </a:lnTo>
                    <a:lnTo>
                      <a:pt x="0" y="8"/>
                    </a:lnTo>
                    <a:lnTo>
                      <a:pt x="0" y="4"/>
                    </a:lnTo>
                    <a:lnTo>
                      <a:pt x="2" y="2"/>
                    </a:lnTo>
                    <a:lnTo>
                      <a:pt x="8" y="0"/>
                    </a:lnTo>
                    <a:lnTo>
                      <a:pt x="10" y="0"/>
                    </a:lnTo>
                    <a:lnTo>
                      <a:pt x="14" y="2"/>
                    </a:lnTo>
                    <a:lnTo>
                      <a:pt x="16" y="8"/>
                    </a:lnTo>
                    <a:close/>
                  </a:path>
                </a:pathLst>
              </a:custGeom>
              <a:solidFill>
                <a:srgbClr val="FFBF00"/>
              </a:solidFill>
              <a:ln w="9525">
                <a:noFill/>
                <a:round/>
                <a:headEnd/>
                <a:tailEnd/>
              </a:ln>
            </p:spPr>
            <p:txBody>
              <a:bodyPr/>
              <a:lstStyle/>
              <a:p>
                <a:endParaRPr lang="zh-TW" altLang="en-US"/>
              </a:p>
            </p:txBody>
          </p:sp>
          <p:sp>
            <p:nvSpPr>
              <p:cNvPr id="24663" name="Freeform 95"/>
              <p:cNvSpPr>
                <a:spLocks/>
              </p:cNvSpPr>
              <p:nvPr/>
            </p:nvSpPr>
            <p:spPr bwMode="auto">
              <a:xfrm>
                <a:off x="807" y="817"/>
                <a:ext cx="13" cy="10"/>
              </a:xfrm>
              <a:custGeom>
                <a:avLst/>
                <a:gdLst>
                  <a:gd name="T0" fmla="*/ 2 w 16"/>
                  <a:gd name="T1" fmla="*/ 1 h 16"/>
                  <a:gd name="T2" fmla="*/ 2 w 16"/>
                  <a:gd name="T3" fmla="*/ 1 h 16"/>
                  <a:gd name="T4" fmla="*/ 2 w 16"/>
                  <a:gd name="T5" fmla="*/ 1 h 16"/>
                  <a:gd name="T6" fmla="*/ 2 w 16"/>
                  <a:gd name="T7" fmla="*/ 1 h 16"/>
                  <a:gd name="T8" fmla="*/ 2 w 16"/>
                  <a:gd name="T9" fmla="*/ 1 h 16"/>
                  <a:gd name="T10" fmla="*/ 2 w 16"/>
                  <a:gd name="T11" fmla="*/ 1 h 16"/>
                  <a:gd name="T12" fmla="*/ 2 w 16"/>
                  <a:gd name="T13" fmla="*/ 1 h 16"/>
                  <a:gd name="T14" fmla="*/ 2 w 16"/>
                  <a:gd name="T15" fmla="*/ 1 h 16"/>
                  <a:gd name="T16" fmla="*/ 0 w 16"/>
                  <a:gd name="T17" fmla="*/ 1 h 16"/>
                  <a:gd name="T18" fmla="*/ 0 w 16"/>
                  <a:gd name="T19" fmla="*/ 1 h 16"/>
                  <a:gd name="T20" fmla="*/ 0 w 16"/>
                  <a:gd name="T21" fmla="*/ 1 h 16"/>
                  <a:gd name="T22" fmla="*/ 0 w 16"/>
                  <a:gd name="T23" fmla="*/ 1 h 16"/>
                  <a:gd name="T24" fmla="*/ 2 w 16"/>
                  <a:gd name="T25" fmla="*/ 1 h 16"/>
                  <a:gd name="T26" fmla="*/ 2 w 16"/>
                  <a:gd name="T27" fmla="*/ 0 h 16"/>
                  <a:gd name="T28" fmla="*/ 2 w 16"/>
                  <a:gd name="T29" fmla="*/ 0 h 16"/>
                  <a:gd name="T30" fmla="*/ 2 w 16"/>
                  <a:gd name="T31" fmla="*/ 0 h 16"/>
                  <a:gd name="T32" fmla="*/ 2 w 16"/>
                  <a:gd name="T33" fmla="*/ 0 h 16"/>
                  <a:gd name="T34" fmla="*/ 2 w 16"/>
                  <a:gd name="T35" fmla="*/ 1 h 16"/>
                  <a:gd name="T36" fmla="*/ 2 w 16"/>
                  <a:gd name="T37" fmla="*/ 1 h 16"/>
                  <a:gd name="T38" fmla="*/ 2 w 16"/>
                  <a:gd name="T39" fmla="*/ 1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16"/>
                  <a:gd name="T62" fmla="*/ 16 w 16"/>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16">
                    <a:moveTo>
                      <a:pt x="16" y="8"/>
                    </a:moveTo>
                    <a:lnTo>
                      <a:pt x="16" y="8"/>
                    </a:lnTo>
                    <a:lnTo>
                      <a:pt x="14" y="10"/>
                    </a:lnTo>
                    <a:lnTo>
                      <a:pt x="12" y="12"/>
                    </a:lnTo>
                    <a:lnTo>
                      <a:pt x="8" y="16"/>
                    </a:lnTo>
                    <a:lnTo>
                      <a:pt x="4" y="14"/>
                    </a:lnTo>
                    <a:lnTo>
                      <a:pt x="2" y="12"/>
                    </a:lnTo>
                    <a:lnTo>
                      <a:pt x="0" y="10"/>
                    </a:lnTo>
                    <a:lnTo>
                      <a:pt x="0" y="8"/>
                    </a:lnTo>
                    <a:lnTo>
                      <a:pt x="0" y="4"/>
                    </a:lnTo>
                    <a:lnTo>
                      <a:pt x="2" y="2"/>
                    </a:lnTo>
                    <a:lnTo>
                      <a:pt x="4" y="0"/>
                    </a:lnTo>
                    <a:lnTo>
                      <a:pt x="8" y="0"/>
                    </a:lnTo>
                    <a:lnTo>
                      <a:pt x="10" y="0"/>
                    </a:lnTo>
                    <a:lnTo>
                      <a:pt x="14" y="2"/>
                    </a:lnTo>
                    <a:lnTo>
                      <a:pt x="16" y="8"/>
                    </a:lnTo>
                    <a:close/>
                  </a:path>
                </a:pathLst>
              </a:custGeom>
              <a:solidFill>
                <a:srgbClr val="FFBF00"/>
              </a:solidFill>
              <a:ln w="9525">
                <a:noFill/>
                <a:round/>
                <a:headEnd/>
                <a:tailEnd/>
              </a:ln>
            </p:spPr>
            <p:txBody>
              <a:bodyPr/>
              <a:lstStyle/>
              <a:p>
                <a:endParaRPr lang="zh-TW" altLang="en-US"/>
              </a:p>
            </p:txBody>
          </p:sp>
          <p:sp>
            <p:nvSpPr>
              <p:cNvPr id="24664" name="Freeform 96"/>
              <p:cNvSpPr>
                <a:spLocks/>
              </p:cNvSpPr>
              <p:nvPr/>
            </p:nvSpPr>
            <p:spPr bwMode="auto">
              <a:xfrm>
                <a:off x="847" y="809"/>
                <a:ext cx="13" cy="8"/>
              </a:xfrm>
              <a:custGeom>
                <a:avLst/>
                <a:gdLst>
                  <a:gd name="T0" fmla="*/ 2 w 16"/>
                  <a:gd name="T1" fmla="*/ 1 h 14"/>
                  <a:gd name="T2" fmla="*/ 2 w 16"/>
                  <a:gd name="T3" fmla="*/ 1 h 14"/>
                  <a:gd name="T4" fmla="*/ 2 w 16"/>
                  <a:gd name="T5" fmla="*/ 1 h 14"/>
                  <a:gd name="T6" fmla="*/ 2 w 16"/>
                  <a:gd name="T7" fmla="*/ 1 h 14"/>
                  <a:gd name="T8" fmla="*/ 2 w 16"/>
                  <a:gd name="T9" fmla="*/ 1 h 14"/>
                  <a:gd name="T10" fmla="*/ 2 w 16"/>
                  <a:gd name="T11" fmla="*/ 1 h 14"/>
                  <a:gd name="T12" fmla="*/ 2 w 16"/>
                  <a:gd name="T13" fmla="*/ 1 h 14"/>
                  <a:gd name="T14" fmla="*/ 2 w 16"/>
                  <a:gd name="T15" fmla="*/ 1 h 14"/>
                  <a:gd name="T16" fmla="*/ 0 w 16"/>
                  <a:gd name="T17" fmla="*/ 1 h 14"/>
                  <a:gd name="T18" fmla="*/ 0 w 16"/>
                  <a:gd name="T19" fmla="*/ 1 h 14"/>
                  <a:gd name="T20" fmla="*/ 0 w 16"/>
                  <a:gd name="T21" fmla="*/ 1 h 14"/>
                  <a:gd name="T22" fmla="*/ 0 w 16"/>
                  <a:gd name="T23" fmla="*/ 1 h 14"/>
                  <a:gd name="T24" fmla="*/ 2 w 16"/>
                  <a:gd name="T25" fmla="*/ 1 h 14"/>
                  <a:gd name="T26" fmla="*/ 2 w 16"/>
                  <a:gd name="T27" fmla="*/ 0 h 14"/>
                  <a:gd name="T28" fmla="*/ 2 w 16"/>
                  <a:gd name="T29" fmla="*/ 0 h 14"/>
                  <a:gd name="T30" fmla="*/ 2 w 16"/>
                  <a:gd name="T31" fmla="*/ 0 h 14"/>
                  <a:gd name="T32" fmla="*/ 2 w 16"/>
                  <a:gd name="T33" fmla="*/ 0 h 14"/>
                  <a:gd name="T34" fmla="*/ 2 w 16"/>
                  <a:gd name="T35" fmla="*/ 1 h 14"/>
                  <a:gd name="T36" fmla="*/ 2 w 16"/>
                  <a:gd name="T37" fmla="*/ 1 h 14"/>
                  <a:gd name="T38" fmla="*/ 2 w 16"/>
                  <a:gd name="T39" fmla="*/ 1 h 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14"/>
                  <a:gd name="T62" fmla="*/ 16 w 16"/>
                  <a:gd name="T63" fmla="*/ 14 h 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14">
                    <a:moveTo>
                      <a:pt x="16" y="6"/>
                    </a:moveTo>
                    <a:lnTo>
                      <a:pt x="16" y="6"/>
                    </a:lnTo>
                    <a:lnTo>
                      <a:pt x="16" y="10"/>
                    </a:lnTo>
                    <a:lnTo>
                      <a:pt x="14" y="12"/>
                    </a:lnTo>
                    <a:lnTo>
                      <a:pt x="8" y="14"/>
                    </a:lnTo>
                    <a:lnTo>
                      <a:pt x="4" y="14"/>
                    </a:lnTo>
                    <a:lnTo>
                      <a:pt x="2" y="12"/>
                    </a:lnTo>
                    <a:lnTo>
                      <a:pt x="0" y="10"/>
                    </a:lnTo>
                    <a:lnTo>
                      <a:pt x="0" y="6"/>
                    </a:lnTo>
                    <a:lnTo>
                      <a:pt x="0" y="4"/>
                    </a:lnTo>
                    <a:lnTo>
                      <a:pt x="2" y="2"/>
                    </a:lnTo>
                    <a:lnTo>
                      <a:pt x="4" y="0"/>
                    </a:lnTo>
                    <a:lnTo>
                      <a:pt x="8" y="0"/>
                    </a:lnTo>
                    <a:lnTo>
                      <a:pt x="12" y="0"/>
                    </a:lnTo>
                    <a:lnTo>
                      <a:pt x="14" y="2"/>
                    </a:lnTo>
                    <a:lnTo>
                      <a:pt x="16" y="6"/>
                    </a:lnTo>
                    <a:close/>
                  </a:path>
                </a:pathLst>
              </a:custGeom>
              <a:solidFill>
                <a:srgbClr val="FFBF00"/>
              </a:solidFill>
              <a:ln w="9525">
                <a:noFill/>
                <a:round/>
                <a:headEnd/>
                <a:tailEnd/>
              </a:ln>
            </p:spPr>
            <p:txBody>
              <a:bodyPr/>
              <a:lstStyle/>
              <a:p>
                <a:endParaRPr lang="zh-TW" altLang="en-US"/>
              </a:p>
            </p:txBody>
          </p:sp>
          <p:sp>
            <p:nvSpPr>
              <p:cNvPr id="24665" name="Freeform 97"/>
              <p:cNvSpPr>
                <a:spLocks/>
              </p:cNvSpPr>
              <p:nvPr/>
            </p:nvSpPr>
            <p:spPr bwMode="auto">
              <a:xfrm>
                <a:off x="740" y="780"/>
                <a:ext cx="13" cy="10"/>
              </a:xfrm>
              <a:custGeom>
                <a:avLst/>
                <a:gdLst>
                  <a:gd name="T0" fmla="*/ 2 w 16"/>
                  <a:gd name="T1" fmla="*/ 1 h 16"/>
                  <a:gd name="T2" fmla="*/ 2 w 16"/>
                  <a:gd name="T3" fmla="*/ 1 h 16"/>
                  <a:gd name="T4" fmla="*/ 2 w 16"/>
                  <a:gd name="T5" fmla="*/ 1 h 16"/>
                  <a:gd name="T6" fmla="*/ 2 w 16"/>
                  <a:gd name="T7" fmla="*/ 1 h 16"/>
                  <a:gd name="T8" fmla="*/ 2 w 16"/>
                  <a:gd name="T9" fmla="*/ 1 h 16"/>
                  <a:gd name="T10" fmla="*/ 2 w 16"/>
                  <a:gd name="T11" fmla="*/ 1 h 16"/>
                  <a:gd name="T12" fmla="*/ 2 w 16"/>
                  <a:gd name="T13" fmla="*/ 1 h 16"/>
                  <a:gd name="T14" fmla="*/ 2 w 16"/>
                  <a:gd name="T15" fmla="*/ 1 h 16"/>
                  <a:gd name="T16" fmla="*/ 0 w 16"/>
                  <a:gd name="T17" fmla="*/ 1 h 16"/>
                  <a:gd name="T18" fmla="*/ 0 w 16"/>
                  <a:gd name="T19" fmla="*/ 1 h 16"/>
                  <a:gd name="T20" fmla="*/ 0 w 16"/>
                  <a:gd name="T21" fmla="*/ 1 h 16"/>
                  <a:gd name="T22" fmla="*/ 0 w 16"/>
                  <a:gd name="T23" fmla="*/ 1 h 16"/>
                  <a:gd name="T24" fmla="*/ 2 w 16"/>
                  <a:gd name="T25" fmla="*/ 1 h 16"/>
                  <a:gd name="T26" fmla="*/ 2 w 16"/>
                  <a:gd name="T27" fmla="*/ 0 h 16"/>
                  <a:gd name="T28" fmla="*/ 2 w 16"/>
                  <a:gd name="T29" fmla="*/ 0 h 16"/>
                  <a:gd name="T30" fmla="*/ 2 w 16"/>
                  <a:gd name="T31" fmla="*/ 0 h 16"/>
                  <a:gd name="T32" fmla="*/ 2 w 16"/>
                  <a:gd name="T33" fmla="*/ 1 h 16"/>
                  <a:gd name="T34" fmla="*/ 2 w 16"/>
                  <a:gd name="T35" fmla="*/ 1 h 16"/>
                  <a:gd name="T36" fmla="*/ 2 w 16"/>
                  <a:gd name="T37" fmla="*/ 1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16"/>
                  <a:gd name="T59" fmla="*/ 16 w 16"/>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16">
                    <a:moveTo>
                      <a:pt x="16" y="8"/>
                    </a:moveTo>
                    <a:lnTo>
                      <a:pt x="16" y="8"/>
                    </a:lnTo>
                    <a:lnTo>
                      <a:pt x="16" y="10"/>
                    </a:lnTo>
                    <a:lnTo>
                      <a:pt x="14" y="12"/>
                    </a:lnTo>
                    <a:lnTo>
                      <a:pt x="8" y="16"/>
                    </a:lnTo>
                    <a:lnTo>
                      <a:pt x="4" y="14"/>
                    </a:lnTo>
                    <a:lnTo>
                      <a:pt x="2" y="12"/>
                    </a:lnTo>
                    <a:lnTo>
                      <a:pt x="0" y="10"/>
                    </a:lnTo>
                    <a:lnTo>
                      <a:pt x="0" y="8"/>
                    </a:lnTo>
                    <a:lnTo>
                      <a:pt x="0" y="4"/>
                    </a:lnTo>
                    <a:lnTo>
                      <a:pt x="2" y="2"/>
                    </a:lnTo>
                    <a:lnTo>
                      <a:pt x="8" y="0"/>
                    </a:lnTo>
                    <a:lnTo>
                      <a:pt x="12" y="0"/>
                    </a:lnTo>
                    <a:lnTo>
                      <a:pt x="14" y="2"/>
                    </a:lnTo>
                    <a:lnTo>
                      <a:pt x="16" y="8"/>
                    </a:lnTo>
                    <a:close/>
                  </a:path>
                </a:pathLst>
              </a:custGeom>
              <a:solidFill>
                <a:srgbClr val="FFBF00"/>
              </a:solidFill>
              <a:ln w="9525">
                <a:noFill/>
                <a:round/>
                <a:headEnd/>
                <a:tailEnd/>
              </a:ln>
            </p:spPr>
            <p:txBody>
              <a:bodyPr/>
              <a:lstStyle/>
              <a:p>
                <a:endParaRPr lang="zh-TW" altLang="en-US"/>
              </a:p>
            </p:txBody>
          </p:sp>
          <p:sp>
            <p:nvSpPr>
              <p:cNvPr id="24666" name="Freeform 98"/>
              <p:cNvSpPr>
                <a:spLocks/>
              </p:cNvSpPr>
              <p:nvPr/>
            </p:nvSpPr>
            <p:spPr bwMode="auto">
              <a:xfrm>
                <a:off x="724" y="816"/>
                <a:ext cx="13" cy="10"/>
              </a:xfrm>
              <a:custGeom>
                <a:avLst/>
                <a:gdLst>
                  <a:gd name="T0" fmla="*/ 2 w 16"/>
                  <a:gd name="T1" fmla="*/ 1 h 16"/>
                  <a:gd name="T2" fmla="*/ 2 w 16"/>
                  <a:gd name="T3" fmla="*/ 1 h 16"/>
                  <a:gd name="T4" fmla="*/ 2 w 16"/>
                  <a:gd name="T5" fmla="*/ 1 h 16"/>
                  <a:gd name="T6" fmla="*/ 2 w 16"/>
                  <a:gd name="T7" fmla="*/ 1 h 16"/>
                  <a:gd name="T8" fmla="*/ 2 w 16"/>
                  <a:gd name="T9" fmla="*/ 1 h 16"/>
                  <a:gd name="T10" fmla="*/ 2 w 16"/>
                  <a:gd name="T11" fmla="*/ 1 h 16"/>
                  <a:gd name="T12" fmla="*/ 2 w 16"/>
                  <a:gd name="T13" fmla="*/ 1 h 16"/>
                  <a:gd name="T14" fmla="*/ 2 w 16"/>
                  <a:gd name="T15" fmla="*/ 1 h 16"/>
                  <a:gd name="T16" fmla="*/ 2 w 16"/>
                  <a:gd name="T17" fmla="*/ 1 h 16"/>
                  <a:gd name="T18" fmla="*/ 0 w 16"/>
                  <a:gd name="T19" fmla="*/ 1 h 16"/>
                  <a:gd name="T20" fmla="*/ 0 w 16"/>
                  <a:gd name="T21" fmla="*/ 1 h 16"/>
                  <a:gd name="T22" fmla="*/ 2 w 16"/>
                  <a:gd name="T23" fmla="*/ 1 h 16"/>
                  <a:gd name="T24" fmla="*/ 2 w 16"/>
                  <a:gd name="T25" fmla="*/ 1 h 16"/>
                  <a:gd name="T26" fmla="*/ 2 w 16"/>
                  <a:gd name="T27" fmla="*/ 0 h 16"/>
                  <a:gd name="T28" fmla="*/ 2 w 16"/>
                  <a:gd name="T29" fmla="*/ 0 h 16"/>
                  <a:gd name="T30" fmla="*/ 2 w 16"/>
                  <a:gd name="T31" fmla="*/ 0 h 16"/>
                  <a:gd name="T32" fmla="*/ 2 w 16"/>
                  <a:gd name="T33" fmla="*/ 1 h 16"/>
                  <a:gd name="T34" fmla="*/ 2 w 16"/>
                  <a:gd name="T35" fmla="*/ 1 h 16"/>
                  <a:gd name="T36" fmla="*/ 2 w 16"/>
                  <a:gd name="T37" fmla="*/ 1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16"/>
                  <a:gd name="T59" fmla="*/ 16 w 16"/>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16">
                    <a:moveTo>
                      <a:pt x="16" y="8"/>
                    </a:moveTo>
                    <a:lnTo>
                      <a:pt x="16" y="8"/>
                    </a:lnTo>
                    <a:lnTo>
                      <a:pt x="16" y="10"/>
                    </a:lnTo>
                    <a:lnTo>
                      <a:pt x="14" y="14"/>
                    </a:lnTo>
                    <a:lnTo>
                      <a:pt x="8" y="16"/>
                    </a:lnTo>
                    <a:lnTo>
                      <a:pt x="6" y="14"/>
                    </a:lnTo>
                    <a:lnTo>
                      <a:pt x="2" y="14"/>
                    </a:lnTo>
                    <a:lnTo>
                      <a:pt x="2" y="10"/>
                    </a:lnTo>
                    <a:lnTo>
                      <a:pt x="0" y="8"/>
                    </a:lnTo>
                    <a:lnTo>
                      <a:pt x="2" y="4"/>
                    </a:lnTo>
                    <a:lnTo>
                      <a:pt x="2" y="2"/>
                    </a:lnTo>
                    <a:lnTo>
                      <a:pt x="8" y="0"/>
                    </a:lnTo>
                    <a:lnTo>
                      <a:pt x="12" y="0"/>
                    </a:lnTo>
                    <a:lnTo>
                      <a:pt x="14" y="2"/>
                    </a:lnTo>
                    <a:lnTo>
                      <a:pt x="16" y="8"/>
                    </a:lnTo>
                    <a:close/>
                  </a:path>
                </a:pathLst>
              </a:custGeom>
              <a:solidFill>
                <a:srgbClr val="FFBF00"/>
              </a:solidFill>
              <a:ln w="9525">
                <a:noFill/>
                <a:round/>
                <a:headEnd/>
                <a:tailEnd/>
              </a:ln>
            </p:spPr>
            <p:txBody>
              <a:bodyPr/>
              <a:lstStyle/>
              <a:p>
                <a:endParaRPr lang="zh-TW" altLang="en-US"/>
              </a:p>
            </p:txBody>
          </p:sp>
          <p:sp>
            <p:nvSpPr>
              <p:cNvPr id="24667" name="Freeform 99"/>
              <p:cNvSpPr>
                <a:spLocks/>
              </p:cNvSpPr>
              <p:nvPr/>
            </p:nvSpPr>
            <p:spPr bwMode="auto">
              <a:xfrm>
                <a:off x="677" y="793"/>
                <a:ext cx="13" cy="10"/>
              </a:xfrm>
              <a:custGeom>
                <a:avLst/>
                <a:gdLst>
                  <a:gd name="T0" fmla="*/ 2 w 16"/>
                  <a:gd name="T1" fmla="*/ 1 h 16"/>
                  <a:gd name="T2" fmla="*/ 2 w 16"/>
                  <a:gd name="T3" fmla="*/ 1 h 16"/>
                  <a:gd name="T4" fmla="*/ 2 w 16"/>
                  <a:gd name="T5" fmla="*/ 1 h 16"/>
                  <a:gd name="T6" fmla="*/ 2 w 16"/>
                  <a:gd name="T7" fmla="*/ 1 h 16"/>
                  <a:gd name="T8" fmla="*/ 2 w 16"/>
                  <a:gd name="T9" fmla="*/ 1 h 16"/>
                  <a:gd name="T10" fmla="*/ 2 w 16"/>
                  <a:gd name="T11" fmla="*/ 1 h 16"/>
                  <a:gd name="T12" fmla="*/ 2 w 16"/>
                  <a:gd name="T13" fmla="*/ 1 h 16"/>
                  <a:gd name="T14" fmla="*/ 2 w 16"/>
                  <a:gd name="T15" fmla="*/ 1 h 16"/>
                  <a:gd name="T16" fmla="*/ 0 w 16"/>
                  <a:gd name="T17" fmla="*/ 1 h 16"/>
                  <a:gd name="T18" fmla="*/ 0 w 16"/>
                  <a:gd name="T19" fmla="*/ 1 h 16"/>
                  <a:gd name="T20" fmla="*/ 0 w 16"/>
                  <a:gd name="T21" fmla="*/ 1 h 16"/>
                  <a:gd name="T22" fmla="*/ 0 w 16"/>
                  <a:gd name="T23" fmla="*/ 1 h 16"/>
                  <a:gd name="T24" fmla="*/ 2 w 16"/>
                  <a:gd name="T25" fmla="*/ 1 h 16"/>
                  <a:gd name="T26" fmla="*/ 2 w 16"/>
                  <a:gd name="T27" fmla="*/ 0 h 16"/>
                  <a:gd name="T28" fmla="*/ 2 w 16"/>
                  <a:gd name="T29" fmla="*/ 0 h 16"/>
                  <a:gd name="T30" fmla="*/ 2 w 16"/>
                  <a:gd name="T31" fmla="*/ 1 h 16"/>
                  <a:gd name="T32" fmla="*/ 2 w 16"/>
                  <a:gd name="T33" fmla="*/ 1 h 16"/>
                  <a:gd name="T34" fmla="*/ 2 w 16"/>
                  <a:gd name="T35" fmla="*/ 1 h 16"/>
                  <a:gd name="T36" fmla="*/ 2 w 16"/>
                  <a:gd name="T37" fmla="*/ 1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16"/>
                  <a:gd name="T59" fmla="*/ 16 w 16"/>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16">
                    <a:moveTo>
                      <a:pt x="16" y="8"/>
                    </a:moveTo>
                    <a:lnTo>
                      <a:pt x="16" y="8"/>
                    </a:lnTo>
                    <a:lnTo>
                      <a:pt x="14" y="10"/>
                    </a:lnTo>
                    <a:lnTo>
                      <a:pt x="14" y="14"/>
                    </a:lnTo>
                    <a:lnTo>
                      <a:pt x="8" y="16"/>
                    </a:lnTo>
                    <a:lnTo>
                      <a:pt x="4" y="16"/>
                    </a:lnTo>
                    <a:lnTo>
                      <a:pt x="2" y="14"/>
                    </a:lnTo>
                    <a:lnTo>
                      <a:pt x="0" y="10"/>
                    </a:lnTo>
                    <a:lnTo>
                      <a:pt x="0" y="8"/>
                    </a:lnTo>
                    <a:lnTo>
                      <a:pt x="0" y="4"/>
                    </a:lnTo>
                    <a:lnTo>
                      <a:pt x="2" y="2"/>
                    </a:lnTo>
                    <a:lnTo>
                      <a:pt x="8" y="0"/>
                    </a:lnTo>
                    <a:lnTo>
                      <a:pt x="10" y="2"/>
                    </a:lnTo>
                    <a:lnTo>
                      <a:pt x="14" y="2"/>
                    </a:lnTo>
                    <a:lnTo>
                      <a:pt x="16" y="8"/>
                    </a:lnTo>
                    <a:close/>
                  </a:path>
                </a:pathLst>
              </a:custGeom>
              <a:solidFill>
                <a:srgbClr val="FFBF00"/>
              </a:solidFill>
              <a:ln w="9525">
                <a:noFill/>
                <a:round/>
                <a:headEnd/>
                <a:tailEnd/>
              </a:ln>
            </p:spPr>
            <p:txBody>
              <a:bodyPr/>
              <a:lstStyle/>
              <a:p>
                <a:endParaRPr lang="zh-TW" altLang="en-US"/>
              </a:p>
            </p:txBody>
          </p:sp>
          <p:sp>
            <p:nvSpPr>
              <p:cNvPr id="24668" name="Freeform 100"/>
              <p:cNvSpPr>
                <a:spLocks/>
              </p:cNvSpPr>
              <p:nvPr/>
            </p:nvSpPr>
            <p:spPr bwMode="auto">
              <a:xfrm>
                <a:off x="706" y="822"/>
                <a:ext cx="18" cy="13"/>
              </a:xfrm>
              <a:custGeom>
                <a:avLst/>
                <a:gdLst>
                  <a:gd name="T0" fmla="*/ 3 w 22"/>
                  <a:gd name="T1" fmla="*/ 1 h 22"/>
                  <a:gd name="T2" fmla="*/ 3 w 22"/>
                  <a:gd name="T3" fmla="*/ 1 h 22"/>
                  <a:gd name="T4" fmla="*/ 2 w 22"/>
                  <a:gd name="T5" fmla="*/ 1 h 22"/>
                  <a:gd name="T6" fmla="*/ 2 w 22"/>
                  <a:gd name="T7" fmla="*/ 1 h 22"/>
                  <a:gd name="T8" fmla="*/ 2 w 22"/>
                  <a:gd name="T9" fmla="*/ 1 h 22"/>
                  <a:gd name="T10" fmla="*/ 2 w 22"/>
                  <a:gd name="T11" fmla="*/ 1 h 22"/>
                  <a:gd name="T12" fmla="*/ 2 w 22"/>
                  <a:gd name="T13" fmla="*/ 1 h 22"/>
                  <a:gd name="T14" fmla="*/ 2 w 22"/>
                  <a:gd name="T15" fmla="*/ 1 h 22"/>
                  <a:gd name="T16" fmla="*/ 2 w 22"/>
                  <a:gd name="T17" fmla="*/ 1 h 22"/>
                  <a:gd name="T18" fmla="*/ 0 w 22"/>
                  <a:gd name="T19" fmla="*/ 1 h 22"/>
                  <a:gd name="T20" fmla="*/ 0 w 22"/>
                  <a:gd name="T21" fmla="*/ 1 h 22"/>
                  <a:gd name="T22" fmla="*/ 0 w 22"/>
                  <a:gd name="T23" fmla="*/ 1 h 22"/>
                  <a:gd name="T24" fmla="*/ 0 w 22"/>
                  <a:gd name="T25" fmla="*/ 1 h 22"/>
                  <a:gd name="T26" fmla="*/ 2 w 22"/>
                  <a:gd name="T27" fmla="*/ 1 h 22"/>
                  <a:gd name="T28" fmla="*/ 2 w 22"/>
                  <a:gd name="T29" fmla="*/ 1 h 22"/>
                  <a:gd name="T30" fmla="*/ 2 w 22"/>
                  <a:gd name="T31" fmla="*/ 0 h 22"/>
                  <a:gd name="T32" fmla="*/ 2 w 22"/>
                  <a:gd name="T33" fmla="*/ 0 h 22"/>
                  <a:gd name="T34" fmla="*/ 2 w 22"/>
                  <a:gd name="T35" fmla="*/ 1 h 22"/>
                  <a:gd name="T36" fmla="*/ 2 w 22"/>
                  <a:gd name="T37" fmla="*/ 1 h 22"/>
                  <a:gd name="T38" fmla="*/ 2 w 22"/>
                  <a:gd name="T39" fmla="*/ 1 h 22"/>
                  <a:gd name="T40" fmla="*/ 3 w 22"/>
                  <a:gd name="T41" fmla="*/ 1 h 22"/>
                  <a:gd name="T42" fmla="*/ 3 w 22"/>
                  <a:gd name="T43" fmla="*/ 1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22"/>
                  <a:gd name="T68" fmla="*/ 22 w 22"/>
                  <a:gd name="T69" fmla="*/ 22 h 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22">
                    <a:moveTo>
                      <a:pt x="22" y="12"/>
                    </a:moveTo>
                    <a:lnTo>
                      <a:pt x="22" y="12"/>
                    </a:lnTo>
                    <a:lnTo>
                      <a:pt x="20" y="16"/>
                    </a:lnTo>
                    <a:lnTo>
                      <a:pt x="18" y="20"/>
                    </a:lnTo>
                    <a:lnTo>
                      <a:pt x="14" y="22"/>
                    </a:lnTo>
                    <a:lnTo>
                      <a:pt x="10" y="22"/>
                    </a:lnTo>
                    <a:lnTo>
                      <a:pt x="6" y="22"/>
                    </a:lnTo>
                    <a:lnTo>
                      <a:pt x="2" y="20"/>
                    </a:lnTo>
                    <a:lnTo>
                      <a:pt x="0" y="16"/>
                    </a:lnTo>
                    <a:lnTo>
                      <a:pt x="0" y="12"/>
                    </a:lnTo>
                    <a:lnTo>
                      <a:pt x="0" y="8"/>
                    </a:lnTo>
                    <a:lnTo>
                      <a:pt x="2" y="4"/>
                    </a:lnTo>
                    <a:lnTo>
                      <a:pt x="6" y="2"/>
                    </a:lnTo>
                    <a:lnTo>
                      <a:pt x="10" y="0"/>
                    </a:lnTo>
                    <a:lnTo>
                      <a:pt x="14" y="2"/>
                    </a:lnTo>
                    <a:lnTo>
                      <a:pt x="18" y="4"/>
                    </a:lnTo>
                    <a:lnTo>
                      <a:pt x="20" y="8"/>
                    </a:lnTo>
                    <a:lnTo>
                      <a:pt x="22" y="12"/>
                    </a:lnTo>
                    <a:close/>
                  </a:path>
                </a:pathLst>
              </a:custGeom>
              <a:solidFill>
                <a:srgbClr val="FF9700"/>
              </a:solidFill>
              <a:ln w="9525">
                <a:noFill/>
                <a:round/>
                <a:headEnd/>
                <a:tailEnd/>
              </a:ln>
            </p:spPr>
            <p:txBody>
              <a:bodyPr/>
              <a:lstStyle/>
              <a:p>
                <a:endParaRPr lang="zh-TW" altLang="en-US"/>
              </a:p>
            </p:txBody>
          </p:sp>
          <p:sp>
            <p:nvSpPr>
              <p:cNvPr id="24669" name="Freeform 101"/>
              <p:cNvSpPr>
                <a:spLocks/>
              </p:cNvSpPr>
              <p:nvPr/>
            </p:nvSpPr>
            <p:spPr bwMode="auto">
              <a:xfrm>
                <a:off x="839" y="816"/>
                <a:ext cx="16" cy="14"/>
              </a:xfrm>
              <a:custGeom>
                <a:avLst/>
                <a:gdLst>
                  <a:gd name="T0" fmla="*/ 2 w 20"/>
                  <a:gd name="T1" fmla="*/ 1 h 24"/>
                  <a:gd name="T2" fmla="*/ 2 w 20"/>
                  <a:gd name="T3" fmla="*/ 1 h 24"/>
                  <a:gd name="T4" fmla="*/ 2 w 20"/>
                  <a:gd name="T5" fmla="*/ 1 h 24"/>
                  <a:gd name="T6" fmla="*/ 2 w 20"/>
                  <a:gd name="T7" fmla="*/ 1 h 24"/>
                  <a:gd name="T8" fmla="*/ 2 w 20"/>
                  <a:gd name="T9" fmla="*/ 1 h 24"/>
                  <a:gd name="T10" fmla="*/ 2 w 20"/>
                  <a:gd name="T11" fmla="*/ 1 h 24"/>
                  <a:gd name="T12" fmla="*/ 2 w 20"/>
                  <a:gd name="T13" fmla="*/ 1 h 24"/>
                  <a:gd name="T14" fmla="*/ 2 w 20"/>
                  <a:gd name="T15" fmla="*/ 1 h 24"/>
                  <a:gd name="T16" fmla="*/ 2 w 20"/>
                  <a:gd name="T17" fmla="*/ 1 h 24"/>
                  <a:gd name="T18" fmla="*/ 2 w 20"/>
                  <a:gd name="T19" fmla="*/ 1 h 24"/>
                  <a:gd name="T20" fmla="*/ 0 w 20"/>
                  <a:gd name="T21" fmla="*/ 1 h 24"/>
                  <a:gd name="T22" fmla="*/ 0 w 20"/>
                  <a:gd name="T23" fmla="*/ 1 h 24"/>
                  <a:gd name="T24" fmla="*/ 0 w 20"/>
                  <a:gd name="T25" fmla="*/ 1 h 24"/>
                  <a:gd name="T26" fmla="*/ 0 w 20"/>
                  <a:gd name="T27" fmla="*/ 1 h 24"/>
                  <a:gd name="T28" fmla="*/ 2 w 20"/>
                  <a:gd name="T29" fmla="*/ 1 h 24"/>
                  <a:gd name="T30" fmla="*/ 2 w 20"/>
                  <a:gd name="T31" fmla="*/ 0 h 24"/>
                  <a:gd name="T32" fmla="*/ 2 w 20"/>
                  <a:gd name="T33" fmla="*/ 0 h 24"/>
                  <a:gd name="T34" fmla="*/ 2 w 20"/>
                  <a:gd name="T35" fmla="*/ 0 h 24"/>
                  <a:gd name="T36" fmla="*/ 2 w 20"/>
                  <a:gd name="T37" fmla="*/ 1 h 24"/>
                  <a:gd name="T38" fmla="*/ 2 w 20"/>
                  <a:gd name="T39" fmla="*/ 1 h 24"/>
                  <a:gd name="T40" fmla="*/ 2 w 20"/>
                  <a:gd name="T41" fmla="*/ 1 h 24"/>
                  <a:gd name="T42" fmla="*/ 2 w 20"/>
                  <a:gd name="T43" fmla="*/ 1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
                  <a:gd name="T67" fmla="*/ 0 h 24"/>
                  <a:gd name="T68" fmla="*/ 20 w 20"/>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 h="24">
                    <a:moveTo>
                      <a:pt x="20" y="10"/>
                    </a:moveTo>
                    <a:lnTo>
                      <a:pt x="20" y="10"/>
                    </a:lnTo>
                    <a:lnTo>
                      <a:pt x="20" y="14"/>
                    </a:lnTo>
                    <a:lnTo>
                      <a:pt x="18" y="18"/>
                    </a:lnTo>
                    <a:lnTo>
                      <a:pt x="16" y="22"/>
                    </a:lnTo>
                    <a:lnTo>
                      <a:pt x="12" y="24"/>
                    </a:lnTo>
                    <a:lnTo>
                      <a:pt x="8" y="24"/>
                    </a:lnTo>
                    <a:lnTo>
                      <a:pt x="4" y="22"/>
                    </a:lnTo>
                    <a:lnTo>
                      <a:pt x="2" y="18"/>
                    </a:lnTo>
                    <a:lnTo>
                      <a:pt x="0" y="14"/>
                    </a:lnTo>
                    <a:lnTo>
                      <a:pt x="0" y="10"/>
                    </a:lnTo>
                    <a:lnTo>
                      <a:pt x="0" y="6"/>
                    </a:lnTo>
                    <a:lnTo>
                      <a:pt x="4" y="2"/>
                    </a:lnTo>
                    <a:lnTo>
                      <a:pt x="8" y="0"/>
                    </a:lnTo>
                    <a:lnTo>
                      <a:pt x="12" y="0"/>
                    </a:lnTo>
                    <a:lnTo>
                      <a:pt x="16" y="2"/>
                    </a:lnTo>
                    <a:lnTo>
                      <a:pt x="18" y="6"/>
                    </a:lnTo>
                    <a:lnTo>
                      <a:pt x="20" y="10"/>
                    </a:lnTo>
                    <a:close/>
                  </a:path>
                </a:pathLst>
              </a:custGeom>
              <a:solidFill>
                <a:srgbClr val="FF9700"/>
              </a:solidFill>
              <a:ln w="9525">
                <a:noFill/>
                <a:round/>
                <a:headEnd/>
                <a:tailEnd/>
              </a:ln>
            </p:spPr>
            <p:txBody>
              <a:bodyPr/>
              <a:lstStyle/>
              <a:p>
                <a:endParaRPr lang="zh-TW" altLang="en-US"/>
              </a:p>
            </p:txBody>
          </p:sp>
          <p:sp>
            <p:nvSpPr>
              <p:cNvPr id="24670" name="Freeform 102"/>
              <p:cNvSpPr>
                <a:spLocks/>
              </p:cNvSpPr>
              <p:nvPr/>
            </p:nvSpPr>
            <p:spPr bwMode="auto">
              <a:xfrm>
                <a:off x="820" y="863"/>
                <a:ext cx="19" cy="14"/>
              </a:xfrm>
              <a:custGeom>
                <a:avLst/>
                <a:gdLst>
                  <a:gd name="T0" fmla="*/ 2 w 24"/>
                  <a:gd name="T1" fmla="*/ 1 h 24"/>
                  <a:gd name="T2" fmla="*/ 2 w 24"/>
                  <a:gd name="T3" fmla="*/ 1 h 24"/>
                  <a:gd name="T4" fmla="*/ 2 w 24"/>
                  <a:gd name="T5" fmla="*/ 1 h 24"/>
                  <a:gd name="T6" fmla="*/ 2 w 24"/>
                  <a:gd name="T7" fmla="*/ 1 h 24"/>
                  <a:gd name="T8" fmla="*/ 2 w 24"/>
                  <a:gd name="T9" fmla="*/ 1 h 24"/>
                  <a:gd name="T10" fmla="*/ 2 w 24"/>
                  <a:gd name="T11" fmla="*/ 1 h 24"/>
                  <a:gd name="T12" fmla="*/ 2 w 24"/>
                  <a:gd name="T13" fmla="*/ 1 h 24"/>
                  <a:gd name="T14" fmla="*/ 2 w 24"/>
                  <a:gd name="T15" fmla="*/ 1 h 24"/>
                  <a:gd name="T16" fmla="*/ 2 w 24"/>
                  <a:gd name="T17" fmla="*/ 1 h 24"/>
                  <a:gd name="T18" fmla="*/ 2 w 24"/>
                  <a:gd name="T19" fmla="*/ 1 h 24"/>
                  <a:gd name="T20" fmla="*/ 0 w 24"/>
                  <a:gd name="T21" fmla="*/ 1 h 24"/>
                  <a:gd name="T22" fmla="*/ 0 w 24"/>
                  <a:gd name="T23" fmla="*/ 1 h 24"/>
                  <a:gd name="T24" fmla="*/ 0 w 24"/>
                  <a:gd name="T25" fmla="*/ 1 h 24"/>
                  <a:gd name="T26" fmla="*/ 2 w 24"/>
                  <a:gd name="T27" fmla="*/ 1 h 24"/>
                  <a:gd name="T28" fmla="*/ 2 w 24"/>
                  <a:gd name="T29" fmla="*/ 1 h 24"/>
                  <a:gd name="T30" fmla="*/ 2 w 24"/>
                  <a:gd name="T31" fmla="*/ 0 h 24"/>
                  <a:gd name="T32" fmla="*/ 2 w 24"/>
                  <a:gd name="T33" fmla="*/ 0 h 24"/>
                  <a:gd name="T34" fmla="*/ 2 w 24"/>
                  <a:gd name="T35" fmla="*/ 0 h 24"/>
                  <a:gd name="T36" fmla="*/ 2 w 24"/>
                  <a:gd name="T37" fmla="*/ 1 h 24"/>
                  <a:gd name="T38" fmla="*/ 2 w 24"/>
                  <a:gd name="T39" fmla="*/ 1 h 24"/>
                  <a:gd name="T40" fmla="*/ 2 w 24"/>
                  <a:gd name="T41" fmla="*/ 1 h 24"/>
                  <a:gd name="T42" fmla="*/ 2 w 24"/>
                  <a:gd name="T43" fmla="*/ 1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
                  <a:gd name="T67" fmla="*/ 0 h 24"/>
                  <a:gd name="T68" fmla="*/ 24 w 24"/>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 h="24">
                    <a:moveTo>
                      <a:pt x="24" y="10"/>
                    </a:moveTo>
                    <a:lnTo>
                      <a:pt x="24" y="10"/>
                    </a:lnTo>
                    <a:lnTo>
                      <a:pt x="24" y="14"/>
                    </a:lnTo>
                    <a:lnTo>
                      <a:pt x="22" y="20"/>
                    </a:lnTo>
                    <a:lnTo>
                      <a:pt x="18" y="22"/>
                    </a:lnTo>
                    <a:lnTo>
                      <a:pt x="14" y="24"/>
                    </a:lnTo>
                    <a:lnTo>
                      <a:pt x="10" y="24"/>
                    </a:lnTo>
                    <a:lnTo>
                      <a:pt x="6" y="22"/>
                    </a:lnTo>
                    <a:lnTo>
                      <a:pt x="2" y="20"/>
                    </a:lnTo>
                    <a:lnTo>
                      <a:pt x="0" y="16"/>
                    </a:lnTo>
                    <a:lnTo>
                      <a:pt x="0" y="10"/>
                    </a:lnTo>
                    <a:lnTo>
                      <a:pt x="2" y="6"/>
                    </a:lnTo>
                    <a:lnTo>
                      <a:pt x="6" y="2"/>
                    </a:lnTo>
                    <a:lnTo>
                      <a:pt x="10" y="0"/>
                    </a:lnTo>
                    <a:lnTo>
                      <a:pt x="14" y="0"/>
                    </a:lnTo>
                    <a:lnTo>
                      <a:pt x="18" y="2"/>
                    </a:lnTo>
                    <a:lnTo>
                      <a:pt x="22" y="6"/>
                    </a:lnTo>
                    <a:lnTo>
                      <a:pt x="24" y="10"/>
                    </a:lnTo>
                    <a:close/>
                  </a:path>
                </a:pathLst>
              </a:custGeom>
              <a:solidFill>
                <a:srgbClr val="FFBF00"/>
              </a:solidFill>
              <a:ln w="9525">
                <a:noFill/>
                <a:round/>
                <a:headEnd/>
                <a:tailEnd/>
              </a:ln>
            </p:spPr>
            <p:txBody>
              <a:bodyPr/>
              <a:lstStyle/>
              <a:p>
                <a:endParaRPr lang="zh-TW" altLang="en-US"/>
              </a:p>
            </p:txBody>
          </p:sp>
          <p:sp>
            <p:nvSpPr>
              <p:cNvPr id="24671" name="Freeform 103"/>
              <p:cNvSpPr>
                <a:spLocks/>
              </p:cNvSpPr>
              <p:nvPr/>
            </p:nvSpPr>
            <p:spPr bwMode="auto">
              <a:xfrm>
                <a:off x="784" y="829"/>
                <a:ext cx="19" cy="15"/>
              </a:xfrm>
              <a:custGeom>
                <a:avLst/>
                <a:gdLst>
                  <a:gd name="T0" fmla="*/ 2 w 24"/>
                  <a:gd name="T1" fmla="*/ 1 h 24"/>
                  <a:gd name="T2" fmla="*/ 2 w 24"/>
                  <a:gd name="T3" fmla="*/ 1 h 24"/>
                  <a:gd name="T4" fmla="*/ 2 w 24"/>
                  <a:gd name="T5" fmla="*/ 1 h 24"/>
                  <a:gd name="T6" fmla="*/ 2 w 24"/>
                  <a:gd name="T7" fmla="*/ 1 h 24"/>
                  <a:gd name="T8" fmla="*/ 2 w 24"/>
                  <a:gd name="T9" fmla="*/ 1 h 24"/>
                  <a:gd name="T10" fmla="*/ 2 w 24"/>
                  <a:gd name="T11" fmla="*/ 1 h 24"/>
                  <a:gd name="T12" fmla="*/ 2 w 24"/>
                  <a:gd name="T13" fmla="*/ 1 h 24"/>
                  <a:gd name="T14" fmla="*/ 2 w 24"/>
                  <a:gd name="T15" fmla="*/ 1 h 24"/>
                  <a:gd name="T16" fmla="*/ 2 w 24"/>
                  <a:gd name="T17" fmla="*/ 1 h 24"/>
                  <a:gd name="T18" fmla="*/ 2 w 24"/>
                  <a:gd name="T19" fmla="*/ 1 h 24"/>
                  <a:gd name="T20" fmla="*/ 0 w 24"/>
                  <a:gd name="T21" fmla="*/ 1 h 24"/>
                  <a:gd name="T22" fmla="*/ 0 w 24"/>
                  <a:gd name="T23" fmla="*/ 1 h 24"/>
                  <a:gd name="T24" fmla="*/ 0 w 24"/>
                  <a:gd name="T25" fmla="*/ 1 h 24"/>
                  <a:gd name="T26" fmla="*/ 2 w 24"/>
                  <a:gd name="T27" fmla="*/ 1 h 24"/>
                  <a:gd name="T28" fmla="*/ 2 w 24"/>
                  <a:gd name="T29" fmla="*/ 1 h 24"/>
                  <a:gd name="T30" fmla="*/ 2 w 24"/>
                  <a:gd name="T31" fmla="*/ 0 h 24"/>
                  <a:gd name="T32" fmla="*/ 2 w 24"/>
                  <a:gd name="T33" fmla="*/ 0 h 24"/>
                  <a:gd name="T34" fmla="*/ 2 w 24"/>
                  <a:gd name="T35" fmla="*/ 0 h 24"/>
                  <a:gd name="T36" fmla="*/ 2 w 24"/>
                  <a:gd name="T37" fmla="*/ 1 h 24"/>
                  <a:gd name="T38" fmla="*/ 2 w 24"/>
                  <a:gd name="T39" fmla="*/ 1 h 24"/>
                  <a:gd name="T40" fmla="*/ 2 w 24"/>
                  <a:gd name="T41" fmla="*/ 1 h 24"/>
                  <a:gd name="T42" fmla="*/ 2 w 24"/>
                  <a:gd name="T43" fmla="*/ 1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
                  <a:gd name="T67" fmla="*/ 0 h 24"/>
                  <a:gd name="T68" fmla="*/ 24 w 24"/>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 h="24">
                    <a:moveTo>
                      <a:pt x="24" y="10"/>
                    </a:moveTo>
                    <a:lnTo>
                      <a:pt x="24" y="10"/>
                    </a:lnTo>
                    <a:lnTo>
                      <a:pt x="24" y="14"/>
                    </a:lnTo>
                    <a:lnTo>
                      <a:pt x="22" y="20"/>
                    </a:lnTo>
                    <a:lnTo>
                      <a:pt x="18" y="22"/>
                    </a:lnTo>
                    <a:lnTo>
                      <a:pt x="14" y="24"/>
                    </a:lnTo>
                    <a:lnTo>
                      <a:pt x="10" y="24"/>
                    </a:lnTo>
                    <a:lnTo>
                      <a:pt x="6" y="22"/>
                    </a:lnTo>
                    <a:lnTo>
                      <a:pt x="2" y="20"/>
                    </a:lnTo>
                    <a:lnTo>
                      <a:pt x="0" y="16"/>
                    </a:lnTo>
                    <a:lnTo>
                      <a:pt x="0" y="10"/>
                    </a:lnTo>
                    <a:lnTo>
                      <a:pt x="2" y="6"/>
                    </a:lnTo>
                    <a:lnTo>
                      <a:pt x="6" y="2"/>
                    </a:lnTo>
                    <a:lnTo>
                      <a:pt x="10" y="0"/>
                    </a:lnTo>
                    <a:lnTo>
                      <a:pt x="14" y="0"/>
                    </a:lnTo>
                    <a:lnTo>
                      <a:pt x="18" y="2"/>
                    </a:lnTo>
                    <a:lnTo>
                      <a:pt x="22" y="6"/>
                    </a:lnTo>
                    <a:lnTo>
                      <a:pt x="24" y="10"/>
                    </a:lnTo>
                    <a:close/>
                  </a:path>
                </a:pathLst>
              </a:custGeom>
              <a:solidFill>
                <a:srgbClr val="FFBF00"/>
              </a:solidFill>
              <a:ln w="9525">
                <a:noFill/>
                <a:round/>
                <a:headEnd/>
                <a:tailEnd/>
              </a:ln>
            </p:spPr>
            <p:txBody>
              <a:bodyPr/>
              <a:lstStyle/>
              <a:p>
                <a:endParaRPr lang="zh-TW" altLang="en-US"/>
              </a:p>
            </p:txBody>
          </p:sp>
          <p:sp>
            <p:nvSpPr>
              <p:cNvPr id="24672" name="Freeform 104"/>
              <p:cNvSpPr>
                <a:spLocks/>
              </p:cNvSpPr>
              <p:nvPr/>
            </p:nvSpPr>
            <p:spPr bwMode="auto">
              <a:xfrm>
                <a:off x="802" y="878"/>
                <a:ext cx="18" cy="16"/>
              </a:xfrm>
              <a:custGeom>
                <a:avLst/>
                <a:gdLst>
                  <a:gd name="T0" fmla="*/ 3 w 22"/>
                  <a:gd name="T1" fmla="*/ 1 h 26"/>
                  <a:gd name="T2" fmla="*/ 3 w 22"/>
                  <a:gd name="T3" fmla="*/ 1 h 26"/>
                  <a:gd name="T4" fmla="*/ 3 w 22"/>
                  <a:gd name="T5" fmla="*/ 1 h 26"/>
                  <a:gd name="T6" fmla="*/ 3 w 22"/>
                  <a:gd name="T7" fmla="*/ 1 h 26"/>
                  <a:gd name="T8" fmla="*/ 2 w 22"/>
                  <a:gd name="T9" fmla="*/ 1 h 26"/>
                  <a:gd name="T10" fmla="*/ 2 w 22"/>
                  <a:gd name="T11" fmla="*/ 1 h 26"/>
                  <a:gd name="T12" fmla="*/ 2 w 22"/>
                  <a:gd name="T13" fmla="*/ 1 h 26"/>
                  <a:gd name="T14" fmla="*/ 2 w 22"/>
                  <a:gd name="T15" fmla="*/ 1 h 26"/>
                  <a:gd name="T16" fmla="*/ 2 w 22"/>
                  <a:gd name="T17" fmla="*/ 1 h 26"/>
                  <a:gd name="T18" fmla="*/ 2 w 22"/>
                  <a:gd name="T19" fmla="*/ 1 h 26"/>
                  <a:gd name="T20" fmla="*/ 0 w 22"/>
                  <a:gd name="T21" fmla="*/ 1 h 26"/>
                  <a:gd name="T22" fmla="*/ 0 w 22"/>
                  <a:gd name="T23" fmla="*/ 1 h 26"/>
                  <a:gd name="T24" fmla="*/ 0 w 22"/>
                  <a:gd name="T25" fmla="*/ 1 h 26"/>
                  <a:gd name="T26" fmla="*/ 2 w 22"/>
                  <a:gd name="T27" fmla="*/ 1 h 26"/>
                  <a:gd name="T28" fmla="*/ 2 w 22"/>
                  <a:gd name="T29" fmla="*/ 1 h 26"/>
                  <a:gd name="T30" fmla="*/ 2 w 22"/>
                  <a:gd name="T31" fmla="*/ 0 h 26"/>
                  <a:gd name="T32" fmla="*/ 2 w 22"/>
                  <a:gd name="T33" fmla="*/ 0 h 26"/>
                  <a:gd name="T34" fmla="*/ 2 w 22"/>
                  <a:gd name="T35" fmla="*/ 0 h 26"/>
                  <a:gd name="T36" fmla="*/ 2 w 22"/>
                  <a:gd name="T37" fmla="*/ 1 h 26"/>
                  <a:gd name="T38" fmla="*/ 2 w 22"/>
                  <a:gd name="T39" fmla="*/ 1 h 26"/>
                  <a:gd name="T40" fmla="*/ 3 w 22"/>
                  <a:gd name="T41" fmla="*/ 1 h 26"/>
                  <a:gd name="T42" fmla="*/ 3 w 22"/>
                  <a:gd name="T43" fmla="*/ 1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26"/>
                  <a:gd name="T68" fmla="*/ 22 w 22"/>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26">
                    <a:moveTo>
                      <a:pt x="22" y="10"/>
                    </a:moveTo>
                    <a:lnTo>
                      <a:pt x="22" y="10"/>
                    </a:lnTo>
                    <a:lnTo>
                      <a:pt x="22" y="16"/>
                    </a:lnTo>
                    <a:lnTo>
                      <a:pt x="22" y="20"/>
                    </a:lnTo>
                    <a:lnTo>
                      <a:pt x="18" y="24"/>
                    </a:lnTo>
                    <a:lnTo>
                      <a:pt x="14" y="26"/>
                    </a:lnTo>
                    <a:lnTo>
                      <a:pt x="10" y="26"/>
                    </a:lnTo>
                    <a:lnTo>
                      <a:pt x="6" y="24"/>
                    </a:lnTo>
                    <a:lnTo>
                      <a:pt x="2" y="20"/>
                    </a:lnTo>
                    <a:lnTo>
                      <a:pt x="0" y="16"/>
                    </a:lnTo>
                    <a:lnTo>
                      <a:pt x="0" y="10"/>
                    </a:lnTo>
                    <a:lnTo>
                      <a:pt x="2" y="6"/>
                    </a:lnTo>
                    <a:lnTo>
                      <a:pt x="4" y="2"/>
                    </a:lnTo>
                    <a:lnTo>
                      <a:pt x="10" y="0"/>
                    </a:lnTo>
                    <a:lnTo>
                      <a:pt x="14" y="0"/>
                    </a:lnTo>
                    <a:lnTo>
                      <a:pt x="18" y="2"/>
                    </a:lnTo>
                    <a:lnTo>
                      <a:pt x="20" y="6"/>
                    </a:lnTo>
                    <a:lnTo>
                      <a:pt x="22" y="10"/>
                    </a:lnTo>
                    <a:close/>
                  </a:path>
                </a:pathLst>
              </a:custGeom>
              <a:solidFill>
                <a:srgbClr val="FFBF00"/>
              </a:solidFill>
              <a:ln w="9525">
                <a:noFill/>
                <a:round/>
                <a:headEnd/>
                <a:tailEnd/>
              </a:ln>
            </p:spPr>
            <p:txBody>
              <a:bodyPr/>
              <a:lstStyle/>
              <a:p>
                <a:endParaRPr lang="zh-TW" altLang="en-US"/>
              </a:p>
            </p:txBody>
          </p:sp>
          <p:sp>
            <p:nvSpPr>
              <p:cNvPr id="24673" name="Freeform 105"/>
              <p:cNvSpPr>
                <a:spLocks/>
              </p:cNvSpPr>
              <p:nvPr/>
            </p:nvSpPr>
            <p:spPr bwMode="auto">
              <a:xfrm>
                <a:off x="726" y="885"/>
                <a:ext cx="27" cy="22"/>
              </a:xfrm>
              <a:custGeom>
                <a:avLst/>
                <a:gdLst>
                  <a:gd name="T0" fmla="*/ 4 w 34"/>
                  <a:gd name="T1" fmla="*/ 1 h 36"/>
                  <a:gd name="T2" fmla="*/ 4 w 34"/>
                  <a:gd name="T3" fmla="*/ 1 h 36"/>
                  <a:gd name="T4" fmla="*/ 3 w 34"/>
                  <a:gd name="T5" fmla="*/ 1 h 36"/>
                  <a:gd name="T6" fmla="*/ 3 w 34"/>
                  <a:gd name="T7" fmla="*/ 1 h 36"/>
                  <a:gd name="T8" fmla="*/ 2 w 34"/>
                  <a:gd name="T9" fmla="*/ 1 h 36"/>
                  <a:gd name="T10" fmla="*/ 2 w 34"/>
                  <a:gd name="T11" fmla="*/ 1 h 36"/>
                  <a:gd name="T12" fmla="*/ 2 w 34"/>
                  <a:gd name="T13" fmla="*/ 1 h 36"/>
                  <a:gd name="T14" fmla="*/ 2 w 34"/>
                  <a:gd name="T15" fmla="*/ 1 h 36"/>
                  <a:gd name="T16" fmla="*/ 2 w 34"/>
                  <a:gd name="T17" fmla="*/ 1 h 36"/>
                  <a:gd name="T18" fmla="*/ 0 w 34"/>
                  <a:gd name="T19" fmla="*/ 1 h 36"/>
                  <a:gd name="T20" fmla="*/ 0 w 34"/>
                  <a:gd name="T21" fmla="*/ 1 h 36"/>
                  <a:gd name="T22" fmla="*/ 0 w 34"/>
                  <a:gd name="T23" fmla="*/ 1 h 36"/>
                  <a:gd name="T24" fmla="*/ 2 w 34"/>
                  <a:gd name="T25" fmla="*/ 1 h 36"/>
                  <a:gd name="T26" fmla="*/ 2 w 34"/>
                  <a:gd name="T27" fmla="*/ 1 h 36"/>
                  <a:gd name="T28" fmla="*/ 2 w 34"/>
                  <a:gd name="T29" fmla="*/ 1 h 36"/>
                  <a:gd name="T30" fmla="*/ 2 w 34"/>
                  <a:gd name="T31" fmla="*/ 0 h 36"/>
                  <a:gd name="T32" fmla="*/ 2 w 34"/>
                  <a:gd name="T33" fmla="*/ 0 h 36"/>
                  <a:gd name="T34" fmla="*/ 2 w 34"/>
                  <a:gd name="T35" fmla="*/ 1 h 36"/>
                  <a:gd name="T36" fmla="*/ 3 w 34"/>
                  <a:gd name="T37" fmla="*/ 1 h 36"/>
                  <a:gd name="T38" fmla="*/ 3 w 34"/>
                  <a:gd name="T39" fmla="*/ 1 h 36"/>
                  <a:gd name="T40" fmla="*/ 4 w 34"/>
                  <a:gd name="T41" fmla="*/ 1 h 36"/>
                  <a:gd name="T42" fmla="*/ 4 w 34"/>
                  <a:gd name="T43" fmla="*/ 1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6"/>
                  <a:gd name="T68" fmla="*/ 34 w 34"/>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6">
                    <a:moveTo>
                      <a:pt x="34" y="18"/>
                    </a:moveTo>
                    <a:lnTo>
                      <a:pt x="34" y="18"/>
                    </a:lnTo>
                    <a:lnTo>
                      <a:pt x="32" y="24"/>
                    </a:lnTo>
                    <a:lnTo>
                      <a:pt x="28" y="30"/>
                    </a:lnTo>
                    <a:lnTo>
                      <a:pt x="22" y="34"/>
                    </a:lnTo>
                    <a:lnTo>
                      <a:pt x="16" y="36"/>
                    </a:lnTo>
                    <a:lnTo>
                      <a:pt x="10" y="34"/>
                    </a:lnTo>
                    <a:lnTo>
                      <a:pt x="4" y="30"/>
                    </a:lnTo>
                    <a:lnTo>
                      <a:pt x="0" y="24"/>
                    </a:lnTo>
                    <a:lnTo>
                      <a:pt x="0" y="18"/>
                    </a:lnTo>
                    <a:lnTo>
                      <a:pt x="2" y="10"/>
                    </a:lnTo>
                    <a:lnTo>
                      <a:pt x="6" y="4"/>
                    </a:lnTo>
                    <a:lnTo>
                      <a:pt x="10" y="2"/>
                    </a:lnTo>
                    <a:lnTo>
                      <a:pt x="18" y="0"/>
                    </a:lnTo>
                    <a:lnTo>
                      <a:pt x="24" y="2"/>
                    </a:lnTo>
                    <a:lnTo>
                      <a:pt x="28" y="4"/>
                    </a:lnTo>
                    <a:lnTo>
                      <a:pt x="32" y="10"/>
                    </a:lnTo>
                    <a:lnTo>
                      <a:pt x="34" y="18"/>
                    </a:lnTo>
                    <a:close/>
                  </a:path>
                </a:pathLst>
              </a:custGeom>
              <a:solidFill>
                <a:srgbClr val="FFBF00"/>
              </a:solidFill>
              <a:ln w="9525">
                <a:noFill/>
                <a:round/>
                <a:headEnd/>
                <a:tailEnd/>
              </a:ln>
            </p:spPr>
            <p:txBody>
              <a:bodyPr/>
              <a:lstStyle/>
              <a:p>
                <a:endParaRPr lang="zh-TW" altLang="en-US"/>
              </a:p>
            </p:txBody>
          </p:sp>
          <p:sp>
            <p:nvSpPr>
              <p:cNvPr id="24674" name="Freeform 106"/>
              <p:cNvSpPr>
                <a:spLocks/>
              </p:cNvSpPr>
              <p:nvPr/>
            </p:nvSpPr>
            <p:spPr bwMode="auto">
              <a:xfrm>
                <a:off x="750" y="894"/>
                <a:ext cx="28" cy="21"/>
              </a:xfrm>
              <a:custGeom>
                <a:avLst/>
                <a:gdLst>
                  <a:gd name="T0" fmla="*/ 5 w 34"/>
                  <a:gd name="T1" fmla="*/ 1 h 36"/>
                  <a:gd name="T2" fmla="*/ 5 w 34"/>
                  <a:gd name="T3" fmla="*/ 1 h 36"/>
                  <a:gd name="T4" fmla="*/ 5 w 34"/>
                  <a:gd name="T5" fmla="*/ 1 h 36"/>
                  <a:gd name="T6" fmla="*/ 4 w 34"/>
                  <a:gd name="T7" fmla="*/ 1 h 36"/>
                  <a:gd name="T8" fmla="*/ 3 w 34"/>
                  <a:gd name="T9" fmla="*/ 1 h 36"/>
                  <a:gd name="T10" fmla="*/ 2 w 34"/>
                  <a:gd name="T11" fmla="*/ 1 h 36"/>
                  <a:gd name="T12" fmla="*/ 2 w 34"/>
                  <a:gd name="T13" fmla="*/ 1 h 36"/>
                  <a:gd name="T14" fmla="*/ 2 w 34"/>
                  <a:gd name="T15" fmla="*/ 1 h 36"/>
                  <a:gd name="T16" fmla="*/ 2 w 34"/>
                  <a:gd name="T17" fmla="*/ 1 h 36"/>
                  <a:gd name="T18" fmla="*/ 0 w 34"/>
                  <a:gd name="T19" fmla="*/ 1 h 36"/>
                  <a:gd name="T20" fmla="*/ 0 w 34"/>
                  <a:gd name="T21" fmla="*/ 1 h 36"/>
                  <a:gd name="T22" fmla="*/ 0 w 34"/>
                  <a:gd name="T23" fmla="*/ 1 h 36"/>
                  <a:gd name="T24" fmla="*/ 2 w 34"/>
                  <a:gd name="T25" fmla="*/ 1 h 36"/>
                  <a:gd name="T26" fmla="*/ 2 w 34"/>
                  <a:gd name="T27" fmla="*/ 1 h 36"/>
                  <a:gd name="T28" fmla="*/ 2 w 34"/>
                  <a:gd name="T29" fmla="*/ 1 h 36"/>
                  <a:gd name="T30" fmla="*/ 2 w 34"/>
                  <a:gd name="T31" fmla="*/ 0 h 36"/>
                  <a:gd name="T32" fmla="*/ 2 w 34"/>
                  <a:gd name="T33" fmla="*/ 0 h 36"/>
                  <a:gd name="T34" fmla="*/ 3 w 34"/>
                  <a:gd name="T35" fmla="*/ 1 h 36"/>
                  <a:gd name="T36" fmla="*/ 4 w 34"/>
                  <a:gd name="T37" fmla="*/ 1 h 36"/>
                  <a:gd name="T38" fmla="*/ 5 w 34"/>
                  <a:gd name="T39" fmla="*/ 1 h 36"/>
                  <a:gd name="T40" fmla="*/ 5 w 34"/>
                  <a:gd name="T41" fmla="*/ 1 h 36"/>
                  <a:gd name="T42" fmla="*/ 5 w 34"/>
                  <a:gd name="T43" fmla="*/ 1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6"/>
                  <a:gd name="T68" fmla="*/ 34 w 34"/>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6">
                    <a:moveTo>
                      <a:pt x="34" y="18"/>
                    </a:moveTo>
                    <a:lnTo>
                      <a:pt x="34" y="18"/>
                    </a:lnTo>
                    <a:lnTo>
                      <a:pt x="32" y="24"/>
                    </a:lnTo>
                    <a:lnTo>
                      <a:pt x="28" y="30"/>
                    </a:lnTo>
                    <a:lnTo>
                      <a:pt x="22" y="34"/>
                    </a:lnTo>
                    <a:lnTo>
                      <a:pt x="16" y="36"/>
                    </a:lnTo>
                    <a:lnTo>
                      <a:pt x="10" y="34"/>
                    </a:lnTo>
                    <a:lnTo>
                      <a:pt x="4" y="30"/>
                    </a:lnTo>
                    <a:lnTo>
                      <a:pt x="0" y="24"/>
                    </a:lnTo>
                    <a:lnTo>
                      <a:pt x="0" y="18"/>
                    </a:lnTo>
                    <a:lnTo>
                      <a:pt x="2" y="10"/>
                    </a:lnTo>
                    <a:lnTo>
                      <a:pt x="6" y="4"/>
                    </a:lnTo>
                    <a:lnTo>
                      <a:pt x="10" y="2"/>
                    </a:lnTo>
                    <a:lnTo>
                      <a:pt x="16" y="0"/>
                    </a:lnTo>
                    <a:lnTo>
                      <a:pt x="24" y="2"/>
                    </a:lnTo>
                    <a:lnTo>
                      <a:pt x="28" y="6"/>
                    </a:lnTo>
                    <a:lnTo>
                      <a:pt x="32" y="10"/>
                    </a:lnTo>
                    <a:lnTo>
                      <a:pt x="34" y="18"/>
                    </a:lnTo>
                    <a:close/>
                  </a:path>
                </a:pathLst>
              </a:custGeom>
              <a:solidFill>
                <a:srgbClr val="FFBF00"/>
              </a:solidFill>
              <a:ln w="9525">
                <a:noFill/>
                <a:round/>
                <a:headEnd/>
                <a:tailEnd/>
              </a:ln>
            </p:spPr>
            <p:txBody>
              <a:bodyPr/>
              <a:lstStyle/>
              <a:p>
                <a:endParaRPr lang="zh-TW" altLang="en-US"/>
              </a:p>
            </p:txBody>
          </p:sp>
          <p:sp>
            <p:nvSpPr>
              <p:cNvPr id="24675" name="Freeform 107"/>
              <p:cNvSpPr>
                <a:spLocks/>
              </p:cNvSpPr>
              <p:nvPr/>
            </p:nvSpPr>
            <p:spPr bwMode="auto">
              <a:xfrm>
                <a:off x="739" y="842"/>
                <a:ext cx="27" cy="22"/>
              </a:xfrm>
              <a:custGeom>
                <a:avLst/>
                <a:gdLst>
                  <a:gd name="T0" fmla="*/ 4 w 34"/>
                  <a:gd name="T1" fmla="*/ 1 h 36"/>
                  <a:gd name="T2" fmla="*/ 4 w 34"/>
                  <a:gd name="T3" fmla="*/ 1 h 36"/>
                  <a:gd name="T4" fmla="*/ 3 w 34"/>
                  <a:gd name="T5" fmla="*/ 1 h 36"/>
                  <a:gd name="T6" fmla="*/ 3 w 34"/>
                  <a:gd name="T7" fmla="*/ 1 h 36"/>
                  <a:gd name="T8" fmla="*/ 2 w 34"/>
                  <a:gd name="T9" fmla="*/ 1 h 36"/>
                  <a:gd name="T10" fmla="*/ 2 w 34"/>
                  <a:gd name="T11" fmla="*/ 1 h 36"/>
                  <a:gd name="T12" fmla="*/ 2 w 34"/>
                  <a:gd name="T13" fmla="*/ 1 h 36"/>
                  <a:gd name="T14" fmla="*/ 2 w 34"/>
                  <a:gd name="T15" fmla="*/ 1 h 36"/>
                  <a:gd name="T16" fmla="*/ 2 w 34"/>
                  <a:gd name="T17" fmla="*/ 1 h 36"/>
                  <a:gd name="T18" fmla="*/ 2 w 34"/>
                  <a:gd name="T19" fmla="*/ 1 h 36"/>
                  <a:gd name="T20" fmla="*/ 0 w 34"/>
                  <a:gd name="T21" fmla="*/ 1 h 36"/>
                  <a:gd name="T22" fmla="*/ 0 w 34"/>
                  <a:gd name="T23" fmla="*/ 1 h 36"/>
                  <a:gd name="T24" fmla="*/ 2 w 34"/>
                  <a:gd name="T25" fmla="*/ 1 h 36"/>
                  <a:gd name="T26" fmla="*/ 2 w 34"/>
                  <a:gd name="T27" fmla="*/ 1 h 36"/>
                  <a:gd name="T28" fmla="*/ 2 w 34"/>
                  <a:gd name="T29" fmla="*/ 0 h 36"/>
                  <a:gd name="T30" fmla="*/ 2 w 34"/>
                  <a:gd name="T31" fmla="*/ 0 h 36"/>
                  <a:gd name="T32" fmla="*/ 2 w 34"/>
                  <a:gd name="T33" fmla="*/ 0 h 36"/>
                  <a:gd name="T34" fmla="*/ 2 w 34"/>
                  <a:gd name="T35" fmla="*/ 1 h 36"/>
                  <a:gd name="T36" fmla="*/ 3 w 34"/>
                  <a:gd name="T37" fmla="*/ 1 h 36"/>
                  <a:gd name="T38" fmla="*/ 3 w 34"/>
                  <a:gd name="T39" fmla="*/ 1 h 36"/>
                  <a:gd name="T40" fmla="*/ 4 w 34"/>
                  <a:gd name="T41" fmla="*/ 1 h 36"/>
                  <a:gd name="T42" fmla="*/ 4 w 34"/>
                  <a:gd name="T43" fmla="*/ 1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6"/>
                  <a:gd name="T68" fmla="*/ 34 w 34"/>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6">
                    <a:moveTo>
                      <a:pt x="34" y="18"/>
                    </a:moveTo>
                    <a:lnTo>
                      <a:pt x="34" y="18"/>
                    </a:lnTo>
                    <a:lnTo>
                      <a:pt x="32" y="24"/>
                    </a:lnTo>
                    <a:lnTo>
                      <a:pt x="28" y="30"/>
                    </a:lnTo>
                    <a:lnTo>
                      <a:pt x="22" y="34"/>
                    </a:lnTo>
                    <a:lnTo>
                      <a:pt x="16" y="36"/>
                    </a:lnTo>
                    <a:lnTo>
                      <a:pt x="10" y="34"/>
                    </a:lnTo>
                    <a:lnTo>
                      <a:pt x="4" y="30"/>
                    </a:lnTo>
                    <a:lnTo>
                      <a:pt x="2" y="24"/>
                    </a:lnTo>
                    <a:lnTo>
                      <a:pt x="0" y="18"/>
                    </a:lnTo>
                    <a:lnTo>
                      <a:pt x="2" y="10"/>
                    </a:lnTo>
                    <a:lnTo>
                      <a:pt x="6" y="4"/>
                    </a:lnTo>
                    <a:lnTo>
                      <a:pt x="10" y="0"/>
                    </a:lnTo>
                    <a:lnTo>
                      <a:pt x="18" y="0"/>
                    </a:lnTo>
                    <a:lnTo>
                      <a:pt x="24" y="2"/>
                    </a:lnTo>
                    <a:lnTo>
                      <a:pt x="28" y="4"/>
                    </a:lnTo>
                    <a:lnTo>
                      <a:pt x="32" y="10"/>
                    </a:lnTo>
                    <a:lnTo>
                      <a:pt x="34" y="18"/>
                    </a:lnTo>
                    <a:close/>
                  </a:path>
                </a:pathLst>
              </a:custGeom>
              <a:solidFill>
                <a:srgbClr val="FFBF00"/>
              </a:solidFill>
              <a:ln w="9525">
                <a:noFill/>
                <a:round/>
                <a:headEnd/>
                <a:tailEnd/>
              </a:ln>
            </p:spPr>
            <p:txBody>
              <a:bodyPr/>
              <a:lstStyle/>
              <a:p>
                <a:endParaRPr lang="zh-TW" altLang="en-US"/>
              </a:p>
            </p:txBody>
          </p:sp>
          <p:sp>
            <p:nvSpPr>
              <p:cNvPr id="24676" name="Freeform 108"/>
              <p:cNvSpPr>
                <a:spLocks/>
              </p:cNvSpPr>
              <p:nvPr/>
            </p:nvSpPr>
            <p:spPr bwMode="auto">
              <a:xfrm>
                <a:off x="753" y="859"/>
                <a:ext cx="37" cy="28"/>
              </a:xfrm>
              <a:custGeom>
                <a:avLst/>
                <a:gdLst>
                  <a:gd name="T0" fmla="*/ 5 w 46"/>
                  <a:gd name="T1" fmla="*/ 1 h 46"/>
                  <a:gd name="T2" fmla="*/ 5 w 46"/>
                  <a:gd name="T3" fmla="*/ 1 h 46"/>
                  <a:gd name="T4" fmla="*/ 5 w 46"/>
                  <a:gd name="T5" fmla="*/ 1 h 46"/>
                  <a:gd name="T6" fmla="*/ 4 w 46"/>
                  <a:gd name="T7" fmla="*/ 1 h 46"/>
                  <a:gd name="T8" fmla="*/ 2 w 46"/>
                  <a:gd name="T9" fmla="*/ 1 h 46"/>
                  <a:gd name="T10" fmla="*/ 2 w 46"/>
                  <a:gd name="T11" fmla="*/ 1 h 46"/>
                  <a:gd name="T12" fmla="*/ 2 w 46"/>
                  <a:gd name="T13" fmla="*/ 1 h 46"/>
                  <a:gd name="T14" fmla="*/ 2 w 46"/>
                  <a:gd name="T15" fmla="*/ 1 h 46"/>
                  <a:gd name="T16" fmla="*/ 2 w 46"/>
                  <a:gd name="T17" fmla="*/ 1 h 46"/>
                  <a:gd name="T18" fmla="*/ 0 w 46"/>
                  <a:gd name="T19" fmla="*/ 1 h 46"/>
                  <a:gd name="T20" fmla="*/ 0 w 46"/>
                  <a:gd name="T21" fmla="*/ 1 h 46"/>
                  <a:gd name="T22" fmla="*/ 0 w 46"/>
                  <a:gd name="T23" fmla="*/ 1 h 46"/>
                  <a:gd name="T24" fmla="*/ 2 w 46"/>
                  <a:gd name="T25" fmla="*/ 1 h 46"/>
                  <a:gd name="T26" fmla="*/ 2 w 46"/>
                  <a:gd name="T27" fmla="*/ 1 h 46"/>
                  <a:gd name="T28" fmla="*/ 2 w 46"/>
                  <a:gd name="T29" fmla="*/ 0 h 46"/>
                  <a:gd name="T30" fmla="*/ 3 w 46"/>
                  <a:gd name="T31" fmla="*/ 1 h 46"/>
                  <a:gd name="T32" fmla="*/ 3 w 46"/>
                  <a:gd name="T33" fmla="*/ 1 h 46"/>
                  <a:gd name="T34" fmla="*/ 4 w 46"/>
                  <a:gd name="T35" fmla="*/ 1 h 46"/>
                  <a:gd name="T36" fmla="*/ 5 w 46"/>
                  <a:gd name="T37" fmla="*/ 1 h 46"/>
                  <a:gd name="T38" fmla="*/ 5 w 46"/>
                  <a:gd name="T39" fmla="*/ 1 h 46"/>
                  <a:gd name="T40" fmla="*/ 5 w 46"/>
                  <a:gd name="T41" fmla="*/ 1 h 46"/>
                  <a:gd name="T42" fmla="*/ 5 w 46"/>
                  <a:gd name="T43" fmla="*/ 1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46"/>
                  <a:gd name="T68" fmla="*/ 46 w 46"/>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46">
                    <a:moveTo>
                      <a:pt x="44" y="30"/>
                    </a:moveTo>
                    <a:lnTo>
                      <a:pt x="44" y="30"/>
                    </a:lnTo>
                    <a:lnTo>
                      <a:pt x="40" y="38"/>
                    </a:lnTo>
                    <a:lnTo>
                      <a:pt x="34" y="44"/>
                    </a:lnTo>
                    <a:lnTo>
                      <a:pt x="24" y="46"/>
                    </a:lnTo>
                    <a:lnTo>
                      <a:pt x="16" y="46"/>
                    </a:lnTo>
                    <a:lnTo>
                      <a:pt x="8" y="42"/>
                    </a:lnTo>
                    <a:lnTo>
                      <a:pt x="2" y="34"/>
                    </a:lnTo>
                    <a:lnTo>
                      <a:pt x="0" y="26"/>
                    </a:lnTo>
                    <a:lnTo>
                      <a:pt x="0" y="16"/>
                    </a:lnTo>
                    <a:lnTo>
                      <a:pt x="6" y="8"/>
                    </a:lnTo>
                    <a:lnTo>
                      <a:pt x="12" y="2"/>
                    </a:lnTo>
                    <a:lnTo>
                      <a:pt x="20" y="0"/>
                    </a:lnTo>
                    <a:lnTo>
                      <a:pt x="30" y="2"/>
                    </a:lnTo>
                    <a:lnTo>
                      <a:pt x="38" y="6"/>
                    </a:lnTo>
                    <a:lnTo>
                      <a:pt x="42" y="12"/>
                    </a:lnTo>
                    <a:lnTo>
                      <a:pt x="46" y="22"/>
                    </a:lnTo>
                    <a:lnTo>
                      <a:pt x="44" y="30"/>
                    </a:lnTo>
                    <a:close/>
                  </a:path>
                </a:pathLst>
              </a:custGeom>
              <a:solidFill>
                <a:srgbClr val="FFBF00"/>
              </a:solidFill>
              <a:ln w="9525">
                <a:noFill/>
                <a:round/>
                <a:headEnd/>
                <a:tailEnd/>
              </a:ln>
            </p:spPr>
            <p:txBody>
              <a:bodyPr/>
              <a:lstStyle/>
              <a:p>
                <a:endParaRPr lang="zh-TW" altLang="en-US"/>
              </a:p>
            </p:txBody>
          </p:sp>
          <p:sp>
            <p:nvSpPr>
              <p:cNvPr id="24677" name="Freeform 109"/>
              <p:cNvSpPr>
                <a:spLocks/>
              </p:cNvSpPr>
              <p:nvPr/>
            </p:nvSpPr>
            <p:spPr bwMode="auto">
              <a:xfrm>
                <a:off x="773" y="877"/>
                <a:ext cx="35" cy="27"/>
              </a:xfrm>
              <a:custGeom>
                <a:avLst/>
                <a:gdLst>
                  <a:gd name="T0" fmla="*/ 5 w 44"/>
                  <a:gd name="T1" fmla="*/ 1 h 46"/>
                  <a:gd name="T2" fmla="*/ 5 w 44"/>
                  <a:gd name="T3" fmla="*/ 1 h 46"/>
                  <a:gd name="T4" fmla="*/ 4 w 44"/>
                  <a:gd name="T5" fmla="*/ 1 h 46"/>
                  <a:gd name="T6" fmla="*/ 3 w 44"/>
                  <a:gd name="T7" fmla="*/ 1 h 46"/>
                  <a:gd name="T8" fmla="*/ 2 w 44"/>
                  <a:gd name="T9" fmla="*/ 1 h 46"/>
                  <a:gd name="T10" fmla="*/ 2 w 44"/>
                  <a:gd name="T11" fmla="*/ 1 h 46"/>
                  <a:gd name="T12" fmla="*/ 2 w 44"/>
                  <a:gd name="T13" fmla="*/ 1 h 46"/>
                  <a:gd name="T14" fmla="*/ 2 w 44"/>
                  <a:gd name="T15" fmla="*/ 1 h 46"/>
                  <a:gd name="T16" fmla="*/ 2 w 44"/>
                  <a:gd name="T17" fmla="*/ 1 h 46"/>
                  <a:gd name="T18" fmla="*/ 0 w 44"/>
                  <a:gd name="T19" fmla="*/ 1 h 46"/>
                  <a:gd name="T20" fmla="*/ 0 w 44"/>
                  <a:gd name="T21" fmla="*/ 1 h 46"/>
                  <a:gd name="T22" fmla="*/ 0 w 44"/>
                  <a:gd name="T23" fmla="*/ 1 h 46"/>
                  <a:gd name="T24" fmla="*/ 2 w 44"/>
                  <a:gd name="T25" fmla="*/ 1 h 46"/>
                  <a:gd name="T26" fmla="*/ 2 w 44"/>
                  <a:gd name="T27" fmla="*/ 1 h 46"/>
                  <a:gd name="T28" fmla="*/ 2 w 44"/>
                  <a:gd name="T29" fmla="*/ 0 h 46"/>
                  <a:gd name="T30" fmla="*/ 3 w 44"/>
                  <a:gd name="T31" fmla="*/ 0 h 46"/>
                  <a:gd name="T32" fmla="*/ 3 w 44"/>
                  <a:gd name="T33" fmla="*/ 0 h 46"/>
                  <a:gd name="T34" fmla="*/ 4 w 44"/>
                  <a:gd name="T35" fmla="*/ 1 h 46"/>
                  <a:gd name="T36" fmla="*/ 5 w 44"/>
                  <a:gd name="T37" fmla="*/ 1 h 46"/>
                  <a:gd name="T38" fmla="*/ 5 w 44"/>
                  <a:gd name="T39" fmla="*/ 1 h 46"/>
                  <a:gd name="T40" fmla="*/ 5 w 44"/>
                  <a:gd name="T41" fmla="*/ 1 h 46"/>
                  <a:gd name="T42" fmla="*/ 5 w 44"/>
                  <a:gd name="T43" fmla="*/ 1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46"/>
                  <a:gd name="T68" fmla="*/ 44 w 44"/>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46">
                    <a:moveTo>
                      <a:pt x="44" y="30"/>
                    </a:moveTo>
                    <a:lnTo>
                      <a:pt x="44" y="30"/>
                    </a:lnTo>
                    <a:lnTo>
                      <a:pt x="40" y="38"/>
                    </a:lnTo>
                    <a:lnTo>
                      <a:pt x="32" y="44"/>
                    </a:lnTo>
                    <a:lnTo>
                      <a:pt x="24" y="46"/>
                    </a:lnTo>
                    <a:lnTo>
                      <a:pt x="16" y="44"/>
                    </a:lnTo>
                    <a:lnTo>
                      <a:pt x="8" y="40"/>
                    </a:lnTo>
                    <a:lnTo>
                      <a:pt x="2" y="34"/>
                    </a:lnTo>
                    <a:lnTo>
                      <a:pt x="0" y="26"/>
                    </a:lnTo>
                    <a:lnTo>
                      <a:pt x="0" y="16"/>
                    </a:lnTo>
                    <a:lnTo>
                      <a:pt x="4" y="8"/>
                    </a:lnTo>
                    <a:lnTo>
                      <a:pt x="12" y="2"/>
                    </a:lnTo>
                    <a:lnTo>
                      <a:pt x="20" y="0"/>
                    </a:lnTo>
                    <a:lnTo>
                      <a:pt x="28" y="0"/>
                    </a:lnTo>
                    <a:lnTo>
                      <a:pt x="38" y="6"/>
                    </a:lnTo>
                    <a:lnTo>
                      <a:pt x="42" y="12"/>
                    </a:lnTo>
                    <a:lnTo>
                      <a:pt x="44" y="20"/>
                    </a:lnTo>
                    <a:lnTo>
                      <a:pt x="44" y="30"/>
                    </a:lnTo>
                    <a:close/>
                  </a:path>
                </a:pathLst>
              </a:custGeom>
              <a:solidFill>
                <a:srgbClr val="FFA300"/>
              </a:solidFill>
              <a:ln w="9525">
                <a:noFill/>
                <a:round/>
                <a:headEnd/>
                <a:tailEnd/>
              </a:ln>
            </p:spPr>
            <p:txBody>
              <a:bodyPr/>
              <a:lstStyle/>
              <a:p>
                <a:endParaRPr lang="zh-TW" altLang="en-US"/>
              </a:p>
            </p:txBody>
          </p:sp>
          <p:sp>
            <p:nvSpPr>
              <p:cNvPr id="24678" name="Freeform 110"/>
              <p:cNvSpPr>
                <a:spLocks/>
              </p:cNvSpPr>
              <p:nvPr/>
            </p:nvSpPr>
            <p:spPr bwMode="auto">
              <a:xfrm>
                <a:off x="742" y="873"/>
                <a:ext cx="37" cy="28"/>
              </a:xfrm>
              <a:custGeom>
                <a:avLst/>
                <a:gdLst>
                  <a:gd name="T0" fmla="*/ 5 w 46"/>
                  <a:gd name="T1" fmla="*/ 1 h 46"/>
                  <a:gd name="T2" fmla="*/ 5 w 46"/>
                  <a:gd name="T3" fmla="*/ 1 h 46"/>
                  <a:gd name="T4" fmla="*/ 5 w 46"/>
                  <a:gd name="T5" fmla="*/ 1 h 46"/>
                  <a:gd name="T6" fmla="*/ 4 w 46"/>
                  <a:gd name="T7" fmla="*/ 1 h 46"/>
                  <a:gd name="T8" fmla="*/ 2 w 46"/>
                  <a:gd name="T9" fmla="*/ 1 h 46"/>
                  <a:gd name="T10" fmla="*/ 2 w 46"/>
                  <a:gd name="T11" fmla="*/ 1 h 46"/>
                  <a:gd name="T12" fmla="*/ 2 w 46"/>
                  <a:gd name="T13" fmla="*/ 1 h 46"/>
                  <a:gd name="T14" fmla="*/ 2 w 46"/>
                  <a:gd name="T15" fmla="*/ 1 h 46"/>
                  <a:gd name="T16" fmla="*/ 2 w 46"/>
                  <a:gd name="T17" fmla="*/ 1 h 46"/>
                  <a:gd name="T18" fmla="*/ 0 w 46"/>
                  <a:gd name="T19" fmla="*/ 1 h 46"/>
                  <a:gd name="T20" fmla="*/ 0 w 46"/>
                  <a:gd name="T21" fmla="*/ 1 h 46"/>
                  <a:gd name="T22" fmla="*/ 0 w 46"/>
                  <a:gd name="T23" fmla="*/ 1 h 46"/>
                  <a:gd name="T24" fmla="*/ 2 w 46"/>
                  <a:gd name="T25" fmla="*/ 1 h 46"/>
                  <a:gd name="T26" fmla="*/ 2 w 46"/>
                  <a:gd name="T27" fmla="*/ 1 h 46"/>
                  <a:gd name="T28" fmla="*/ 2 w 46"/>
                  <a:gd name="T29" fmla="*/ 0 h 46"/>
                  <a:gd name="T30" fmla="*/ 3 w 46"/>
                  <a:gd name="T31" fmla="*/ 0 h 46"/>
                  <a:gd name="T32" fmla="*/ 3 w 46"/>
                  <a:gd name="T33" fmla="*/ 0 h 46"/>
                  <a:gd name="T34" fmla="*/ 4 w 46"/>
                  <a:gd name="T35" fmla="*/ 1 h 46"/>
                  <a:gd name="T36" fmla="*/ 5 w 46"/>
                  <a:gd name="T37" fmla="*/ 1 h 46"/>
                  <a:gd name="T38" fmla="*/ 5 w 46"/>
                  <a:gd name="T39" fmla="*/ 1 h 46"/>
                  <a:gd name="T40" fmla="*/ 5 w 46"/>
                  <a:gd name="T41" fmla="*/ 1 h 46"/>
                  <a:gd name="T42" fmla="*/ 5 w 46"/>
                  <a:gd name="T43" fmla="*/ 1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46"/>
                  <a:gd name="T68" fmla="*/ 46 w 46"/>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46">
                    <a:moveTo>
                      <a:pt x="44" y="30"/>
                    </a:moveTo>
                    <a:lnTo>
                      <a:pt x="44" y="30"/>
                    </a:lnTo>
                    <a:lnTo>
                      <a:pt x="40" y="38"/>
                    </a:lnTo>
                    <a:lnTo>
                      <a:pt x="34" y="44"/>
                    </a:lnTo>
                    <a:lnTo>
                      <a:pt x="24" y="46"/>
                    </a:lnTo>
                    <a:lnTo>
                      <a:pt x="16" y="46"/>
                    </a:lnTo>
                    <a:lnTo>
                      <a:pt x="8" y="40"/>
                    </a:lnTo>
                    <a:lnTo>
                      <a:pt x="2" y="34"/>
                    </a:lnTo>
                    <a:lnTo>
                      <a:pt x="0" y="26"/>
                    </a:lnTo>
                    <a:lnTo>
                      <a:pt x="0" y="16"/>
                    </a:lnTo>
                    <a:lnTo>
                      <a:pt x="4" y="8"/>
                    </a:lnTo>
                    <a:lnTo>
                      <a:pt x="12" y="2"/>
                    </a:lnTo>
                    <a:lnTo>
                      <a:pt x="20" y="0"/>
                    </a:lnTo>
                    <a:lnTo>
                      <a:pt x="30" y="0"/>
                    </a:lnTo>
                    <a:lnTo>
                      <a:pt x="38" y="6"/>
                    </a:lnTo>
                    <a:lnTo>
                      <a:pt x="42" y="12"/>
                    </a:lnTo>
                    <a:lnTo>
                      <a:pt x="46" y="20"/>
                    </a:lnTo>
                    <a:lnTo>
                      <a:pt x="44" y="30"/>
                    </a:lnTo>
                    <a:close/>
                  </a:path>
                </a:pathLst>
              </a:custGeom>
              <a:solidFill>
                <a:srgbClr val="FFBF00"/>
              </a:solidFill>
              <a:ln w="9525">
                <a:noFill/>
                <a:round/>
                <a:headEnd/>
                <a:tailEnd/>
              </a:ln>
            </p:spPr>
            <p:txBody>
              <a:bodyPr/>
              <a:lstStyle/>
              <a:p>
                <a:endParaRPr lang="zh-TW" altLang="en-US"/>
              </a:p>
            </p:txBody>
          </p:sp>
          <p:sp>
            <p:nvSpPr>
              <p:cNvPr id="24679" name="Freeform 111"/>
              <p:cNvSpPr>
                <a:spLocks/>
              </p:cNvSpPr>
              <p:nvPr/>
            </p:nvSpPr>
            <p:spPr bwMode="auto">
              <a:xfrm>
                <a:off x="671" y="901"/>
                <a:ext cx="37" cy="27"/>
              </a:xfrm>
              <a:custGeom>
                <a:avLst/>
                <a:gdLst>
                  <a:gd name="T0" fmla="*/ 5 w 46"/>
                  <a:gd name="T1" fmla="*/ 1 h 46"/>
                  <a:gd name="T2" fmla="*/ 5 w 46"/>
                  <a:gd name="T3" fmla="*/ 1 h 46"/>
                  <a:gd name="T4" fmla="*/ 5 w 46"/>
                  <a:gd name="T5" fmla="*/ 1 h 46"/>
                  <a:gd name="T6" fmla="*/ 4 w 46"/>
                  <a:gd name="T7" fmla="*/ 1 h 46"/>
                  <a:gd name="T8" fmla="*/ 2 w 46"/>
                  <a:gd name="T9" fmla="*/ 1 h 46"/>
                  <a:gd name="T10" fmla="*/ 2 w 46"/>
                  <a:gd name="T11" fmla="*/ 1 h 46"/>
                  <a:gd name="T12" fmla="*/ 2 w 46"/>
                  <a:gd name="T13" fmla="*/ 1 h 46"/>
                  <a:gd name="T14" fmla="*/ 2 w 46"/>
                  <a:gd name="T15" fmla="*/ 1 h 46"/>
                  <a:gd name="T16" fmla="*/ 2 w 46"/>
                  <a:gd name="T17" fmla="*/ 1 h 46"/>
                  <a:gd name="T18" fmla="*/ 0 w 46"/>
                  <a:gd name="T19" fmla="*/ 1 h 46"/>
                  <a:gd name="T20" fmla="*/ 0 w 46"/>
                  <a:gd name="T21" fmla="*/ 1 h 46"/>
                  <a:gd name="T22" fmla="*/ 0 w 46"/>
                  <a:gd name="T23" fmla="*/ 1 h 46"/>
                  <a:gd name="T24" fmla="*/ 2 w 46"/>
                  <a:gd name="T25" fmla="*/ 1 h 46"/>
                  <a:gd name="T26" fmla="*/ 2 w 46"/>
                  <a:gd name="T27" fmla="*/ 1 h 46"/>
                  <a:gd name="T28" fmla="*/ 2 w 46"/>
                  <a:gd name="T29" fmla="*/ 0 h 46"/>
                  <a:gd name="T30" fmla="*/ 3 w 46"/>
                  <a:gd name="T31" fmla="*/ 1 h 46"/>
                  <a:gd name="T32" fmla="*/ 3 w 46"/>
                  <a:gd name="T33" fmla="*/ 1 h 46"/>
                  <a:gd name="T34" fmla="*/ 4 w 46"/>
                  <a:gd name="T35" fmla="*/ 1 h 46"/>
                  <a:gd name="T36" fmla="*/ 5 w 46"/>
                  <a:gd name="T37" fmla="*/ 1 h 46"/>
                  <a:gd name="T38" fmla="*/ 5 w 46"/>
                  <a:gd name="T39" fmla="*/ 1 h 46"/>
                  <a:gd name="T40" fmla="*/ 5 w 46"/>
                  <a:gd name="T41" fmla="*/ 1 h 46"/>
                  <a:gd name="T42" fmla="*/ 5 w 46"/>
                  <a:gd name="T43" fmla="*/ 1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46"/>
                  <a:gd name="T68" fmla="*/ 46 w 46"/>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46">
                    <a:moveTo>
                      <a:pt x="44" y="30"/>
                    </a:moveTo>
                    <a:lnTo>
                      <a:pt x="44" y="30"/>
                    </a:lnTo>
                    <a:lnTo>
                      <a:pt x="40" y="38"/>
                    </a:lnTo>
                    <a:lnTo>
                      <a:pt x="32" y="44"/>
                    </a:lnTo>
                    <a:lnTo>
                      <a:pt x="24" y="46"/>
                    </a:lnTo>
                    <a:lnTo>
                      <a:pt x="16" y="46"/>
                    </a:lnTo>
                    <a:lnTo>
                      <a:pt x="8" y="42"/>
                    </a:lnTo>
                    <a:lnTo>
                      <a:pt x="2" y="34"/>
                    </a:lnTo>
                    <a:lnTo>
                      <a:pt x="0" y="26"/>
                    </a:lnTo>
                    <a:lnTo>
                      <a:pt x="0" y="16"/>
                    </a:lnTo>
                    <a:lnTo>
                      <a:pt x="4" y="8"/>
                    </a:lnTo>
                    <a:lnTo>
                      <a:pt x="12" y="2"/>
                    </a:lnTo>
                    <a:lnTo>
                      <a:pt x="20" y="0"/>
                    </a:lnTo>
                    <a:lnTo>
                      <a:pt x="30" y="2"/>
                    </a:lnTo>
                    <a:lnTo>
                      <a:pt x="38" y="6"/>
                    </a:lnTo>
                    <a:lnTo>
                      <a:pt x="42" y="12"/>
                    </a:lnTo>
                    <a:lnTo>
                      <a:pt x="46" y="22"/>
                    </a:lnTo>
                    <a:lnTo>
                      <a:pt x="44" y="30"/>
                    </a:lnTo>
                    <a:close/>
                  </a:path>
                </a:pathLst>
              </a:custGeom>
              <a:solidFill>
                <a:srgbClr val="FFBF00"/>
              </a:solidFill>
              <a:ln w="9525">
                <a:noFill/>
                <a:round/>
                <a:headEnd/>
                <a:tailEnd/>
              </a:ln>
            </p:spPr>
            <p:txBody>
              <a:bodyPr/>
              <a:lstStyle/>
              <a:p>
                <a:endParaRPr lang="zh-TW" altLang="en-US"/>
              </a:p>
            </p:txBody>
          </p:sp>
          <p:sp>
            <p:nvSpPr>
              <p:cNvPr id="24680" name="Freeform 112"/>
              <p:cNvSpPr>
                <a:spLocks/>
              </p:cNvSpPr>
              <p:nvPr/>
            </p:nvSpPr>
            <p:spPr bwMode="auto">
              <a:xfrm>
                <a:off x="722" y="910"/>
                <a:ext cx="38" cy="28"/>
              </a:xfrm>
              <a:custGeom>
                <a:avLst/>
                <a:gdLst>
                  <a:gd name="T0" fmla="*/ 7 w 46"/>
                  <a:gd name="T1" fmla="*/ 1 h 46"/>
                  <a:gd name="T2" fmla="*/ 7 w 46"/>
                  <a:gd name="T3" fmla="*/ 1 h 46"/>
                  <a:gd name="T4" fmla="*/ 6 w 46"/>
                  <a:gd name="T5" fmla="*/ 1 h 46"/>
                  <a:gd name="T6" fmla="*/ 5 w 46"/>
                  <a:gd name="T7" fmla="*/ 1 h 46"/>
                  <a:gd name="T8" fmla="*/ 4 w 46"/>
                  <a:gd name="T9" fmla="*/ 1 h 46"/>
                  <a:gd name="T10" fmla="*/ 2 w 46"/>
                  <a:gd name="T11" fmla="*/ 1 h 46"/>
                  <a:gd name="T12" fmla="*/ 2 w 46"/>
                  <a:gd name="T13" fmla="*/ 1 h 46"/>
                  <a:gd name="T14" fmla="*/ 2 w 46"/>
                  <a:gd name="T15" fmla="*/ 1 h 46"/>
                  <a:gd name="T16" fmla="*/ 2 w 46"/>
                  <a:gd name="T17" fmla="*/ 1 h 46"/>
                  <a:gd name="T18" fmla="*/ 0 w 46"/>
                  <a:gd name="T19" fmla="*/ 1 h 46"/>
                  <a:gd name="T20" fmla="*/ 0 w 46"/>
                  <a:gd name="T21" fmla="*/ 1 h 46"/>
                  <a:gd name="T22" fmla="*/ 0 w 46"/>
                  <a:gd name="T23" fmla="*/ 1 h 46"/>
                  <a:gd name="T24" fmla="*/ 2 w 46"/>
                  <a:gd name="T25" fmla="*/ 1 h 46"/>
                  <a:gd name="T26" fmla="*/ 2 w 46"/>
                  <a:gd name="T27" fmla="*/ 1 h 46"/>
                  <a:gd name="T28" fmla="*/ 3 w 46"/>
                  <a:gd name="T29" fmla="*/ 0 h 46"/>
                  <a:gd name="T30" fmla="*/ 5 w 46"/>
                  <a:gd name="T31" fmla="*/ 0 h 46"/>
                  <a:gd name="T32" fmla="*/ 5 w 46"/>
                  <a:gd name="T33" fmla="*/ 0 h 46"/>
                  <a:gd name="T34" fmla="*/ 6 w 46"/>
                  <a:gd name="T35" fmla="*/ 1 h 46"/>
                  <a:gd name="T36" fmla="*/ 7 w 46"/>
                  <a:gd name="T37" fmla="*/ 1 h 46"/>
                  <a:gd name="T38" fmla="*/ 7 w 46"/>
                  <a:gd name="T39" fmla="*/ 1 h 46"/>
                  <a:gd name="T40" fmla="*/ 7 w 46"/>
                  <a:gd name="T41" fmla="*/ 1 h 46"/>
                  <a:gd name="T42" fmla="*/ 7 w 46"/>
                  <a:gd name="T43" fmla="*/ 1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46"/>
                  <a:gd name="T68" fmla="*/ 46 w 46"/>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46">
                    <a:moveTo>
                      <a:pt x="44" y="30"/>
                    </a:moveTo>
                    <a:lnTo>
                      <a:pt x="44" y="30"/>
                    </a:lnTo>
                    <a:lnTo>
                      <a:pt x="40" y="38"/>
                    </a:lnTo>
                    <a:lnTo>
                      <a:pt x="34" y="42"/>
                    </a:lnTo>
                    <a:lnTo>
                      <a:pt x="24" y="46"/>
                    </a:lnTo>
                    <a:lnTo>
                      <a:pt x="16" y="44"/>
                    </a:lnTo>
                    <a:lnTo>
                      <a:pt x="8" y="40"/>
                    </a:lnTo>
                    <a:lnTo>
                      <a:pt x="2" y="32"/>
                    </a:lnTo>
                    <a:lnTo>
                      <a:pt x="0" y="24"/>
                    </a:lnTo>
                    <a:lnTo>
                      <a:pt x="0" y="16"/>
                    </a:lnTo>
                    <a:lnTo>
                      <a:pt x="4" y="8"/>
                    </a:lnTo>
                    <a:lnTo>
                      <a:pt x="12" y="2"/>
                    </a:lnTo>
                    <a:lnTo>
                      <a:pt x="20" y="0"/>
                    </a:lnTo>
                    <a:lnTo>
                      <a:pt x="30" y="0"/>
                    </a:lnTo>
                    <a:lnTo>
                      <a:pt x="38" y="4"/>
                    </a:lnTo>
                    <a:lnTo>
                      <a:pt x="42" y="12"/>
                    </a:lnTo>
                    <a:lnTo>
                      <a:pt x="46" y="20"/>
                    </a:lnTo>
                    <a:lnTo>
                      <a:pt x="44" y="30"/>
                    </a:lnTo>
                    <a:close/>
                  </a:path>
                </a:pathLst>
              </a:custGeom>
              <a:solidFill>
                <a:srgbClr val="FFBF00"/>
              </a:solidFill>
              <a:ln w="9525">
                <a:noFill/>
                <a:round/>
                <a:headEnd/>
                <a:tailEnd/>
              </a:ln>
            </p:spPr>
            <p:txBody>
              <a:bodyPr/>
              <a:lstStyle/>
              <a:p>
                <a:endParaRPr lang="zh-TW" altLang="en-US"/>
              </a:p>
            </p:txBody>
          </p:sp>
          <p:sp>
            <p:nvSpPr>
              <p:cNvPr id="24681" name="Freeform 113"/>
              <p:cNvSpPr>
                <a:spLocks/>
              </p:cNvSpPr>
              <p:nvPr/>
            </p:nvSpPr>
            <p:spPr bwMode="auto">
              <a:xfrm>
                <a:off x="731" y="939"/>
                <a:ext cx="37" cy="28"/>
              </a:xfrm>
              <a:custGeom>
                <a:avLst/>
                <a:gdLst>
                  <a:gd name="T0" fmla="*/ 5 w 46"/>
                  <a:gd name="T1" fmla="*/ 1 h 46"/>
                  <a:gd name="T2" fmla="*/ 5 w 46"/>
                  <a:gd name="T3" fmla="*/ 1 h 46"/>
                  <a:gd name="T4" fmla="*/ 5 w 46"/>
                  <a:gd name="T5" fmla="*/ 1 h 46"/>
                  <a:gd name="T6" fmla="*/ 4 w 46"/>
                  <a:gd name="T7" fmla="*/ 1 h 46"/>
                  <a:gd name="T8" fmla="*/ 2 w 46"/>
                  <a:gd name="T9" fmla="*/ 1 h 46"/>
                  <a:gd name="T10" fmla="*/ 2 w 46"/>
                  <a:gd name="T11" fmla="*/ 1 h 46"/>
                  <a:gd name="T12" fmla="*/ 2 w 46"/>
                  <a:gd name="T13" fmla="*/ 1 h 46"/>
                  <a:gd name="T14" fmla="*/ 2 w 46"/>
                  <a:gd name="T15" fmla="*/ 1 h 46"/>
                  <a:gd name="T16" fmla="*/ 2 w 46"/>
                  <a:gd name="T17" fmla="*/ 1 h 46"/>
                  <a:gd name="T18" fmla="*/ 0 w 46"/>
                  <a:gd name="T19" fmla="*/ 1 h 46"/>
                  <a:gd name="T20" fmla="*/ 0 w 46"/>
                  <a:gd name="T21" fmla="*/ 1 h 46"/>
                  <a:gd name="T22" fmla="*/ 0 w 46"/>
                  <a:gd name="T23" fmla="*/ 1 h 46"/>
                  <a:gd name="T24" fmla="*/ 2 w 46"/>
                  <a:gd name="T25" fmla="*/ 1 h 46"/>
                  <a:gd name="T26" fmla="*/ 2 w 46"/>
                  <a:gd name="T27" fmla="*/ 1 h 46"/>
                  <a:gd name="T28" fmla="*/ 2 w 46"/>
                  <a:gd name="T29" fmla="*/ 0 h 46"/>
                  <a:gd name="T30" fmla="*/ 3 w 46"/>
                  <a:gd name="T31" fmla="*/ 1 h 46"/>
                  <a:gd name="T32" fmla="*/ 3 w 46"/>
                  <a:gd name="T33" fmla="*/ 1 h 46"/>
                  <a:gd name="T34" fmla="*/ 4 w 46"/>
                  <a:gd name="T35" fmla="*/ 1 h 46"/>
                  <a:gd name="T36" fmla="*/ 5 w 46"/>
                  <a:gd name="T37" fmla="*/ 1 h 46"/>
                  <a:gd name="T38" fmla="*/ 5 w 46"/>
                  <a:gd name="T39" fmla="*/ 1 h 46"/>
                  <a:gd name="T40" fmla="*/ 5 w 46"/>
                  <a:gd name="T41" fmla="*/ 1 h 46"/>
                  <a:gd name="T42" fmla="*/ 5 w 46"/>
                  <a:gd name="T43" fmla="*/ 1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46"/>
                  <a:gd name="T68" fmla="*/ 46 w 46"/>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46">
                    <a:moveTo>
                      <a:pt x="44" y="30"/>
                    </a:moveTo>
                    <a:lnTo>
                      <a:pt x="44" y="30"/>
                    </a:lnTo>
                    <a:lnTo>
                      <a:pt x="40" y="38"/>
                    </a:lnTo>
                    <a:lnTo>
                      <a:pt x="34" y="44"/>
                    </a:lnTo>
                    <a:lnTo>
                      <a:pt x="24" y="46"/>
                    </a:lnTo>
                    <a:lnTo>
                      <a:pt x="16" y="46"/>
                    </a:lnTo>
                    <a:lnTo>
                      <a:pt x="8" y="42"/>
                    </a:lnTo>
                    <a:lnTo>
                      <a:pt x="2" y="34"/>
                    </a:lnTo>
                    <a:lnTo>
                      <a:pt x="0" y="26"/>
                    </a:lnTo>
                    <a:lnTo>
                      <a:pt x="0" y="16"/>
                    </a:lnTo>
                    <a:lnTo>
                      <a:pt x="4" y="8"/>
                    </a:lnTo>
                    <a:lnTo>
                      <a:pt x="12" y="4"/>
                    </a:lnTo>
                    <a:lnTo>
                      <a:pt x="20" y="0"/>
                    </a:lnTo>
                    <a:lnTo>
                      <a:pt x="30" y="2"/>
                    </a:lnTo>
                    <a:lnTo>
                      <a:pt x="38" y="6"/>
                    </a:lnTo>
                    <a:lnTo>
                      <a:pt x="42" y="12"/>
                    </a:lnTo>
                    <a:lnTo>
                      <a:pt x="46" y="22"/>
                    </a:lnTo>
                    <a:lnTo>
                      <a:pt x="44" y="30"/>
                    </a:lnTo>
                    <a:close/>
                  </a:path>
                </a:pathLst>
              </a:custGeom>
              <a:solidFill>
                <a:srgbClr val="FFBF00"/>
              </a:solidFill>
              <a:ln w="9525">
                <a:noFill/>
                <a:round/>
                <a:headEnd/>
                <a:tailEnd/>
              </a:ln>
            </p:spPr>
            <p:txBody>
              <a:bodyPr/>
              <a:lstStyle/>
              <a:p>
                <a:endParaRPr lang="zh-TW" altLang="en-US"/>
              </a:p>
            </p:txBody>
          </p:sp>
          <p:sp>
            <p:nvSpPr>
              <p:cNvPr id="24682" name="Freeform 114"/>
              <p:cNvSpPr>
                <a:spLocks/>
              </p:cNvSpPr>
              <p:nvPr/>
            </p:nvSpPr>
            <p:spPr bwMode="auto">
              <a:xfrm>
                <a:off x="701" y="955"/>
                <a:ext cx="28" cy="21"/>
              </a:xfrm>
              <a:custGeom>
                <a:avLst/>
                <a:gdLst>
                  <a:gd name="T0" fmla="*/ 5 w 34"/>
                  <a:gd name="T1" fmla="*/ 1 h 36"/>
                  <a:gd name="T2" fmla="*/ 5 w 34"/>
                  <a:gd name="T3" fmla="*/ 1 h 36"/>
                  <a:gd name="T4" fmla="*/ 5 w 34"/>
                  <a:gd name="T5" fmla="*/ 1 h 36"/>
                  <a:gd name="T6" fmla="*/ 4 w 34"/>
                  <a:gd name="T7" fmla="*/ 1 h 36"/>
                  <a:gd name="T8" fmla="*/ 2 w 34"/>
                  <a:gd name="T9" fmla="*/ 1 h 36"/>
                  <a:gd name="T10" fmla="*/ 2 w 34"/>
                  <a:gd name="T11" fmla="*/ 1 h 36"/>
                  <a:gd name="T12" fmla="*/ 2 w 34"/>
                  <a:gd name="T13" fmla="*/ 1 h 36"/>
                  <a:gd name="T14" fmla="*/ 2 w 34"/>
                  <a:gd name="T15" fmla="*/ 1 h 36"/>
                  <a:gd name="T16" fmla="*/ 0 w 34"/>
                  <a:gd name="T17" fmla="*/ 1 h 36"/>
                  <a:gd name="T18" fmla="*/ 0 w 34"/>
                  <a:gd name="T19" fmla="*/ 1 h 36"/>
                  <a:gd name="T20" fmla="*/ 0 w 34"/>
                  <a:gd name="T21" fmla="*/ 1 h 36"/>
                  <a:gd name="T22" fmla="*/ 0 w 34"/>
                  <a:gd name="T23" fmla="*/ 1 h 36"/>
                  <a:gd name="T24" fmla="*/ 2 w 34"/>
                  <a:gd name="T25" fmla="*/ 1 h 36"/>
                  <a:gd name="T26" fmla="*/ 2 w 34"/>
                  <a:gd name="T27" fmla="*/ 1 h 36"/>
                  <a:gd name="T28" fmla="*/ 2 w 34"/>
                  <a:gd name="T29" fmla="*/ 0 h 36"/>
                  <a:gd name="T30" fmla="*/ 3 w 34"/>
                  <a:gd name="T31" fmla="*/ 1 h 36"/>
                  <a:gd name="T32" fmla="*/ 3 w 34"/>
                  <a:gd name="T33" fmla="*/ 1 h 36"/>
                  <a:gd name="T34" fmla="*/ 4 w 34"/>
                  <a:gd name="T35" fmla="*/ 1 h 36"/>
                  <a:gd name="T36" fmla="*/ 5 w 34"/>
                  <a:gd name="T37" fmla="*/ 1 h 36"/>
                  <a:gd name="T38" fmla="*/ 5 w 34"/>
                  <a:gd name="T39" fmla="*/ 1 h 36"/>
                  <a:gd name="T40" fmla="*/ 5 w 34"/>
                  <a:gd name="T41" fmla="*/ 1 h 36"/>
                  <a:gd name="T42" fmla="*/ 5 w 34"/>
                  <a:gd name="T43" fmla="*/ 1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6"/>
                  <a:gd name="T68" fmla="*/ 34 w 34"/>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6">
                    <a:moveTo>
                      <a:pt x="34" y="24"/>
                    </a:moveTo>
                    <a:lnTo>
                      <a:pt x="34" y="24"/>
                    </a:lnTo>
                    <a:lnTo>
                      <a:pt x="30" y="30"/>
                    </a:lnTo>
                    <a:lnTo>
                      <a:pt x="26" y="34"/>
                    </a:lnTo>
                    <a:lnTo>
                      <a:pt x="18" y="36"/>
                    </a:lnTo>
                    <a:lnTo>
                      <a:pt x="12" y="36"/>
                    </a:lnTo>
                    <a:lnTo>
                      <a:pt x="6" y="32"/>
                    </a:lnTo>
                    <a:lnTo>
                      <a:pt x="0" y="26"/>
                    </a:lnTo>
                    <a:lnTo>
                      <a:pt x="0" y="20"/>
                    </a:lnTo>
                    <a:lnTo>
                      <a:pt x="0" y="14"/>
                    </a:lnTo>
                    <a:lnTo>
                      <a:pt x="4" y="8"/>
                    </a:lnTo>
                    <a:lnTo>
                      <a:pt x="8" y="2"/>
                    </a:lnTo>
                    <a:lnTo>
                      <a:pt x="16" y="0"/>
                    </a:lnTo>
                    <a:lnTo>
                      <a:pt x="22" y="2"/>
                    </a:lnTo>
                    <a:lnTo>
                      <a:pt x="28" y="4"/>
                    </a:lnTo>
                    <a:lnTo>
                      <a:pt x="32" y="10"/>
                    </a:lnTo>
                    <a:lnTo>
                      <a:pt x="34" y="16"/>
                    </a:lnTo>
                    <a:lnTo>
                      <a:pt x="34" y="24"/>
                    </a:lnTo>
                    <a:close/>
                  </a:path>
                </a:pathLst>
              </a:custGeom>
              <a:solidFill>
                <a:srgbClr val="FFBF00"/>
              </a:solidFill>
              <a:ln w="9525">
                <a:noFill/>
                <a:round/>
                <a:headEnd/>
                <a:tailEnd/>
              </a:ln>
            </p:spPr>
            <p:txBody>
              <a:bodyPr/>
              <a:lstStyle/>
              <a:p>
                <a:endParaRPr lang="zh-TW" altLang="en-US"/>
              </a:p>
            </p:txBody>
          </p:sp>
          <p:sp>
            <p:nvSpPr>
              <p:cNvPr id="24683" name="Freeform 115"/>
              <p:cNvSpPr>
                <a:spLocks/>
              </p:cNvSpPr>
              <p:nvPr/>
            </p:nvSpPr>
            <p:spPr bwMode="auto">
              <a:xfrm>
                <a:off x="656" y="925"/>
                <a:ext cx="42" cy="32"/>
              </a:xfrm>
              <a:custGeom>
                <a:avLst/>
                <a:gdLst>
                  <a:gd name="T0" fmla="*/ 4 w 52"/>
                  <a:gd name="T1" fmla="*/ 1 h 54"/>
                  <a:gd name="T2" fmla="*/ 4 w 52"/>
                  <a:gd name="T3" fmla="*/ 1 h 54"/>
                  <a:gd name="T4" fmla="*/ 5 w 52"/>
                  <a:gd name="T5" fmla="*/ 1 h 54"/>
                  <a:gd name="T6" fmla="*/ 6 w 52"/>
                  <a:gd name="T7" fmla="*/ 1 h 54"/>
                  <a:gd name="T8" fmla="*/ 6 w 52"/>
                  <a:gd name="T9" fmla="*/ 1 h 54"/>
                  <a:gd name="T10" fmla="*/ 6 w 52"/>
                  <a:gd name="T11" fmla="*/ 1 h 54"/>
                  <a:gd name="T12" fmla="*/ 6 w 52"/>
                  <a:gd name="T13" fmla="*/ 1 h 54"/>
                  <a:gd name="T14" fmla="*/ 5 w 52"/>
                  <a:gd name="T15" fmla="*/ 1 h 54"/>
                  <a:gd name="T16" fmla="*/ 5 w 52"/>
                  <a:gd name="T17" fmla="*/ 1 h 54"/>
                  <a:gd name="T18" fmla="*/ 3 w 52"/>
                  <a:gd name="T19" fmla="*/ 0 h 54"/>
                  <a:gd name="T20" fmla="*/ 2 w 52"/>
                  <a:gd name="T21" fmla="*/ 0 h 54"/>
                  <a:gd name="T22" fmla="*/ 2 w 52"/>
                  <a:gd name="T23" fmla="*/ 0 h 54"/>
                  <a:gd name="T24" fmla="*/ 2 w 52"/>
                  <a:gd name="T25" fmla="*/ 1 h 54"/>
                  <a:gd name="T26" fmla="*/ 2 w 52"/>
                  <a:gd name="T27" fmla="*/ 1 h 54"/>
                  <a:gd name="T28" fmla="*/ 0 w 52"/>
                  <a:gd name="T29" fmla="*/ 1 h 54"/>
                  <a:gd name="T30" fmla="*/ 0 w 52"/>
                  <a:gd name="T31" fmla="*/ 1 h 54"/>
                  <a:gd name="T32" fmla="*/ 0 w 52"/>
                  <a:gd name="T33" fmla="*/ 1 h 54"/>
                  <a:gd name="T34" fmla="*/ 2 w 52"/>
                  <a:gd name="T35" fmla="*/ 1 h 54"/>
                  <a:gd name="T36" fmla="*/ 2 w 52"/>
                  <a:gd name="T37" fmla="*/ 1 h 54"/>
                  <a:gd name="T38" fmla="*/ 2 w 52"/>
                  <a:gd name="T39" fmla="*/ 1 h 54"/>
                  <a:gd name="T40" fmla="*/ 4 w 52"/>
                  <a:gd name="T41" fmla="*/ 1 h 54"/>
                  <a:gd name="T42" fmla="*/ 4 w 52"/>
                  <a:gd name="T43" fmla="*/ 1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2"/>
                  <a:gd name="T67" fmla="*/ 0 h 54"/>
                  <a:gd name="T68" fmla="*/ 52 w 52"/>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2" h="54">
                    <a:moveTo>
                      <a:pt x="34" y="52"/>
                    </a:moveTo>
                    <a:lnTo>
                      <a:pt x="34" y="52"/>
                    </a:lnTo>
                    <a:lnTo>
                      <a:pt x="42" y="48"/>
                    </a:lnTo>
                    <a:lnTo>
                      <a:pt x="50" y="40"/>
                    </a:lnTo>
                    <a:lnTo>
                      <a:pt x="52" y="30"/>
                    </a:lnTo>
                    <a:lnTo>
                      <a:pt x="52" y="20"/>
                    </a:lnTo>
                    <a:lnTo>
                      <a:pt x="46" y="10"/>
                    </a:lnTo>
                    <a:lnTo>
                      <a:pt x="40" y="4"/>
                    </a:lnTo>
                    <a:lnTo>
                      <a:pt x="30" y="0"/>
                    </a:lnTo>
                    <a:lnTo>
                      <a:pt x="18" y="0"/>
                    </a:lnTo>
                    <a:lnTo>
                      <a:pt x="10" y="6"/>
                    </a:lnTo>
                    <a:lnTo>
                      <a:pt x="2" y="14"/>
                    </a:lnTo>
                    <a:lnTo>
                      <a:pt x="0" y="24"/>
                    </a:lnTo>
                    <a:lnTo>
                      <a:pt x="0" y="34"/>
                    </a:lnTo>
                    <a:lnTo>
                      <a:pt x="4" y="44"/>
                    </a:lnTo>
                    <a:lnTo>
                      <a:pt x="12" y="50"/>
                    </a:lnTo>
                    <a:lnTo>
                      <a:pt x="22" y="54"/>
                    </a:lnTo>
                    <a:lnTo>
                      <a:pt x="34" y="52"/>
                    </a:lnTo>
                    <a:close/>
                  </a:path>
                </a:pathLst>
              </a:custGeom>
              <a:solidFill>
                <a:srgbClr val="FF9700"/>
              </a:solidFill>
              <a:ln w="9525">
                <a:noFill/>
                <a:round/>
                <a:headEnd/>
                <a:tailEnd/>
              </a:ln>
            </p:spPr>
            <p:txBody>
              <a:bodyPr/>
              <a:lstStyle/>
              <a:p>
                <a:endParaRPr lang="zh-TW" altLang="en-US"/>
              </a:p>
            </p:txBody>
          </p:sp>
          <p:sp>
            <p:nvSpPr>
              <p:cNvPr id="24684" name="Freeform 116"/>
              <p:cNvSpPr>
                <a:spLocks/>
              </p:cNvSpPr>
              <p:nvPr/>
            </p:nvSpPr>
            <p:spPr bwMode="auto">
              <a:xfrm>
                <a:off x="697" y="894"/>
                <a:ext cx="25" cy="21"/>
              </a:xfrm>
              <a:custGeom>
                <a:avLst/>
                <a:gdLst>
                  <a:gd name="T0" fmla="*/ 3 w 32"/>
                  <a:gd name="T1" fmla="*/ 1 h 36"/>
                  <a:gd name="T2" fmla="*/ 3 w 32"/>
                  <a:gd name="T3" fmla="*/ 1 h 36"/>
                  <a:gd name="T4" fmla="*/ 2 w 32"/>
                  <a:gd name="T5" fmla="*/ 1 h 36"/>
                  <a:gd name="T6" fmla="*/ 2 w 32"/>
                  <a:gd name="T7" fmla="*/ 1 h 36"/>
                  <a:gd name="T8" fmla="*/ 2 w 32"/>
                  <a:gd name="T9" fmla="*/ 1 h 36"/>
                  <a:gd name="T10" fmla="*/ 2 w 32"/>
                  <a:gd name="T11" fmla="*/ 1 h 36"/>
                  <a:gd name="T12" fmla="*/ 2 w 32"/>
                  <a:gd name="T13" fmla="*/ 1 h 36"/>
                  <a:gd name="T14" fmla="*/ 2 w 32"/>
                  <a:gd name="T15" fmla="*/ 1 h 36"/>
                  <a:gd name="T16" fmla="*/ 2 w 32"/>
                  <a:gd name="T17" fmla="*/ 1 h 36"/>
                  <a:gd name="T18" fmla="*/ 0 w 32"/>
                  <a:gd name="T19" fmla="*/ 1 h 36"/>
                  <a:gd name="T20" fmla="*/ 0 w 32"/>
                  <a:gd name="T21" fmla="*/ 1 h 36"/>
                  <a:gd name="T22" fmla="*/ 0 w 32"/>
                  <a:gd name="T23" fmla="*/ 1 h 36"/>
                  <a:gd name="T24" fmla="*/ 0 w 32"/>
                  <a:gd name="T25" fmla="*/ 1 h 36"/>
                  <a:gd name="T26" fmla="*/ 2 w 32"/>
                  <a:gd name="T27" fmla="*/ 1 h 36"/>
                  <a:gd name="T28" fmla="*/ 2 w 32"/>
                  <a:gd name="T29" fmla="*/ 1 h 36"/>
                  <a:gd name="T30" fmla="*/ 2 w 32"/>
                  <a:gd name="T31" fmla="*/ 0 h 36"/>
                  <a:gd name="T32" fmla="*/ 2 w 32"/>
                  <a:gd name="T33" fmla="*/ 0 h 36"/>
                  <a:gd name="T34" fmla="*/ 2 w 32"/>
                  <a:gd name="T35" fmla="*/ 1 h 36"/>
                  <a:gd name="T36" fmla="*/ 2 w 32"/>
                  <a:gd name="T37" fmla="*/ 1 h 36"/>
                  <a:gd name="T38" fmla="*/ 3 w 32"/>
                  <a:gd name="T39" fmla="*/ 1 h 36"/>
                  <a:gd name="T40" fmla="*/ 3 w 32"/>
                  <a:gd name="T41" fmla="*/ 1 h 36"/>
                  <a:gd name="T42" fmla="*/ 3 w 32"/>
                  <a:gd name="T43" fmla="*/ 1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36"/>
                  <a:gd name="T68" fmla="*/ 32 w 32"/>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36">
                    <a:moveTo>
                      <a:pt x="32" y="18"/>
                    </a:moveTo>
                    <a:lnTo>
                      <a:pt x="32" y="18"/>
                    </a:lnTo>
                    <a:lnTo>
                      <a:pt x="30" y="24"/>
                    </a:lnTo>
                    <a:lnTo>
                      <a:pt x="28" y="30"/>
                    </a:lnTo>
                    <a:lnTo>
                      <a:pt x="22" y="34"/>
                    </a:lnTo>
                    <a:lnTo>
                      <a:pt x="16" y="36"/>
                    </a:lnTo>
                    <a:lnTo>
                      <a:pt x="8" y="34"/>
                    </a:lnTo>
                    <a:lnTo>
                      <a:pt x="4" y="30"/>
                    </a:lnTo>
                    <a:lnTo>
                      <a:pt x="0" y="24"/>
                    </a:lnTo>
                    <a:lnTo>
                      <a:pt x="0" y="18"/>
                    </a:lnTo>
                    <a:lnTo>
                      <a:pt x="0" y="10"/>
                    </a:lnTo>
                    <a:lnTo>
                      <a:pt x="4" y="4"/>
                    </a:lnTo>
                    <a:lnTo>
                      <a:pt x="10" y="2"/>
                    </a:lnTo>
                    <a:lnTo>
                      <a:pt x="16" y="0"/>
                    </a:lnTo>
                    <a:lnTo>
                      <a:pt x="22" y="2"/>
                    </a:lnTo>
                    <a:lnTo>
                      <a:pt x="28" y="6"/>
                    </a:lnTo>
                    <a:lnTo>
                      <a:pt x="32" y="10"/>
                    </a:lnTo>
                    <a:lnTo>
                      <a:pt x="32" y="18"/>
                    </a:lnTo>
                    <a:close/>
                  </a:path>
                </a:pathLst>
              </a:custGeom>
              <a:solidFill>
                <a:srgbClr val="FF9700"/>
              </a:solidFill>
              <a:ln w="9525">
                <a:noFill/>
                <a:round/>
                <a:headEnd/>
                <a:tailEnd/>
              </a:ln>
            </p:spPr>
            <p:txBody>
              <a:bodyPr/>
              <a:lstStyle/>
              <a:p>
                <a:endParaRPr lang="zh-TW" altLang="en-US"/>
              </a:p>
            </p:txBody>
          </p:sp>
          <p:sp>
            <p:nvSpPr>
              <p:cNvPr id="24685" name="Freeform 117"/>
              <p:cNvSpPr>
                <a:spLocks/>
              </p:cNvSpPr>
              <p:nvPr/>
            </p:nvSpPr>
            <p:spPr bwMode="auto">
              <a:xfrm>
                <a:off x="530" y="861"/>
                <a:ext cx="19" cy="15"/>
              </a:xfrm>
              <a:custGeom>
                <a:avLst/>
                <a:gdLst>
                  <a:gd name="T0" fmla="*/ 2 w 24"/>
                  <a:gd name="T1" fmla="*/ 1 h 24"/>
                  <a:gd name="T2" fmla="*/ 2 w 24"/>
                  <a:gd name="T3" fmla="*/ 1 h 24"/>
                  <a:gd name="T4" fmla="*/ 2 w 24"/>
                  <a:gd name="T5" fmla="*/ 1 h 24"/>
                  <a:gd name="T6" fmla="*/ 2 w 24"/>
                  <a:gd name="T7" fmla="*/ 1 h 24"/>
                  <a:gd name="T8" fmla="*/ 2 w 24"/>
                  <a:gd name="T9" fmla="*/ 1 h 24"/>
                  <a:gd name="T10" fmla="*/ 2 w 24"/>
                  <a:gd name="T11" fmla="*/ 1 h 24"/>
                  <a:gd name="T12" fmla="*/ 2 w 24"/>
                  <a:gd name="T13" fmla="*/ 1 h 24"/>
                  <a:gd name="T14" fmla="*/ 2 w 24"/>
                  <a:gd name="T15" fmla="*/ 1 h 24"/>
                  <a:gd name="T16" fmla="*/ 2 w 24"/>
                  <a:gd name="T17" fmla="*/ 1 h 24"/>
                  <a:gd name="T18" fmla="*/ 2 w 24"/>
                  <a:gd name="T19" fmla="*/ 1 h 24"/>
                  <a:gd name="T20" fmla="*/ 0 w 24"/>
                  <a:gd name="T21" fmla="*/ 1 h 24"/>
                  <a:gd name="T22" fmla="*/ 0 w 24"/>
                  <a:gd name="T23" fmla="*/ 1 h 24"/>
                  <a:gd name="T24" fmla="*/ 2 w 24"/>
                  <a:gd name="T25" fmla="*/ 1 h 24"/>
                  <a:gd name="T26" fmla="*/ 2 w 24"/>
                  <a:gd name="T27" fmla="*/ 1 h 24"/>
                  <a:gd name="T28" fmla="*/ 2 w 24"/>
                  <a:gd name="T29" fmla="*/ 0 h 24"/>
                  <a:gd name="T30" fmla="*/ 2 w 24"/>
                  <a:gd name="T31" fmla="*/ 0 h 24"/>
                  <a:gd name="T32" fmla="*/ 2 w 24"/>
                  <a:gd name="T33" fmla="*/ 0 h 24"/>
                  <a:gd name="T34" fmla="*/ 2 w 24"/>
                  <a:gd name="T35" fmla="*/ 0 h 24"/>
                  <a:gd name="T36" fmla="*/ 2 w 24"/>
                  <a:gd name="T37" fmla="*/ 1 h 24"/>
                  <a:gd name="T38" fmla="*/ 2 w 24"/>
                  <a:gd name="T39" fmla="*/ 1 h 24"/>
                  <a:gd name="T40" fmla="*/ 2 w 24"/>
                  <a:gd name="T41" fmla="*/ 1 h 24"/>
                  <a:gd name="T42" fmla="*/ 2 w 24"/>
                  <a:gd name="T43" fmla="*/ 1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
                  <a:gd name="T67" fmla="*/ 0 h 24"/>
                  <a:gd name="T68" fmla="*/ 24 w 24"/>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 h="24">
                    <a:moveTo>
                      <a:pt x="24" y="12"/>
                    </a:moveTo>
                    <a:lnTo>
                      <a:pt x="24" y="12"/>
                    </a:lnTo>
                    <a:lnTo>
                      <a:pt x="22" y="16"/>
                    </a:lnTo>
                    <a:lnTo>
                      <a:pt x="20" y="20"/>
                    </a:lnTo>
                    <a:lnTo>
                      <a:pt x="16" y="24"/>
                    </a:lnTo>
                    <a:lnTo>
                      <a:pt x="12" y="24"/>
                    </a:lnTo>
                    <a:lnTo>
                      <a:pt x="8" y="24"/>
                    </a:lnTo>
                    <a:lnTo>
                      <a:pt x="4" y="20"/>
                    </a:lnTo>
                    <a:lnTo>
                      <a:pt x="2" y="16"/>
                    </a:lnTo>
                    <a:lnTo>
                      <a:pt x="0" y="12"/>
                    </a:lnTo>
                    <a:lnTo>
                      <a:pt x="2" y="8"/>
                    </a:lnTo>
                    <a:lnTo>
                      <a:pt x="4" y="4"/>
                    </a:lnTo>
                    <a:lnTo>
                      <a:pt x="8" y="0"/>
                    </a:lnTo>
                    <a:lnTo>
                      <a:pt x="12" y="0"/>
                    </a:lnTo>
                    <a:lnTo>
                      <a:pt x="16" y="0"/>
                    </a:lnTo>
                    <a:lnTo>
                      <a:pt x="20" y="4"/>
                    </a:lnTo>
                    <a:lnTo>
                      <a:pt x="22" y="8"/>
                    </a:lnTo>
                    <a:lnTo>
                      <a:pt x="24" y="12"/>
                    </a:lnTo>
                    <a:close/>
                  </a:path>
                </a:pathLst>
              </a:custGeom>
              <a:solidFill>
                <a:srgbClr val="FFBF00"/>
              </a:solidFill>
              <a:ln w="9525">
                <a:noFill/>
                <a:round/>
                <a:headEnd/>
                <a:tailEnd/>
              </a:ln>
            </p:spPr>
            <p:txBody>
              <a:bodyPr/>
              <a:lstStyle/>
              <a:p>
                <a:endParaRPr lang="zh-TW" altLang="en-US"/>
              </a:p>
            </p:txBody>
          </p:sp>
          <p:sp>
            <p:nvSpPr>
              <p:cNvPr id="24686" name="Freeform 118"/>
              <p:cNvSpPr>
                <a:spLocks/>
              </p:cNvSpPr>
              <p:nvPr/>
            </p:nvSpPr>
            <p:spPr bwMode="auto">
              <a:xfrm>
                <a:off x="544" y="847"/>
                <a:ext cx="28" cy="22"/>
              </a:xfrm>
              <a:custGeom>
                <a:avLst/>
                <a:gdLst>
                  <a:gd name="T0" fmla="*/ 5 w 34"/>
                  <a:gd name="T1" fmla="*/ 1 h 36"/>
                  <a:gd name="T2" fmla="*/ 5 w 34"/>
                  <a:gd name="T3" fmla="*/ 1 h 36"/>
                  <a:gd name="T4" fmla="*/ 5 w 34"/>
                  <a:gd name="T5" fmla="*/ 1 h 36"/>
                  <a:gd name="T6" fmla="*/ 4 w 34"/>
                  <a:gd name="T7" fmla="*/ 1 h 36"/>
                  <a:gd name="T8" fmla="*/ 3 w 34"/>
                  <a:gd name="T9" fmla="*/ 1 h 36"/>
                  <a:gd name="T10" fmla="*/ 2 w 34"/>
                  <a:gd name="T11" fmla="*/ 1 h 36"/>
                  <a:gd name="T12" fmla="*/ 2 w 34"/>
                  <a:gd name="T13" fmla="*/ 1 h 36"/>
                  <a:gd name="T14" fmla="*/ 2 w 34"/>
                  <a:gd name="T15" fmla="*/ 1 h 36"/>
                  <a:gd name="T16" fmla="*/ 2 w 34"/>
                  <a:gd name="T17" fmla="*/ 1 h 36"/>
                  <a:gd name="T18" fmla="*/ 2 w 34"/>
                  <a:gd name="T19" fmla="*/ 1 h 36"/>
                  <a:gd name="T20" fmla="*/ 0 w 34"/>
                  <a:gd name="T21" fmla="*/ 1 h 36"/>
                  <a:gd name="T22" fmla="*/ 0 w 34"/>
                  <a:gd name="T23" fmla="*/ 1 h 36"/>
                  <a:gd name="T24" fmla="*/ 2 w 34"/>
                  <a:gd name="T25" fmla="*/ 1 h 36"/>
                  <a:gd name="T26" fmla="*/ 2 w 34"/>
                  <a:gd name="T27" fmla="*/ 1 h 36"/>
                  <a:gd name="T28" fmla="*/ 2 w 34"/>
                  <a:gd name="T29" fmla="*/ 1 h 36"/>
                  <a:gd name="T30" fmla="*/ 2 w 34"/>
                  <a:gd name="T31" fmla="*/ 0 h 36"/>
                  <a:gd name="T32" fmla="*/ 2 w 34"/>
                  <a:gd name="T33" fmla="*/ 0 h 36"/>
                  <a:gd name="T34" fmla="*/ 3 w 34"/>
                  <a:gd name="T35" fmla="*/ 1 h 36"/>
                  <a:gd name="T36" fmla="*/ 5 w 34"/>
                  <a:gd name="T37" fmla="*/ 1 h 36"/>
                  <a:gd name="T38" fmla="*/ 5 w 34"/>
                  <a:gd name="T39" fmla="*/ 1 h 36"/>
                  <a:gd name="T40" fmla="*/ 5 w 34"/>
                  <a:gd name="T41" fmla="*/ 1 h 36"/>
                  <a:gd name="T42" fmla="*/ 5 w 34"/>
                  <a:gd name="T43" fmla="*/ 1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6"/>
                  <a:gd name="T68" fmla="*/ 34 w 34"/>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6">
                    <a:moveTo>
                      <a:pt x="34" y="18"/>
                    </a:moveTo>
                    <a:lnTo>
                      <a:pt x="34" y="18"/>
                    </a:lnTo>
                    <a:lnTo>
                      <a:pt x="32" y="24"/>
                    </a:lnTo>
                    <a:lnTo>
                      <a:pt x="28" y="30"/>
                    </a:lnTo>
                    <a:lnTo>
                      <a:pt x="24" y="34"/>
                    </a:lnTo>
                    <a:lnTo>
                      <a:pt x="18" y="36"/>
                    </a:lnTo>
                    <a:lnTo>
                      <a:pt x="10" y="34"/>
                    </a:lnTo>
                    <a:lnTo>
                      <a:pt x="6" y="30"/>
                    </a:lnTo>
                    <a:lnTo>
                      <a:pt x="2" y="24"/>
                    </a:lnTo>
                    <a:lnTo>
                      <a:pt x="0" y="18"/>
                    </a:lnTo>
                    <a:lnTo>
                      <a:pt x="2" y="10"/>
                    </a:lnTo>
                    <a:lnTo>
                      <a:pt x="6" y="6"/>
                    </a:lnTo>
                    <a:lnTo>
                      <a:pt x="12" y="2"/>
                    </a:lnTo>
                    <a:lnTo>
                      <a:pt x="18" y="0"/>
                    </a:lnTo>
                    <a:lnTo>
                      <a:pt x="24" y="2"/>
                    </a:lnTo>
                    <a:lnTo>
                      <a:pt x="30" y="6"/>
                    </a:lnTo>
                    <a:lnTo>
                      <a:pt x="32" y="10"/>
                    </a:lnTo>
                    <a:lnTo>
                      <a:pt x="34" y="18"/>
                    </a:lnTo>
                    <a:close/>
                  </a:path>
                </a:pathLst>
              </a:custGeom>
              <a:solidFill>
                <a:srgbClr val="FFBF00"/>
              </a:solidFill>
              <a:ln w="9525">
                <a:noFill/>
                <a:round/>
                <a:headEnd/>
                <a:tailEnd/>
              </a:ln>
            </p:spPr>
            <p:txBody>
              <a:bodyPr/>
              <a:lstStyle/>
              <a:p>
                <a:endParaRPr lang="zh-TW" altLang="en-US"/>
              </a:p>
            </p:txBody>
          </p:sp>
          <p:sp>
            <p:nvSpPr>
              <p:cNvPr id="24687" name="Freeform 119"/>
              <p:cNvSpPr>
                <a:spLocks/>
              </p:cNvSpPr>
              <p:nvPr/>
            </p:nvSpPr>
            <p:spPr bwMode="auto">
              <a:xfrm>
                <a:off x="706" y="933"/>
                <a:ext cx="38" cy="26"/>
              </a:xfrm>
              <a:custGeom>
                <a:avLst/>
                <a:gdLst>
                  <a:gd name="T0" fmla="*/ 7 w 46"/>
                  <a:gd name="T1" fmla="*/ 1 h 44"/>
                  <a:gd name="T2" fmla="*/ 7 w 46"/>
                  <a:gd name="T3" fmla="*/ 1 h 44"/>
                  <a:gd name="T4" fmla="*/ 6 w 46"/>
                  <a:gd name="T5" fmla="*/ 1 h 44"/>
                  <a:gd name="T6" fmla="*/ 5 w 46"/>
                  <a:gd name="T7" fmla="*/ 1 h 44"/>
                  <a:gd name="T8" fmla="*/ 4 w 46"/>
                  <a:gd name="T9" fmla="*/ 1 h 44"/>
                  <a:gd name="T10" fmla="*/ 2 w 46"/>
                  <a:gd name="T11" fmla="*/ 1 h 44"/>
                  <a:gd name="T12" fmla="*/ 2 w 46"/>
                  <a:gd name="T13" fmla="*/ 1 h 44"/>
                  <a:gd name="T14" fmla="*/ 2 w 46"/>
                  <a:gd name="T15" fmla="*/ 1 h 44"/>
                  <a:gd name="T16" fmla="*/ 2 w 46"/>
                  <a:gd name="T17" fmla="*/ 1 h 44"/>
                  <a:gd name="T18" fmla="*/ 0 w 46"/>
                  <a:gd name="T19" fmla="*/ 1 h 44"/>
                  <a:gd name="T20" fmla="*/ 0 w 46"/>
                  <a:gd name="T21" fmla="*/ 1 h 44"/>
                  <a:gd name="T22" fmla="*/ 0 w 46"/>
                  <a:gd name="T23" fmla="*/ 1 h 44"/>
                  <a:gd name="T24" fmla="*/ 2 w 46"/>
                  <a:gd name="T25" fmla="*/ 1 h 44"/>
                  <a:gd name="T26" fmla="*/ 2 w 46"/>
                  <a:gd name="T27" fmla="*/ 1 h 44"/>
                  <a:gd name="T28" fmla="*/ 3 w 46"/>
                  <a:gd name="T29" fmla="*/ 0 h 44"/>
                  <a:gd name="T30" fmla="*/ 5 w 46"/>
                  <a:gd name="T31" fmla="*/ 0 h 44"/>
                  <a:gd name="T32" fmla="*/ 5 w 46"/>
                  <a:gd name="T33" fmla="*/ 0 h 44"/>
                  <a:gd name="T34" fmla="*/ 6 w 46"/>
                  <a:gd name="T35" fmla="*/ 1 h 44"/>
                  <a:gd name="T36" fmla="*/ 7 w 46"/>
                  <a:gd name="T37" fmla="*/ 1 h 44"/>
                  <a:gd name="T38" fmla="*/ 7 w 46"/>
                  <a:gd name="T39" fmla="*/ 1 h 44"/>
                  <a:gd name="T40" fmla="*/ 7 w 46"/>
                  <a:gd name="T41" fmla="*/ 1 h 44"/>
                  <a:gd name="T42" fmla="*/ 7 w 46"/>
                  <a:gd name="T43" fmla="*/ 1 h 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44"/>
                  <a:gd name="T68" fmla="*/ 46 w 46"/>
                  <a:gd name="T69" fmla="*/ 44 h 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44">
                    <a:moveTo>
                      <a:pt x="44" y="28"/>
                    </a:moveTo>
                    <a:lnTo>
                      <a:pt x="44" y="28"/>
                    </a:lnTo>
                    <a:lnTo>
                      <a:pt x="40" y="36"/>
                    </a:lnTo>
                    <a:lnTo>
                      <a:pt x="34" y="42"/>
                    </a:lnTo>
                    <a:lnTo>
                      <a:pt x="24" y="44"/>
                    </a:lnTo>
                    <a:lnTo>
                      <a:pt x="16" y="44"/>
                    </a:lnTo>
                    <a:lnTo>
                      <a:pt x="8" y="40"/>
                    </a:lnTo>
                    <a:lnTo>
                      <a:pt x="2" y="32"/>
                    </a:lnTo>
                    <a:lnTo>
                      <a:pt x="0" y="24"/>
                    </a:lnTo>
                    <a:lnTo>
                      <a:pt x="0" y="16"/>
                    </a:lnTo>
                    <a:lnTo>
                      <a:pt x="6" y="8"/>
                    </a:lnTo>
                    <a:lnTo>
                      <a:pt x="12" y="2"/>
                    </a:lnTo>
                    <a:lnTo>
                      <a:pt x="20" y="0"/>
                    </a:lnTo>
                    <a:lnTo>
                      <a:pt x="30" y="0"/>
                    </a:lnTo>
                    <a:lnTo>
                      <a:pt x="38" y="4"/>
                    </a:lnTo>
                    <a:lnTo>
                      <a:pt x="42" y="12"/>
                    </a:lnTo>
                    <a:lnTo>
                      <a:pt x="46" y="20"/>
                    </a:lnTo>
                    <a:lnTo>
                      <a:pt x="44" y="28"/>
                    </a:lnTo>
                    <a:close/>
                  </a:path>
                </a:pathLst>
              </a:custGeom>
              <a:solidFill>
                <a:srgbClr val="FFBF00"/>
              </a:solidFill>
              <a:ln w="9525">
                <a:noFill/>
                <a:round/>
                <a:headEnd/>
                <a:tailEnd/>
              </a:ln>
            </p:spPr>
            <p:txBody>
              <a:bodyPr/>
              <a:lstStyle/>
              <a:p>
                <a:endParaRPr lang="zh-TW" altLang="en-US"/>
              </a:p>
            </p:txBody>
          </p:sp>
          <p:sp>
            <p:nvSpPr>
              <p:cNvPr id="24688" name="Freeform 120"/>
              <p:cNvSpPr>
                <a:spLocks/>
              </p:cNvSpPr>
              <p:nvPr/>
            </p:nvSpPr>
            <p:spPr bwMode="auto">
              <a:xfrm>
                <a:off x="447" y="904"/>
                <a:ext cx="38" cy="27"/>
              </a:xfrm>
              <a:custGeom>
                <a:avLst/>
                <a:gdLst>
                  <a:gd name="T0" fmla="*/ 6 w 46"/>
                  <a:gd name="T1" fmla="*/ 1 h 44"/>
                  <a:gd name="T2" fmla="*/ 6 w 46"/>
                  <a:gd name="T3" fmla="*/ 1 h 44"/>
                  <a:gd name="T4" fmla="*/ 7 w 46"/>
                  <a:gd name="T5" fmla="*/ 1 h 44"/>
                  <a:gd name="T6" fmla="*/ 7 w 46"/>
                  <a:gd name="T7" fmla="*/ 1 h 44"/>
                  <a:gd name="T8" fmla="*/ 7 w 46"/>
                  <a:gd name="T9" fmla="*/ 1 h 44"/>
                  <a:gd name="T10" fmla="*/ 6 w 46"/>
                  <a:gd name="T11" fmla="*/ 1 h 44"/>
                  <a:gd name="T12" fmla="*/ 6 w 46"/>
                  <a:gd name="T13" fmla="*/ 1 h 44"/>
                  <a:gd name="T14" fmla="*/ 5 w 46"/>
                  <a:gd name="T15" fmla="*/ 0 h 44"/>
                  <a:gd name="T16" fmla="*/ 3 w 46"/>
                  <a:gd name="T17" fmla="*/ 0 h 44"/>
                  <a:gd name="T18" fmla="*/ 2 w 46"/>
                  <a:gd name="T19" fmla="*/ 1 h 44"/>
                  <a:gd name="T20" fmla="*/ 2 w 46"/>
                  <a:gd name="T21" fmla="*/ 1 h 44"/>
                  <a:gd name="T22" fmla="*/ 2 w 46"/>
                  <a:gd name="T23" fmla="*/ 1 h 44"/>
                  <a:gd name="T24" fmla="*/ 2 w 46"/>
                  <a:gd name="T25" fmla="*/ 1 h 44"/>
                  <a:gd name="T26" fmla="*/ 0 w 46"/>
                  <a:gd name="T27" fmla="*/ 1 h 44"/>
                  <a:gd name="T28" fmla="*/ 2 w 46"/>
                  <a:gd name="T29" fmla="*/ 1 h 44"/>
                  <a:gd name="T30" fmla="*/ 2 w 46"/>
                  <a:gd name="T31" fmla="*/ 1 h 44"/>
                  <a:gd name="T32" fmla="*/ 2 w 46"/>
                  <a:gd name="T33" fmla="*/ 1 h 44"/>
                  <a:gd name="T34" fmla="*/ 2 w 46"/>
                  <a:gd name="T35" fmla="*/ 1 h 44"/>
                  <a:gd name="T36" fmla="*/ 4 w 46"/>
                  <a:gd name="T37" fmla="*/ 1 h 44"/>
                  <a:gd name="T38" fmla="*/ 5 w 46"/>
                  <a:gd name="T39" fmla="*/ 1 h 44"/>
                  <a:gd name="T40" fmla="*/ 6 w 46"/>
                  <a:gd name="T41" fmla="*/ 1 h 44"/>
                  <a:gd name="T42" fmla="*/ 6 w 46"/>
                  <a:gd name="T43" fmla="*/ 1 h 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44"/>
                  <a:gd name="T68" fmla="*/ 46 w 46"/>
                  <a:gd name="T69" fmla="*/ 44 h 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44">
                    <a:moveTo>
                      <a:pt x="40" y="36"/>
                    </a:moveTo>
                    <a:lnTo>
                      <a:pt x="40" y="36"/>
                    </a:lnTo>
                    <a:lnTo>
                      <a:pt x="46" y="28"/>
                    </a:lnTo>
                    <a:lnTo>
                      <a:pt x="46" y="20"/>
                    </a:lnTo>
                    <a:lnTo>
                      <a:pt x="44" y="12"/>
                    </a:lnTo>
                    <a:lnTo>
                      <a:pt x="38" y="4"/>
                    </a:lnTo>
                    <a:lnTo>
                      <a:pt x="30" y="0"/>
                    </a:lnTo>
                    <a:lnTo>
                      <a:pt x="22" y="0"/>
                    </a:lnTo>
                    <a:lnTo>
                      <a:pt x="14" y="2"/>
                    </a:lnTo>
                    <a:lnTo>
                      <a:pt x="6" y="6"/>
                    </a:lnTo>
                    <a:lnTo>
                      <a:pt x="2" y="14"/>
                    </a:lnTo>
                    <a:lnTo>
                      <a:pt x="0" y="24"/>
                    </a:lnTo>
                    <a:lnTo>
                      <a:pt x="4" y="32"/>
                    </a:lnTo>
                    <a:lnTo>
                      <a:pt x="8" y="40"/>
                    </a:lnTo>
                    <a:lnTo>
                      <a:pt x="16" y="44"/>
                    </a:lnTo>
                    <a:lnTo>
                      <a:pt x="26" y="44"/>
                    </a:lnTo>
                    <a:lnTo>
                      <a:pt x="34" y="42"/>
                    </a:lnTo>
                    <a:lnTo>
                      <a:pt x="40" y="36"/>
                    </a:lnTo>
                    <a:close/>
                  </a:path>
                </a:pathLst>
              </a:custGeom>
              <a:solidFill>
                <a:srgbClr val="FFBF00"/>
              </a:solidFill>
              <a:ln w="9525">
                <a:noFill/>
                <a:round/>
                <a:headEnd/>
                <a:tailEnd/>
              </a:ln>
            </p:spPr>
            <p:txBody>
              <a:bodyPr/>
              <a:lstStyle/>
              <a:p>
                <a:endParaRPr lang="zh-TW" altLang="en-US"/>
              </a:p>
            </p:txBody>
          </p:sp>
          <p:sp>
            <p:nvSpPr>
              <p:cNvPr id="24689" name="Freeform 121"/>
              <p:cNvSpPr>
                <a:spLocks/>
              </p:cNvSpPr>
              <p:nvPr/>
            </p:nvSpPr>
            <p:spPr bwMode="auto">
              <a:xfrm>
                <a:off x="441" y="979"/>
                <a:ext cx="37" cy="27"/>
              </a:xfrm>
              <a:custGeom>
                <a:avLst/>
                <a:gdLst>
                  <a:gd name="T0" fmla="*/ 5 w 46"/>
                  <a:gd name="T1" fmla="*/ 1 h 46"/>
                  <a:gd name="T2" fmla="*/ 5 w 46"/>
                  <a:gd name="T3" fmla="*/ 1 h 46"/>
                  <a:gd name="T4" fmla="*/ 5 w 46"/>
                  <a:gd name="T5" fmla="*/ 1 h 46"/>
                  <a:gd name="T6" fmla="*/ 5 w 46"/>
                  <a:gd name="T7" fmla="*/ 1 h 46"/>
                  <a:gd name="T8" fmla="*/ 5 w 46"/>
                  <a:gd name="T9" fmla="*/ 1 h 46"/>
                  <a:gd name="T10" fmla="*/ 4 w 46"/>
                  <a:gd name="T11" fmla="*/ 1 h 46"/>
                  <a:gd name="T12" fmla="*/ 4 w 46"/>
                  <a:gd name="T13" fmla="*/ 1 h 46"/>
                  <a:gd name="T14" fmla="*/ 3 w 46"/>
                  <a:gd name="T15" fmla="*/ 1 h 46"/>
                  <a:gd name="T16" fmla="*/ 2 w 46"/>
                  <a:gd name="T17" fmla="*/ 0 h 46"/>
                  <a:gd name="T18" fmla="*/ 2 w 46"/>
                  <a:gd name="T19" fmla="*/ 1 h 46"/>
                  <a:gd name="T20" fmla="*/ 2 w 46"/>
                  <a:gd name="T21" fmla="*/ 1 h 46"/>
                  <a:gd name="T22" fmla="*/ 2 w 46"/>
                  <a:gd name="T23" fmla="*/ 1 h 46"/>
                  <a:gd name="T24" fmla="*/ 2 w 46"/>
                  <a:gd name="T25" fmla="*/ 1 h 46"/>
                  <a:gd name="T26" fmla="*/ 0 w 46"/>
                  <a:gd name="T27" fmla="*/ 1 h 46"/>
                  <a:gd name="T28" fmla="*/ 2 w 46"/>
                  <a:gd name="T29" fmla="*/ 1 h 46"/>
                  <a:gd name="T30" fmla="*/ 2 w 46"/>
                  <a:gd name="T31" fmla="*/ 1 h 46"/>
                  <a:gd name="T32" fmla="*/ 2 w 46"/>
                  <a:gd name="T33" fmla="*/ 1 h 46"/>
                  <a:gd name="T34" fmla="*/ 2 w 46"/>
                  <a:gd name="T35" fmla="*/ 1 h 46"/>
                  <a:gd name="T36" fmla="*/ 2 w 46"/>
                  <a:gd name="T37" fmla="*/ 1 h 46"/>
                  <a:gd name="T38" fmla="*/ 4 w 46"/>
                  <a:gd name="T39" fmla="*/ 1 h 46"/>
                  <a:gd name="T40" fmla="*/ 5 w 46"/>
                  <a:gd name="T41" fmla="*/ 1 h 46"/>
                  <a:gd name="T42" fmla="*/ 5 w 46"/>
                  <a:gd name="T43" fmla="*/ 1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46"/>
                  <a:gd name="T68" fmla="*/ 46 w 46"/>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46">
                    <a:moveTo>
                      <a:pt x="40" y="38"/>
                    </a:moveTo>
                    <a:lnTo>
                      <a:pt x="40" y="38"/>
                    </a:lnTo>
                    <a:lnTo>
                      <a:pt x="46" y="32"/>
                    </a:lnTo>
                    <a:lnTo>
                      <a:pt x="46" y="22"/>
                    </a:lnTo>
                    <a:lnTo>
                      <a:pt x="44" y="14"/>
                    </a:lnTo>
                    <a:lnTo>
                      <a:pt x="38" y="6"/>
                    </a:lnTo>
                    <a:lnTo>
                      <a:pt x="30" y="2"/>
                    </a:lnTo>
                    <a:lnTo>
                      <a:pt x="22" y="0"/>
                    </a:lnTo>
                    <a:lnTo>
                      <a:pt x="12" y="4"/>
                    </a:lnTo>
                    <a:lnTo>
                      <a:pt x="6" y="8"/>
                    </a:lnTo>
                    <a:lnTo>
                      <a:pt x="2" y="16"/>
                    </a:lnTo>
                    <a:lnTo>
                      <a:pt x="0" y="26"/>
                    </a:lnTo>
                    <a:lnTo>
                      <a:pt x="2" y="34"/>
                    </a:lnTo>
                    <a:lnTo>
                      <a:pt x="8" y="42"/>
                    </a:lnTo>
                    <a:lnTo>
                      <a:pt x="16" y="46"/>
                    </a:lnTo>
                    <a:lnTo>
                      <a:pt x="24" y="46"/>
                    </a:lnTo>
                    <a:lnTo>
                      <a:pt x="34" y="44"/>
                    </a:lnTo>
                    <a:lnTo>
                      <a:pt x="40" y="38"/>
                    </a:lnTo>
                    <a:close/>
                  </a:path>
                </a:pathLst>
              </a:custGeom>
              <a:solidFill>
                <a:srgbClr val="FFBF00"/>
              </a:solidFill>
              <a:ln w="9525">
                <a:noFill/>
                <a:round/>
                <a:headEnd/>
                <a:tailEnd/>
              </a:ln>
            </p:spPr>
            <p:txBody>
              <a:bodyPr/>
              <a:lstStyle/>
              <a:p>
                <a:endParaRPr lang="zh-TW" altLang="en-US"/>
              </a:p>
            </p:txBody>
          </p:sp>
          <p:sp>
            <p:nvSpPr>
              <p:cNvPr id="24690" name="Freeform 122"/>
              <p:cNvSpPr>
                <a:spLocks/>
              </p:cNvSpPr>
              <p:nvPr/>
            </p:nvSpPr>
            <p:spPr bwMode="auto">
              <a:xfrm>
                <a:off x="405" y="914"/>
                <a:ext cx="37" cy="27"/>
              </a:xfrm>
              <a:custGeom>
                <a:avLst/>
                <a:gdLst>
                  <a:gd name="T0" fmla="*/ 5 w 46"/>
                  <a:gd name="T1" fmla="*/ 1 h 46"/>
                  <a:gd name="T2" fmla="*/ 5 w 46"/>
                  <a:gd name="T3" fmla="*/ 1 h 46"/>
                  <a:gd name="T4" fmla="*/ 5 w 46"/>
                  <a:gd name="T5" fmla="*/ 1 h 46"/>
                  <a:gd name="T6" fmla="*/ 5 w 46"/>
                  <a:gd name="T7" fmla="*/ 1 h 46"/>
                  <a:gd name="T8" fmla="*/ 5 w 46"/>
                  <a:gd name="T9" fmla="*/ 1 h 46"/>
                  <a:gd name="T10" fmla="*/ 4 w 46"/>
                  <a:gd name="T11" fmla="*/ 1 h 46"/>
                  <a:gd name="T12" fmla="*/ 4 w 46"/>
                  <a:gd name="T13" fmla="*/ 1 h 46"/>
                  <a:gd name="T14" fmla="*/ 3 w 46"/>
                  <a:gd name="T15" fmla="*/ 0 h 46"/>
                  <a:gd name="T16" fmla="*/ 2 w 46"/>
                  <a:gd name="T17" fmla="*/ 0 h 46"/>
                  <a:gd name="T18" fmla="*/ 2 w 46"/>
                  <a:gd name="T19" fmla="*/ 1 h 46"/>
                  <a:gd name="T20" fmla="*/ 2 w 46"/>
                  <a:gd name="T21" fmla="*/ 1 h 46"/>
                  <a:gd name="T22" fmla="*/ 2 w 46"/>
                  <a:gd name="T23" fmla="*/ 1 h 46"/>
                  <a:gd name="T24" fmla="*/ 0 w 46"/>
                  <a:gd name="T25" fmla="*/ 1 h 46"/>
                  <a:gd name="T26" fmla="*/ 0 w 46"/>
                  <a:gd name="T27" fmla="*/ 1 h 46"/>
                  <a:gd name="T28" fmla="*/ 2 w 46"/>
                  <a:gd name="T29" fmla="*/ 1 h 46"/>
                  <a:gd name="T30" fmla="*/ 2 w 46"/>
                  <a:gd name="T31" fmla="*/ 1 h 46"/>
                  <a:gd name="T32" fmla="*/ 2 w 46"/>
                  <a:gd name="T33" fmla="*/ 1 h 46"/>
                  <a:gd name="T34" fmla="*/ 2 w 46"/>
                  <a:gd name="T35" fmla="*/ 1 h 46"/>
                  <a:gd name="T36" fmla="*/ 2 w 46"/>
                  <a:gd name="T37" fmla="*/ 1 h 46"/>
                  <a:gd name="T38" fmla="*/ 4 w 46"/>
                  <a:gd name="T39" fmla="*/ 1 h 46"/>
                  <a:gd name="T40" fmla="*/ 5 w 46"/>
                  <a:gd name="T41" fmla="*/ 1 h 46"/>
                  <a:gd name="T42" fmla="*/ 5 w 46"/>
                  <a:gd name="T43" fmla="*/ 1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46"/>
                  <a:gd name="T68" fmla="*/ 46 w 46"/>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46">
                    <a:moveTo>
                      <a:pt x="40" y="38"/>
                    </a:moveTo>
                    <a:lnTo>
                      <a:pt x="40" y="38"/>
                    </a:lnTo>
                    <a:lnTo>
                      <a:pt x="44" y="30"/>
                    </a:lnTo>
                    <a:lnTo>
                      <a:pt x="46" y="20"/>
                    </a:lnTo>
                    <a:lnTo>
                      <a:pt x="44" y="12"/>
                    </a:lnTo>
                    <a:lnTo>
                      <a:pt x="38" y="4"/>
                    </a:lnTo>
                    <a:lnTo>
                      <a:pt x="30" y="0"/>
                    </a:lnTo>
                    <a:lnTo>
                      <a:pt x="20" y="0"/>
                    </a:lnTo>
                    <a:lnTo>
                      <a:pt x="12" y="2"/>
                    </a:lnTo>
                    <a:lnTo>
                      <a:pt x="6" y="8"/>
                    </a:lnTo>
                    <a:lnTo>
                      <a:pt x="0" y="16"/>
                    </a:lnTo>
                    <a:lnTo>
                      <a:pt x="0" y="24"/>
                    </a:lnTo>
                    <a:lnTo>
                      <a:pt x="2" y="32"/>
                    </a:lnTo>
                    <a:lnTo>
                      <a:pt x="8" y="40"/>
                    </a:lnTo>
                    <a:lnTo>
                      <a:pt x="16" y="44"/>
                    </a:lnTo>
                    <a:lnTo>
                      <a:pt x="24" y="46"/>
                    </a:lnTo>
                    <a:lnTo>
                      <a:pt x="32" y="42"/>
                    </a:lnTo>
                    <a:lnTo>
                      <a:pt x="40" y="38"/>
                    </a:lnTo>
                    <a:close/>
                  </a:path>
                </a:pathLst>
              </a:custGeom>
              <a:solidFill>
                <a:srgbClr val="FFBF00"/>
              </a:solidFill>
              <a:ln w="9525">
                <a:noFill/>
                <a:round/>
                <a:headEnd/>
                <a:tailEnd/>
              </a:ln>
            </p:spPr>
            <p:txBody>
              <a:bodyPr/>
              <a:lstStyle/>
              <a:p>
                <a:endParaRPr lang="zh-TW" altLang="en-US"/>
              </a:p>
            </p:txBody>
          </p:sp>
          <p:sp>
            <p:nvSpPr>
              <p:cNvPr id="24691" name="Freeform 123"/>
              <p:cNvSpPr>
                <a:spLocks/>
              </p:cNvSpPr>
              <p:nvPr/>
            </p:nvSpPr>
            <p:spPr bwMode="auto">
              <a:xfrm>
                <a:off x="415" y="890"/>
                <a:ext cx="37" cy="28"/>
              </a:xfrm>
              <a:custGeom>
                <a:avLst/>
                <a:gdLst>
                  <a:gd name="T0" fmla="*/ 5 w 46"/>
                  <a:gd name="T1" fmla="*/ 1 h 46"/>
                  <a:gd name="T2" fmla="*/ 5 w 46"/>
                  <a:gd name="T3" fmla="*/ 1 h 46"/>
                  <a:gd name="T4" fmla="*/ 5 w 46"/>
                  <a:gd name="T5" fmla="*/ 1 h 46"/>
                  <a:gd name="T6" fmla="*/ 5 w 46"/>
                  <a:gd name="T7" fmla="*/ 1 h 46"/>
                  <a:gd name="T8" fmla="*/ 5 w 46"/>
                  <a:gd name="T9" fmla="*/ 1 h 46"/>
                  <a:gd name="T10" fmla="*/ 4 w 46"/>
                  <a:gd name="T11" fmla="*/ 1 h 46"/>
                  <a:gd name="T12" fmla="*/ 4 w 46"/>
                  <a:gd name="T13" fmla="*/ 1 h 46"/>
                  <a:gd name="T14" fmla="*/ 3 w 46"/>
                  <a:gd name="T15" fmla="*/ 0 h 46"/>
                  <a:gd name="T16" fmla="*/ 2 w 46"/>
                  <a:gd name="T17" fmla="*/ 0 h 46"/>
                  <a:gd name="T18" fmla="*/ 2 w 46"/>
                  <a:gd name="T19" fmla="*/ 1 h 46"/>
                  <a:gd name="T20" fmla="*/ 2 w 46"/>
                  <a:gd name="T21" fmla="*/ 1 h 46"/>
                  <a:gd name="T22" fmla="*/ 2 w 46"/>
                  <a:gd name="T23" fmla="*/ 1 h 46"/>
                  <a:gd name="T24" fmla="*/ 2 w 46"/>
                  <a:gd name="T25" fmla="*/ 1 h 46"/>
                  <a:gd name="T26" fmla="*/ 0 w 46"/>
                  <a:gd name="T27" fmla="*/ 1 h 46"/>
                  <a:gd name="T28" fmla="*/ 2 w 46"/>
                  <a:gd name="T29" fmla="*/ 1 h 46"/>
                  <a:gd name="T30" fmla="*/ 2 w 46"/>
                  <a:gd name="T31" fmla="*/ 1 h 46"/>
                  <a:gd name="T32" fmla="*/ 2 w 46"/>
                  <a:gd name="T33" fmla="*/ 1 h 46"/>
                  <a:gd name="T34" fmla="*/ 2 w 46"/>
                  <a:gd name="T35" fmla="*/ 1 h 46"/>
                  <a:gd name="T36" fmla="*/ 3 w 46"/>
                  <a:gd name="T37" fmla="*/ 1 h 46"/>
                  <a:gd name="T38" fmla="*/ 4 w 46"/>
                  <a:gd name="T39" fmla="*/ 1 h 46"/>
                  <a:gd name="T40" fmla="*/ 5 w 46"/>
                  <a:gd name="T41" fmla="*/ 1 h 46"/>
                  <a:gd name="T42" fmla="*/ 5 w 46"/>
                  <a:gd name="T43" fmla="*/ 1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46"/>
                  <a:gd name="T68" fmla="*/ 46 w 46"/>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46">
                    <a:moveTo>
                      <a:pt x="40" y="38"/>
                    </a:moveTo>
                    <a:lnTo>
                      <a:pt x="40" y="38"/>
                    </a:lnTo>
                    <a:lnTo>
                      <a:pt x="46" y="30"/>
                    </a:lnTo>
                    <a:lnTo>
                      <a:pt x="46" y="20"/>
                    </a:lnTo>
                    <a:lnTo>
                      <a:pt x="44" y="12"/>
                    </a:lnTo>
                    <a:lnTo>
                      <a:pt x="38" y="4"/>
                    </a:lnTo>
                    <a:lnTo>
                      <a:pt x="30" y="0"/>
                    </a:lnTo>
                    <a:lnTo>
                      <a:pt x="22" y="0"/>
                    </a:lnTo>
                    <a:lnTo>
                      <a:pt x="14" y="2"/>
                    </a:lnTo>
                    <a:lnTo>
                      <a:pt x="6" y="8"/>
                    </a:lnTo>
                    <a:lnTo>
                      <a:pt x="2" y="16"/>
                    </a:lnTo>
                    <a:lnTo>
                      <a:pt x="0" y="24"/>
                    </a:lnTo>
                    <a:lnTo>
                      <a:pt x="2" y="32"/>
                    </a:lnTo>
                    <a:lnTo>
                      <a:pt x="8" y="40"/>
                    </a:lnTo>
                    <a:lnTo>
                      <a:pt x="16" y="44"/>
                    </a:lnTo>
                    <a:lnTo>
                      <a:pt x="26" y="46"/>
                    </a:lnTo>
                    <a:lnTo>
                      <a:pt x="34" y="44"/>
                    </a:lnTo>
                    <a:lnTo>
                      <a:pt x="40" y="38"/>
                    </a:lnTo>
                    <a:close/>
                  </a:path>
                </a:pathLst>
              </a:custGeom>
              <a:solidFill>
                <a:srgbClr val="FFBF00"/>
              </a:solidFill>
              <a:ln w="9525">
                <a:noFill/>
                <a:round/>
                <a:headEnd/>
                <a:tailEnd/>
              </a:ln>
            </p:spPr>
            <p:txBody>
              <a:bodyPr/>
              <a:lstStyle/>
              <a:p>
                <a:endParaRPr lang="zh-TW" altLang="en-US"/>
              </a:p>
            </p:txBody>
          </p:sp>
          <p:sp>
            <p:nvSpPr>
              <p:cNvPr id="24692" name="Freeform 124"/>
              <p:cNvSpPr>
                <a:spLocks/>
              </p:cNvSpPr>
              <p:nvPr/>
            </p:nvSpPr>
            <p:spPr bwMode="auto">
              <a:xfrm>
                <a:off x="400" y="898"/>
                <a:ext cx="20" cy="16"/>
              </a:xfrm>
              <a:custGeom>
                <a:avLst/>
                <a:gdLst>
                  <a:gd name="T0" fmla="*/ 4 w 24"/>
                  <a:gd name="T1" fmla="*/ 1 h 26"/>
                  <a:gd name="T2" fmla="*/ 4 w 24"/>
                  <a:gd name="T3" fmla="*/ 1 h 26"/>
                  <a:gd name="T4" fmla="*/ 3 w 24"/>
                  <a:gd name="T5" fmla="*/ 1 h 26"/>
                  <a:gd name="T6" fmla="*/ 3 w 24"/>
                  <a:gd name="T7" fmla="*/ 1 h 26"/>
                  <a:gd name="T8" fmla="*/ 3 w 24"/>
                  <a:gd name="T9" fmla="*/ 1 h 26"/>
                  <a:gd name="T10" fmla="*/ 3 w 24"/>
                  <a:gd name="T11" fmla="*/ 1 h 26"/>
                  <a:gd name="T12" fmla="*/ 3 w 24"/>
                  <a:gd name="T13" fmla="*/ 1 h 26"/>
                  <a:gd name="T14" fmla="*/ 3 w 24"/>
                  <a:gd name="T15" fmla="*/ 1 h 26"/>
                  <a:gd name="T16" fmla="*/ 3 w 24"/>
                  <a:gd name="T17" fmla="*/ 1 h 26"/>
                  <a:gd name="T18" fmla="*/ 2 w 24"/>
                  <a:gd name="T19" fmla="*/ 1 h 26"/>
                  <a:gd name="T20" fmla="*/ 0 w 24"/>
                  <a:gd name="T21" fmla="*/ 1 h 26"/>
                  <a:gd name="T22" fmla="*/ 0 w 24"/>
                  <a:gd name="T23" fmla="*/ 1 h 26"/>
                  <a:gd name="T24" fmla="*/ 2 w 24"/>
                  <a:gd name="T25" fmla="*/ 1 h 26"/>
                  <a:gd name="T26" fmla="*/ 3 w 24"/>
                  <a:gd name="T27" fmla="*/ 1 h 26"/>
                  <a:gd name="T28" fmla="*/ 3 w 24"/>
                  <a:gd name="T29" fmla="*/ 1 h 26"/>
                  <a:gd name="T30" fmla="*/ 3 w 24"/>
                  <a:gd name="T31" fmla="*/ 0 h 26"/>
                  <a:gd name="T32" fmla="*/ 3 w 24"/>
                  <a:gd name="T33" fmla="*/ 0 h 26"/>
                  <a:gd name="T34" fmla="*/ 3 w 24"/>
                  <a:gd name="T35" fmla="*/ 1 h 26"/>
                  <a:gd name="T36" fmla="*/ 3 w 24"/>
                  <a:gd name="T37" fmla="*/ 1 h 26"/>
                  <a:gd name="T38" fmla="*/ 3 w 24"/>
                  <a:gd name="T39" fmla="*/ 1 h 26"/>
                  <a:gd name="T40" fmla="*/ 4 w 24"/>
                  <a:gd name="T41" fmla="*/ 1 h 26"/>
                  <a:gd name="T42" fmla="*/ 4 w 24"/>
                  <a:gd name="T43" fmla="*/ 1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
                  <a:gd name="T67" fmla="*/ 0 h 26"/>
                  <a:gd name="T68" fmla="*/ 24 w 24"/>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 h="26">
                    <a:moveTo>
                      <a:pt x="24" y="14"/>
                    </a:moveTo>
                    <a:lnTo>
                      <a:pt x="24" y="14"/>
                    </a:lnTo>
                    <a:lnTo>
                      <a:pt x="22" y="18"/>
                    </a:lnTo>
                    <a:lnTo>
                      <a:pt x="20" y="22"/>
                    </a:lnTo>
                    <a:lnTo>
                      <a:pt x="16" y="24"/>
                    </a:lnTo>
                    <a:lnTo>
                      <a:pt x="12" y="26"/>
                    </a:lnTo>
                    <a:lnTo>
                      <a:pt x="8" y="24"/>
                    </a:lnTo>
                    <a:lnTo>
                      <a:pt x="4" y="22"/>
                    </a:lnTo>
                    <a:lnTo>
                      <a:pt x="2" y="18"/>
                    </a:lnTo>
                    <a:lnTo>
                      <a:pt x="0" y="14"/>
                    </a:lnTo>
                    <a:lnTo>
                      <a:pt x="2" y="8"/>
                    </a:lnTo>
                    <a:lnTo>
                      <a:pt x="4" y="4"/>
                    </a:lnTo>
                    <a:lnTo>
                      <a:pt x="8" y="2"/>
                    </a:lnTo>
                    <a:lnTo>
                      <a:pt x="12" y="0"/>
                    </a:lnTo>
                    <a:lnTo>
                      <a:pt x="16" y="2"/>
                    </a:lnTo>
                    <a:lnTo>
                      <a:pt x="20" y="4"/>
                    </a:lnTo>
                    <a:lnTo>
                      <a:pt x="22" y="8"/>
                    </a:lnTo>
                    <a:lnTo>
                      <a:pt x="24" y="14"/>
                    </a:lnTo>
                    <a:close/>
                  </a:path>
                </a:pathLst>
              </a:custGeom>
              <a:solidFill>
                <a:srgbClr val="FFBF00"/>
              </a:solidFill>
              <a:ln w="9525">
                <a:noFill/>
                <a:round/>
                <a:headEnd/>
                <a:tailEnd/>
              </a:ln>
            </p:spPr>
            <p:txBody>
              <a:bodyPr/>
              <a:lstStyle/>
              <a:p>
                <a:endParaRPr lang="zh-TW" altLang="en-US"/>
              </a:p>
            </p:txBody>
          </p:sp>
          <p:sp>
            <p:nvSpPr>
              <p:cNvPr id="24693" name="Freeform 125"/>
              <p:cNvSpPr>
                <a:spLocks/>
              </p:cNvSpPr>
              <p:nvPr/>
            </p:nvSpPr>
            <p:spPr bwMode="auto">
              <a:xfrm>
                <a:off x="426" y="895"/>
                <a:ext cx="37" cy="27"/>
              </a:xfrm>
              <a:custGeom>
                <a:avLst/>
                <a:gdLst>
                  <a:gd name="T0" fmla="*/ 5 w 46"/>
                  <a:gd name="T1" fmla="*/ 1 h 46"/>
                  <a:gd name="T2" fmla="*/ 5 w 46"/>
                  <a:gd name="T3" fmla="*/ 1 h 46"/>
                  <a:gd name="T4" fmla="*/ 5 w 46"/>
                  <a:gd name="T5" fmla="*/ 1 h 46"/>
                  <a:gd name="T6" fmla="*/ 5 w 46"/>
                  <a:gd name="T7" fmla="*/ 1 h 46"/>
                  <a:gd name="T8" fmla="*/ 5 w 46"/>
                  <a:gd name="T9" fmla="*/ 1 h 46"/>
                  <a:gd name="T10" fmla="*/ 4 w 46"/>
                  <a:gd name="T11" fmla="*/ 1 h 46"/>
                  <a:gd name="T12" fmla="*/ 4 w 46"/>
                  <a:gd name="T13" fmla="*/ 1 h 46"/>
                  <a:gd name="T14" fmla="*/ 3 w 46"/>
                  <a:gd name="T15" fmla="*/ 1 h 46"/>
                  <a:gd name="T16" fmla="*/ 2 w 46"/>
                  <a:gd name="T17" fmla="*/ 0 h 46"/>
                  <a:gd name="T18" fmla="*/ 2 w 46"/>
                  <a:gd name="T19" fmla="*/ 1 h 46"/>
                  <a:gd name="T20" fmla="*/ 2 w 46"/>
                  <a:gd name="T21" fmla="*/ 1 h 46"/>
                  <a:gd name="T22" fmla="*/ 2 w 46"/>
                  <a:gd name="T23" fmla="*/ 1 h 46"/>
                  <a:gd name="T24" fmla="*/ 2 w 46"/>
                  <a:gd name="T25" fmla="*/ 1 h 46"/>
                  <a:gd name="T26" fmla="*/ 0 w 46"/>
                  <a:gd name="T27" fmla="*/ 1 h 46"/>
                  <a:gd name="T28" fmla="*/ 2 w 46"/>
                  <a:gd name="T29" fmla="*/ 1 h 46"/>
                  <a:gd name="T30" fmla="*/ 2 w 46"/>
                  <a:gd name="T31" fmla="*/ 1 h 46"/>
                  <a:gd name="T32" fmla="*/ 2 w 46"/>
                  <a:gd name="T33" fmla="*/ 1 h 46"/>
                  <a:gd name="T34" fmla="*/ 2 w 46"/>
                  <a:gd name="T35" fmla="*/ 1 h 46"/>
                  <a:gd name="T36" fmla="*/ 3 w 46"/>
                  <a:gd name="T37" fmla="*/ 1 h 46"/>
                  <a:gd name="T38" fmla="*/ 4 w 46"/>
                  <a:gd name="T39" fmla="*/ 1 h 46"/>
                  <a:gd name="T40" fmla="*/ 5 w 46"/>
                  <a:gd name="T41" fmla="*/ 1 h 46"/>
                  <a:gd name="T42" fmla="*/ 5 w 46"/>
                  <a:gd name="T43" fmla="*/ 1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46"/>
                  <a:gd name="T68" fmla="*/ 46 w 46"/>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46">
                    <a:moveTo>
                      <a:pt x="42" y="38"/>
                    </a:moveTo>
                    <a:lnTo>
                      <a:pt x="42" y="38"/>
                    </a:lnTo>
                    <a:lnTo>
                      <a:pt x="46" y="30"/>
                    </a:lnTo>
                    <a:lnTo>
                      <a:pt x="46" y="22"/>
                    </a:lnTo>
                    <a:lnTo>
                      <a:pt x="44" y="14"/>
                    </a:lnTo>
                    <a:lnTo>
                      <a:pt x="38" y="6"/>
                    </a:lnTo>
                    <a:lnTo>
                      <a:pt x="30" y="2"/>
                    </a:lnTo>
                    <a:lnTo>
                      <a:pt x="22" y="0"/>
                    </a:lnTo>
                    <a:lnTo>
                      <a:pt x="14" y="2"/>
                    </a:lnTo>
                    <a:lnTo>
                      <a:pt x="6" y="8"/>
                    </a:lnTo>
                    <a:lnTo>
                      <a:pt x="2" y="16"/>
                    </a:lnTo>
                    <a:lnTo>
                      <a:pt x="0" y="26"/>
                    </a:lnTo>
                    <a:lnTo>
                      <a:pt x="4" y="34"/>
                    </a:lnTo>
                    <a:lnTo>
                      <a:pt x="10" y="40"/>
                    </a:lnTo>
                    <a:lnTo>
                      <a:pt x="16" y="46"/>
                    </a:lnTo>
                    <a:lnTo>
                      <a:pt x="26" y="46"/>
                    </a:lnTo>
                    <a:lnTo>
                      <a:pt x="34" y="44"/>
                    </a:lnTo>
                    <a:lnTo>
                      <a:pt x="42" y="38"/>
                    </a:lnTo>
                    <a:close/>
                  </a:path>
                </a:pathLst>
              </a:custGeom>
              <a:solidFill>
                <a:srgbClr val="FFBF00"/>
              </a:solidFill>
              <a:ln w="9525">
                <a:noFill/>
                <a:round/>
                <a:headEnd/>
                <a:tailEnd/>
              </a:ln>
            </p:spPr>
            <p:txBody>
              <a:bodyPr/>
              <a:lstStyle/>
              <a:p>
                <a:endParaRPr lang="zh-TW" altLang="en-US"/>
              </a:p>
            </p:txBody>
          </p:sp>
          <p:sp>
            <p:nvSpPr>
              <p:cNvPr id="24694" name="Freeform 126"/>
              <p:cNvSpPr>
                <a:spLocks/>
              </p:cNvSpPr>
              <p:nvPr/>
            </p:nvSpPr>
            <p:spPr bwMode="auto">
              <a:xfrm>
                <a:off x="436" y="877"/>
                <a:ext cx="37" cy="27"/>
              </a:xfrm>
              <a:custGeom>
                <a:avLst/>
                <a:gdLst>
                  <a:gd name="T0" fmla="*/ 5 w 46"/>
                  <a:gd name="T1" fmla="*/ 1 h 46"/>
                  <a:gd name="T2" fmla="*/ 5 w 46"/>
                  <a:gd name="T3" fmla="*/ 1 h 46"/>
                  <a:gd name="T4" fmla="*/ 5 w 46"/>
                  <a:gd name="T5" fmla="*/ 1 h 46"/>
                  <a:gd name="T6" fmla="*/ 5 w 46"/>
                  <a:gd name="T7" fmla="*/ 1 h 46"/>
                  <a:gd name="T8" fmla="*/ 5 w 46"/>
                  <a:gd name="T9" fmla="*/ 1 h 46"/>
                  <a:gd name="T10" fmla="*/ 4 w 46"/>
                  <a:gd name="T11" fmla="*/ 1 h 46"/>
                  <a:gd name="T12" fmla="*/ 4 w 46"/>
                  <a:gd name="T13" fmla="*/ 1 h 46"/>
                  <a:gd name="T14" fmla="*/ 3 w 46"/>
                  <a:gd name="T15" fmla="*/ 1 h 46"/>
                  <a:gd name="T16" fmla="*/ 2 w 46"/>
                  <a:gd name="T17" fmla="*/ 0 h 46"/>
                  <a:gd name="T18" fmla="*/ 2 w 46"/>
                  <a:gd name="T19" fmla="*/ 1 h 46"/>
                  <a:gd name="T20" fmla="*/ 2 w 46"/>
                  <a:gd name="T21" fmla="*/ 1 h 46"/>
                  <a:gd name="T22" fmla="*/ 2 w 46"/>
                  <a:gd name="T23" fmla="*/ 1 h 46"/>
                  <a:gd name="T24" fmla="*/ 2 w 46"/>
                  <a:gd name="T25" fmla="*/ 1 h 46"/>
                  <a:gd name="T26" fmla="*/ 0 w 46"/>
                  <a:gd name="T27" fmla="*/ 1 h 46"/>
                  <a:gd name="T28" fmla="*/ 2 w 46"/>
                  <a:gd name="T29" fmla="*/ 1 h 46"/>
                  <a:gd name="T30" fmla="*/ 2 w 46"/>
                  <a:gd name="T31" fmla="*/ 1 h 46"/>
                  <a:gd name="T32" fmla="*/ 2 w 46"/>
                  <a:gd name="T33" fmla="*/ 1 h 46"/>
                  <a:gd name="T34" fmla="*/ 2 w 46"/>
                  <a:gd name="T35" fmla="*/ 1 h 46"/>
                  <a:gd name="T36" fmla="*/ 2 w 46"/>
                  <a:gd name="T37" fmla="*/ 1 h 46"/>
                  <a:gd name="T38" fmla="*/ 4 w 46"/>
                  <a:gd name="T39" fmla="*/ 1 h 46"/>
                  <a:gd name="T40" fmla="*/ 5 w 46"/>
                  <a:gd name="T41" fmla="*/ 1 h 46"/>
                  <a:gd name="T42" fmla="*/ 5 w 46"/>
                  <a:gd name="T43" fmla="*/ 1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46"/>
                  <a:gd name="T68" fmla="*/ 46 w 46"/>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46">
                    <a:moveTo>
                      <a:pt x="40" y="38"/>
                    </a:moveTo>
                    <a:lnTo>
                      <a:pt x="40" y="38"/>
                    </a:lnTo>
                    <a:lnTo>
                      <a:pt x="46" y="30"/>
                    </a:lnTo>
                    <a:lnTo>
                      <a:pt x="46" y="22"/>
                    </a:lnTo>
                    <a:lnTo>
                      <a:pt x="44" y="14"/>
                    </a:lnTo>
                    <a:lnTo>
                      <a:pt x="38" y="6"/>
                    </a:lnTo>
                    <a:lnTo>
                      <a:pt x="30" y="2"/>
                    </a:lnTo>
                    <a:lnTo>
                      <a:pt x="22" y="0"/>
                    </a:lnTo>
                    <a:lnTo>
                      <a:pt x="14" y="4"/>
                    </a:lnTo>
                    <a:lnTo>
                      <a:pt x="6" y="8"/>
                    </a:lnTo>
                    <a:lnTo>
                      <a:pt x="2" y="16"/>
                    </a:lnTo>
                    <a:lnTo>
                      <a:pt x="0" y="26"/>
                    </a:lnTo>
                    <a:lnTo>
                      <a:pt x="2" y="34"/>
                    </a:lnTo>
                    <a:lnTo>
                      <a:pt x="8" y="42"/>
                    </a:lnTo>
                    <a:lnTo>
                      <a:pt x="16" y="46"/>
                    </a:lnTo>
                    <a:lnTo>
                      <a:pt x="24" y="46"/>
                    </a:lnTo>
                    <a:lnTo>
                      <a:pt x="34" y="44"/>
                    </a:lnTo>
                    <a:lnTo>
                      <a:pt x="40" y="38"/>
                    </a:lnTo>
                    <a:close/>
                  </a:path>
                </a:pathLst>
              </a:custGeom>
              <a:solidFill>
                <a:srgbClr val="FFBF00"/>
              </a:solidFill>
              <a:ln w="9525">
                <a:noFill/>
                <a:round/>
                <a:headEnd/>
                <a:tailEnd/>
              </a:ln>
            </p:spPr>
            <p:txBody>
              <a:bodyPr/>
              <a:lstStyle/>
              <a:p>
                <a:endParaRPr lang="zh-TW" altLang="en-US"/>
              </a:p>
            </p:txBody>
          </p:sp>
          <p:sp>
            <p:nvSpPr>
              <p:cNvPr id="24695" name="Freeform 127"/>
              <p:cNvSpPr>
                <a:spLocks/>
              </p:cNvSpPr>
              <p:nvPr/>
            </p:nvSpPr>
            <p:spPr bwMode="auto">
              <a:xfrm>
                <a:off x="413" y="869"/>
                <a:ext cx="36" cy="27"/>
              </a:xfrm>
              <a:custGeom>
                <a:avLst/>
                <a:gdLst>
                  <a:gd name="T0" fmla="*/ 6 w 44"/>
                  <a:gd name="T1" fmla="*/ 1 h 46"/>
                  <a:gd name="T2" fmla="*/ 6 w 44"/>
                  <a:gd name="T3" fmla="*/ 1 h 46"/>
                  <a:gd name="T4" fmla="*/ 6 w 44"/>
                  <a:gd name="T5" fmla="*/ 1 h 46"/>
                  <a:gd name="T6" fmla="*/ 6 w 44"/>
                  <a:gd name="T7" fmla="*/ 1 h 46"/>
                  <a:gd name="T8" fmla="*/ 6 w 44"/>
                  <a:gd name="T9" fmla="*/ 1 h 46"/>
                  <a:gd name="T10" fmla="*/ 5 w 44"/>
                  <a:gd name="T11" fmla="*/ 1 h 46"/>
                  <a:gd name="T12" fmla="*/ 5 w 44"/>
                  <a:gd name="T13" fmla="*/ 1 h 46"/>
                  <a:gd name="T14" fmla="*/ 4 w 44"/>
                  <a:gd name="T15" fmla="*/ 0 h 46"/>
                  <a:gd name="T16" fmla="*/ 2 w 44"/>
                  <a:gd name="T17" fmla="*/ 0 h 46"/>
                  <a:gd name="T18" fmla="*/ 2 w 44"/>
                  <a:gd name="T19" fmla="*/ 1 h 46"/>
                  <a:gd name="T20" fmla="*/ 2 w 44"/>
                  <a:gd name="T21" fmla="*/ 1 h 46"/>
                  <a:gd name="T22" fmla="*/ 2 w 44"/>
                  <a:gd name="T23" fmla="*/ 1 h 46"/>
                  <a:gd name="T24" fmla="*/ 0 w 44"/>
                  <a:gd name="T25" fmla="*/ 1 h 46"/>
                  <a:gd name="T26" fmla="*/ 0 w 44"/>
                  <a:gd name="T27" fmla="*/ 1 h 46"/>
                  <a:gd name="T28" fmla="*/ 2 w 44"/>
                  <a:gd name="T29" fmla="*/ 1 h 46"/>
                  <a:gd name="T30" fmla="*/ 2 w 44"/>
                  <a:gd name="T31" fmla="*/ 1 h 46"/>
                  <a:gd name="T32" fmla="*/ 2 w 44"/>
                  <a:gd name="T33" fmla="*/ 1 h 46"/>
                  <a:gd name="T34" fmla="*/ 2 w 44"/>
                  <a:gd name="T35" fmla="*/ 1 h 46"/>
                  <a:gd name="T36" fmla="*/ 3 w 44"/>
                  <a:gd name="T37" fmla="*/ 1 h 46"/>
                  <a:gd name="T38" fmla="*/ 4 w 44"/>
                  <a:gd name="T39" fmla="*/ 1 h 46"/>
                  <a:gd name="T40" fmla="*/ 6 w 44"/>
                  <a:gd name="T41" fmla="*/ 1 h 46"/>
                  <a:gd name="T42" fmla="*/ 6 w 44"/>
                  <a:gd name="T43" fmla="*/ 1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46"/>
                  <a:gd name="T68" fmla="*/ 44 w 44"/>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46">
                    <a:moveTo>
                      <a:pt x="40" y="38"/>
                    </a:moveTo>
                    <a:lnTo>
                      <a:pt x="40" y="38"/>
                    </a:lnTo>
                    <a:lnTo>
                      <a:pt x="44" y="30"/>
                    </a:lnTo>
                    <a:lnTo>
                      <a:pt x="44" y="22"/>
                    </a:lnTo>
                    <a:lnTo>
                      <a:pt x="42" y="12"/>
                    </a:lnTo>
                    <a:lnTo>
                      <a:pt x="36" y="6"/>
                    </a:lnTo>
                    <a:lnTo>
                      <a:pt x="28" y="0"/>
                    </a:lnTo>
                    <a:lnTo>
                      <a:pt x="20" y="0"/>
                    </a:lnTo>
                    <a:lnTo>
                      <a:pt x="12" y="2"/>
                    </a:lnTo>
                    <a:lnTo>
                      <a:pt x="4" y="8"/>
                    </a:lnTo>
                    <a:lnTo>
                      <a:pt x="0" y="16"/>
                    </a:lnTo>
                    <a:lnTo>
                      <a:pt x="0" y="24"/>
                    </a:lnTo>
                    <a:lnTo>
                      <a:pt x="2" y="34"/>
                    </a:lnTo>
                    <a:lnTo>
                      <a:pt x="8" y="40"/>
                    </a:lnTo>
                    <a:lnTo>
                      <a:pt x="16" y="44"/>
                    </a:lnTo>
                    <a:lnTo>
                      <a:pt x="24" y="46"/>
                    </a:lnTo>
                    <a:lnTo>
                      <a:pt x="32" y="44"/>
                    </a:lnTo>
                    <a:lnTo>
                      <a:pt x="40" y="38"/>
                    </a:lnTo>
                    <a:close/>
                  </a:path>
                </a:pathLst>
              </a:custGeom>
              <a:solidFill>
                <a:srgbClr val="FFBF00"/>
              </a:solidFill>
              <a:ln w="9525">
                <a:noFill/>
                <a:round/>
                <a:headEnd/>
                <a:tailEnd/>
              </a:ln>
            </p:spPr>
            <p:txBody>
              <a:bodyPr/>
              <a:lstStyle/>
              <a:p>
                <a:endParaRPr lang="zh-TW" altLang="en-US"/>
              </a:p>
            </p:txBody>
          </p:sp>
          <p:sp>
            <p:nvSpPr>
              <p:cNvPr id="24696" name="Freeform 128"/>
              <p:cNvSpPr>
                <a:spLocks/>
              </p:cNvSpPr>
              <p:nvPr/>
            </p:nvSpPr>
            <p:spPr bwMode="auto">
              <a:xfrm>
                <a:off x="451" y="860"/>
                <a:ext cx="19" cy="15"/>
              </a:xfrm>
              <a:custGeom>
                <a:avLst/>
                <a:gdLst>
                  <a:gd name="T0" fmla="*/ 2 w 24"/>
                  <a:gd name="T1" fmla="*/ 1 h 24"/>
                  <a:gd name="T2" fmla="*/ 2 w 24"/>
                  <a:gd name="T3" fmla="*/ 1 h 24"/>
                  <a:gd name="T4" fmla="*/ 2 w 24"/>
                  <a:gd name="T5" fmla="*/ 1 h 24"/>
                  <a:gd name="T6" fmla="*/ 2 w 24"/>
                  <a:gd name="T7" fmla="*/ 1 h 24"/>
                  <a:gd name="T8" fmla="*/ 2 w 24"/>
                  <a:gd name="T9" fmla="*/ 1 h 24"/>
                  <a:gd name="T10" fmla="*/ 2 w 24"/>
                  <a:gd name="T11" fmla="*/ 1 h 24"/>
                  <a:gd name="T12" fmla="*/ 2 w 24"/>
                  <a:gd name="T13" fmla="*/ 1 h 24"/>
                  <a:gd name="T14" fmla="*/ 2 w 24"/>
                  <a:gd name="T15" fmla="*/ 1 h 24"/>
                  <a:gd name="T16" fmla="*/ 2 w 24"/>
                  <a:gd name="T17" fmla="*/ 1 h 24"/>
                  <a:gd name="T18" fmla="*/ 2 w 24"/>
                  <a:gd name="T19" fmla="*/ 1 h 24"/>
                  <a:gd name="T20" fmla="*/ 0 w 24"/>
                  <a:gd name="T21" fmla="*/ 1 h 24"/>
                  <a:gd name="T22" fmla="*/ 0 w 24"/>
                  <a:gd name="T23" fmla="*/ 1 h 24"/>
                  <a:gd name="T24" fmla="*/ 2 w 24"/>
                  <a:gd name="T25" fmla="*/ 1 h 24"/>
                  <a:gd name="T26" fmla="*/ 2 w 24"/>
                  <a:gd name="T27" fmla="*/ 1 h 24"/>
                  <a:gd name="T28" fmla="*/ 2 w 24"/>
                  <a:gd name="T29" fmla="*/ 0 h 24"/>
                  <a:gd name="T30" fmla="*/ 2 w 24"/>
                  <a:gd name="T31" fmla="*/ 0 h 24"/>
                  <a:gd name="T32" fmla="*/ 2 w 24"/>
                  <a:gd name="T33" fmla="*/ 0 h 24"/>
                  <a:gd name="T34" fmla="*/ 2 w 24"/>
                  <a:gd name="T35" fmla="*/ 0 h 24"/>
                  <a:gd name="T36" fmla="*/ 2 w 24"/>
                  <a:gd name="T37" fmla="*/ 1 h 24"/>
                  <a:gd name="T38" fmla="*/ 2 w 24"/>
                  <a:gd name="T39" fmla="*/ 1 h 24"/>
                  <a:gd name="T40" fmla="*/ 2 w 24"/>
                  <a:gd name="T41" fmla="*/ 1 h 24"/>
                  <a:gd name="T42" fmla="*/ 2 w 24"/>
                  <a:gd name="T43" fmla="*/ 1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
                  <a:gd name="T67" fmla="*/ 0 h 24"/>
                  <a:gd name="T68" fmla="*/ 24 w 24"/>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 h="24">
                    <a:moveTo>
                      <a:pt x="24" y="12"/>
                    </a:moveTo>
                    <a:lnTo>
                      <a:pt x="24" y="12"/>
                    </a:lnTo>
                    <a:lnTo>
                      <a:pt x="22" y="16"/>
                    </a:lnTo>
                    <a:lnTo>
                      <a:pt x="20" y="20"/>
                    </a:lnTo>
                    <a:lnTo>
                      <a:pt x="16" y="22"/>
                    </a:lnTo>
                    <a:lnTo>
                      <a:pt x="12" y="24"/>
                    </a:lnTo>
                    <a:lnTo>
                      <a:pt x="8" y="22"/>
                    </a:lnTo>
                    <a:lnTo>
                      <a:pt x="4" y="20"/>
                    </a:lnTo>
                    <a:lnTo>
                      <a:pt x="2" y="16"/>
                    </a:lnTo>
                    <a:lnTo>
                      <a:pt x="0" y="12"/>
                    </a:lnTo>
                    <a:lnTo>
                      <a:pt x="2" y="6"/>
                    </a:lnTo>
                    <a:lnTo>
                      <a:pt x="4" y="2"/>
                    </a:lnTo>
                    <a:lnTo>
                      <a:pt x="8" y="0"/>
                    </a:lnTo>
                    <a:lnTo>
                      <a:pt x="12" y="0"/>
                    </a:lnTo>
                    <a:lnTo>
                      <a:pt x="16" y="0"/>
                    </a:lnTo>
                    <a:lnTo>
                      <a:pt x="20" y="2"/>
                    </a:lnTo>
                    <a:lnTo>
                      <a:pt x="22" y="6"/>
                    </a:lnTo>
                    <a:lnTo>
                      <a:pt x="24" y="12"/>
                    </a:lnTo>
                    <a:close/>
                  </a:path>
                </a:pathLst>
              </a:custGeom>
              <a:solidFill>
                <a:srgbClr val="FFBF00"/>
              </a:solidFill>
              <a:ln w="9525">
                <a:noFill/>
                <a:round/>
                <a:headEnd/>
                <a:tailEnd/>
              </a:ln>
            </p:spPr>
            <p:txBody>
              <a:bodyPr/>
              <a:lstStyle/>
              <a:p>
                <a:endParaRPr lang="zh-TW" altLang="en-US"/>
              </a:p>
            </p:txBody>
          </p:sp>
          <p:sp>
            <p:nvSpPr>
              <p:cNvPr id="24697" name="Freeform 129"/>
              <p:cNvSpPr>
                <a:spLocks/>
              </p:cNvSpPr>
              <p:nvPr/>
            </p:nvSpPr>
            <p:spPr bwMode="auto">
              <a:xfrm>
                <a:off x="551" y="129"/>
                <a:ext cx="61" cy="48"/>
              </a:xfrm>
              <a:custGeom>
                <a:avLst/>
                <a:gdLst>
                  <a:gd name="T0" fmla="*/ 6 w 76"/>
                  <a:gd name="T1" fmla="*/ 1 h 80"/>
                  <a:gd name="T2" fmla="*/ 6 w 76"/>
                  <a:gd name="T3" fmla="*/ 1 h 80"/>
                  <a:gd name="T4" fmla="*/ 6 w 76"/>
                  <a:gd name="T5" fmla="*/ 1 h 80"/>
                  <a:gd name="T6" fmla="*/ 7 w 76"/>
                  <a:gd name="T7" fmla="*/ 1 h 80"/>
                  <a:gd name="T8" fmla="*/ 7 w 76"/>
                  <a:gd name="T9" fmla="*/ 1 h 80"/>
                  <a:gd name="T10" fmla="*/ 8 w 76"/>
                  <a:gd name="T11" fmla="*/ 1 h 80"/>
                  <a:gd name="T12" fmla="*/ 8 w 76"/>
                  <a:gd name="T13" fmla="*/ 1 h 80"/>
                  <a:gd name="T14" fmla="*/ 8 w 76"/>
                  <a:gd name="T15" fmla="*/ 1 h 80"/>
                  <a:gd name="T16" fmla="*/ 8 w 76"/>
                  <a:gd name="T17" fmla="*/ 1 h 80"/>
                  <a:gd name="T18" fmla="*/ 8 w 76"/>
                  <a:gd name="T19" fmla="*/ 1 h 80"/>
                  <a:gd name="T20" fmla="*/ 8 w 76"/>
                  <a:gd name="T21" fmla="*/ 1 h 80"/>
                  <a:gd name="T22" fmla="*/ 8 w 76"/>
                  <a:gd name="T23" fmla="*/ 1 h 80"/>
                  <a:gd name="T24" fmla="*/ 7 w 76"/>
                  <a:gd name="T25" fmla="*/ 1 h 80"/>
                  <a:gd name="T26" fmla="*/ 7 w 76"/>
                  <a:gd name="T27" fmla="*/ 1 h 80"/>
                  <a:gd name="T28" fmla="*/ 6 w 76"/>
                  <a:gd name="T29" fmla="*/ 1 h 80"/>
                  <a:gd name="T30" fmla="*/ 5 w 76"/>
                  <a:gd name="T31" fmla="*/ 1 h 80"/>
                  <a:gd name="T32" fmla="*/ 5 w 76"/>
                  <a:gd name="T33" fmla="*/ 1 h 80"/>
                  <a:gd name="T34" fmla="*/ 4 w 76"/>
                  <a:gd name="T35" fmla="*/ 1 h 80"/>
                  <a:gd name="T36" fmla="*/ 3 w 76"/>
                  <a:gd name="T37" fmla="*/ 1 h 80"/>
                  <a:gd name="T38" fmla="*/ 3 w 76"/>
                  <a:gd name="T39" fmla="*/ 1 h 80"/>
                  <a:gd name="T40" fmla="*/ 2 w 76"/>
                  <a:gd name="T41" fmla="*/ 1 h 80"/>
                  <a:gd name="T42" fmla="*/ 2 w 76"/>
                  <a:gd name="T43" fmla="*/ 1 h 80"/>
                  <a:gd name="T44" fmla="*/ 2 w 76"/>
                  <a:gd name="T45" fmla="*/ 1 h 80"/>
                  <a:gd name="T46" fmla="*/ 2 w 76"/>
                  <a:gd name="T47" fmla="*/ 1 h 80"/>
                  <a:gd name="T48" fmla="*/ 2 w 76"/>
                  <a:gd name="T49" fmla="*/ 1 h 80"/>
                  <a:gd name="T50" fmla="*/ 0 w 76"/>
                  <a:gd name="T51" fmla="*/ 1 h 80"/>
                  <a:gd name="T52" fmla="*/ 0 w 76"/>
                  <a:gd name="T53" fmla="*/ 1 h 80"/>
                  <a:gd name="T54" fmla="*/ 2 w 76"/>
                  <a:gd name="T55" fmla="*/ 1 h 80"/>
                  <a:gd name="T56" fmla="*/ 2 w 76"/>
                  <a:gd name="T57" fmla="*/ 1 h 80"/>
                  <a:gd name="T58" fmla="*/ 2 w 76"/>
                  <a:gd name="T59" fmla="*/ 1 h 80"/>
                  <a:gd name="T60" fmla="*/ 2 w 76"/>
                  <a:gd name="T61" fmla="*/ 1 h 80"/>
                  <a:gd name="T62" fmla="*/ 2 w 76"/>
                  <a:gd name="T63" fmla="*/ 1 h 80"/>
                  <a:gd name="T64" fmla="*/ 2 w 76"/>
                  <a:gd name="T65" fmla="*/ 1 h 80"/>
                  <a:gd name="T66" fmla="*/ 3 w 76"/>
                  <a:gd name="T67" fmla="*/ 0 h 80"/>
                  <a:gd name="T68" fmla="*/ 4 w 76"/>
                  <a:gd name="T69" fmla="*/ 0 h 80"/>
                  <a:gd name="T70" fmla="*/ 5 w 76"/>
                  <a:gd name="T71" fmla="*/ 1 h 80"/>
                  <a:gd name="T72" fmla="*/ 6 w 76"/>
                  <a:gd name="T73" fmla="*/ 1 h 80"/>
                  <a:gd name="T74" fmla="*/ 6 w 76"/>
                  <a:gd name="T75" fmla="*/ 1 h 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6"/>
                  <a:gd name="T115" fmla="*/ 0 h 80"/>
                  <a:gd name="T116" fmla="*/ 76 w 76"/>
                  <a:gd name="T117" fmla="*/ 80 h 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6" h="80">
                    <a:moveTo>
                      <a:pt x="50" y="4"/>
                    </a:moveTo>
                    <a:lnTo>
                      <a:pt x="50" y="4"/>
                    </a:lnTo>
                    <a:lnTo>
                      <a:pt x="58" y="8"/>
                    </a:lnTo>
                    <a:lnTo>
                      <a:pt x="64" y="14"/>
                    </a:lnTo>
                    <a:lnTo>
                      <a:pt x="68" y="20"/>
                    </a:lnTo>
                    <a:lnTo>
                      <a:pt x="72" y="26"/>
                    </a:lnTo>
                    <a:lnTo>
                      <a:pt x="76" y="34"/>
                    </a:lnTo>
                    <a:lnTo>
                      <a:pt x="76" y="42"/>
                    </a:lnTo>
                    <a:lnTo>
                      <a:pt x="76" y="50"/>
                    </a:lnTo>
                    <a:lnTo>
                      <a:pt x="74" y="58"/>
                    </a:lnTo>
                    <a:lnTo>
                      <a:pt x="72" y="64"/>
                    </a:lnTo>
                    <a:lnTo>
                      <a:pt x="68" y="70"/>
                    </a:lnTo>
                    <a:lnTo>
                      <a:pt x="62" y="74"/>
                    </a:lnTo>
                    <a:lnTo>
                      <a:pt x="56" y="78"/>
                    </a:lnTo>
                    <a:lnTo>
                      <a:pt x="48" y="80"/>
                    </a:lnTo>
                    <a:lnTo>
                      <a:pt x="42" y="80"/>
                    </a:lnTo>
                    <a:lnTo>
                      <a:pt x="34" y="78"/>
                    </a:lnTo>
                    <a:lnTo>
                      <a:pt x="26" y="76"/>
                    </a:lnTo>
                    <a:lnTo>
                      <a:pt x="20" y="72"/>
                    </a:lnTo>
                    <a:lnTo>
                      <a:pt x="14" y="66"/>
                    </a:lnTo>
                    <a:lnTo>
                      <a:pt x="8" y="60"/>
                    </a:lnTo>
                    <a:lnTo>
                      <a:pt x="4" y="54"/>
                    </a:lnTo>
                    <a:lnTo>
                      <a:pt x="2" y="46"/>
                    </a:lnTo>
                    <a:lnTo>
                      <a:pt x="0" y="38"/>
                    </a:lnTo>
                    <a:lnTo>
                      <a:pt x="0" y="30"/>
                    </a:lnTo>
                    <a:lnTo>
                      <a:pt x="2" y="22"/>
                    </a:lnTo>
                    <a:lnTo>
                      <a:pt x="6" y="16"/>
                    </a:lnTo>
                    <a:lnTo>
                      <a:pt x="10" y="10"/>
                    </a:lnTo>
                    <a:lnTo>
                      <a:pt x="16" y="6"/>
                    </a:lnTo>
                    <a:lnTo>
                      <a:pt x="22" y="2"/>
                    </a:lnTo>
                    <a:lnTo>
                      <a:pt x="28" y="0"/>
                    </a:lnTo>
                    <a:lnTo>
                      <a:pt x="36" y="0"/>
                    </a:lnTo>
                    <a:lnTo>
                      <a:pt x="44" y="2"/>
                    </a:lnTo>
                    <a:lnTo>
                      <a:pt x="50" y="4"/>
                    </a:lnTo>
                    <a:close/>
                  </a:path>
                </a:pathLst>
              </a:custGeom>
              <a:solidFill>
                <a:srgbClr val="FFBF00"/>
              </a:solidFill>
              <a:ln w="9525">
                <a:noFill/>
                <a:round/>
                <a:headEnd/>
                <a:tailEnd/>
              </a:ln>
            </p:spPr>
            <p:txBody>
              <a:bodyPr/>
              <a:lstStyle/>
              <a:p>
                <a:endParaRPr lang="zh-TW" altLang="en-US"/>
              </a:p>
            </p:txBody>
          </p:sp>
          <p:sp>
            <p:nvSpPr>
              <p:cNvPr id="24698" name="Freeform 130"/>
              <p:cNvSpPr>
                <a:spLocks/>
              </p:cNvSpPr>
              <p:nvPr/>
            </p:nvSpPr>
            <p:spPr bwMode="auto">
              <a:xfrm>
                <a:off x="465" y="176"/>
                <a:ext cx="83" cy="58"/>
              </a:xfrm>
              <a:custGeom>
                <a:avLst/>
                <a:gdLst>
                  <a:gd name="T0" fmla="*/ 6 w 102"/>
                  <a:gd name="T1" fmla="*/ 0 h 98"/>
                  <a:gd name="T2" fmla="*/ 6 w 102"/>
                  <a:gd name="T3" fmla="*/ 0 h 98"/>
                  <a:gd name="T4" fmla="*/ 7 w 102"/>
                  <a:gd name="T5" fmla="*/ 0 h 98"/>
                  <a:gd name="T6" fmla="*/ 8 w 102"/>
                  <a:gd name="T7" fmla="*/ 1 h 98"/>
                  <a:gd name="T8" fmla="*/ 10 w 102"/>
                  <a:gd name="T9" fmla="*/ 1 h 98"/>
                  <a:gd name="T10" fmla="*/ 11 w 102"/>
                  <a:gd name="T11" fmla="*/ 1 h 98"/>
                  <a:gd name="T12" fmla="*/ 11 w 102"/>
                  <a:gd name="T13" fmla="*/ 1 h 98"/>
                  <a:gd name="T14" fmla="*/ 12 w 102"/>
                  <a:gd name="T15" fmla="*/ 1 h 98"/>
                  <a:gd name="T16" fmla="*/ 12 w 102"/>
                  <a:gd name="T17" fmla="*/ 1 h 98"/>
                  <a:gd name="T18" fmla="*/ 13 w 102"/>
                  <a:gd name="T19" fmla="*/ 1 h 98"/>
                  <a:gd name="T20" fmla="*/ 13 w 102"/>
                  <a:gd name="T21" fmla="*/ 1 h 98"/>
                  <a:gd name="T22" fmla="*/ 13 w 102"/>
                  <a:gd name="T23" fmla="*/ 1 h 98"/>
                  <a:gd name="T24" fmla="*/ 13 w 102"/>
                  <a:gd name="T25" fmla="*/ 1 h 98"/>
                  <a:gd name="T26" fmla="*/ 12 w 102"/>
                  <a:gd name="T27" fmla="*/ 1 h 98"/>
                  <a:gd name="T28" fmla="*/ 12 w 102"/>
                  <a:gd name="T29" fmla="*/ 1 h 98"/>
                  <a:gd name="T30" fmla="*/ 11 w 102"/>
                  <a:gd name="T31" fmla="*/ 1 h 98"/>
                  <a:gd name="T32" fmla="*/ 10 w 102"/>
                  <a:gd name="T33" fmla="*/ 1 h 98"/>
                  <a:gd name="T34" fmla="*/ 9 w 102"/>
                  <a:gd name="T35" fmla="*/ 1 h 98"/>
                  <a:gd name="T36" fmla="*/ 7 w 102"/>
                  <a:gd name="T37" fmla="*/ 1 h 98"/>
                  <a:gd name="T38" fmla="*/ 7 w 102"/>
                  <a:gd name="T39" fmla="*/ 1 h 98"/>
                  <a:gd name="T40" fmla="*/ 6 w 102"/>
                  <a:gd name="T41" fmla="*/ 1 h 98"/>
                  <a:gd name="T42" fmla="*/ 5 w 102"/>
                  <a:gd name="T43" fmla="*/ 1 h 98"/>
                  <a:gd name="T44" fmla="*/ 4 w 102"/>
                  <a:gd name="T45" fmla="*/ 1 h 98"/>
                  <a:gd name="T46" fmla="*/ 2 w 102"/>
                  <a:gd name="T47" fmla="*/ 1 h 98"/>
                  <a:gd name="T48" fmla="*/ 2 w 102"/>
                  <a:gd name="T49" fmla="*/ 1 h 98"/>
                  <a:gd name="T50" fmla="*/ 2 w 102"/>
                  <a:gd name="T51" fmla="*/ 1 h 98"/>
                  <a:gd name="T52" fmla="*/ 2 w 102"/>
                  <a:gd name="T53" fmla="*/ 1 h 98"/>
                  <a:gd name="T54" fmla="*/ 0 w 102"/>
                  <a:gd name="T55" fmla="*/ 1 h 98"/>
                  <a:gd name="T56" fmla="*/ 0 w 102"/>
                  <a:gd name="T57" fmla="*/ 1 h 98"/>
                  <a:gd name="T58" fmla="*/ 0 w 102"/>
                  <a:gd name="T59" fmla="*/ 1 h 98"/>
                  <a:gd name="T60" fmla="*/ 2 w 102"/>
                  <a:gd name="T61" fmla="*/ 1 h 98"/>
                  <a:gd name="T62" fmla="*/ 2 w 102"/>
                  <a:gd name="T63" fmla="*/ 1 h 98"/>
                  <a:gd name="T64" fmla="*/ 2 w 102"/>
                  <a:gd name="T65" fmla="*/ 1 h 98"/>
                  <a:gd name="T66" fmla="*/ 2 w 102"/>
                  <a:gd name="T67" fmla="*/ 1 h 98"/>
                  <a:gd name="T68" fmla="*/ 3 w 102"/>
                  <a:gd name="T69" fmla="*/ 1 h 98"/>
                  <a:gd name="T70" fmla="*/ 5 w 102"/>
                  <a:gd name="T71" fmla="*/ 1 h 98"/>
                  <a:gd name="T72" fmla="*/ 6 w 102"/>
                  <a:gd name="T73" fmla="*/ 0 h 98"/>
                  <a:gd name="T74" fmla="*/ 6 w 102"/>
                  <a:gd name="T75" fmla="*/ 0 h 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
                  <a:gd name="T115" fmla="*/ 0 h 98"/>
                  <a:gd name="T116" fmla="*/ 102 w 102"/>
                  <a:gd name="T117" fmla="*/ 98 h 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 h="98">
                    <a:moveTo>
                      <a:pt x="44" y="0"/>
                    </a:moveTo>
                    <a:lnTo>
                      <a:pt x="44" y="0"/>
                    </a:lnTo>
                    <a:lnTo>
                      <a:pt x="54" y="0"/>
                    </a:lnTo>
                    <a:lnTo>
                      <a:pt x="64" y="2"/>
                    </a:lnTo>
                    <a:lnTo>
                      <a:pt x="74" y="6"/>
                    </a:lnTo>
                    <a:lnTo>
                      <a:pt x="82" y="12"/>
                    </a:lnTo>
                    <a:lnTo>
                      <a:pt x="88" y="18"/>
                    </a:lnTo>
                    <a:lnTo>
                      <a:pt x="94" y="26"/>
                    </a:lnTo>
                    <a:lnTo>
                      <a:pt x="98" y="34"/>
                    </a:lnTo>
                    <a:lnTo>
                      <a:pt x="102" y="44"/>
                    </a:lnTo>
                    <a:lnTo>
                      <a:pt x="102" y="54"/>
                    </a:lnTo>
                    <a:lnTo>
                      <a:pt x="100" y="64"/>
                    </a:lnTo>
                    <a:lnTo>
                      <a:pt x="96" y="72"/>
                    </a:lnTo>
                    <a:lnTo>
                      <a:pt x="92" y="80"/>
                    </a:lnTo>
                    <a:lnTo>
                      <a:pt x="84" y="88"/>
                    </a:lnTo>
                    <a:lnTo>
                      <a:pt x="76" y="92"/>
                    </a:lnTo>
                    <a:lnTo>
                      <a:pt x="68" y="96"/>
                    </a:lnTo>
                    <a:lnTo>
                      <a:pt x="58" y="98"/>
                    </a:lnTo>
                    <a:lnTo>
                      <a:pt x="48" y="98"/>
                    </a:lnTo>
                    <a:lnTo>
                      <a:pt x="38" y="96"/>
                    </a:lnTo>
                    <a:lnTo>
                      <a:pt x="28" y="92"/>
                    </a:lnTo>
                    <a:lnTo>
                      <a:pt x="20" y="88"/>
                    </a:lnTo>
                    <a:lnTo>
                      <a:pt x="12" y="80"/>
                    </a:lnTo>
                    <a:lnTo>
                      <a:pt x="6" y="74"/>
                    </a:lnTo>
                    <a:lnTo>
                      <a:pt x="2" y="64"/>
                    </a:lnTo>
                    <a:lnTo>
                      <a:pt x="0" y="54"/>
                    </a:lnTo>
                    <a:lnTo>
                      <a:pt x="0" y="44"/>
                    </a:lnTo>
                    <a:lnTo>
                      <a:pt x="2" y="36"/>
                    </a:lnTo>
                    <a:lnTo>
                      <a:pt x="4" y="26"/>
                    </a:lnTo>
                    <a:lnTo>
                      <a:pt x="10" y="18"/>
                    </a:lnTo>
                    <a:lnTo>
                      <a:pt x="16" y="12"/>
                    </a:lnTo>
                    <a:lnTo>
                      <a:pt x="24" y="6"/>
                    </a:lnTo>
                    <a:lnTo>
                      <a:pt x="34" y="2"/>
                    </a:lnTo>
                    <a:lnTo>
                      <a:pt x="44" y="0"/>
                    </a:lnTo>
                    <a:close/>
                  </a:path>
                </a:pathLst>
              </a:custGeom>
              <a:solidFill>
                <a:srgbClr val="FFBF00"/>
              </a:solidFill>
              <a:ln w="9525">
                <a:noFill/>
                <a:round/>
                <a:headEnd/>
                <a:tailEnd/>
              </a:ln>
            </p:spPr>
            <p:txBody>
              <a:bodyPr/>
              <a:lstStyle/>
              <a:p>
                <a:endParaRPr lang="zh-TW" altLang="en-US"/>
              </a:p>
            </p:txBody>
          </p:sp>
          <p:sp>
            <p:nvSpPr>
              <p:cNvPr id="24699" name="Freeform 131"/>
              <p:cNvSpPr>
                <a:spLocks/>
              </p:cNvSpPr>
              <p:nvPr/>
            </p:nvSpPr>
            <p:spPr bwMode="auto">
              <a:xfrm>
                <a:off x="525" y="143"/>
                <a:ext cx="102" cy="72"/>
              </a:xfrm>
              <a:custGeom>
                <a:avLst/>
                <a:gdLst>
                  <a:gd name="T0" fmla="*/ 6 w 126"/>
                  <a:gd name="T1" fmla="*/ 0 h 120"/>
                  <a:gd name="T2" fmla="*/ 6 w 126"/>
                  <a:gd name="T3" fmla="*/ 0 h 120"/>
                  <a:gd name="T4" fmla="*/ 8 w 126"/>
                  <a:gd name="T5" fmla="*/ 0 h 120"/>
                  <a:gd name="T6" fmla="*/ 10 w 126"/>
                  <a:gd name="T7" fmla="*/ 1 h 120"/>
                  <a:gd name="T8" fmla="*/ 11 w 126"/>
                  <a:gd name="T9" fmla="*/ 1 h 120"/>
                  <a:gd name="T10" fmla="*/ 12 w 126"/>
                  <a:gd name="T11" fmla="*/ 1 h 120"/>
                  <a:gd name="T12" fmla="*/ 13 w 126"/>
                  <a:gd name="T13" fmla="*/ 1 h 120"/>
                  <a:gd name="T14" fmla="*/ 14 w 126"/>
                  <a:gd name="T15" fmla="*/ 1 h 120"/>
                  <a:gd name="T16" fmla="*/ 15 w 126"/>
                  <a:gd name="T17" fmla="*/ 1 h 120"/>
                  <a:gd name="T18" fmla="*/ 15 w 126"/>
                  <a:gd name="T19" fmla="*/ 1 h 120"/>
                  <a:gd name="T20" fmla="*/ 15 w 126"/>
                  <a:gd name="T21" fmla="*/ 1 h 120"/>
                  <a:gd name="T22" fmla="*/ 15 w 126"/>
                  <a:gd name="T23" fmla="*/ 1 h 120"/>
                  <a:gd name="T24" fmla="*/ 15 w 126"/>
                  <a:gd name="T25" fmla="*/ 1 h 120"/>
                  <a:gd name="T26" fmla="*/ 15 w 126"/>
                  <a:gd name="T27" fmla="*/ 1 h 120"/>
                  <a:gd name="T28" fmla="*/ 14 w 126"/>
                  <a:gd name="T29" fmla="*/ 1 h 120"/>
                  <a:gd name="T30" fmla="*/ 12 w 126"/>
                  <a:gd name="T31" fmla="*/ 1 h 120"/>
                  <a:gd name="T32" fmla="*/ 11 w 126"/>
                  <a:gd name="T33" fmla="*/ 1 h 120"/>
                  <a:gd name="T34" fmla="*/ 10 w 126"/>
                  <a:gd name="T35" fmla="*/ 1 h 120"/>
                  <a:gd name="T36" fmla="*/ 9 w 126"/>
                  <a:gd name="T37" fmla="*/ 1 h 120"/>
                  <a:gd name="T38" fmla="*/ 9 w 126"/>
                  <a:gd name="T39" fmla="*/ 1 h 120"/>
                  <a:gd name="T40" fmla="*/ 7 w 126"/>
                  <a:gd name="T41" fmla="*/ 1 h 120"/>
                  <a:gd name="T42" fmla="*/ 5 w 126"/>
                  <a:gd name="T43" fmla="*/ 1 h 120"/>
                  <a:gd name="T44" fmla="*/ 4 w 126"/>
                  <a:gd name="T45" fmla="*/ 1 h 120"/>
                  <a:gd name="T46" fmla="*/ 2 w 126"/>
                  <a:gd name="T47" fmla="*/ 1 h 120"/>
                  <a:gd name="T48" fmla="*/ 2 w 126"/>
                  <a:gd name="T49" fmla="*/ 1 h 120"/>
                  <a:gd name="T50" fmla="*/ 2 w 126"/>
                  <a:gd name="T51" fmla="*/ 1 h 120"/>
                  <a:gd name="T52" fmla="*/ 2 w 126"/>
                  <a:gd name="T53" fmla="*/ 1 h 120"/>
                  <a:gd name="T54" fmla="*/ 0 w 126"/>
                  <a:gd name="T55" fmla="*/ 1 h 120"/>
                  <a:gd name="T56" fmla="*/ 0 w 126"/>
                  <a:gd name="T57" fmla="*/ 1 h 120"/>
                  <a:gd name="T58" fmla="*/ 0 w 126"/>
                  <a:gd name="T59" fmla="*/ 1 h 120"/>
                  <a:gd name="T60" fmla="*/ 2 w 126"/>
                  <a:gd name="T61" fmla="*/ 1 h 120"/>
                  <a:gd name="T62" fmla="*/ 2 w 126"/>
                  <a:gd name="T63" fmla="*/ 1 h 120"/>
                  <a:gd name="T64" fmla="*/ 2 w 126"/>
                  <a:gd name="T65" fmla="*/ 1 h 120"/>
                  <a:gd name="T66" fmla="*/ 2 w 126"/>
                  <a:gd name="T67" fmla="*/ 1 h 120"/>
                  <a:gd name="T68" fmla="*/ 3 w 126"/>
                  <a:gd name="T69" fmla="*/ 1 h 120"/>
                  <a:gd name="T70" fmla="*/ 5 w 126"/>
                  <a:gd name="T71" fmla="*/ 1 h 120"/>
                  <a:gd name="T72" fmla="*/ 6 w 126"/>
                  <a:gd name="T73" fmla="*/ 0 h 120"/>
                  <a:gd name="T74" fmla="*/ 6 w 126"/>
                  <a:gd name="T75" fmla="*/ 0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6"/>
                  <a:gd name="T115" fmla="*/ 0 h 120"/>
                  <a:gd name="T116" fmla="*/ 126 w 126"/>
                  <a:gd name="T117" fmla="*/ 120 h 1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6" h="120">
                    <a:moveTo>
                      <a:pt x="54" y="0"/>
                    </a:moveTo>
                    <a:lnTo>
                      <a:pt x="54" y="0"/>
                    </a:lnTo>
                    <a:lnTo>
                      <a:pt x="66" y="0"/>
                    </a:lnTo>
                    <a:lnTo>
                      <a:pt x="78" y="2"/>
                    </a:lnTo>
                    <a:lnTo>
                      <a:pt x="90" y="8"/>
                    </a:lnTo>
                    <a:lnTo>
                      <a:pt x="100" y="14"/>
                    </a:lnTo>
                    <a:lnTo>
                      <a:pt x="110" y="22"/>
                    </a:lnTo>
                    <a:lnTo>
                      <a:pt x="116" y="32"/>
                    </a:lnTo>
                    <a:lnTo>
                      <a:pt x="122" y="42"/>
                    </a:lnTo>
                    <a:lnTo>
                      <a:pt x="124" y="54"/>
                    </a:lnTo>
                    <a:lnTo>
                      <a:pt x="126" y="66"/>
                    </a:lnTo>
                    <a:lnTo>
                      <a:pt x="124" y="78"/>
                    </a:lnTo>
                    <a:lnTo>
                      <a:pt x="120" y="88"/>
                    </a:lnTo>
                    <a:lnTo>
                      <a:pt x="112" y="98"/>
                    </a:lnTo>
                    <a:lnTo>
                      <a:pt x="104" y="106"/>
                    </a:lnTo>
                    <a:lnTo>
                      <a:pt x="94" y="112"/>
                    </a:lnTo>
                    <a:lnTo>
                      <a:pt x="84" y="118"/>
                    </a:lnTo>
                    <a:lnTo>
                      <a:pt x="72" y="120"/>
                    </a:lnTo>
                    <a:lnTo>
                      <a:pt x="58" y="120"/>
                    </a:lnTo>
                    <a:lnTo>
                      <a:pt x="46" y="118"/>
                    </a:lnTo>
                    <a:lnTo>
                      <a:pt x="34" y="114"/>
                    </a:lnTo>
                    <a:lnTo>
                      <a:pt x="24" y="106"/>
                    </a:lnTo>
                    <a:lnTo>
                      <a:pt x="16" y="98"/>
                    </a:lnTo>
                    <a:lnTo>
                      <a:pt x="8" y="90"/>
                    </a:lnTo>
                    <a:lnTo>
                      <a:pt x="4" y="78"/>
                    </a:lnTo>
                    <a:lnTo>
                      <a:pt x="0" y="66"/>
                    </a:lnTo>
                    <a:lnTo>
                      <a:pt x="0" y="54"/>
                    </a:lnTo>
                    <a:lnTo>
                      <a:pt x="2" y="42"/>
                    </a:lnTo>
                    <a:lnTo>
                      <a:pt x="6" y="32"/>
                    </a:lnTo>
                    <a:lnTo>
                      <a:pt x="12" y="22"/>
                    </a:lnTo>
                    <a:lnTo>
                      <a:pt x="20" y="14"/>
                    </a:lnTo>
                    <a:lnTo>
                      <a:pt x="30" y="8"/>
                    </a:lnTo>
                    <a:lnTo>
                      <a:pt x="42" y="4"/>
                    </a:lnTo>
                    <a:lnTo>
                      <a:pt x="54" y="0"/>
                    </a:lnTo>
                    <a:close/>
                  </a:path>
                </a:pathLst>
              </a:custGeom>
              <a:solidFill>
                <a:srgbClr val="FFA300"/>
              </a:solidFill>
              <a:ln w="9525">
                <a:noFill/>
                <a:round/>
                <a:headEnd/>
                <a:tailEnd/>
              </a:ln>
            </p:spPr>
            <p:txBody>
              <a:bodyPr/>
              <a:lstStyle/>
              <a:p>
                <a:endParaRPr lang="zh-TW" altLang="en-US"/>
              </a:p>
            </p:txBody>
          </p:sp>
          <p:sp>
            <p:nvSpPr>
              <p:cNvPr id="24700" name="Freeform 132"/>
              <p:cNvSpPr>
                <a:spLocks/>
              </p:cNvSpPr>
              <p:nvPr/>
            </p:nvSpPr>
            <p:spPr bwMode="auto">
              <a:xfrm>
                <a:off x="638" y="114"/>
                <a:ext cx="49" cy="35"/>
              </a:xfrm>
              <a:custGeom>
                <a:avLst/>
                <a:gdLst>
                  <a:gd name="T0" fmla="*/ 2 w 60"/>
                  <a:gd name="T1" fmla="*/ 1 h 60"/>
                  <a:gd name="T2" fmla="*/ 2 w 60"/>
                  <a:gd name="T3" fmla="*/ 1 h 60"/>
                  <a:gd name="T4" fmla="*/ 2 w 60"/>
                  <a:gd name="T5" fmla="*/ 1 h 60"/>
                  <a:gd name="T6" fmla="*/ 2 w 60"/>
                  <a:gd name="T7" fmla="*/ 1 h 60"/>
                  <a:gd name="T8" fmla="*/ 4 w 60"/>
                  <a:gd name="T9" fmla="*/ 0 h 60"/>
                  <a:gd name="T10" fmla="*/ 6 w 60"/>
                  <a:gd name="T11" fmla="*/ 1 h 60"/>
                  <a:gd name="T12" fmla="*/ 6 w 60"/>
                  <a:gd name="T13" fmla="*/ 1 h 60"/>
                  <a:gd name="T14" fmla="*/ 7 w 60"/>
                  <a:gd name="T15" fmla="*/ 1 h 60"/>
                  <a:gd name="T16" fmla="*/ 7 w 60"/>
                  <a:gd name="T17" fmla="*/ 1 h 60"/>
                  <a:gd name="T18" fmla="*/ 7 w 60"/>
                  <a:gd name="T19" fmla="*/ 1 h 60"/>
                  <a:gd name="T20" fmla="*/ 7 w 60"/>
                  <a:gd name="T21" fmla="*/ 1 h 60"/>
                  <a:gd name="T22" fmla="*/ 8 w 60"/>
                  <a:gd name="T23" fmla="*/ 1 h 60"/>
                  <a:gd name="T24" fmla="*/ 7 w 60"/>
                  <a:gd name="T25" fmla="*/ 1 h 60"/>
                  <a:gd name="T26" fmla="*/ 7 w 60"/>
                  <a:gd name="T27" fmla="*/ 1 h 60"/>
                  <a:gd name="T28" fmla="*/ 7 w 60"/>
                  <a:gd name="T29" fmla="*/ 1 h 60"/>
                  <a:gd name="T30" fmla="*/ 7 w 60"/>
                  <a:gd name="T31" fmla="*/ 1 h 60"/>
                  <a:gd name="T32" fmla="*/ 6 w 60"/>
                  <a:gd name="T33" fmla="*/ 1 h 60"/>
                  <a:gd name="T34" fmla="*/ 6 w 60"/>
                  <a:gd name="T35" fmla="*/ 1 h 60"/>
                  <a:gd name="T36" fmla="*/ 4 w 60"/>
                  <a:gd name="T37" fmla="*/ 1 h 60"/>
                  <a:gd name="T38" fmla="*/ 2 w 60"/>
                  <a:gd name="T39" fmla="*/ 1 h 60"/>
                  <a:gd name="T40" fmla="*/ 2 w 60"/>
                  <a:gd name="T41" fmla="*/ 1 h 60"/>
                  <a:gd name="T42" fmla="*/ 2 w 60"/>
                  <a:gd name="T43" fmla="*/ 1 h 60"/>
                  <a:gd name="T44" fmla="*/ 2 w 60"/>
                  <a:gd name="T45" fmla="*/ 1 h 60"/>
                  <a:gd name="T46" fmla="*/ 2 w 60"/>
                  <a:gd name="T47" fmla="*/ 1 h 60"/>
                  <a:gd name="T48" fmla="*/ 2 w 60"/>
                  <a:gd name="T49" fmla="*/ 1 h 60"/>
                  <a:gd name="T50" fmla="*/ 0 w 60"/>
                  <a:gd name="T51" fmla="*/ 1 h 60"/>
                  <a:gd name="T52" fmla="*/ 2 w 60"/>
                  <a:gd name="T53" fmla="*/ 1 h 60"/>
                  <a:gd name="T54" fmla="*/ 2 w 60"/>
                  <a:gd name="T55" fmla="*/ 1 h 60"/>
                  <a:gd name="T56" fmla="*/ 2 w 60"/>
                  <a:gd name="T57" fmla="*/ 1 h 60"/>
                  <a:gd name="T58" fmla="*/ 2 w 60"/>
                  <a:gd name="T59" fmla="*/ 1 h 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0"/>
                  <a:gd name="T91" fmla="*/ 0 h 60"/>
                  <a:gd name="T92" fmla="*/ 60 w 60"/>
                  <a:gd name="T93" fmla="*/ 60 h 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0" h="60">
                    <a:moveTo>
                      <a:pt x="8" y="10"/>
                    </a:moveTo>
                    <a:lnTo>
                      <a:pt x="8" y="10"/>
                    </a:lnTo>
                    <a:lnTo>
                      <a:pt x="12" y="6"/>
                    </a:lnTo>
                    <a:lnTo>
                      <a:pt x="18" y="2"/>
                    </a:lnTo>
                    <a:lnTo>
                      <a:pt x="28" y="0"/>
                    </a:lnTo>
                    <a:lnTo>
                      <a:pt x="40" y="2"/>
                    </a:lnTo>
                    <a:lnTo>
                      <a:pt x="46" y="4"/>
                    </a:lnTo>
                    <a:lnTo>
                      <a:pt x="50" y="8"/>
                    </a:lnTo>
                    <a:lnTo>
                      <a:pt x="54" y="12"/>
                    </a:lnTo>
                    <a:lnTo>
                      <a:pt x="58" y="18"/>
                    </a:lnTo>
                    <a:lnTo>
                      <a:pt x="60" y="28"/>
                    </a:lnTo>
                    <a:lnTo>
                      <a:pt x="58" y="40"/>
                    </a:lnTo>
                    <a:lnTo>
                      <a:pt x="56" y="46"/>
                    </a:lnTo>
                    <a:lnTo>
                      <a:pt x="52" y="50"/>
                    </a:lnTo>
                    <a:lnTo>
                      <a:pt x="48" y="54"/>
                    </a:lnTo>
                    <a:lnTo>
                      <a:pt x="44" y="58"/>
                    </a:lnTo>
                    <a:lnTo>
                      <a:pt x="32" y="60"/>
                    </a:lnTo>
                    <a:lnTo>
                      <a:pt x="20" y="58"/>
                    </a:lnTo>
                    <a:lnTo>
                      <a:pt x="16" y="56"/>
                    </a:lnTo>
                    <a:lnTo>
                      <a:pt x="10" y="52"/>
                    </a:lnTo>
                    <a:lnTo>
                      <a:pt x="6" y="48"/>
                    </a:lnTo>
                    <a:lnTo>
                      <a:pt x="4" y="42"/>
                    </a:lnTo>
                    <a:lnTo>
                      <a:pt x="0" y="32"/>
                    </a:lnTo>
                    <a:lnTo>
                      <a:pt x="2" y="20"/>
                    </a:lnTo>
                    <a:lnTo>
                      <a:pt x="4" y="14"/>
                    </a:lnTo>
                    <a:lnTo>
                      <a:pt x="8" y="10"/>
                    </a:lnTo>
                    <a:close/>
                  </a:path>
                </a:pathLst>
              </a:custGeom>
              <a:solidFill>
                <a:srgbClr val="FFBF00"/>
              </a:solidFill>
              <a:ln w="9525">
                <a:noFill/>
                <a:round/>
                <a:headEnd/>
                <a:tailEnd/>
              </a:ln>
            </p:spPr>
            <p:txBody>
              <a:bodyPr/>
              <a:lstStyle/>
              <a:p>
                <a:endParaRPr lang="zh-TW" altLang="en-US"/>
              </a:p>
            </p:txBody>
          </p:sp>
          <p:sp>
            <p:nvSpPr>
              <p:cNvPr id="24701" name="Freeform 133"/>
              <p:cNvSpPr>
                <a:spLocks/>
              </p:cNvSpPr>
              <p:nvPr/>
            </p:nvSpPr>
            <p:spPr bwMode="auto">
              <a:xfrm>
                <a:off x="627" y="145"/>
                <a:ext cx="42" cy="29"/>
              </a:xfrm>
              <a:custGeom>
                <a:avLst/>
                <a:gdLst>
                  <a:gd name="T0" fmla="*/ 5 w 52"/>
                  <a:gd name="T1" fmla="*/ 1 h 50"/>
                  <a:gd name="T2" fmla="*/ 5 w 52"/>
                  <a:gd name="T3" fmla="*/ 1 h 50"/>
                  <a:gd name="T4" fmla="*/ 3 w 52"/>
                  <a:gd name="T5" fmla="*/ 0 h 50"/>
                  <a:gd name="T6" fmla="*/ 2 w 52"/>
                  <a:gd name="T7" fmla="*/ 1 h 50"/>
                  <a:gd name="T8" fmla="*/ 2 w 52"/>
                  <a:gd name="T9" fmla="*/ 1 h 50"/>
                  <a:gd name="T10" fmla="*/ 2 w 52"/>
                  <a:gd name="T11" fmla="*/ 1 h 50"/>
                  <a:gd name="T12" fmla="*/ 2 w 52"/>
                  <a:gd name="T13" fmla="*/ 1 h 50"/>
                  <a:gd name="T14" fmla="*/ 0 w 52"/>
                  <a:gd name="T15" fmla="*/ 1 h 50"/>
                  <a:gd name="T16" fmla="*/ 2 w 52"/>
                  <a:gd name="T17" fmla="*/ 1 h 50"/>
                  <a:gd name="T18" fmla="*/ 2 w 52"/>
                  <a:gd name="T19" fmla="*/ 1 h 50"/>
                  <a:gd name="T20" fmla="*/ 2 w 52"/>
                  <a:gd name="T21" fmla="*/ 1 h 50"/>
                  <a:gd name="T22" fmla="*/ 2 w 52"/>
                  <a:gd name="T23" fmla="*/ 1 h 50"/>
                  <a:gd name="T24" fmla="*/ 3 w 52"/>
                  <a:gd name="T25" fmla="*/ 1 h 50"/>
                  <a:gd name="T26" fmla="*/ 4 w 52"/>
                  <a:gd name="T27" fmla="*/ 1 h 50"/>
                  <a:gd name="T28" fmla="*/ 5 w 52"/>
                  <a:gd name="T29" fmla="*/ 1 h 50"/>
                  <a:gd name="T30" fmla="*/ 6 w 52"/>
                  <a:gd name="T31" fmla="*/ 1 h 50"/>
                  <a:gd name="T32" fmla="*/ 6 w 52"/>
                  <a:gd name="T33" fmla="*/ 1 h 50"/>
                  <a:gd name="T34" fmla="*/ 6 w 52"/>
                  <a:gd name="T35" fmla="*/ 1 h 50"/>
                  <a:gd name="T36" fmla="*/ 6 w 52"/>
                  <a:gd name="T37" fmla="*/ 1 h 50"/>
                  <a:gd name="T38" fmla="*/ 5 w 52"/>
                  <a:gd name="T39" fmla="*/ 1 h 50"/>
                  <a:gd name="T40" fmla="*/ 5 w 52"/>
                  <a:gd name="T41" fmla="*/ 1 h 50"/>
                  <a:gd name="T42" fmla="*/ 5 w 52"/>
                  <a:gd name="T43" fmla="*/ 1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2"/>
                  <a:gd name="T67" fmla="*/ 0 h 50"/>
                  <a:gd name="T68" fmla="*/ 52 w 52"/>
                  <a:gd name="T69" fmla="*/ 50 h 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2" h="50">
                    <a:moveTo>
                      <a:pt x="38" y="2"/>
                    </a:moveTo>
                    <a:lnTo>
                      <a:pt x="38" y="2"/>
                    </a:lnTo>
                    <a:lnTo>
                      <a:pt x="26" y="0"/>
                    </a:lnTo>
                    <a:lnTo>
                      <a:pt x="18" y="2"/>
                    </a:lnTo>
                    <a:lnTo>
                      <a:pt x="8" y="6"/>
                    </a:lnTo>
                    <a:lnTo>
                      <a:pt x="2" y="14"/>
                    </a:lnTo>
                    <a:lnTo>
                      <a:pt x="0" y="24"/>
                    </a:lnTo>
                    <a:lnTo>
                      <a:pt x="2" y="32"/>
                    </a:lnTo>
                    <a:lnTo>
                      <a:pt x="6" y="40"/>
                    </a:lnTo>
                    <a:lnTo>
                      <a:pt x="14" y="46"/>
                    </a:lnTo>
                    <a:lnTo>
                      <a:pt x="26" y="50"/>
                    </a:lnTo>
                    <a:lnTo>
                      <a:pt x="36" y="48"/>
                    </a:lnTo>
                    <a:lnTo>
                      <a:pt x="44" y="44"/>
                    </a:lnTo>
                    <a:lnTo>
                      <a:pt x="50" y="36"/>
                    </a:lnTo>
                    <a:lnTo>
                      <a:pt x="52" y="26"/>
                    </a:lnTo>
                    <a:lnTo>
                      <a:pt x="50" y="18"/>
                    </a:lnTo>
                    <a:lnTo>
                      <a:pt x="46" y="8"/>
                    </a:lnTo>
                    <a:lnTo>
                      <a:pt x="38" y="2"/>
                    </a:lnTo>
                    <a:close/>
                  </a:path>
                </a:pathLst>
              </a:custGeom>
              <a:solidFill>
                <a:srgbClr val="FFBF00"/>
              </a:solidFill>
              <a:ln w="9525">
                <a:noFill/>
                <a:round/>
                <a:headEnd/>
                <a:tailEnd/>
              </a:ln>
            </p:spPr>
            <p:txBody>
              <a:bodyPr/>
              <a:lstStyle/>
              <a:p>
                <a:endParaRPr lang="zh-TW" altLang="en-US"/>
              </a:p>
            </p:txBody>
          </p:sp>
          <p:sp>
            <p:nvSpPr>
              <p:cNvPr id="24702" name="Freeform 134"/>
              <p:cNvSpPr>
                <a:spLocks/>
              </p:cNvSpPr>
              <p:nvPr/>
            </p:nvSpPr>
            <p:spPr bwMode="auto">
              <a:xfrm>
                <a:off x="468" y="145"/>
                <a:ext cx="65" cy="45"/>
              </a:xfrm>
              <a:custGeom>
                <a:avLst/>
                <a:gdLst>
                  <a:gd name="T0" fmla="*/ 4 w 80"/>
                  <a:gd name="T1" fmla="*/ 1 h 76"/>
                  <a:gd name="T2" fmla="*/ 4 w 80"/>
                  <a:gd name="T3" fmla="*/ 1 h 76"/>
                  <a:gd name="T4" fmla="*/ 5 w 80"/>
                  <a:gd name="T5" fmla="*/ 0 h 76"/>
                  <a:gd name="T6" fmla="*/ 6 w 80"/>
                  <a:gd name="T7" fmla="*/ 1 h 76"/>
                  <a:gd name="T8" fmla="*/ 7 w 80"/>
                  <a:gd name="T9" fmla="*/ 1 h 76"/>
                  <a:gd name="T10" fmla="*/ 8 w 80"/>
                  <a:gd name="T11" fmla="*/ 1 h 76"/>
                  <a:gd name="T12" fmla="*/ 8 w 80"/>
                  <a:gd name="T13" fmla="*/ 1 h 76"/>
                  <a:gd name="T14" fmla="*/ 9 w 80"/>
                  <a:gd name="T15" fmla="*/ 1 h 76"/>
                  <a:gd name="T16" fmla="*/ 10 w 80"/>
                  <a:gd name="T17" fmla="*/ 1 h 76"/>
                  <a:gd name="T18" fmla="*/ 10 w 80"/>
                  <a:gd name="T19" fmla="*/ 1 h 76"/>
                  <a:gd name="T20" fmla="*/ 10 w 80"/>
                  <a:gd name="T21" fmla="*/ 1 h 76"/>
                  <a:gd name="T22" fmla="*/ 10 w 80"/>
                  <a:gd name="T23" fmla="*/ 1 h 76"/>
                  <a:gd name="T24" fmla="*/ 10 w 80"/>
                  <a:gd name="T25" fmla="*/ 1 h 76"/>
                  <a:gd name="T26" fmla="*/ 10 w 80"/>
                  <a:gd name="T27" fmla="*/ 1 h 76"/>
                  <a:gd name="T28" fmla="*/ 10 w 80"/>
                  <a:gd name="T29" fmla="*/ 1 h 76"/>
                  <a:gd name="T30" fmla="*/ 8 w 80"/>
                  <a:gd name="T31" fmla="*/ 1 h 76"/>
                  <a:gd name="T32" fmla="*/ 8 w 80"/>
                  <a:gd name="T33" fmla="*/ 1 h 76"/>
                  <a:gd name="T34" fmla="*/ 7 w 80"/>
                  <a:gd name="T35" fmla="*/ 1 h 76"/>
                  <a:gd name="T36" fmla="*/ 7 w 80"/>
                  <a:gd name="T37" fmla="*/ 1 h 76"/>
                  <a:gd name="T38" fmla="*/ 7 w 80"/>
                  <a:gd name="T39" fmla="*/ 1 h 76"/>
                  <a:gd name="T40" fmla="*/ 6 w 80"/>
                  <a:gd name="T41" fmla="*/ 1 h 76"/>
                  <a:gd name="T42" fmla="*/ 5 w 80"/>
                  <a:gd name="T43" fmla="*/ 1 h 76"/>
                  <a:gd name="T44" fmla="*/ 3 w 80"/>
                  <a:gd name="T45" fmla="*/ 1 h 76"/>
                  <a:gd name="T46" fmla="*/ 2 w 80"/>
                  <a:gd name="T47" fmla="*/ 1 h 76"/>
                  <a:gd name="T48" fmla="*/ 2 w 80"/>
                  <a:gd name="T49" fmla="*/ 1 h 76"/>
                  <a:gd name="T50" fmla="*/ 2 w 80"/>
                  <a:gd name="T51" fmla="*/ 1 h 76"/>
                  <a:gd name="T52" fmla="*/ 2 w 80"/>
                  <a:gd name="T53" fmla="*/ 1 h 76"/>
                  <a:gd name="T54" fmla="*/ 0 w 80"/>
                  <a:gd name="T55" fmla="*/ 1 h 76"/>
                  <a:gd name="T56" fmla="*/ 0 w 80"/>
                  <a:gd name="T57" fmla="*/ 1 h 76"/>
                  <a:gd name="T58" fmla="*/ 0 w 80"/>
                  <a:gd name="T59" fmla="*/ 1 h 76"/>
                  <a:gd name="T60" fmla="*/ 0 w 80"/>
                  <a:gd name="T61" fmla="*/ 1 h 76"/>
                  <a:gd name="T62" fmla="*/ 2 w 80"/>
                  <a:gd name="T63" fmla="*/ 1 h 76"/>
                  <a:gd name="T64" fmla="*/ 2 w 80"/>
                  <a:gd name="T65" fmla="*/ 1 h 76"/>
                  <a:gd name="T66" fmla="*/ 2 w 80"/>
                  <a:gd name="T67" fmla="*/ 1 h 76"/>
                  <a:gd name="T68" fmla="*/ 2 w 80"/>
                  <a:gd name="T69" fmla="*/ 1 h 76"/>
                  <a:gd name="T70" fmla="*/ 3 w 80"/>
                  <a:gd name="T71" fmla="*/ 1 h 76"/>
                  <a:gd name="T72" fmla="*/ 4 w 80"/>
                  <a:gd name="T73" fmla="*/ 1 h 76"/>
                  <a:gd name="T74" fmla="*/ 4 w 80"/>
                  <a:gd name="T75" fmla="*/ 1 h 7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0"/>
                  <a:gd name="T115" fmla="*/ 0 h 76"/>
                  <a:gd name="T116" fmla="*/ 80 w 80"/>
                  <a:gd name="T117" fmla="*/ 76 h 7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0" h="76">
                    <a:moveTo>
                      <a:pt x="30" y="2"/>
                    </a:moveTo>
                    <a:lnTo>
                      <a:pt x="30" y="2"/>
                    </a:lnTo>
                    <a:lnTo>
                      <a:pt x="38" y="0"/>
                    </a:lnTo>
                    <a:lnTo>
                      <a:pt x="46" y="2"/>
                    </a:lnTo>
                    <a:lnTo>
                      <a:pt x="54" y="4"/>
                    </a:lnTo>
                    <a:lnTo>
                      <a:pt x="60" y="8"/>
                    </a:lnTo>
                    <a:lnTo>
                      <a:pt x="66" y="12"/>
                    </a:lnTo>
                    <a:lnTo>
                      <a:pt x="72" y="18"/>
                    </a:lnTo>
                    <a:lnTo>
                      <a:pt x="76" y="24"/>
                    </a:lnTo>
                    <a:lnTo>
                      <a:pt x="80" y="32"/>
                    </a:lnTo>
                    <a:lnTo>
                      <a:pt x="80" y="40"/>
                    </a:lnTo>
                    <a:lnTo>
                      <a:pt x="80" y="46"/>
                    </a:lnTo>
                    <a:lnTo>
                      <a:pt x="78" y="54"/>
                    </a:lnTo>
                    <a:lnTo>
                      <a:pt x="74" y="60"/>
                    </a:lnTo>
                    <a:lnTo>
                      <a:pt x="70" y="66"/>
                    </a:lnTo>
                    <a:lnTo>
                      <a:pt x="64" y="70"/>
                    </a:lnTo>
                    <a:lnTo>
                      <a:pt x="58" y="72"/>
                    </a:lnTo>
                    <a:lnTo>
                      <a:pt x="50" y="74"/>
                    </a:lnTo>
                    <a:lnTo>
                      <a:pt x="42" y="76"/>
                    </a:lnTo>
                    <a:lnTo>
                      <a:pt x="34" y="74"/>
                    </a:lnTo>
                    <a:lnTo>
                      <a:pt x="26" y="72"/>
                    </a:lnTo>
                    <a:lnTo>
                      <a:pt x="20" y="68"/>
                    </a:lnTo>
                    <a:lnTo>
                      <a:pt x="12" y="64"/>
                    </a:lnTo>
                    <a:lnTo>
                      <a:pt x="8" y="58"/>
                    </a:lnTo>
                    <a:lnTo>
                      <a:pt x="4" y="52"/>
                    </a:lnTo>
                    <a:lnTo>
                      <a:pt x="0" y="44"/>
                    </a:lnTo>
                    <a:lnTo>
                      <a:pt x="0" y="36"/>
                    </a:lnTo>
                    <a:lnTo>
                      <a:pt x="0" y="30"/>
                    </a:lnTo>
                    <a:lnTo>
                      <a:pt x="2" y="22"/>
                    </a:lnTo>
                    <a:lnTo>
                      <a:pt x="4" y="16"/>
                    </a:lnTo>
                    <a:lnTo>
                      <a:pt x="10" y="10"/>
                    </a:lnTo>
                    <a:lnTo>
                      <a:pt x="16" y="6"/>
                    </a:lnTo>
                    <a:lnTo>
                      <a:pt x="22" y="4"/>
                    </a:lnTo>
                    <a:lnTo>
                      <a:pt x="30" y="2"/>
                    </a:lnTo>
                    <a:close/>
                  </a:path>
                </a:pathLst>
              </a:custGeom>
              <a:solidFill>
                <a:srgbClr val="FFBF00"/>
              </a:solidFill>
              <a:ln w="9525">
                <a:noFill/>
                <a:round/>
                <a:headEnd/>
                <a:tailEnd/>
              </a:ln>
            </p:spPr>
            <p:txBody>
              <a:bodyPr/>
              <a:lstStyle/>
              <a:p>
                <a:endParaRPr lang="zh-TW" altLang="en-US"/>
              </a:p>
            </p:txBody>
          </p:sp>
          <p:sp>
            <p:nvSpPr>
              <p:cNvPr id="24703" name="Freeform 135"/>
              <p:cNvSpPr>
                <a:spLocks/>
              </p:cNvSpPr>
              <p:nvPr/>
            </p:nvSpPr>
            <p:spPr bwMode="auto">
              <a:xfrm>
                <a:off x="587" y="137"/>
                <a:ext cx="53" cy="40"/>
              </a:xfrm>
              <a:custGeom>
                <a:avLst/>
                <a:gdLst>
                  <a:gd name="T0" fmla="*/ 5 w 66"/>
                  <a:gd name="T1" fmla="*/ 0 h 66"/>
                  <a:gd name="T2" fmla="*/ 5 w 66"/>
                  <a:gd name="T3" fmla="*/ 0 h 66"/>
                  <a:gd name="T4" fmla="*/ 4 w 66"/>
                  <a:gd name="T5" fmla="*/ 0 h 66"/>
                  <a:gd name="T6" fmla="*/ 3 w 66"/>
                  <a:gd name="T7" fmla="*/ 0 h 66"/>
                  <a:gd name="T8" fmla="*/ 2 w 66"/>
                  <a:gd name="T9" fmla="*/ 1 h 66"/>
                  <a:gd name="T10" fmla="*/ 2 w 66"/>
                  <a:gd name="T11" fmla="*/ 1 h 66"/>
                  <a:gd name="T12" fmla="*/ 2 w 66"/>
                  <a:gd name="T13" fmla="*/ 1 h 66"/>
                  <a:gd name="T14" fmla="*/ 2 w 66"/>
                  <a:gd name="T15" fmla="*/ 1 h 66"/>
                  <a:gd name="T16" fmla="*/ 2 w 66"/>
                  <a:gd name="T17" fmla="*/ 1 h 66"/>
                  <a:gd name="T18" fmla="*/ 0 w 66"/>
                  <a:gd name="T19" fmla="*/ 1 h 66"/>
                  <a:gd name="T20" fmla="*/ 0 w 66"/>
                  <a:gd name="T21" fmla="*/ 1 h 66"/>
                  <a:gd name="T22" fmla="*/ 0 w 66"/>
                  <a:gd name="T23" fmla="*/ 1 h 66"/>
                  <a:gd name="T24" fmla="*/ 0 w 66"/>
                  <a:gd name="T25" fmla="*/ 1 h 66"/>
                  <a:gd name="T26" fmla="*/ 2 w 66"/>
                  <a:gd name="T27" fmla="*/ 1 h 66"/>
                  <a:gd name="T28" fmla="*/ 2 w 66"/>
                  <a:gd name="T29" fmla="*/ 1 h 66"/>
                  <a:gd name="T30" fmla="*/ 2 w 66"/>
                  <a:gd name="T31" fmla="*/ 1 h 66"/>
                  <a:gd name="T32" fmla="*/ 2 w 66"/>
                  <a:gd name="T33" fmla="*/ 1 h 66"/>
                  <a:gd name="T34" fmla="*/ 2 w 66"/>
                  <a:gd name="T35" fmla="*/ 1 h 66"/>
                  <a:gd name="T36" fmla="*/ 3 w 66"/>
                  <a:gd name="T37" fmla="*/ 1 h 66"/>
                  <a:gd name="T38" fmla="*/ 3 w 66"/>
                  <a:gd name="T39" fmla="*/ 1 h 66"/>
                  <a:gd name="T40" fmla="*/ 4 w 66"/>
                  <a:gd name="T41" fmla="*/ 1 h 66"/>
                  <a:gd name="T42" fmla="*/ 5 w 66"/>
                  <a:gd name="T43" fmla="*/ 1 h 66"/>
                  <a:gd name="T44" fmla="*/ 5 w 66"/>
                  <a:gd name="T45" fmla="*/ 1 h 66"/>
                  <a:gd name="T46" fmla="*/ 6 w 66"/>
                  <a:gd name="T47" fmla="*/ 1 h 66"/>
                  <a:gd name="T48" fmla="*/ 6 w 66"/>
                  <a:gd name="T49" fmla="*/ 1 h 66"/>
                  <a:gd name="T50" fmla="*/ 7 w 66"/>
                  <a:gd name="T51" fmla="*/ 1 h 66"/>
                  <a:gd name="T52" fmla="*/ 7 w 66"/>
                  <a:gd name="T53" fmla="*/ 1 h 66"/>
                  <a:gd name="T54" fmla="*/ 7 w 66"/>
                  <a:gd name="T55" fmla="*/ 1 h 66"/>
                  <a:gd name="T56" fmla="*/ 7 w 66"/>
                  <a:gd name="T57" fmla="*/ 1 h 66"/>
                  <a:gd name="T58" fmla="*/ 7 w 66"/>
                  <a:gd name="T59" fmla="*/ 1 h 66"/>
                  <a:gd name="T60" fmla="*/ 7 w 66"/>
                  <a:gd name="T61" fmla="*/ 1 h 66"/>
                  <a:gd name="T62" fmla="*/ 7 w 66"/>
                  <a:gd name="T63" fmla="*/ 1 h 66"/>
                  <a:gd name="T64" fmla="*/ 6 w 66"/>
                  <a:gd name="T65" fmla="*/ 1 h 66"/>
                  <a:gd name="T66" fmla="*/ 6 w 66"/>
                  <a:gd name="T67" fmla="*/ 1 h 66"/>
                  <a:gd name="T68" fmla="*/ 6 w 66"/>
                  <a:gd name="T69" fmla="*/ 1 h 66"/>
                  <a:gd name="T70" fmla="*/ 5 w 66"/>
                  <a:gd name="T71" fmla="*/ 1 h 66"/>
                  <a:gd name="T72" fmla="*/ 5 w 66"/>
                  <a:gd name="T73" fmla="*/ 0 h 66"/>
                  <a:gd name="T74" fmla="*/ 5 w 66"/>
                  <a:gd name="T75" fmla="*/ 0 h 6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
                  <a:gd name="T115" fmla="*/ 0 h 66"/>
                  <a:gd name="T116" fmla="*/ 66 w 66"/>
                  <a:gd name="T117" fmla="*/ 66 h 6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 h="66">
                    <a:moveTo>
                      <a:pt x="40" y="0"/>
                    </a:moveTo>
                    <a:lnTo>
                      <a:pt x="40" y="0"/>
                    </a:lnTo>
                    <a:lnTo>
                      <a:pt x="32" y="0"/>
                    </a:lnTo>
                    <a:lnTo>
                      <a:pt x="26" y="0"/>
                    </a:lnTo>
                    <a:lnTo>
                      <a:pt x="20" y="2"/>
                    </a:lnTo>
                    <a:lnTo>
                      <a:pt x="14" y="6"/>
                    </a:lnTo>
                    <a:lnTo>
                      <a:pt x="8" y="10"/>
                    </a:lnTo>
                    <a:lnTo>
                      <a:pt x="4" y="14"/>
                    </a:lnTo>
                    <a:lnTo>
                      <a:pt x="2" y="20"/>
                    </a:lnTo>
                    <a:lnTo>
                      <a:pt x="0" y="28"/>
                    </a:lnTo>
                    <a:lnTo>
                      <a:pt x="0" y="34"/>
                    </a:lnTo>
                    <a:lnTo>
                      <a:pt x="0" y="40"/>
                    </a:lnTo>
                    <a:lnTo>
                      <a:pt x="2" y="46"/>
                    </a:lnTo>
                    <a:lnTo>
                      <a:pt x="6" y="52"/>
                    </a:lnTo>
                    <a:lnTo>
                      <a:pt x="10" y="58"/>
                    </a:lnTo>
                    <a:lnTo>
                      <a:pt x="16" y="62"/>
                    </a:lnTo>
                    <a:lnTo>
                      <a:pt x="22" y="64"/>
                    </a:lnTo>
                    <a:lnTo>
                      <a:pt x="28" y="66"/>
                    </a:lnTo>
                    <a:lnTo>
                      <a:pt x="34" y="66"/>
                    </a:lnTo>
                    <a:lnTo>
                      <a:pt x="42" y="66"/>
                    </a:lnTo>
                    <a:lnTo>
                      <a:pt x="48" y="64"/>
                    </a:lnTo>
                    <a:lnTo>
                      <a:pt x="52" y="60"/>
                    </a:lnTo>
                    <a:lnTo>
                      <a:pt x="58" y="56"/>
                    </a:lnTo>
                    <a:lnTo>
                      <a:pt x="62" y="50"/>
                    </a:lnTo>
                    <a:lnTo>
                      <a:pt x="64" y="46"/>
                    </a:lnTo>
                    <a:lnTo>
                      <a:pt x="66" y="38"/>
                    </a:lnTo>
                    <a:lnTo>
                      <a:pt x="66" y="32"/>
                    </a:lnTo>
                    <a:lnTo>
                      <a:pt x="66" y="24"/>
                    </a:lnTo>
                    <a:lnTo>
                      <a:pt x="64" y="18"/>
                    </a:lnTo>
                    <a:lnTo>
                      <a:pt x="60" y="14"/>
                    </a:lnTo>
                    <a:lnTo>
                      <a:pt x="56" y="8"/>
                    </a:lnTo>
                    <a:lnTo>
                      <a:pt x="52" y="4"/>
                    </a:lnTo>
                    <a:lnTo>
                      <a:pt x="46" y="2"/>
                    </a:lnTo>
                    <a:lnTo>
                      <a:pt x="40" y="0"/>
                    </a:lnTo>
                    <a:close/>
                  </a:path>
                </a:pathLst>
              </a:custGeom>
              <a:solidFill>
                <a:srgbClr val="FFBF00"/>
              </a:solidFill>
              <a:ln w="9525">
                <a:noFill/>
                <a:round/>
                <a:headEnd/>
                <a:tailEnd/>
              </a:ln>
            </p:spPr>
            <p:txBody>
              <a:bodyPr/>
              <a:lstStyle/>
              <a:p>
                <a:endParaRPr lang="zh-TW" altLang="en-US"/>
              </a:p>
            </p:txBody>
          </p:sp>
          <p:sp>
            <p:nvSpPr>
              <p:cNvPr id="24704" name="Freeform 136"/>
              <p:cNvSpPr>
                <a:spLocks/>
              </p:cNvSpPr>
              <p:nvPr/>
            </p:nvSpPr>
            <p:spPr bwMode="auto">
              <a:xfrm>
                <a:off x="654" y="129"/>
                <a:ext cx="56" cy="39"/>
              </a:xfrm>
              <a:custGeom>
                <a:avLst/>
                <a:gdLst>
                  <a:gd name="T0" fmla="*/ 6 w 68"/>
                  <a:gd name="T1" fmla="*/ 0 h 66"/>
                  <a:gd name="T2" fmla="*/ 6 w 68"/>
                  <a:gd name="T3" fmla="*/ 0 h 66"/>
                  <a:gd name="T4" fmla="*/ 5 w 68"/>
                  <a:gd name="T5" fmla="*/ 0 h 66"/>
                  <a:gd name="T6" fmla="*/ 4 w 68"/>
                  <a:gd name="T7" fmla="*/ 0 h 66"/>
                  <a:gd name="T8" fmla="*/ 2 w 68"/>
                  <a:gd name="T9" fmla="*/ 1 h 66"/>
                  <a:gd name="T10" fmla="*/ 2 w 68"/>
                  <a:gd name="T11" fmla="*/ 1 h 66"/>
                  <a:gd name="T12" fmla="*/ 2 w 68"/>
                  <a:gd name="T13" fmla="*/ 1 h 66"/>
                  <a:gd name="T14" fmla="*/ 2 w 68"/>
                  <a:gd name="T15" fmla="*/ 1 h 66"/>
                  <a:gd name="T16" fmla="*/ 2 w 68"/>
                  <a:gd name="T17" fmla="*/ 1 h 66"/>
                  <a:gd name="T18" fmla="*/ 0 w 68"/>
                  <a:gd name="T19" fmla="*/ 1 h 66"/>
                  <a:gd name="T20" fmla="*/ 0 w 68"/>
                  <a:gd name="T21" fmla="*/ 1 h 66"/>
                  <a:gd name="T22" fmla="*/ 0 w 68"/>
                  <a:gd name="T23" fmla="*/ 1 h 66"/>
                  <a:gd name="T24" fmla="*/ 0 w 68"/>
                  <a:gd name="T25" fmla="*/ 1 h 66"/>
                  <a:gd name="T26" fmla="*/ 2 w 68"/>
                  <a:gd name="T27" fmla="*/ 1 h 66"/>
                  <a:gd name="T28" fmla="*/ 2 w 68"/>
                  <a:gd name="T29" fmla="*/ 1 h 66"/>
                  <a:gd name="T30" fmla="*/ 2 w 68"/>
                  <a:gd name="T31" fmla="*/ 1 h 66"/>
                  <a:gd name="T32" fmla="*/ 2 w 68"/>
                  <a:gd name="T33" fmla="*/ 1 h 66"/>
                  <a:gd name="T34" fmla="*/ 3 w 68"/>
                  <a:gd name="T35" fmla="*/ 1 h 66"/>
                  <a:gd name="T36" fmla="*/ 4 w 68"/>
                  <a:gd name="T37" fmla="*/ 1 h 66"/>
                  <a:gd name="T38" fmla="*/ 4 w 68"/>
                  <a:gd name="T39" fmla="*/ 1 h 66"/>
                  <a:gd name="T40" fmla="*/ 5 w 68"/>
                  <a:gd name="T41" fmla="*/ 1 h 66"/>
                  <a:gd name="T42" fmla="*/ 6 w 68"/>
                  <a:gd name="T43" fmla="*/ 1 h 66"/>
                  <a:gd name="T44" fmla="*/ 7 w 68"/>
                  <a:gd name="T45" fmla="*/ 1 h 66"/>
                  <a:gd name="T46" fmla="*/ 8 w 68"/>
                  <a:gd name="T47" fmla="*/ 1 h 66"/>
                  <a:gd name="T48" fmla="*/ 8 w 68"/>
                  <a:gd name="T49" fmla="*/ 1 h 66"/>
                  <a:gd name="T50" fmla="*/ 9 w 68"/>
                  <a:gd name="T51" fmla="*/ 1 h 66"/>
                  <a:gd name="T52" fmla="*/ 10 w 68"/>
                  <a:gd name="T53" fmla="*/ 1 h 66"/>
                  <a:gd name="T54" fmla="*/ 10 w 68"/>
                  <a:gd name="T55" fmla="*/ 1 h 66"/>
                  <a:gd name="T56" fmla="*/ 10 w 68"/>
                  <a:gd name="T57" fmla="*/ 1 h 66"/>
                  <a:gd name="T58" fmla="*/ 10 w 68"/>
                  <a:gd name="T59" fmla="*/ 1 h 66"/>
                  <a:gd name="T60" fmla="*/ 10 w 68"/>
                  <a:gd name="T61" fmla="*/ 1 h 66"/>
                  <a:gd name="T62" fmla="*/ 10 w 68"/>
                  <a:gd name="T63" fmla="*/ 1 h 66"/>
                  <a:gd name="T64" fmla="*/ 8 w 68"/>
                  <a:gd name="T65" fmla="*/ 1 h 66"/>
                  <a:gd name="T66" fmla="*/ 8 w 68"/>
                  <a:gd name="T67" fmla="*/ 1 h 66"/>
                  <a:gd name="T68" fmla="*/ 7 w 68"/>
                  <a:gd name="T69" fmla="*/ 1 h 66"/>
                  <a:gd name="T70" fmla="*/ 7 w 68"/>
                  <a:gd name="T71" fmla="*/ 1 h 66"/>
                  <a:gd name="T72" fmla="*/ 6 w 68"/>
                  <a:gd name="T73" fmla="*/ 0 h 66"/>
                  <a:gd name="T74" fmla="*/ 6 w 68"/>
                  <a:gd name="T75" fmla="*/ 0 h 6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
                  <a:gd name="T115" fmla="*/ 0 h 66"/>
                  <a:gd name="T116" fmla="*/ 68 w 68"/>
                  <a:gd name="T117" fmla="*/ 66 h 6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 h="66">
                    <a:moveTo>
                      <a:pt x="38" y="0"/>
                    </a:moveTo>
                    <a:lnTo>
                      <a:pt x="38" y="0"/>
                    </a:lnTo>
                    <a:lnTo>
                      <a:pt x="32" y="0"/>
                    </a:lnTo>
                    <a:lnTo>
                      <a:pt x="26" y="0"/>
                    </a:lnTo>
                    <a:lnTo>
                      <a:pt x="20" y="2"/>
                    </a:lnTo>
                    <a:lnTo>
                      <a:pt x="14" y="6"/>
                    </a:lnTo>
                    <a:lnTo>
                      <a:pt x="10" y="10"/>
                    </a:lnTo>
                    <a:lnTo>
                      <a:pt x="6" y="16"/>
                    </a:lnTo>
                    <a:lnTo>
                      <a:pt x="2" y="22"/>
                    </a:lnTo>
                    <a:lnTo>
                      <a:pt x="0" y="28"/>
                    </a:lnTo>
                    <a:lnTo>
                      <a:pt x="0" y="34"/>
                    </a:lnTo>
                    <a:lnTo>
                      <a:pt x="0" y="42"/>
                    </a:lnTo>
                    <a:lnTo>
                      <a:pt x="2" y="48"/>
                    </a:lnTo>
                    <a:lnTo>
                      <a:pt x="6" y="52"/>
                    </a:lnTo>
                    <a:lnTo>
                      <a:pt x="10" y="58"/>
                    </a:lnTo>
                    <a:lnTo>
                      <a:pt x="16" y="62"/>
                    </a:lnTo>
                    <a:lnTo>
                      <a:pt x="22" y="64"/>
                    </a:lnTo>
                    <a:lnTo>
                      <a:pt x="28" y="66"/>
                    </a:lnTo>
                    <a:lnTo>
                      <a:pt x="34" y="66"/>
                    </a:lnTo>
                    <a:lnTo>
                      <a:pt x="42" y="66"/>
                    </a:lnTo>
                    <a:lnTo>
                      <a:pt x="48" y="64"/>
                    </a:lnTo>
                    <a:lnTo>
                      <a:pt x="54" y="60"/>
                    </a:lnTo>
                    <a:lnTo>
                      <a:pt x="58" y="56"/>
                    </a:lnTo>
                    <a:lnTo>
                      <a:pt x="62" y="52"/>
                    </a:lnTo>
                    <a:lnTo>
                      <a:pt x="64" y="46"/>
                    </a:lnTo>
                    <a:lnTo>
                      <a:pt x="66" y="38"/>
                    </a:lnTo>
                    <a:lnTo>
                      <a:pt x="68" y="32"/>
                    </a:lnTo>
                    <a:lnTo>
                      <a:pt x="66" y="26"/>
                    </a:lnTo>
                    <a:lnTo>
                      <a:pt x="64" y="20"/>
                    </a:lnTo>
                    <a:lnTo>
                      <a:pt x="60" y="14"/>
                    </a:lnTo>
                    <a:lnTo>
                      <a:pt x="56" y="8"/>
                    </a:lnTo>
                    <a:lnTo>
                      <a:pt x="52" y="4"/>
                    </a:lnTo>
                    <a:lnTo>
                      <a:pt x="46" y="2"/>
                    </a:lnTo>
                    <a:lnTo>
                      <a:pt x="38" y="0"/>
                    </a:lnTo>
                    <a:close/>
                  </a:path>
                </a:pathLst>
              </a:custGeom>
              <a:solidFill>
                <a:srgbClr val="FFA300"/>
              </a:solidFill>
              <a:ln w="9525">
                <a:noFill/>
                <a:round/>
                <a:headEnd/>
                <a:tailEnd/>
              </a:ln>
            </p:spPr>
            <p:txBody>
              <a:bodyPr/>
              <a:lstStyle/>
              <a:p>
                <a:endParaRPr lang="zh-TW" altLang="en-US"/>
              </a:p>
            </p:txBody>
          </p:sp>
          <p:sp>
            <p:nvSpPr>
              <p:cNvPr id="24705" name="Freeform 137"/>
              <p:cNvSpPr>
                <a:spLocks/>
              </p:cNvSpPr>
              <p:nvPr/>
            </p:nvSpPr>
            <p:spPr bwMode="auto">
              <a:xfrm>
                <a:off x="596" y="182"/>
                <a:ext cx="55" cy="39"/>
              </a:xfrm>
              <a:custGeom>
                <a:avLst/>
                <a:gdLst>
                  <a:gd name="T0" fmla="*/ 5 w 68"/>
                  <a:gd name="T1" fmla="*/ 0 h 66"/>
                  <a:gd name="T2" fmla="*/ 5 w 68"/>
                  <a:gd name="T3" fmla="*/ 0 h 66"/>
                  <a:gd name="T4" fmla="*/ 4 w 68"/>
                  <a:gd name="T5" fmla="*/ 0 h 66"/>
                  <a:gd name="T6" fmla="*/ 3 w 68"/>
                  <a:gd name="T7" fmla="*/ 0 h 66"/>
                  <a:gd name="T8" fmla="*/ 2 w 68"/>
                  <a:gd name="T9" fmla="*/ 1 h 66"/>
                  <a:gd name="T10" fmla="*/ 2 w 68"/>
                  <a:gd name="T11" fmla="*/ 1 h 66"/>
                  <a:gd name="T12" fmla="*/ 2 w 68"/>
                  <a:gd name="T13" fmla="*/ 1 h 66"/>
                  <a:gd name="T14" fmla="*/ 2 w 68"/>
                  <a:gd name="T15" fmla="*/ 1 h 66"/>
                  <a:gd name="T16" fmla="*/ 2 w 68"/>
                  <a:gd name="T17" fmla="*/ 1 h 66"/>
                  <a:gd name="T18" fmla="*/ 0 w 68"/>
                  <a:gd name="T19" fmla="*/ 1 h 66"/>
                  <a:gd name="T20" fmla="*/ 0 w 68"/>
                  <a:gd name="T21" fmla="*/ 1 h 66"/>
                  <a:gd name="T22" fmla="*/ 0 w 68"/>
                  <a:gd name="T23" fmla="*/ 1 h 66"/>
                  <a:gd name="T24" fmla="*/ 0 w 68"/>
                  <a:gd name="T25" fmla="*/ 1 h 66"/>
                  <a:gd name="T26" fmla="*/ 2 w 68"/>
                  <a:gd name="T27" fmla="*/ 1 h 66"/>
                  <a:gd name="T28" fmla="*/ 2 w 68"/>
                  <a:gd name="T29" fmla="*/ 1 h 66"/>
                  <a:gd name="T30" fmla="*/ 2 w 68"/>
                  <a:gd name="T31" fmla="*/ 1 h 66"/>
                  <a:gd name="T32" fmla="*/ 2 w 68"/>
                  <a:gd name="T33" fmla="*/ 1 h 66"/>
                  <a:gd name="T34" fmla="*/ 2 w 68"/>
                  <a:gd name="T35" fmla="*/ 1 h 66"/>
                  <a:gd name="T36" fmla="*/ 3 w 68"/>
                  <a:gd name="T37" fmla="*/ 1 h 66"/>
                  <a:gd name="T38" fmla="*/ 3 w 68"/>
                  <a:gd name="T39" fmla="*/ 1 h 66"/>
                  <a:gd name="T40" fmla="*/ 4 w 68"/>
                  <a:gd name="T41" fmla="*/ 1 h 66"/>
                  <a:gd name="T42" fmla="*/ 5 w 68"/>
                  <a:gd name="T43" fmla="*/ 1 h 66"/>
                  <a:gd name="T44" fmla="*/ 6 w 68"/>
                  <a:gd name="T45" fmla="*/ 1 h 66"/>
                  <a:gd name="T46" fmla="*/ 6 w 68"/>
                  <a:gd name="T47" fmla="*/ 1 h 66"/>
                  <a:gd name="T48" fmla="*/ 7 w 68"/>
                  <a:gd name="T49" fmla="*/ 1 h 66"/>
                  <a:gd name="T50" fmla="*/ 7 w 68"/>
                  <a:gd name="T51" fmla="*/ 1 h 66"/>
                  <a:gd name="T52" fmla="*/ 8 w 68"/>
                  <a:gd name="T53" fmla="*/ 1 h 66"/>
                  <a:gd name="T54" fmla="*/ 8 w 68"/>
                  <a:gd name="T55" fmla="*/ 1 h 66"/>
                  <a:gd name="T56" fmla="*/ 8 w 68"/>
                  <a:gd name="T57" fmla="*/ 1 h 66"/>
                  <a:gd name="T58" fmla="*/ 8 w 68"/>
                  <a:gd name="T59" fmla="*/ 1 h 66"/>
                  <a:gd name="T60" fmla="*/ 8 w 68"/>
                  <a:gd name="T61" fmla="*/ 1 h 66"/>
                  <a:gd name="T62" fmla="*/ 8 w 68"/>
                  <a:gd name="T63" fmla="*/ 1 h 66"/>
                  <a:gd name="T64" fmla="*/ 7 w 68"/>
                  <a:gd name="T65" fmla="*/ 1 h 66"/>
                  <a:gd name="T66" fmla="*/ 6 w 68"/>
                  <a:gd name="T67" fmla="*/ 1 h 66"/>
                  <a:gd name="T68" fmla="*/ 6 w 68"/>
                  <a:gd name="T69" fmla="*/ 1 h 66"/>
                  <a:gd name="T70" fmla="*/ 5 w 68"/>
                  <a:gd name="T71" fmla="*/ 1 h 66"/>
                  <a:gd name="T72" fmla="*/ 5 w 68"/>
                  <a:gd name="T73" fmla="*/ 0 h 66"/>
                  <a:gd name="T74" fmla="*/ 5 w 68"/>
                  <a:gd name="T75" fmla="*/ 0 h 6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
                  <a:gd name="T115" fmla="*/ 0 h 66"/>
                  <a:gd name="T116" fmla="*/ 68 w 68"/>
                  <a:gd name="T117" fmla="*/ 66 h 6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 h="66">
                    <a:moveTo>
                      <a:pt x="38" y="0"/>
                    </a:moveTo>
                    <a:lnTo>
                      <a:pt x="38" y="0"/>
                    </a:lnTo>
                    <a:lnTo>
                      <a:pt x="32" y="0"/>
                    </a:lnTo>
                    <a:lnTo>
                      <a:pt x="26" y="0"/>
                    </a:lnTo>
                    <a:lnTo>
                      <a:pt x="20" y="2"/>
                    </a:lnTo>
                    <a:lnTo>
                      <a:pt x="14" y="6"/>
                    </a:lnTo>
                    <a:lnTo>
                      <a:pt x="10" y="10"/>
                    </a:lnTo>
                    <a:lnTo>
                      <a:pt x="6" y="14"/>
                    </a:lnTo>
                    <a:lnTo>
                      <a:pt x="2" y="20"/>
                    </a:lnTo>
                    <a:lnTo>
                      <a:pt x="0" y="28"/>
                    </a:lnTo>
                    <a:lnTo>
                      <a:pt x="0" y="34"/>
                    </a:lnTo>
                    <a:lnTo>
                      <a:pt x="0" y="40"/>
                    </a:lnTo>
                    <a:lnTo>
                      <a:pt x="2" y="46"/>
                    </a:lnTo>
                    <a:lnTo>
                      <a:pt x="6" y="52"/>
                    </a:lnTo>
                    <a:lnTo>
                      <a:pt x="10" y="58"/>
                    </a:lnTo>
                    <a:lnTo>
                      <a:pt x="16" y="62"/>
                    </a:lnTo>
                    <a:lnTo>
                      <a:pt x="22" y="64"/>
                    </a:lnTo>
                    <a:lnTo>
                      <a:pt x="28" y="66"/>
                    </a:lnTo>
                    <a:lnTo>
                      <a:pt x="34" y="66"/>
                    </a:lnTo>
                    <a:lnTo>
                      <a:pt x="42" y="66"/>
                    </a:lnTo>
                    <a:lnTo>
                      <a:pt x="48" y="64"/>
                    </a:lnTo>
                    <a:lnTo>
                      <a:pt x="54" y="60"/>
                    </a:lnTo>
                    <a:lnTo>
                      <a:pt x="58" y="56"/>
                    </a:lnTo>
                    <a:lnTo>
                      <a:pt x="62" y="52"/>
                    </a:lnTo>
                    <a:lnTo>
                      <a:pt x="64" y="46"/>
                    </a:lnTo>
                    <a:lnTo>
                      <a:pt x="66" y="38"/>
                    </a:lnTo>
                    <a:lnTo>
                      <a:pt x="68" y="32"/>
                    </a:lnTo>
                    <a:lnTo>
                      <a:pt x="66" y="26"/>
                    </a:lnTo>
                    <a:lnTo>
                      <a:pt x="64" y="20"/>
                    </a:lnTo>
                    <a:lnTo>
                      <a:pt x="60" y="14"/>
                    </a:lnTo>
                    <a:lnTo>
                      <a:pt x="56" y="8"/>
                    </a:lnTo>
                    <a:lnTo>
                      <a:pt x="52" y="4"/>
                    </a:lnTo>
                    <a:lnTo>
                      <a:pt x="46" y="2"/>
                    </a:lnTo>
                    <a:lnTo>
                      <a:pt x="38" y="0"/>
                    </a:lnTo>
                    <a:close/>
                  </a:path>
                </a:pathLst>
              </a:custGeom>
              <a:solidFill>
                <a:srgbClr val="FFBF00"/>
              </a:solidFill>
              <a:ln w="9525">
                <a:noFill/>
                <a:round/>
                <a:headEnd/>
                <a:tailEnd/>
              </a:ln>
            </p:spPr>
            <p:txBody>
              <a:bodyPr/>
              <a:lstStyle/>
              <a:p>
                <a:endParaRPr lang="zh-TW" altLang="en-US"/>
              </a:p>
            </p:txBody>
          </p:sp>
          <p:sp>
            <p:nvSpPr>
              <p:cNvPr id="24706" name="Freeform 138"/>
              <p:cNvSpPr>
                <a:spLocks/>
              </p:cNvSpPr>
              <p:nvPr/>
            </p:nvSpPr>
            <p:spPr bwMode="auto">
              <a:xfrm>
                <a:off x="695" y="131"/>
                <a:ext cx="40" cy="30"/>
              </a:xfrm>
              <a:custGeom>
                <a:avLst/>
                <a:gdLst>
                  <a:gd name="T0" fmla="*/ 4 w 50"/>
                  <a:gd name="T1" fmla="*/ 1 h 50"/>
                  <a:gd name="T2" fmla="*/ 4 w 50"/>
                  <a:gd name="T3" fmla="*/ 1 h 50"/>
                  <a:gd name="T4" fmla="*/ 3 w 50"/>
                  <a:gd name="T5" fmla="*/ 0 h 50"/>
                  <a:gd name="T6" fmla="*/ 2 w 50"/>
                  <a:gd name="T7" fmla="*/ 1 h 50"/>
                  <a:gd name="T8" fmla="*/ 2 w 50"/>
                  <a:gd name="T9" fmla="*/ 1 h 50"/>
                  <a:gd name="T10" fmla="*/ 2 w 50"/>
                  <a:gd name="T11" fmla="*/ 1 h 50"/>
                  <a:gd name="T12" fmla="*/ 2 w 50"/>
                  <a:gd name="T13" fmla="*/ 1 h 50"/>
                  <a:gd name="T14" fmla="*/ 0 w 50"/>
                  <a:gd name="T15" fmla="*/ 1 h 50"/>
                  <a:gd name="T16" fmla="*/ 0 w 50"/>
                  <a:gd name="T17" fmla="*/ 1 h 50"/>
                  <a:gd name="T18" fmla="*/ 2 w 50"/>
                  <a:gd name="T19" fmla="*/ 1 h 50"/>
                  <a:gd name="T20" fmla="*/ 2 w 50"/>
                  <a:gd name="T21" fmla="*/ 1 h 50"/>
                  <a:gd name="T22" fmla="*/ 2 w 50"/>
                  <a:gd name="T23" fmla="*/ 1 h 50"/>
                  <a:gd name="T24" fmla="*/ 2 w 50"/>
                  <a:gd name="T25" fmla="*/ 1 h 50"/>
                  <a:gd name="T26" fmla="*/ 4 w 50"/>
                  <a:gd name="T27" fmla="*/ 1 h 50"/>
                  <a:gd name="T28" fmla="*/ 5 w 50"/>
                  <a:gd name="T29" fmla="*/ 1 h 50"/>
                  <a:gd name="T30" fmla="*/ 5 w 50"/>
                  <a:gd name="T31" fmla="*/ 1 h 50"/>
                  <a:gd name="T32" fmla="*/ 5 w 50"/>
                  <a:gd name="T33" fmla="*/ 1 h 50"/>
                  <a:gd name="T34" fmla="*/ 6 w 50"/>
                  <a:gd name="T35" fmla="*/ 1 h 50"/>
                  <a:gd name="T36" fmla="*/ 6 w 50"/>
                  <a:gd name="T37" fmla="*/ 1 h 50"/>
                  <a:gd name="T38" fmla="*/ 5 w 50"/>
                  <a:gd name="T39" fmla="*/ 1 h 50"/>
                  <a:gd name="T40" fmla="*/ 4 w 50"/>
                  <a:gd name="T41" fmla="*/ 1 h 50"/>
                  <a:gd name="T42" fmla="*/ 4 w 50"/>
                  <a:gd name="T43" fmla="*/ 1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50"/>
                  <a:gd name="T68" fmla="*/ 50 w 50"/>
                  <a:gd name="T69" fmla="*/ 50 h 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50">
                    <a:moveTo>
                      <a:pt x="36" y="4"/>
                    </a:moveTo>
                    <a:lnTo>
                      <a:pt x="36" y="4"/>
                    </a:lnTo>
                    <a:lnTo>
                      <a:pt x="26" y="0"/>
                    </a:lnTo>
                    <a:lnTo>
                      <a:pt x="16" y="2"/>
                    </a:lnTo>
                    <a:lnTo>
                      <a:pt x="8" y="6"/>
                    </a:lnTo>
                    <a:lnTo>
                      <a:pt x="2" y="14"/>
                    </a:lnTo>
                    <a:lnTo>
                      <a:pt x="0" y="24"/>
                    </a:lnTo>
                    <a:lnTo>
                      <a:pt x="0" y="32"/>
                    </a:lnTo>
                    <a:lnTo>
                      <a:pt x="6" y="40"/>
                    </a:lnTo>
                    <a:lnTo>
                      <a:pt x="14" y="48"/>
                    </a:lnTo>
                    <a:lnTo>
                      <a:pt x="24" y="50"/>
                    </a:lnTo>
                    <a:lnTo>
                      <a:pt x="34" y="48"/>
                    </a:lnTo>
                    <a:lnTo>
                      <a:pt x="42" y="44"/>
                    </a:lnTo>
                    <a:lnTo>
                      <a:pt x="48" y="36"/>
                    </a:lnTo>
                    <a:lnTo>
                      <a:pt x="50" y="26"/>
                    </a:lnTo>
                    <a:lnTo>
                      <a:pt x="50" y="18"/>
                    </a:lnTo>
                    <a:lnTo>
                      <a:pt x="44" y="10"/>
                    </a:lnTo>
                    <a:lnTo>
                      <a:pt x="36" y="4"/>
                    </a:lnTo>
                    <a:close/>
                  </a:path>
                </a:pathLst>
              </a:custGeom>
              <a:solidFill>
                <a:srgbClr val="FFBF00"/>
              </a:solidFill>
              <a:ln w="9525">
                <a:noFill/>
                <a:round/>
                <a:headEnd/>
                <a:tailEnd/>
              </a:ln>
            </p:spPr>
            <p:txBody>
              <a:bodyPr/>
              <a:lstStyle/>
              <a:p>
                <a:endParaRPr lang="zh-TW" altLang="en-US"/>
              </a:p>
            </p:txBody>
          </p:sp>
          <p:sp>
            <p:nvSpPr>
              <p:cNvPr id="24707" name="Freeform 139"/>
              <p:cNvSpPr>
                <a:spLocks/>
              </p:cNvSpPr>
              <p:nvPr/>
            </p:nvSpPr>
            <p:spPr bwMode="auto">
              <a:xfrm>
                <a:off x="653" y="178"/>
                <a:ext cx="42" cy="29"/>
              </a:xfrm>
              <a:custGeom>
                <a:avLst/>
                <a:gdLst>
                  <a:gd name="T0" fmla="*/ 4 w 52"/>
                  <a:gd name="T1" fmla="*/ 1 h 48"/>
                  <a:gd name="T2" fmla="*/ 4 w 52"/>
                  <a:gd name="T3" fmla="*/ 1 h 48"/>
                  <a:gd name="T4" fmla="*/ 3 w 52"/>
                  <a:gd name="T5" fmla="*/ 0 h 48"/>
                  <a:gd name="T6" fmla="*/ 2 w 52"/>
                  <a:gd name="T7" fmla="*/ 0 h 48"/>
                  <a:gd name="T8" fmla="*/ 2 w 52"/>
                  <a:gd name="T9" fmla="*/ 1 h 48"/>
                  <a:gd name="T10" fmla="*/ 2 w 52"/>
                  <a:gd name="T11" fmla="*/ 1 h 48"/>
                  <a:gd name="T12" fmla="*/ 2 w 52"/>
                  <a:gd name="T13" fmla="*/ 1 h 48"/>
                  <a:gd name="T14" fmla="*/ 0 w 52"/>
                  <a:gd name="T15" fmla="*/ 1 h 48"/>
                  <a:gd name="T16" fmla="*/ 2 w 52"/>
                  <a:gd name="T17" fmla="*/ 1 h 48"/>
                  <a:gd name="T18" fmla="*/ 2 w 52"/>
                  <a:gd name="T19" fmla="*/ 1 h 48"/>
                  <a:gd name="T20" fmla="*/ 2 w 52"/>
                  <a:gd name="T21" fmla="*/ 1 h 48"/>
                  <a:gd name="T22" fmla="*/ 2 w 52"/>
                  <a:gd name="T23" fmla="*/ 1 h 48"/>
                  <a:gd name="T24" fmla="*/ 2 w 52"/>
                  <a:gd name="T25" fmla="*/ 1 h 48"/>
                  <a:gd name="T26" fmla="*/ 4 w 52"/>
                  <a:gd name="T27" fmla="*/ 1 h 48"/>
                  <a:gd name="T28" fmla="*/ 5 w 52"/>
                  <a:gd name="T29" fmla="*/ 1 h 48"/>
                  <a:gd name="T30" fmla="*/ 6 w 52"/>
                  <a:gd name="T31" fmla="*/ 1 h 48"/>
                  <a:gd name="T32" fmla="*/ 6 w 52"/>
                  <a:gd name="T33" fmla="*/ 1 h 48"/>
                  <a:gd name="T34" fmla="*/ 6 w 52"/>
                  <a:gd name="T35" fmla="*/ 1 h 48"/>
                  <a:gd name="T36" fmla="*/ 6 w 52"/>
                  <a:gd name="T37" fmla="*/ 1 h 48"/>
                  <a:gd name="T38" fmla="*/ 5 w 52"/>
                  <a:gd name="T39" fmla="*/ 1 h 48"/>
                  <a:gd name="T40" fmla="*/ 4 w 52"/>
                  <a:gd name="T41" fmla="*/ 1 h 48"/>
                  <a:gd name="T42" fmla="*/ 4 w 52"/>
                  <a:gd name="T43" fmla="*/ 1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2"/>
                  <a:gd name="T67" fmla="*/ 0 h 48"/>
                  <a:gd name="T68" fmla="*/ 52 w 52"/>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2" h="48">
                    <a:moveTo>
                      <a:pt x="36" y="2"/>
                    </a:moveTo>
                    <a:lnTo>
                      <a:pt x="36" y="2"/>
                    </a:lnTo>
                    <a:lnTo>
                      <a:pt x="26" y="0"/>
                    </a:lnTo>
                    <a:lnTo>
                      <a:pt x="16" y="0"/>
                    </a:lnTo>
                    <a:lnTo>
                      <a:pt x="8" y="6"/>
                    </a:lnTo>
                    <a:lnTo>
                      <a:pt x="2" y="12"/>
                    </a:lnTo>
                    <a:lnTo>
                      <a:pt x="0" y="22"/>
                    </a:lnTo>
                    <a:lnTo>
                      <a:pt x="2" y="32"/>
                    </a:lnTo>
                    <a:lnTo>
                      <a:pt x="6" y="40"/>
                    </a:lnTo>
                    <a:lnTo>
                      <a:pt x="14" y="46"/>
                    </a:lnTo>
                    <a:lnTo>
                      <a:pt x="24" y="48"/>
                    </a:lnTo>
                    <a:lnTo>
                      <a:pt x="34" y="48"/>
                    </a:lnTo>
                    <a:lnTo>
                      <a:pt x="42" y="42"/>
                    </a:lnTo>
                    <a:lnTo>
                      <a:pt x="48" y="36"/>
                    </a:lnTo>
                    <a:lnTo>
                      <a:pt x="52" y="26"/>
                    </a:lnTo>
                    <a:lnTo>
                      <a:pt x="50" y="16"/>
                    </a:lnTo>
                    <a:lnTo>
                      <a:pt x="44" y="8"/>
                    </a:lnTo>
                    <a:lnTo>
                      <a:pt x="36" y="2"/>
                    </a:lnTo>
                    <a:close/>
                  </a:path>
                </a:pathLst>
              </a:custGeom>
              <a:solidFill>
                <a:srgbClr val="FFBF00"/>
              </a:solidFill>
              <a:ln w="9525">
                <a:noFill/>
                <a:round/>
                <a:headEnd/>
                <a:tailEnd/>
              </a:ln>
            </p:spPr>
            <p:txBody>
              <a:bodyPr/>
              <a:lstStyle/>
              <a:p>
                <a:endParaRPr lang="zh-TW" altLang="en-US"/>
              </a:p>
            </p:txBody>
          </p:sp>
          <p:sp>
            <p:nvSpPr>
              <p:cNvPr id="24708" name="Freeform 140"/>
              <p:cNvSpPr>
                <a:spLocks/>
              </p:cNvSpPr>
              <p:nvPr/>
            </p:nvSpPr>
            <p:spPr bwMode="auto">
              <a:xfrm>
                <a:off x="614" y="161"/>
                <a:ext cx="40" cy="29"/>
              </a:xfrm>
              <a:custGeom>
                <a:avLst/>
                <a:gdLst>
                  <a:gd name="T0" fmla="*/ 4 w 50"/>
                  <a:gd name="T1" fmla="*/ 1 h 48"/>
                  <a:gd name="T2" fmla="*/ 4 w 50"/>
                  <a:gd name="T3" fmla="*/ 1 h 48"/>
                  <a:gd name="T4" fmla="*/ 3 w 50"/>
                  <a:gd name="T5" fmla="*/ 0 h 48"/>
                  <a:gd name="T6" fmla="*/ 2 w 50"/>
                  <a:gd name="T7" fmla="*/ 0 h 48"/>
                  <a:gd name="T8" fmla="*/ 2 w 50"/>
                  <a:gd name="T9" fmla="*/ 1 h 48"/>
                  <a:gd name="T10" fmla="*/ 2 w 50"/>
                  <a:gd name="T11" fmla="*/ 1 h 48"/>
                  <a:gd name="T12" fmla="*/ 2 w 50"/>
                  <a:gd name="T13" fmla="*/ 1 h 48"/>
                  <a:gd name="T14" fmla="*/ 0 w 50"/>
                  <a:gd name="T15" fmla="*/ 1 h 48"/>
                  <a:gd name="T16" fmla="*/ 0 w 50"/>
                  <a:gd name="T17" fmla="*/ 1 h 48"/>
                  <a:gd name="T18" fmla="*/ 2 w 50"/>
                  <a:gd name="T19" fmla="*/ 1 h 48"/>
                  <a:gd name="T20" fmla="*/ 2 w 50"/>
                  <a:gd name="T21" fmla="*/ 1 h 48"/>
                  <a:gd name="T22" fmla="*/ 2 w 50"/>
                  <a:gd name="T23" fmla="*/ 1 h 48"/>
                  <a:gd name="T24" fmla="*/ 2 w 50"/>
                  <a:gd name="T25" fmla="*/ 1 h 48"/>
                  <a:gd name="T26" fmla="*/ 4 w 50"/>
                  <a:gd name="T27" fmla="*/ 1 h 48"/>
                  <a:gd name="T28" fmla="*/ 5 w 50"/>
                  <a:gd name="T29" fmla="*/ 1 h 48"/>
                  <a:gd name="T30" fmla="*/ 5 w 50"/>
                  <a:gd name="T31" fmla="*/ 1 h 48"/>
                  <a:gd name="T32" fmla="*/ 5 w 50"/>
                  <a:gd name="T33" fmla="*/ 1 h 48"/>
                  <a:gd name="T34" fmla="*/ 6 w 50"/>
                  <a:gd name="T35" fmla="*/ 1 h 48"/>
                  <a:gd name="T36" fmla="*/ 6 w 50"/>
                  <a:gd name="T37" fmla="*/ 1 h 48"/>
                  <a:gd name="T38" fmla="*/ 5 w 50"/>
                  <a:gd name="T39" fmla="*/ 1 h 48"/>
                  <a:gd name="T40" fmla="*/ 4 w 50"/>
                  <a:gd name="T41" fmla="*/ 1 h 48"/>
                  <a:gd name="T42" fmla="*/ 4 w 50"/>
                  <a:gd name="T43" fmla="*/ 1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48"/>
                  <a:gd name="T68" fmla="*/ 50 w 50"/>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48">
                    <a:moveTo>
                      <a:pt x="36" y="2"/>
                    </a:moveTo>
                    <a:lnTo>
                      <a:pt x="36" y="2"/>
                    </a:lnTo>
                    <a:lnTo>
                      <a:pt x="26" y="0"/>
                    </a:lnTo>
                    <a:lnTo>
                      <a:pt x="16" y="0"/>
                    </a:lnTo>
                    <a:lnTo>
                      <a:pt x="8" y="6"/>
                    </a:lnTo>
                    <a:lnTo>
                      <a:pt x="2" y="14"/>
                    </a:lnTo>
                    <a:lnTo>
                      <a:pt x="0" y="22"/>
                    </a:lnTo>
                    <a:lnTo>
                      <a:pt x="0" y="32"/>
                    </a:lnTo>
                    <a:lnTo>
                      <a:pt x="6" y="40"/>
                    </a:lnTo>
                    <a:lnTo>
                      <a:pt x="14" y="46"/>
                    </a:lnTo>
                    <a:lnTo>
                      <a:pt x="24" y="48"/>
                    </a:lnTo>
                    <a:lnTo>
                      <a:pt x="34" y="48"/>
                    </a:lnTo>
                    <a:lnTo>
                      <a:pt x="42" y="42"/>
                    </a:lnTo>
                    <a:lnTo>
                      <a:pt x="48" y="36"/>
                    </a:lnTo>
                    <a:lnTo>
                      <a:pt x="50" y="26"/>
                    </a:lnTo>
                    <a:lnTo>
                      <a:pt x="50" y="16"/>
                    </a:lnTo>
                    <a:lnTo>
                      <a:pt x="44" y="8"/>
                    </a:lnTo>
                    <a:lnTo>
                      <a:pt x="36" y="2"/>
                    </a:lnTo>
                    <a:close/>
                  </a:path>
                </a:pathLst>
              </a:custGeom>
              <a:solidFill>
                <a:srgbClr val="FF9700"/>
              </a:solidFill>
              <a:ln w="9525">
                <a:noFill/>
                <a:round/>
                <a:headEnd/>
                <a:tailEnd/>
              </a:ln>
            </p:spPr>
            <p:txBody>
              <a:bodyPr/>
              <a:lstStyle/>
              <a:p>
                <a:endParaRPr lang="zh-TW" altLang="en-US"/>
              </a:p>
            </p:txBody>
          </p:sp>
          <p:sp>
            <p:nvSpPr>
              <p:cNvPr id="24709" name="Freeform 141"/>
              <p:cNvSpPr>
                <a:spLocks/>
              </p:cNvSpPr>
              <p:nvPr/>
            </p:nvSpPr>
            <p:spPr bwMode="auto">
              <a:xfrm>
                <a:off x="536" y="185"/>
                <a:ext cx="55" cy="37"/>
              </a:xfrm>
              <a:custGeom>
                <a:avLst/>
                <a:gdLst>
                  <a:gd name="T0" fmla="*/ 6 w 68"/>
                  <a:gd name="T1" fmla="*/ 1 h 62"/>
                  <a:gd name="T2" fmla="*/ 6 w 68"/>
                  <a:gd name="T3" fmla="*/ 1 h 62"/>
                  <a:gd name="T4" fmla="*/ 5 w 68"/>
                  <a:gd name="T5" fmla="*/ 0 h 62"/>
                  <a:gd name="T6" fmla="*/ 4 w 68"/>
                  <a:gd name="T7" fmla="*/ 0 h 62"/>
                  <a:gd name="T8" fmla="*/ 3 w 68"/>
                  <a:gd name="T9" fmla="*/ 0 h 62"/>
                  <a:gd name="T10" fmla="*/ 2 w 68"/>
                  <a:gd name="T11" fmla="*/ 0 h 62"/>
                  <a:gd name="T12" fmla="*/ 2 w 68"/>
                  <a:gd name="T13" fmla="*/ 1 h 62"/>
                  <a:gd name="T14" fmla="*/ 2 w 68"/>
                  <a:gd name="T15" fmla="*/ 1 h 62"/>
                  <a:gd name="T16" fmla="*/ 2 w 68"/>
                  <a:gd name="T17" fmla="*/ 1 h 62"/>
                  <a:gd name="T18" fmla="*/ 2 w 68"/>
                  <a:gd name="T19" fmla="*/ 1 h 62"/>
                  <a:gd name="T20" fmla="*/ 2 w 68"/>
                  <a:gd name="T21" fmla="*/ 1 h 62"/>
                  <a:gd name="T22" fmla="*/ 2 w 68"/>
                  <a:gd name="T23" fmla="*/ 1 h 62"/>
                  <a:gd name="T24" fmla="*/ 0 w 68"/>
                  <a:gd name="T25" fmla="*/ 1 h 62"/>
                  <a:gd name="T26" fmla="*/ 2 w 68"/>
                  <a:gd name="T27" fmla="*/ 1 h 62"/>
                  <a:gd name="T28" fmla="*/ 2 w 68"/>
                  <a:gd name="T29" fmla="*/ 1 h 62"/>
                  <a:gd name="T30" fmla="*/ 2 w 68"/>
                  <a:gd name="T31" fmla="*/ 1 h 62"/>
                  <a:gd name="T32" fmla="*/ 2 w 68"/>
                  <a:gd name="T33" fmla="*/ 1 h 62"/>
                  <a:gd name="T34" fmla="*/ 2 w 68"/>
                  <a:gd name="T35" fmla="*/ 1 h 62"/>
                  <a:gd name="T36" fmla="*/ 2 w 68"/>
                  <a:gd name="T37" fmla="*/ 1 h 62"/>
                  <a:gd name="T38" fmla="*/ 3 w 68"/>
                  <a:gd name="T39" fmla="*/ 1 h 62"/>
                  <a:gd name="T40" fmla="*/ 4 w 68"/>
                  <a:gd name="T41" fmla="*/ 1 h 62"/>
                  <a:gd name="T42" fmla="*/ 5 w 68"/>
                  <a:gd name="T43" fmla="*/ 1 h 62"/>
                  <a:gd name="T44" fmla="*/ 5 w 68"/>
                  <a:gd name="T45" fmla="*/ 1 h 62"/>
                  <a:gd name="T46" fmla="*/ 6 w 68"/>
                  <a:gd name="T47" fmla="*/ 1 h 62"/>
                  <a:gd name="T48" fmla="*/ 6 w 68"/>
                  <a:gd name="T49" fmla="*/ 1 h 62"/>
                  <a:gd name="T50" fmla="*/ 7 w 68"/>
                  <a:gd name="T51" fmla="*/ 1 h 62"/>
                  <a:gd name="T52" fmla="*/ 8 w 68"/>
                  <a:gd name="T53" fmla="*/ 1 h 62"/>
                  <a:gd name="T54" fmla="*/ 8 w 68"/>
                  <a:gd name="T55" fmla="*/ 1 h 62"/>
                  <a:gd name="T56" fmla="*/ 8 w 68"/>
                  <a:gd name="T57" fmla="*/ 1 h 62"/>
                  <a:gd name="T58" fmla="*/ 8 w 68"/>
                  <a:gd name="T59" fmla="*/ 1 h 62"/>
                  <a:gd name="T60" fmla="*/ 8 w 68"/>
                  <a:gd name="T61" fmla="*/ 1 h 62"/>
                  <a:gd name="T62" fmla="*/ 8 w 68"/>
                  <a:gd name="T63" fmla="*/ 1 h 62"/>
                  <a:gd name="T64" fmla="*/ 7 w 68"/>
                  <a:gd name="T65" fmla="*/ 1 h 62"/>
                  <a:gd name="T66" fmla="*/ 7 w 68"/>
                  <a:gd name="T67" fmla="*/ 1 h 62"/>
                  <a:gd name="T68" fmla="*/ 6 w 68"/>
                  <a:gd name="T69" fmla="*/ 1 h 62"/>
                  <a:gd name="T70" fmla="*/ 6 w 68"/>
                  <a:gd name="T71" fmla="*/ 1 h 62"/>
                  <a:gd name="T72" fmla="*/ 6 w 68"/>
                  <a:gd name="T73" fmla="*/ 1 h 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8"/>
                  <a:gd name="T112" fmla="*/ 0 h 62"/>
                  <a:gd name="T113" fmla="*/ 68 w 68"/>
                  <a:gd name="T114" fmla="*/ 62 h 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8" h="62">
                    <a:moveTo>
                      <a:pt x="48" y="2"/>
                    </a:moveTo>
                    <a:lnTo>
                      <a:pt x="48" y="2"/>
                    </a:lnTo>
                    <a:lnTo>
                      <a:pt x="42" y="0"/>
                    </a:lnTo>
                    <a:lnTo>
                      <a:pt x="34" y="0"/>
                    </a:lnTo>
                    <a:lnTo>
                      <a:pt x="28" y="0"/>
                    </a:lnTo>
                    <a:lnTo>
                      <a:pt x="22" y="0"/>
                    </a:lnTo>
                    <a:lnTo>
                      <a:pt x="16" y="4"/>
                    </a:lnTo>
                    <a:lnTo>
                      <a:pt x="12" y="6"/>
                    </a:lnTo>
                    <a:lnTo>
                      <a:pt x="8" y="12"/>
                    </a:lnTo>
                    <a:lnTo>
                      <a:pt x="4" y="18"/>
                    </a:lnTo>
                    <a:lnTo>
                      <a:pt x="2" y="24"/>
                    </a:lnTo>
                    <a:lnTo>
                      <a:pt x="0" y="30"/>
                    </a:lnTo>
                    <a:lnTo>
                      <a:pt x="2" y="36"/>
                    </a:lnTo>
                    <a:lnTo>
                      <a:pt x="2" y="42"/>
                    </a:lnTo>
                    <a:lnTo>
                      <a:pt x="10" y="52"/>
                    </a:lnTo>
                    <a:lnTo>
                      <a:pt x="14" y="56"/>
                    </a:lnTo>
                    <a:lnTo>
                      <a:pt x="20" y="60"/>
                    </a:lnTo>
                    <a:lnTo>
                      <a:pt x="26" y="62"/>
                    </a:lnTo>
                    <a:lnTo>
                      <a:pt x="32" y="62"/>
                    </a:lnTo>
                    <a:lnTo>
                      <a:pt x="40" y="62"/>
                    </a:lnTo>
                    <a:lnTo>
                      <a:pt x="46" y="62"/>
                    </a:lnTo>
                    <a:lnTo>
                      <a:pt x="52" y="58"/>
                    </a:lnTo>
                    <a:lnTo>
                      <a:pt x="56" y="56"/>
                    </a:lnTo>
                    <a:lnTo>
                      <a:pt x="60" y="50"/>
                    </a:lnTo>
                    <a:lnTo>
                      <a:pt x="64" y="46"/>
                    </a:lnTo>
                    <a:lnTo>
                      <a:pt x="66" y="40"/>
                    </a:lnTo>
                    <a:lnTo>
                      <a:pt x="68" y="34"/>
                    </a:lnTo>
                    <a:lnTo>
                      <a:pt x="66" y="28"/>
                    </a:lnTo>
                    <a:lnTo>
                      <a:pt x="66" y="22"/>
                    </a:lnTo>
                    <a:lnTo>
                      <a:pt x="62" y="16"/>
                    </a:lnTo>
                    <a:lnTo>
                      <a:pt x="58" y="10"/>
                    </a:lnTo>
                    <a:lnTo>
                      <a:pt x="54" y="6"/>
                    </a:lnTo>
                    <a:lnTo>
                      <a:pt x="48" y="2"/>
                    </a:lnTo>
                    <a:close/>
                  </a:path>
                </a:pathLst>
              </a:custGeom>
              <a:solidFill>
                <a:srgbClr val="FF9700"/>
              </a:solidFill>
              <a:ln w="9525">
                <a:noFill/>
                <a:round/>
                <a:headEnd/>
                <a:tailEnd/>
              </a:ln>
            </p:spPr>
            <p:txBody>
              <a:bodyPr/>
              <a:lstStyle/>
              <a:p>
                <a:endParaRPr lang="zh-TW" altLang="en-US"/>
              </a:p>
            </p:txBody>
          </p:sp>
          <p:sp>
            <p:nvSpPr>
              <p:cNvPr id="24710" name="Freeform 142"/>
              <p:cNvSpPr>
                <a:spLocks/>
              </p:cNvSpPr>
              <p:nvPr/>
            </p:nvSpPr>
            <p:spPr bwMode="auto">
              <a:xfrm>
                <a:off x="436" y="157"/>
                <a:ext cx="53" cy="38"/>
              </a:xfrm>
              <a:custGeom>
                <a:avLst/>
                <a:gdLst>
                  <a:gd name="T0" fmla="*/ 5 w 66"/>
                  <a:gd name="T1" fmla="*/ 1 h 64"/>
                  <a:gd name="T2" fmla="*/ 5 w 66"/>
                  <a:gd name="T3" fmla="*/ 1 h 64"/>
                  <a:gd name="T4" fmla="*/ 5 w 66"/>
                  <a:gd name="T5" fmla="*/ 0 h 64"/>
                  <a:gd name="T6" fmla="*/ 4 w 66"/>
                  <a:gd name="T7" fmla="*/ 0 h 64"/>
                  <a:gd name="T8" fmla="*/ 3 w 66"/>
                  <a:gd name="T9" fmla="*/ 0 h 64"/>
                  <a:gd name="T10" fmla="*/ 2 w 66"/>
                  <a:gd name="T11" fmla="*/ 1 h 64"/>
                  <a:gd name="T12" fmla="*/ 2 w 66"/>
                  <a:gd name="T13" fmla="*/ 1 h 64"/>
                  <a:gd name="T14" fmla="*/ 2 w 66"/>
                  <a:gd name="T15" fmla="*/ 1 h 64"/>
                  <a:gd name="T16" fmla="*/ 2 w 66"/>
                  <a:gd name="T17" fmla="*/ 1 h 64"/>
                  <a:gd name="T18" fmla="*/ 2 w 66"/>
                  <a:gd name="T19" fmla="*/ 1 h 64"/>
                  <a:gd name="T20" fmla="*/ 2 w 66"/>
                  <a:gd name="T21" fmla="*/ 1 h 64"/>
                  <a:gd name="T22" fmla="*/ 0 w 66"/>
                  <a:gd name="T23" fmla="*/ 1 h 64"/>
                  <a:gd name="T24" fmla="*/ 0 w 66"/>
                  <a:gd name="T25" fmla="*/ 1 h 64"/>
                  <a:gd name="T26" fmla="*/ 0 w 66"/>
                  <a:gd name="T27" fmla="*/ 1 h 64"/>
                  <a:gd name="T28" fmla="*/ 2 w 66"/>
                  <a:gd name="T29" fmla="*/ 1 h 64"/>
                  <a:gd name="T30" fmla="*/ 2 w 66"/>
                  <a:gd name="T31" fmla="*/ 1 h 64"/>
                  <a:gd name="T32" fmla="*/ 2 w 66"/>
                  <a:gd name="T33" fmla="*/ 1 h 64"/>
                  <a:gd name="T34" fmla="*/ 2 w 66"/>
                  <a:gd name="T35" fmla="*/ 1 h 64"/>
                  <a:gd name="T36" fmla="*/ 2 w 66"/>
                  <a:gd name="T37" fmla="*/ 1 h 64"/>
                  <a:gd name="T38" fmla="*/ 3 w 66"/>
                  <a:gd name="T39" fmla="*/ 1 h 64"/>
                  <a:gd name="T40" fmla="*/ 4 w 66"/>
                  <a:gd name="T41" fmla="*/ 1 h 64"/>
                  <a:gd name="T42" fmla="*/ 5 w 66"/>
                  <a:gd name="T43" fmla="*/ 1 h 64"/>
                  <a:gd name="T44" fmla="*/ 6 w 66"/>
                  <a:gd name="T45" fmla="*/ 1 h 64"/>
                  <a:gd name="T46" fmla="*/ 6 w 66"/>
                  <a:gd name="T47" fmla="*/ 1 h 64"/>
                  <a:gd name="T48" fmla="*/ 6 w 66"/>
                  <a:gd name="T49" fmla="*/ 1 h 64"/>
                  <a:gd name="T50" fmla="*/ 7 w 66"/>
                  <a:gd name="T51" fmla="*/ 1 h 64"/>
                  <a:gd name="T52" fmla="*/ 7 w 66"/>
                  <a:gd name="T53" fmla="*/ 1 h 64"/>
                  <a:gd name="T54" fmla="*/ 7 w 66"/>
                  <a:gd name="T55" fmla="*/ 1 h 64"/>
                  <a:gd name="T56" fmla="*/ 7 w 66"/>
                  <a:gd name="T57" fmla="*/ 1 h 64"/>
                  <a:gd name="T58" fmla="*/ 7 w 66"/>
                  <a:gd name="T59" fmla="*/ 1 h 64"/>
                  <a:gd name="T60" fmla="*/ 7 w 66"/>
                  <a:gd name="T61" fmla="*/ 1 h 64"/>
                  <a:gd name="T62" fmla="*/ 7 w 66"/>
                  <a:gd name="T63" fmla="*/ 1 h 64"/>
                  <a:gd name="T64" fmla="*/ 6 w 66"/>
                  <a:gd name="T65" fmla="*/ 1 h 64"/>
                  <a:gd name="T66" fmla="*/ 6 w 66"/>
                  <a:gd name="T67" fmla="*/ 1 h 64"/>
                  <a:gd name="T68" fmla="*/ 5 w 66"/>
                  <a:gd name="T69" fmla="*/ 1 h 64"/>
                  <a:gd name="T70" fmla="*/ 5 w 66"/>
                  <a:gd name="T71" fmla="*/ 1 h 6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64"/>
                  <a:gd name="T110" fmla="*/ 66 w 66"/>
                  <a:gd name="T111" fmla="*/ 64 h 6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64">
                    <a:moveTo>
                      <a:pt x="46" y="4"/>
                    </a:moveTo>
                    <a:lnTo>
                      <a:pt x="46" y="4"/>
                    </a:lnTo>
                    <a:lnTo>
                      <a:pt x="40" y="0"/>
                    </a:lnTo>
                    <a:lnTo>
                      <a:pt x="34" y="0"/>
                    </a:lnTo>
                    <a:lnTo>
                      <a:pt x="28" y="0"/>
                    </a:lnTo>
                    <a:lnTo>
                      <a:pt x="22" y="2"/>
                    </a:lnTo>
                    <a:lnTo>
                      <a:pt x="16" y="4"/>
                    </a:lnTo>
                    <a:lnTo>
                      <a:pt x="10" y="8"/>
                    </a:lnTo>
                    <a:lnTo>
                      <a:pt x="6" y="12"/>
                    </a:lnTo>
                    <a:lnTo>
                      <a:pt x="2" y="18"/>
                    </a:lnTo>
                    <a:lnTo>
                      <a:pt x="0" y="24"/>
                    </a:lnTo>
                    <a:lnTo>
                      <a:pt x="0" y="30"/>
                    </a:lnTo>
                    <a:lnTo>
                      <a:pt x="0" y="36"/>
                    </a:lnTo>
                    <a:lnTo>
                      <a:pt x="2" y="42"/>
                    </a:lnTo>
                    <a:lnTo>
                      <a:pt x="8" y="52"/>
                    </a:lnTo>
                    <a:lnTo>
                      <a:pt x="12" y="56"/>
                    </a:lnTo>
                    <a:lnTo>
                      <a:pt x="18" y="60"/>
                    </a:lnTo>
                    <a:lnTo>
                      <a:pt x="26" y="62"/>
                    </a:lnTo>
                    <a:lnTo>
                      <a:pt x="32" y="64"/>
                    </a:lnTo>
                    <a:lnTo>
                      <a:pt x="44" y="62"/>
                    </a:lnTo>
                    <a:lnTo>
                      <a:pt x="50" y="60"/>
                    </a:lnTo>
                    <a:lnTo>
                      <a:pt x="56" y="56"/>
                    </a:lnTo>
                    <a:lnTo>
                      <a:pt x="60" y="52"/>
                    </a:lnTo>
                    <a:lnTo>
                      <a:pt x="64" y="46"/>
                    </a:lnTo>
                    <a:lnTo>
                      <a:pt x="66" y="40"/>
                    </a:lnTo>
                    <a:lnTo>
                      <a:pt x="66" y="34"/>
                    </a:lnTo>
                    <a:lnTo>
                      <a:pt x="66" y="28"/>
                    </a:lnTo>
                    <a:lnTo>
                      <a:pt x="64" y="22"/>
                    </a:lnTo>
                    <a:lnTo>
                      <a:pt x="62" y="16"/>
                    </a:lnTo>
                    <a:lnTo>
                      <a:pt x="58" y="10"/>
                    </a:lnTo>
                    <a:lnTo>
                      <a:pt x="52" y="6"/>
                    </a:lnTo>
                    <a:lnTo>
                      <a:pt x="46" y="4"/>
                    </a:lnTo>
                    <a:close/>
                  </a:path>
                </a:pathLst>
              </a:custGeom>
              <a:solidFill>
                <a:srgbClr val="FF9700"/>
              </a:solidFill>
              <a:ln w="9525">
                <a:noFill/>
                <a:round/>
                <a:headEnd/>
                <a:tailEnd/>
              </a:ln>
            </p:spPr>
            <p:txBody>
              <a:bodyPr/>
              <a:lstStyle/>
              <a:p>
                <a:endParaRPr lang="zh-TW" altLang="en-US"/>
              </a:p>
            </p:txBody>
          </p:sp>
          <p:sp>
            <p:nvSpPr>
              <p:cNvPr id="24711" name="Freeform 143"/>
              <p:cNvSpPr>
                <a:spLocks/>
              </p:cNvSpPr>
              <p:nvPr/>
            </p:nvSpPr>
            <p:spPr bwMode="auto">
              <a:xfrm>
                <a:off x="718" y="146"/>
                <a:ext cx="42" cy="30"/>
              </a:xfrm>
              <a:custGeom>
                <a:avLst/>
                <a:gdLst>
                  <a:gd name="T0" fmla="*/ 4 w 52"/>
                  <a:gd name="T1" fmla="*/ 1 h 50"/>
                  <a:gd name="T2" fmla="*/ 4 w 52"/>
                  <a:gd name="T3" fmla="*/ 1 h 50"/>
                  <a:gd name="T4" fmla="*/ 3 w 52"/>
                  <a:gd name="T5" fmla="*/ 0 h 50"/>
                  <a:gd name="T6" fmla="*/ 2 w 52"/>
                  <a:gd name="T7" fmla="*/ 1 h 50"/>
                  <a:gd name="T8" fmla="*/ 2 w 52"/>
                  <a:gd name="T9" fmla="*/ 1 h 50"/>
                  <a:gd name="T10" fmla="*/ 2 w 52"/>
                  <a:gd name="T11" fmla="*/ 1 h 50"/>
                  <a:gd name="T12" fmla="*/ 2 w 52"/>
                  <a:gd name="T13" fmla="*/ 1 h 50"/>
                  <a:gd name="T14" fmla="*/ 0 w 52"/>
                  <a:gd name="T15" fmla="*/ 1 h 50"/>
                  <a:gd name="T16" fmla="*/ 2 w 52"/>
                  <a:gd name="T17" fmla="*/ 1 h 50"/>
                  <a:gd name="T18" fmla="*/ 2 w 52"/>
                  <a:gd name="T19" fmla="*/ 1 h 50"/>
                  <a:gd name="T20" fmla="*/ 2 w 52"/>
                  <a:gd name="T21" fmla="*/ 1 h 50"/>
                  <a:gd name="T22" fmla="*/ 2 w 52"/>
                  <a:gd name="T23" fmla="*/ 1 h 50"/>
                  <a:gd name="T24" fmla="*/ 2 w 52"/>
                  <a:gd name="T25" fmla="*/ 1 h 50"/>
                  <a:gd name="T26" fmla="*/ 4 w 52"/>
                  <a:gd name="T27" fmla="*/ 1 h 50"/>
                  <a:gd name="T28" fmla="*/ 5 w 52"/>
                  <a:gd name="T29" fmla="*/ 1 h 50"/>
                  <a:gd name="T30" fmla="*/ 6 w 52"/>
                  <a:gd name="T31" fmla="*/ 1 h 50"/>
                  <a:gd name="T32" fmla="*/ 6 w 52"/>
                  <a:gd name="T33" fmla="*/ 1 h 50"/>
                  <a:gd name="T34" fmla="*/ 6 w 52"/>
                  <a:gd name="T35" fmla="*/ 1 h 50"/>
                  <a:gd name="T36" fmla="*/ 6 w 52"/>
                  <a:gd name="T37" fmla="*/ 1 h 50"/>
                  <a:gd name="T38" fmla="*/ 5 w 52"/>
                  <a:gd name="T39" fmla="*/ 1 h 50"/>
                  <a:gd name="T40" fmla="*/ 4 w 52"/>
                  <a:gd name="T41" fmla="*/ 1 h 50"/>
                  <a:gd name="T42" fmla="*/ 4 w 52"/>
                  <a:gd name="T43" fmla="*/ 1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2"/>
                  <a:gd name="T67" fmla="*/ 0 h 50"/>
                  <a:gd name="T68" fmla="*/ 52 w 52"/>
                  <a:gd name="T69" fmla="*/ 50 h 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2" h="50">
                    <a:moveTo>
                      <a:pt x="36" y="4"/>
                    </a:moveTo>
                    <a:lnTo>
                      <a:pt x="36" y="4"/>
                    </a:lnTo>
                    <a:lnTo>
                      <a:pt x="26" y="0"/>
                    </a:lnTo>
                    <a:lnTo>
                      <a:pt x="16" y="2"/>
                    </a:lnTo>
                    <a:lnTo>
                      <a:pt x="8" y="6"/>
                    </a:lnTo>
                    <a:lnTo>
                      <a:pt x="2" y="14"/>
                    </a:lnTo>
                    <a:lnTo>
                      <a:pt x="0" y="24"/>
                    </a:lnTo>
                    <a:lnTo>
                      <a:pt x="2" y="32"/>
                    </a:lnTo>
                    <a:lnTo>
                      <a:pt x="6" y="42"/>
                    </a:lnTo>
                    <a:lnTo>
                      <a:pt x="16" y="48"/>
                    </a:lnTo>
                    <a:lnTo>
                      <a:pt x="24" y="50"/>
                    </a:lnTo>
                    <a:lnTo>
                      <a:pt x="34" y="48"/>
                    </a:lnTo>
                    <a:lnTo>
                      <a:pt x="44" y="44"/>
                    </a:lnTo>
                    <a:lnTo>
                      <a:pt x="50" y="36"/>
                    </a:lnTo>
                    <a:lnTo>
                      <a:pt x="52" y="26"/>
                    </a:lnTo>
                    <a:lnTo>
                      <a:pt x="50" y="18"/>
                    </a:lnTo>
                    <a:lnTo>
                      <a:pt x="44" y="10"/>
                    </a:lnTo>
                    <a:lnTo>
                      <a:pt x="36" y="4"/>
                    </a:lnTo>
                    <a:close/>
                  </a:path>
                </a:pathLst>
              </a:custGeom>
              <a:solidFill>
                <a:srgbClr val="FFA300"/>
              </a:solidFill>
              <a:ln w="9525">
                <a:noFill/>
                <a:round/>
                <a:headEnd/>
                <a:tailEnd/>
              </a:ln>
            </p:spPr>
            <p:txBody>
              <a:bodyPr/>
              <a:lstStyle/>
              <a:p>
                <a:endParaRPr lang="zh-TW" altLang="en-US"/>
              </a:p>
            </p:txBody>
          </p:sp>
          <p:sp>
            <p:nvSpPr>
              <p:cNvPr id="24712" name="Freeform 144"/>
              <p:cNvSpPr>
                <a:spLocks/>
              </p:cNvSpPr>
              <p:nvPr/>
            </p:nvSpPr>
            <p:spPr bwMode="auto">
              <a:xfrm>
                <a:off x="684" y="164"/>
                <a:ext cx="42" cy="28"/>
              </a:xfrm>
              <a:custGeom>
                <a:avLst/>
                <a:gdLst>
                  <a:gd name="T0" fmla="*/ 4 w 52"/>
                  <a:gd name="T1" fmla="*/ 1 h 48"/>
                  <a:gd name="T2" fmla="*/ 4 w 52"/>
                  <a:gd name="T3" fmla="*/ 1 h 48"/>
                  <a:gd name="T4" fmla="*/ 3 w 52"/>
                  <a:gd name="T5" fmla="*/ 0 h 48"/>
                  <a:gd name="T6" fmla="*/ 2 w 52"/>
                  <a:gd name="T7" fmla="*/ 0 h 48"/>
                  <a:gd name="T8" fmla="*/ 2 w 52"/>
                  <a:gd name="T9" fmla="*/ 1 h 48"/>
                  <a:gd name="T10" fmla="*/ 2 w 52"/>
                  <a:gd name="T11" fmla="*/ 1 h 48"/>
                  <a:gd name="T12" fmla="*/ 2 w 52"/>
                  <a:gd name="T13" fmla="*/ 1 h 48"/>
                  <a:gd name="T14" fmla="*/ 0 w 52"/>
                  <a:gd name="T15" fmla="*/ 1 h 48"/>
                  <a:gd name="T16" fmla="*/ 2 w 52"/>
                  <a:gd name="T17" fmla="*/ 1 h 48"/>
                  <a:gd name="T18" fmla="*/ 2 w 52"/>
                  <a:gd name="T19" fmla="*/ 1 h 48"/>
                  <a:gd name="T20" fmla="*/ 2 w 52"/>
                  <a:gd name="T21" fmla="*/ 1 h 48"/>
                  <a:gd name="T22" fmla="*/ 2 w 52"/>
                  <a:gd name="T23" fmla="*/ 1 h 48"/>
                  <a:gd name="T24" fmla="*/ 2 w 52"/>
                  <a:gd name="T25" fmla="*/ 1 h 48"/>
                  <a:gd name="T26" fmla="*/ 4 w 52"/>
                  <a:gd name="T27" fmla="*/ 1 h 48"/>
                  <a:gd name="T28" fmla="*/ 5 w 52"/>
                  <a:gd name="T29" fmla="*/ 1 h 48"/>
                  <a:gd name="T30" fmla="*/ 6 w 52"/>
                  <a:gd name="T31" fmla="*/ 1 h 48"/>
                  <a:gd name="T32" fmla="*/ 6 w 52"/>
                  <a:gd name="T33" fmla="*/ 1 h 48"/>
                  <a:gd name="T34" fmla="*/ 6 w 52"/>
                  <a:gd name="T35" fmla="*/ 1 h 48"/>
                  <a:gd name="T36" fmla="*/ 6 w 52"/>
                  <a:gd name="T37" fmla="*/ 1 h 48"/>
                  <a:gd name="T38" fmla="*/ 5 w 52"/>
                  <a:gd name="T39" fmla="*/ 1 h 48"/>
                  <a:gd name="T40" fmla="*/ 4 w 52"/>
                  <a:gd name="T41" fmla="*/ 1 h 48"/>
                  <a:gd name="T42" fmla="*/ 4 w 52"/>
                  <a:gd name="T43" fmla="*/ 1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2"/>
                  <a:gd name="T67" fmla="*/ 0 h 48"/>
                  <a:gd name="T68" fmla="*/ 52 w 52"/>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2" h="48">
                    <a:moveTo>
                      <a:pt x="36" y="2"/>
                    </a:moveTo>
                    <a:lnTo>
                      <a:pt x="36" y="2"/>
                    </a:lnTo>
                    <a:lnTo>
                      <a:pt x="26" y="0"/>
                    </a:lnTo>
                    <a:lnTo>
                      <a:pt x="18" y="0"/>
                    </a:lnTo>
                    <a:lnTo>
                      <a:pt x="8" y="6"/>
                    </a:lnTo>
                    <a:lnTo>
                      <a:pt x="2" y="12"/>
                    </a:lnTo>
                    <a:lnTo>
                      <a:pt x="0" y="22"/>
                    </a:lnTo>
                    <a:lnTo>
                      <a:pt x="2" y="32"/>
                    </a:lnTo>
                    <a:lnTo>
                      <a:pt x="6" y="40"/>
                    </a:lnTo>
                    <a:lnTo>
                      <a:pt x="16" y="46"/>
                    </a:lnTo>
                    <a:lnTo>
                      <a:pt x="24" y="48"/>
                    </a:lnTo>
                    <a:lnTo>
                      <a:pt x="34" y="48"/>
                    </a:lnTo>
                    <a:lnTo>
                      <a:pt x="44" y="42"/>
                    </a:lnTo>
                    <a:lnTo>
                      <a:pt x="50" y="36"/>
                    </a:lnTo>
                    <a:lnTo>
                      <a:pt x="52" y="26"/>
                    </a:lnTo>
                    <a:lnTo>
                      <a:pt x="50" y="16"/>
                    </a:lnTo>
                    <a:lnTo>
                      <a:pt x="46" y="8"/>
                    </a:lnTo>
                    <a:lnTo>
                      <a:pt x="36" y="2"/>
                    </a:lnTo>
                    <a:close/>
                  </a:path>
                </a:pathLst>
              </a:custGeom>
              <a:solidFill>
                <a:srgbClr val="FFBF00"/>
              </a:solidFill>
              <a:ln w="9525">
                <a:noFill/>
                <a:round/>
                <a:headEnd/>
                <a:tailEnd/>
              </a:ln>
            </p:spPr>
            <p:txBody>
              <a:bodyPr/>
              <a:lstStyle/>
              <a:p>
                <a:endParaRPr lang="zh-TW" altLang="en-US"/>
              </a:p>
            </p:txBody>
          </p:sp>
          <p:sp>
            <p:nvSpPr>
              <p:cNvPr id="24713" name="Freeform 145"/>
              <p:cNvSpPr>
                <a:spLocks/>
              </p:cNvSpPr>
              <p:nvPr/>
            </p:nvSpPr>
            <p:spPr bwMode="auto">
              <a:xfrm>
                <a:off x="485" y="111"/>
                <a:ext cx="66" cy="44"/>
              </a:xfrm>
              <a:custGeom>
                <a:avLst/>
                <a:gdLst>
                  <a:gd name="T0" fmla="*/ 4 w 82"/>
                  <a:gd name="T1" fmla="*/ 1 h 74"/>
                  <a:gd name="T2" fmla="*/ 4 w 82"/>
                  <a:gd name="T3" fmla="*/ 1 h 74"/>
                  <a:gd name="T4" fmla="*/ 5 w 82"/>
                  <a:gd name="T5" fmla="*/ 0 h 74"/>
                  <a:gd name="T6" fmla="*/ 5 w 82"/>
                  <a:gd name="T7" fmla="*/ 1 h 74"/>
                  <a:gd name="T8" fmla="*/ 6 w 82"/>
                  <a:gd name="T9" fmla="*/ 1 h 74"/>
                  <a:gd name="T10" fmla="*/ 7 w 82"/>
                  <a:gd name="T11" fmla="*/ 1 h 74"/>
                  <a:gd name="T12" fmla="*/ 8 w 82"/>
                  <a:gd name="T13" fmla="*/ 1 h 74"/>
                  <a:gd name="T14" fmla="*/ 8 w 82"/>
                  <a:gd name="T15" fmla="*/ 1 h 74"/>
                  <a:gd name="T16" fmla="*/ 9 w 82"/>
                  <a:gd name="T17" fmla="*/ 1 h 74"/>
                  <a:gd name="T18" fmla="*/ 9 w 82"/>
                  <a:gd name="T19" fmla="*/ 1 h 74"/>
                  <a:gd name="T20" fmla="*/ 9 w 82"/>
                  <a:gd name="T21" fmla="*/ 1 h 74"/>
                  <a:gd name="T22" fmla="*/ 10 w 82"/>
                  <a:gd name="T23" fmla="*/ 1 h 74"/>
                  <a:gd name="T24" fmla="*/ 10 w 82"/>
                  <a:gd name="T25" fmla="*/ 1 h 74"/>
                  <a:gd name="T26" fmla="*/ 9 w 82"/>
                  <a:gd name="T27" fmla="*/ 1 h 74"/>
                  <a:gd name="T28" fmla="*/ 8 w 82"/>
                  <a:gd name="T29" fmla="*/ 1 h 74"/>
                  <a:gd name="T30" fmla="*/ 8 w 82"/>
                  <a:gd name="T31" fmla="*/ 1 h 74"/>
                  <a:gd name="T32" fmla="*/ 8 w 82"/>
                  <a:gd name="T33" fmla="*/ 1 h 74"/>
                  <a:gd name="T34" fmla="*/ 6 w 82"/>
                  <a:gd name="T35" fmla="*/ 1 h 74"/>
                  <a:gd name="T36" fmla="*/ 6 w 82"/>
                  <a:gd name="T37" fmla="*/ 1 h 74"/>
                  <a:gd name="T38" fmla="*/ 6 w 82"/>
                  <a:gd name="T39" fmla="*/ 1 h 74"/>
                  <a:gd name="T40" fmla="*/ 5 w 82"/>
                  <a:gd name="T41" fmla="*/ 1 h 74"/>
                  <a:gd name="T42" fmla="*/ 4 w 82"/>
                  <a:gd name="T43" fmla="*/ 1 h 74"/>
                  <a:gd name="T44" fmla="*/ 3 w 82"/>
                  <a:gd name="T45" fmla="*/ 1 h 74"/>
                  <a:gd name="T46" fmla="*/ 2 w 82"/>
                  <a:gd name="T47" fmla="*/ 1 h 74"/>
                  <a:gd name="T48" fmla="*/ 2 w 82"/>
                  <a:gd name="T49" fmla="*/ 1 h 74"/>
                  <a:gd name="T50" fmla="*/ 2 w 82"/>
                  <a:gd name="T51" fmla="*/ 1 h 74"/>
                  <a:gd name="T52" fmla="*/ 2 w 82"/>
                  <a:gd name="T53" fmla="*/ 1 h 74"/>
                  <a:gd name="T54" fmla="*/ 2 w 82"/>
                  <a:gd name="T55" fmla="*/ 1 h 74"/>
                  <a:gd name="T56" fmla="*/ 2 w 82"/>
                  <a:gd name="T57" fmla="*/ 1 h 74"/>
                  <a:gd name="T58" fmla="*/ 0 w 82"/>
                  <a:gd name="T59" fmla="*/ 1 h 74"/>
                  <a:gd name="T60" fmla="*/ 2 w 82"/>
                  <a:gd name="T61" fmla="*/ 1 h 74"/>
                  <a:gd name="T62" fmla="*/ 2 w 82"/>
                  <a:gd name="T63" fmla="*/ 1 h 74"/>
                  <a:gd name="T64" fmla="*/ 2 w 82"/>
                  <a:gd name="T65" fmla="*/ 1 h 74"/>
                  <a:gd name="T66" fmla="*/ 2 w 82"/>
                  <a:gd name="T67" fmla="*/ 1 h 74"/>
                  <a:gd name="T68" fmla="*/ 2 w 82"/>
                  <a:gd name="T69" fmla="*/ 1 h 74"/>
                  <a:gd name="T70" fmla="*/ 2 w 82"/>
                  <a:gd name="T71" fmla="*/ 1 h 74"/>
                  <a:gd name="T72" fmla="*/ 4 w 82"/>
                  <a:gd name="T73" fmla="*/ 1 h 74"/>
                  <a:gd name="T74" fmla="*/ 4 w 82"/>
                  <a:gd name="T75" fmla="*/ 1 h 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2"/>
                  <a:gd name="T115" fmla="*/ 0 h 74"/>
                  <a:gd name="T116" fmla="*/ 82 w 82"/>
                  <a:gd name="T117" fmla="*/ 74 h 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2" h="74">
                    <a:moveTo>
                      <a:pt x="32" y="2"/>
                    </a:moveTo>
                    <a:lnTo>
                      <a:pt x="32" y="2"/>
                    </a:lnTo>
                    <a:lnTo>
                      <a:pt x="40" y="0"/>
                    </a:lnTo>
                    <a:lnTo>
                      <a:pt x="48" y="2"/>
                    </a:lnTo>
                    <a:lnTo>
                      <a:pt x="54" y="4"/>
                    </a:lnTo>
                    <a:lnTo>
                      <a:pt x="62" y="8"/>
                    </a:lnTo>
                    <a:lnTo>
                      <a:pt x="68" y="12"/>
                    </a:lnTo>
                    <a:lnTo>
                      <a:pt x="74" y="18"/>
                    </a:lnTo>
                    <a:lnTo>
                      <a:pt x="78" y="24"/>
                    </a:lnTo>
                    <a:lnTo>
                      <a:pt x="80" y="32"/>
                    </a:lnTo>
                    <a:lnTo>
                      <a:pt x="82" y="40"/>
                    </a:lnTo>
                    <a:lnTo>
                      <a:pt x="82" y="46"/>
                    </a:lnTo>
                    <a:lnTo>
                      <a:pt x="80" y="54"/>
                    </a:lnTo>
                    <a:lnTo>
                      <a:pt x="76" y="60"/>
                    </a:lnTo>
                    <a:lnTo>
                      <a:pt x="72" y="64"/>
                    </a:lnTo>
                    <a:lnTo>
                      <a:pt x="66" y="70"/>
                    </a:lnTo>
                    <a:lnTo>
                      <a:pt x="60" y="72"/>
                    </a:lnTo>
                    <a:lnTo>
                      <a:pt x="52" y="74"/>
                    </a:lnTo>
                    <a:lnTo>
                      <a:pt x="44" y="74"/>
                    </a:lnTo>
                    <a:lnTo>
                      <a:pt x="36" y="74"/>
                    </a:lnTo>
                    <a:lnTo>
                      <a:pt x="28" y="72"/>
                    </a:lnTo>
                    <a:lnTo>
                      <a:pt x="22" y="68"/>
                    </a:lnTo>
                    <a:lnTo>
                      <a:pt x="14" y="64"/>
                    </a:lnTo>
                    <a:lnTo>
                      <a:pt x="10" y="58"/>
                    </a:lnTo>
                    <a:lnTo>
                      <a:pt x="4" y="50"/>
                    </a:lnTo>
                    <a:lnTo>
                      <a:pt x="2" y="44"/>
                    </a:lnTo>
                    <a:lnTo>
                      <a:pt x="0" y="36"/>
                    </a:lnTo>
                    <a:lnTo>
                      <a:pt x="2" y="30"/>
                    </a:lnTo>
                    <a:lnTo>
                      <a:pt x="4" y="22"/>
                    </a:lnTo>
                    <a:lnTo>
                      <a:pt x="6" y="16"/>
                    </a:lnTo>
                    <a:lnTo>
                      <a:pt x="12" y="10"/>
                    </a:lnTo>
                    <a:lnTo>
                      <a:pt x="16" y="6"/>
                    </a:lnTo>
                    <a:lnTo>
                      <a:pt x="24" y="4"/>
                    </a:lnTo>
                    <a:lnTo>
                      <a:pt x="32" y="2"/>
                    </a:lnTo>
                    <a:close/>
                  </a:path>
                </a:pathLst>
              </a:custGeom>
              <a:solidFill>
                <a:srgbClr val="FFBF00"/>
              </a:solidFill>
              <a:ln w="9525">
                <a:noFill/>
                <a:round/>
                <a:headEnd/>
                <a:tailEnd/>
              </a:ln>
            </p:spPr>
            <p:txBody>
              <a:bodyPr/>
              <a:lstStyle/>
              <a:p>
                <a:endParaRPr lang="zh-TW" altLang="en-US"/>
              </a:p>
            </p:txBody>
          </p:sp>
          <p:sp>
            <p:nvSpPr>
              <p:cNvPr id="24714" name="Freeform 146"/>
              <p:cNvSpPr>
                <a:spLocks/>
              </p:cNvSpPr>
              <p:nvPr/>
            </p:nvSpPr>
            <p:spPr bwMode="auto">
              <a:xfrm>
                <a:off x="465" y="127"/>
                <a:ext cx="55" cy="40"/>
              </a:xfrm>
              <a:custGeom>
                <a:avLst/>
                <a:gdLst>
                  <a:gd name="T0" fmla="*/ 2 w 68"/>
                  <a:gd name="T1" fmla="*/ 1 h 68"/>
                  <a:gd name="T2" fmla="*/ 2 w 68"/>
                  <a:gd name="T3" fmla="*/ 1 h 68"/>
                  <a:gd name="T4" fmla="*/ 2 w 68"/>
                  <a:gd name="T5" fmla="*/ 1 h 68"/>
                  <a:gd name="T6" fmla="*/ 2 w 68"/>
                  <a:gd name="T7" fmla="*/ 1 h 68"/>
                  <a:gd name="T8" fmla="*/ 3 w 68"/>
                  <a:gd name="T9" fmla="*/ 0 h 68"/>
                  <a:gd name="T10" fmla="*/ 4 w 68"/>
                  <a:gd name="T11" fmla="*/ 0 h 68"/>
                  <a:gd name="T12" fmla="*/ 5 w 68"/>
                  <a:gd name="T13" fmla="*/ 0 h 68"/>
                  <a:gd name="T14" fmla="*/ 5 w 68"/>
                  <a:gd name="T15" fmla="*/ 1 h 68"/>
                  <a:gd name="T16" fmla="*/ 6 w 68"/>
                  <a:gd name="T17" fmla="*/ 1 h 68"/>
                  <a:gd name="T18" fmla="*/ 6 w 68"/>
                  <a:gd name="T19" fmla="*/ 1 h 68"/>
                  <a:gd name="T20" fmla="*/ 6 w 68"/>
                  <a:gd name="T21" fmla="*/ 1 h 68"/>
                  <a:gd name="T22" fmla="*/ 7 w 68"/>
                  <a:gd name="T23" fmla="*/ 1 h 68"/>
                  <a:gd name="T24" fmla="*/ 8 w 68"/>
                  <a:gd name="T25" fmla="*/ 1 h 68"/>
                  <a:gd name="T26" fmla="*/ 8 w 68"/>
                  <a:gd name="T27" fmla="*/ 1 h 68"/>
                  <a:gd name="T28" fmla="*/ 8 w 68"/>
                  <a:gd name="T29" fmla="*/ 1 h 68"/>
                  <a:gd name="T30" fmla="*/ 8 w 68"/>
                  <a:gd name="T31" fmla="*/ 1 h 68"/>
                  <a:gd name="T32" fmla="*/ 8 w 68"/>
                  <a:gd name="T33" fmla="*/ 1 h 68"/>
                  <a:gd name="T34" fmla="*/ 7 w 68"/>
                  <a:gd name="T35" fmla="*/ 1 h 68"/>
                  <a:gd name="T36" fmla="*/ 7 w 68"/>
                  <a:gd name="T37" fmla="*/ 1 h 68"/>
                  <a:gd name="T38" fmla="*/ 7 w 68"/>
                  <a:gd name="T39" fmla="*/ 1 h 68"/>
                  <a:gd name="T40" fmla="*/ 6 w 68"/>
                  <a:gd name="T41" fmla="*/ 1 h 68"/>
                  <a:gd name="T42" fmla="*/ 6 w 68"/>
                  <a:gd name="T43" fmla="*/ 1 h 68"/>
                  <a:gd name="T44" fmla="*/ 5 w 68"/>
                  <a:gd name="T45" fmla="*/ 1 h 68"/>
                  <a:gd name="T46" fmla="*/ 4 w 68"/>
                  <a:gd name="T47" fmla="*/ 1 h 68"/>
                  <a:gd name="T48" fmla="*/ 3 w 68"/>
                  <a:gd name="T49" fmla="*/ 1 h 68"/>
                  <a:gd name="T50" fmla="*/ 2 w 68"/>
                  <a:gd name="T51" fmla="*/ 1 h 68"/>
                  <a:gd name="T52" fmla="*/ 2 w 68"/>
                  <a:gd name="T53" fmla="*/ 1 h 68"/>
                  <a:gd name="T54" fmla="*/ 2 w 68"/>
                  <a:gd name="T55" fmla="*/ 1 h 68"/>
                  <a:gd name="T56" fmla="*/ 2 w 68"/>
                  <a:gd name="T57" fmla="*/ 1 h 68"/>
                  <a:gd name="T58" fmla="*/ 2 w 68"/>
                  <a:gd name="T59" fmla="*/ 1 h 68"/>
                  <a:gd name="T60" fmla="*/ 2 w 68"/>
                  <a:gd name="T61" fmla="*/ 1 h 68"/>
                  <a:gd name="T62" fmla="*/ 2 w 68"/>
                  <a:gd name="T63" fmla="*/ 1 h 68"/>
                  <a:gd name="T64" fmla="*/ 0 w 68"/>
                  <a:gd name="T65" fmla="*/ 1 h 68"/>
                  <a:gd name="T66" fmla="*/ 0 w 68"/>
                  <a:gd name="T67" fmla="*/ 1 h 68"/>
                  <a:gd name="T68" fmla="*/ 2 w 68"/>
                  <a:gd name="T69" fmla="*/ 1 h 68"/>
                  <a:gd name="T70" fmla="*/ 2 w 68"/>
                  <a:gd name="T71" fmla="*/ 1 h 68"/>
                  <a:gd name="T72" fmla="*/ 2 w 68"/>
                  <a:gd name="T73" fmla="*/ 1 h 68"/>
                  <a:gd name="T74" fmla="*/ 2 w 68"/>
                  <a:gd name="T75" fmla="*/ 1 h 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
                  <a:gd name="T115" fmla="*/ 0 h 68"/>
                  <a:gd name="T116" fmla="*/ 68 w 68"/>
                  <a:gd name="T117" fmla="*/ 68 h 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 h="68">
                    <a:moveTo>
                      <a:pt x="8" y="12"/>
                    </a:moveTo>
                    <a:lnTo>
                      <a:pt x="8" y="12"/>
                    </a:lnTo>
                    <a:lnTo>
                      <a:pt x="14" y="6"/>
                    </a:lnTo>
                    <a:lnTo>
                      <a:pt x="20" y="4"/>
                    </a:lnTo>
                    <a:lnTo>
                      <a:pt x="26" y="0"/>
                    </a:lnTo>
                    <a:lnTo>
                      <a:pt x="32" y="0"/>
                    </a:lnTo>
                    <a:lnTo>
                      <a:pt x="38" y="0"/>
                    </a:lnTo>
                    <a:lnTo>
                      <a:pt x="44" y="2"/>
                    </a:lnTo>
                    <a:lnTo>
                      <a:pt x="50" y="4"/>
                    </a:lnTo>
                    <a:lnTo>
                      <a:pt x="56" y="8"/>
                    </a:lnTo>
                    <a:lnTo>
                      <a:pt x="60" y="14"/>
                    </a:lnTo>
                    <a:lnTo>
                      <a:pt x="64" y="20"/>
                    </a:lnTo>
                    <a:lnTo>
                      <a:pt x="66" y="26"/>
                    </a:lnTo>
                    <a:lnTo>
                      <a:pt x="68" y="32"/>
                    </a:lnTo>
                    <a:lnTo>
                      <a:pt x="68" y="38"/>
                    </a:lnTo>
                    <a:lnTo>
                      <a:pt x="66" y="44"/>
                    </a:lnTo>
                    <a:lnTo>
                      <a:pt x="62" y="50"/>
                    </a:lnTo>
                    <a:lnTo>
                      <a:pt x="60" y="56"/>
                    </a:lnTo>
                    <a:lnTo>
                      <a:pt x="54" y="60"/>
                    </a:lnTo>
                    <a:lnTo>
                      <a:pt x="48" y="64"/>
                    </a:lnTo>
                    <a:lnTo>
                      <a:pt x="42" y="66"/>
                    </a:lnTo>
                    <a:lnTo>
                      <a:pt x="36" y="68"/>
                    </a:lnTo>
                    <a:lnTo>
                      <a:pt x="30" y="68"/>
                    </a:lnTo>
                    <a:lnTo>
                      <a:pt x="22" y="66"/>
                    </a:lnTo>
                    <a:lnTo>
                      <a:pt x="16" y="62"/>
                    </a:lnTo>
                    <a:lnTo>
                      <a:pt x="12" y="58"/>
                    </a:lnTo>
                    <a:lnTo>
                      <a:pt x="6" y="54"/>
                    </a:lnTo>
                    <a:lnTo>
                      <a:pt x="4" y="48"/>
                    </a:lnTo>
                    <a:lnTo>
                      <a:pt x="2" y="42"/>
                    </a:lnTo>
                    <a:lnTo>
                      <a:pt x="0" y="36"/>
                    </a:lnTo>
                    <a:lnTo>
                      <a:pt x="0" y="28"/>
                    </a:lnTo>
                    <a:lnTo>
                      <a:pt x="2" y="22"/>
                    </a:lnTo>
                    <a:lnTo>
                      <a:pt x="4" y="16"/>
                    </a:lnTo>
                    <a:lnTo>
                      <a:pt x="8" y="12"/>
                    </a:lnTo>
                    <a:close/>
                  </a:path>
                </a:pathLst>
              </a:custGeom>
              <a:solidFill>
                <a:srgbClr val="FF9700"/>
              </a:solidFill>
              <a:ln w="9525">
                <a:noFill/>
                <a:round/>
                <a:headEnd/>
                <a:tailEnd/>
              </a:ln>
            </p:spPr>
            <p:txBody>
              <a:bodyPr/>
              <a:lstStyle/>
              <a:p>
                <a:endParaRPr lang="zh-TW" altLang="en-US"/>
              </a:p>
            </p:txBody>
          </p:sp>
          <p:sp>
            <p:nvSpPr>
              <p:cNvPr id="24715" name="Freeform 147"/>
              <p:cNvSpPr>
                <a:spLocks/>
              </p:cNvSpPr>
              <p:nvPr/>
            </p:nvSpPr>
            <p:spPr bwMode="auto">
              <a:xfrm>
                <a:off x="493" y="170"/>
                <a:ext cx="42" cy="32"/>
              </a:xfrm>
              <a:custGeom>
                <a:avLst/>
                <a:gdLst>
                  <a:gd name="T0" fmla="*/ 2 w 52"/>
                  <a:gd name="T1" fmla="*/ 0 h 54"/>
                  <a:gd name="T2" fmla="*/ 2 w 52"/>
                  <a:gd name="T3" fmla="*/ 0 h 54"/>
                  <a:gd name="T4" fmla="*/ 3 w 52"/>
                  <a:gd name="T5" fmla="*/ 0 h 54"/>
                  <a:gd name="T6" fmla="*/ 5 w 52"/>
                  <a:gd name="T7" fmla="*/ 1 h 54"/>
                  <a:gd name="T8" fmla="*/ 6 w 52"/>
                  <a:gd name="T9" fmla="*/ 1 h 54"/>
                  <a:gd name="T10" fmla="*/ 6 w 52"/>
                  <a:gd name="T11" fmla="*/ 1 h 54"/>
                  <a:gd name="T12" fmla="*/ 6 w 52"/>
                  <a:gd name="T13" fmla="*/ 1 h 54"/>
                  <a:gd name="T14" fmla="*/ 6 w 52"/>
                  <a:gd name="T15" fmla="*/ 1 h 54"/>
                  <a:gd name="T16" fmla="*/ 6 w 52"/>
                  <a:gd name="T17" fmla="*/ 1 h 54"/>
                  <a:gd name="T18" fmla="*/ 5 w 52"/>
                  <a:gd name="T19" fmla="*/ 1 h 54"/>
                  <a:gd name="T20" fmla="*/ 4 w 52"/>
                  <a:gd name="T21" fmla="*/ 1 h 54"/>
                  <a:gd name="T22" fmla="*/ 4 w 52"/>
                  <a:gd name="T23" fmla="*/ 1 h 54"/>
                  <a:gd name="T24" fmla="*/ 2 w 52"/>
                  <a:gd name="T25" fmla="*/ 1 h 54"/>
                  <a:gd name="T26" fmla="*/ 2 w 52"/>
                  <a:gd name="T27" fmla="*/ 1 h 54"/>
                  <a:gd name="T28" fmla="*/ 2 w 52"/>
                  <a:gd name="T29" fmla="*/ 1 h 54"/>
                  <a:gd name="T30" fmla="*/ 0 w 52"/>
                  <a:gd name="T31" fmla="*/ 1 h 54"/>
                  <a:gd name="T32" fmla="*/ 0 w 52"/>
                  <a:gd name="T33" fmla="*/ 1 h 54"/>
                  <a:gd name="T34" fmla="*/ 0 w 52"/>
                  <a:gd name="T35" fmla="*/ 1 h 54"/>
                  <a:gd name="T36" fmla="*/ 2 w 52"/>
                  <a:gd name="T37" fmla="*/ 1 h 54"/>
                  <a:gd name="T38" fmla="*/ 2 w 52"/>
                  <a:gd name="T39" fmla="*/ 1 h 54"/>
                  <a:gd name="T40" fmla="*/ 2 w 52"/>
                  <a:gd name="T41" fmla="*/ 0 h 54"/>
                  <a:gd name="T42" fmla="*/ 2 w 52"/>
                  <a:gd name="T43" fmla="*/ 0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2"/>
                  <a:gd name="T67" fmla="*/ 0 h 54"/>
                  <a:gd name="T68" fmla="*/ 52 w 52"/>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2" h="54">
                    <a:moveTo>
                      <a:pt x="20" y="0"/>
                    </a:moveTo>
                    <a:lnTo>
                      <a:pt x="20" y="0"/>
                    </a:lnTo>
                    <a:lnTo>
                      <a:pt x="30" y="0"/>
                    </a:lnTo>
                    <a:lnTo>
                      <a:pt x="40" y="4"/>
                    </a:lnTo>
                    <a:lnTo>
                      <a:pt x="48" y="10"/>
                    </a:lnTo>
                    <a:lnTo>
                      <a:pt x="52" y="20"/>
                    </a:lnTo>
                    <a:lnTo>
                      <a:pt x="52" y="30"/>
                    </a:lnTo>
                    <a:lnTo>
                      <a:pt x="50" y="40"/>
                    </a:lnTo>
                    <a:lnTo>
                      <a:pt x="42" y="48"/>
                    </a:lnTo>
                    <a:lnTo>
                      <a:pt x="32" y="52"/>
                    </a:lnTo>
                    <a:lnTo>
                      <a:pt x="22" y="54"/>
                    </a:lnTo>
                    <a:lnTo>
                      <a:pt x="12" y="50"/>
                    </a:lnTo>
                    <a:lnTo>
                      <a:pt x="4" y="42"/>
                    </a:lnTo>
                    <a:lnTo>
                      <a:pt x="0" y="34"/>
                    </a:lnTo>
                    <a:lnTo>
                      <a:pt x="0" y="22"/>
                    </a:lnTo>
                    <a:lnTo>
                      <a:pt x="2" y="12"/>
                    </a:lnTo>
                    <a:lnTo>
                      <a:pt x="10" y="4"/>
                    </a:lnTo>
                    <a:lnTo>
                      <a:pt x="20" y="0"/>
                    </a:lnTo>
                    <a:close/>
                  </a:path>
                </a:pathLst>
              </a:custGeom>
              <a:solidFill>
                <a:srgbClr val="FF9700"/>
              </a:solidFill>
              <a:ln w="9525">
                <a:noFill/>
                <a:round/>
                <a:headEnd/>
                <a:tailEnd/>
              </a:ln>
            </p:spPr>
            <p:txBody>
              <a:bodyPr/>
              <a:lstStyle/>
              <a:p>
                <a:endParaRPr lang="zh-TW" altLang="en-US"/>
              </a:p>
            </p:txBody>
          </p:sp>
          <p:sp>
            <p:nvSpPr>
              <p:cNvPr id="24716" name="Freeform 148"/>
              <p:cNvSpPr>
                <a:spLocks/>
              </p:cNvSpPr>
              <p:nvPr/>
            </p:nvSpPr>
            <p:spPr bwMode="auto">
              <a:xfrm>
                <a:off x="755" y="170"/>
                <a:ext cx="29" cy="20"/>
              </a:xfrm>
              <a:custGeom>
                <a:avLst/>
                <a:gdLst>
                  <a:gd name="T0" fmla="*/ 3 w 36"/>
                  <a:gd name="T1" fmla="*/ 0 h 34"/>
                  <a:gd name="T2" fmla="*/ 3 w 36"/>
                  <a:gd name="T3" fmla="*/ 0 h 34"/>
                  <a:gd name="T4" fmla="*/ 2 w 36"/>
                  <a:gd name="T5" fmla="*/ 0 h 34"/>
                  <a:gd name="T6" fmla="*/ 2 w 36"/>
                  <a:gd name="T7" fmla="*/ 0 h 34"/>
                  <a:gd name="T8" fmla="*/ 2 w 36"/>
                  <a:gd name="T9" fmla="*/ 1 h 34"/>
                  <a:gd name="T10" fmla="*/ 2 w 36"/>
                  <a:gd name="T11" fmla="*/ 1 h 34"/>
                  <a:gd name="T12" fmla="*/ 2 w 36"/>
                  <a:gd name="T13" fmla="*/ 1 h 34"/>
                  <a:gd name="T14" fmla="*/ 0 w 36"/>
                  <a:gd name="T15" fmla="*/ 1 h 34"/>
                  <a:gd name="T16" fmla="*/ 2 w 36"/>
                  <a:gd name="T17" fmla="*/ 1 h 34"/>
                  <a:gd name="T18" fmla="*/ 2 w 36"/>
                  <a:gd name="T19" fmla="*/ 1 h 34"/>
                  <a:gd name="T20" fmla="*/ 2 w 36"/>
                  <a:gd name="T21" fmla="*/ 1 h 34"/>
                  <a:gd name="T22" fmla="*/ 2 w 36"/>
                  <a:gd name="T23" fmla="*/ 1 h 34"/>
                  <a:gd name="T24" fmla="*/ 2 w 36"/>
                  <a:gd name="T25" fmla="*/ 1 h 34"/>
                  <a:gd name="T26" fmla="*/ 2 w 36"/>
                  <a:gd name="T27" fmla="*/ 1 h 34"/>
                  <a:gd name="T28" fmla="*/ 3 w 36"/>
                  <a:gd name="T29" fmla="*/ 1 h 34"/>
                  <a:gd name="T30" fmla="*/ 4 w 36"/>
                  <a:gd name="T31" fmla="*/ 1 h 34"/>
                  <a:gd name="T32" fmla="*/ 4 w 36"/>
                  <a:gd name="T33" fmla="*/ 1 h 34"/>
                  <a:gd name="T34" fmla="*/ 4 w 36"/>
                  <a:gd name="T35" fmla="*/ 1 h 34"/>
                  <a:gd name="T36" fmla="*/ 4 w 36"/>
                  <a:gd name="T37" fmla="*/ 1 h 34"/>
                  <a:gd name="T38" fmla="*/ 4 w 36"/>
                  <a:gd name="T39" fmla="*/ 1 h 34"/>
                  <a:gd name="T40" fmla="*/ 3 w 36"/>
                  <a:gd name="T41" fmla="*/ 0 h 34"/>
                  <a:gd name="T42" fmla="*/ 3 w 36"/>
                  <a:gd name="T43" fmla="*/ 0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4"/>
                  <a:gd name="T68" fmla="*/ 36 w 36"/>
                  <a:gd name="T69" fmla="*/ 34 h 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4">
                    <a:moveTo>
                      <a:pt x="26" y="0"/>
                    </a:moveTo>
                    <a:lnTo>
                      <a:pt x="26" y="0"/>
                    </a:lnTo>
                    <a:lnTo>
                      <a:pt x="20" y="0"/>
                    </a:lnTo>
                    <a:lnTo>
                      <a:pt x="12" y="0"/>
                    </a:lnTo>
                    <a:lnTo>
                      <a:pt x="6" y="4"/>
                    </a:lnTo>
                    <a:lnTo>
                      <a:pt x="2" y="8"/>
                    </a:lnTo>
                    <a:lnTo>
                      <a:pt x="0" y="16"/>
                    </a:lnTo>
                    <a:lnTo>
                      <a:pt x="2" y="22"/>
                    </a:lnTo>
                    <a:lnTo>
                      <a:pt x="4" y="28"/>
                    </a:lnTo>
                    <a:lnTo>
                      <a:pt x="10" y="32"/>
                    </a:lnTo>
                    <a:lnTo>
                      <a:pt x="18" y="34"/>
                    </a:lnTo>
                    <a:lnTo>
                      <a:pt x="24" y="32"/>
                    </a:lnTo>
                    <a:lnTo>
                      <a:pt x="30" y="30"/>
                    </a:lnTo>
                    <a:lnTo>
                      <a:pt x="34" y="24"/>
                    </a:lnTo>
                    <a:lnTo>
                      <a:pt x="36" y="18"/>
                    </a:lnTo>
                    <a:lnTo>
                      <a:pt x="36" y="10"/>
                    </a:lnTo>
                    <a:lnTo>
                      <a:pt x="32" y="4"/>
                    </a:lnTo>
                    <a:lnTo>
                      <a:pt x="26" y="0"/>
                    </a:lnTo>
                    <a:close/>
                  </a:path>
                </a:pathLst>
              </a:custGeom>
              <a:solidFill>
                <a:srgbClr val="FFBF00"/>
              </a:solidFill>
              <a:ln w="9525">
                <a:noFill/>
                <a:round/>
                <a:headEnd/>
                <a:tailEnd/>
              </a:ln>
            </p:spPr>
            <p:txBody>
              <a:bodyPr/>
              <a:lstStyle/>
              <a:p>
                <a:endParaRPr lang="zh-TW" altLang="en-US"/>
              </a:p>
            </p:txBody>
          </p:sp>
          <p:sp>
            <p:nvSpPr>
              <p:cNvPr id="24717" name="Freeform 149"/>
              <p:cNvSpPr>
                <a:spLocks/>
              </p:cNvSpPr>
              <p:nvPr/>
            </p:nvSpPr>
            <p:spPr bwMode="auto">
              <a:xfrm>
                <a:off x="758" y="189"/>
                <a:ext cx="29" cy="20"/>
              </a:xfrm>
              <a:custGeom>
                <a:avLst/>
                <a:gdLst>
                  <a:gd name="T0" fmla="*/ 2 w 36"/>
                  <a:gd name="T1" fmla="*/ 1 h 34"/>
                  <a:gd name="T2" fmla="*/ 2 w 36"/>
                  <a:gd name="T3" fmla="*/ 1 h 34"/>
                  <a:gd name="T4" fmla="*/ 2 w 36"/>
                  <a:gd name="T5" fmla="*/ 0 h 34"/>
                  <a:gd name="T6" fmla="*/ 2 w 36"/>
                  <a:gd name="T7" fmla="*/ 0 h 34"/>
                  <a:gd name="T8" fmla="*/ 2 w 36"/>
                  <a:gd name="T9" fmla="*/ 1 h 34"/>
                  <a:gd name="T10" fmla="*/ 0 w 36"/>
                  <a:gd name="T11" fmla="*/ 1 h 34"/>
                  <a:gd name="T12" fmla="*/ 0 w 36"/>
                  <a:gd name="T13" fmla="*/ 1 h 34"/>
                  <a:gd name="T14" fmla="*/ 0 w 36"/>
                  <a:gd name="T15" fmla="*/ 1 h 34"/>
                  <a:gd name="T16" fmla="*/ 0 w 36"/>
                  <a:gd name="T17" fmla="*/ 1 h 34"/>
                  <a:gd name="T18" fmla="*/ 2 w 36"/>
                  <a:gd name="T19" fmla="*/ 1 h 34"/>
                  <a:gd name="T20" fmla="*/ 2 w 36"/>
                  <a:gd name="T21" fmla="*/ 1 h 34"/>
                  <a:gd name="T22" fmla="*/ 2 w 36"/>
                  <a:gd name="T23" fmla="*/ 1 h 34"/>
                  <a:gd name="T24" fmla="*/ 2 w 36"/>
                  <a:gd name="T25" fmla="*/ 1 h 34"/>
                  <a:gd name="T26" fmla="*/ 2 w 36"/>
                  <a:gd name="T27" fmla="*/ 1 h 34"/>
                  <a:gd name="T28" fmla="*/ 3 w 36"/>
                  <a:gd name="T29" fmla="*/ 1 h 34"/>
                  <a:gd name="T30" fmla="*/ 4 w 36"/>
                  <a:gd name="T31" fmla="*/ 1 h 34"/>
                  <a:gd name="T32" fmla="*/ 4 w 36"/>
                  <a:gd name="T33" fmla="*/ 1 h 34"/>
                  <a:gd name="T34" fmla="*/ 4 w 36"/>
                  <a:gd name="T35" fmla="*/ 1 h 34"/>
                  <a:gd name="T36" fmla="*/ 4 w 36"/>
                  <a:gd name="T37" fmla="*/ 1 h 34"/>
                  <a:gd name="T38" fmla="*/ 3 w 36"/>
                  <a:gd name="T39" fmla="*/ 1 h 34"/>
                  <a:gd name="T40" fmla="*/ 2 w 36"/>
                  <a:gd name="T41" fmla="*/ 1 h 34"/>
                  <a:gd name="T42" fmla="*/ 2 w 36"/>
                  <a:gd name="T43" fmla="*/ 1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4"/>
                  <a:gd name="T68" fmla="*/ 36 w 36"/>
                  <a:gd name="T69" fmla="*/ 34 h 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4">
                    <a:moveTo>
                      <a:pt x="24" y="2"/>
                    </a:moveTo>
                    <a:lnTo>
                      <a:pt x="24" y="2"/>
                    </a:lnTo>
                    <a:lnTo>
                      <a:pt x="18" y="0"/>
                    </a:lnTo>
                    <a:lnTo>
                      <a:pt x="10" y="0"/>
                    </a:lnTo>
                    <a:lnTo>
                      <a:pt x="4" y="4"/>
                    </a:lnTo>
                    <a:lnTo>
                      <a:pt x="0" y="10"/>
                    </a:lnTo>
                    <a:lnTo>
                      <a:pt x="0" y="16"/>
                    </a:lnTo>
                    <a:lnTo>
                      <a:pt x="0" y="22"/>
                    </a:lnTo>
                    <a:lnTo>
                      <a:pt x="4" y="28"/>
                    </a:lnTo>
                    <a:lnTo>
                      <a:pt x="10" y="32"/>
                    </a:lnTo>
                    <a:lnTo>
                      <a:pt x="16" y="34"/>
                    </a:lnTo>
                    <a:lnTo>
                      <a:pt x="24" y="34"/>
                    </a:lnTo>
                    <a:lnTo>
                      <a:pt x="30" y="30"/>
                    </a:lnTo>
                    <a:lnTo>
                      <a:pt x="34" y="24"/>
                    </a:lnTo>
                    <a:lnTo>
                      <a:pt x="36" y="18"/>
                    </a:lnTo>
                    <a:lnTo>
                      <a:pt x="34" y="12"/>
                    </a:lnTo>
                    <a:lnTo>
                      <a:pt x="30" y="6"/>
                    </a:lnTo>
                    <a:lnTo>
                      <a:pt x="24" y="2"/>
                    </a:lnTo>
                    <a:close/>
                  </a:path>
                </a:pathLst>
              </a:custGeom>
              <a:solidFill>
                <a:srgbClr val="FFBF00"/>
              </a:solidFill>
              <a:ln w="9525">
                <a:noFill/>
                <a:round/>
                <a:headEnd/>
                <a:tailEnd/>
              </a:ln>
            </p:spPr>
            <p:txBody>
              <a:bodyPr/>
              <a:lstStyle/>
              <a:p>
                <a:endParaRPr lang="zh-TW" altLang="en-US"/>
              </a:p>
            </p:txBody>
          </p:sp>
          <p:sp>
            <p:nvSpPr>
              <p:cNvPr id="24718" name="Freeform 150"/>
              <p:cNvSpPr>
                <a:spLocks/>
              </p:cNvSpPr>
              <p:nvPr/>
            </p:nvSpPr>
            <p:spPr bwMode="auto">
              <a:xfrm>
                <a:off x="688" y="127"/>
                <a:ext cx="26" cy="19"/>
              </a:xfrm>
              <a:custGeom>
                <a:avLst/>
                <a:gdLst>
                  <a:gd name="T0" fmla="*/ 3 w 32"/>
                  <a:gd name="T1" fmla="*/ 1 h 32"/>
                  <a:gd name="T2" fmla="*/ 3 w 32"/>
                  <a:gd name="T3" fmla="*/ 1 h 32"/>
                  <a:gd name="T4" fmla="*/ 2 w 32"/>
                  <a:gd name="T5" fmla="*/ 0 h 32"/>
                  <a:gd name="T6" fmla="*/ 2 w 32"/>
                  <a:gd name="T7" fmla="*/ 0 h 32"/>
                  <a:gd name="T8" fmla="*/ 2 w 32"/>
                  <a:gd name="T9" fmla="*/ 1 h 32"/>
                  <a:gd name="T10" fmla="*/ 2 w 32"/>
                  <a:gd name="T11" fmla="*/ 1 h 32"/>
                  <a:gd name="T12" fmla="*/ 2 w 32"/>
                  <a:gd name="T13" fmla="*/ 1 h 32"/>
                  <a:gd name="T14" fmla="*/ 0 w 32"/>
                  <a:gd name="T15" fmla="*/ 1 h 32"/>
                  <a:gd name="T16" fmla="*/ 0 w 32"/>
                  <a:gd name="T17" fmla="*/ 1 h 32"/>
                  <a:gd name="T18" fmla="*/ 2 w 32"/>
                  <a:gd name="T19" fmla="*/ 1 h 32"/>
                  <a:gd name="T20" fmla="*/ 2 w 32"/>
                  <a:gd name="T21" fmla="*/ 1 h 32"/>
                  <a:gd name="T22" fmla="*/ 2 w 32"/>
                  <a:gd name="T23" fmla="*/ 1 h 32"/>
                  <a:gd name="T24" fmla="*/ 2 w 32"/>
                  <a:gd name="T25" fmla="*/ 1 h 32"/>
                  <a:gd name="T26" fmla="*/ 3 w 32"/>
                  <a:gd name="T27" fmla="*/ 1 h 32"/>
                  <a:gd name="T28" fmla="*/ 3 w 32"/>
                  <a:gd name="T29" fmla="*/ 1 h 32"/>
                  <a:gd name="T30" fmla="*/ 4 w 32"/>
                  <a:gd name="T31" fmla="*/ 1 h 32"/>
                  <a:gd name="T32" fmla="*/ 4 w 32"/>
                  <a:gd name="T33" fmla="*/ 1 h 32"/>
                  <a:gd name="T34" fmla="*/ 4 w 32"/>
                  <a:gd name="T35" fmla="*/ 1 h 32"/>
                  <a:gd name="T36" fmla="*/ 4 w 32"/>
                  <a:gd name="T37" fmla="*/ 1 h 32"/>
                  <a:gd name="T38" fmla="*/ 4 w 32"/>
                  <a:gd name="T39" fmla="*/ 1 h 32"/>
                  <a:gd name="T40" fmla="*/ 3 w 32"/>
                  <a:gd name="T41" fmla="*/ 1 h 32"/>
                  <a:gd name="T42" fmla="*/ 3 w 32"/>
                  <a:gd name="T43" fmla="*/ 1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32"/>
                  <a:gd name="T68" fmla="*/ 32 w 32"/>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32">
                    <a:moveTo>
                      <a:pt x="22" y="2"/>
                    </a:moveTo>
                    <a:lnTo>
                      <a:pt x="22" y="2"/>
                    </a:lnTo>
                    <a:lnTo>
                      <a:pt x="16" y="0"/>
                    </a:lnTo>
                    <a:lnTo>
                      <a:pt x="10" y="0"/>
                    </a:lnTo>
                    <a:lnTo>
                      <a:pt x="4" y="4"/>
                    </a:lnTo>
                    <a:lnTo>
                      <a:pt x="2" y="8"/>
                    </a:lnTo>
                    <a:lnTo>
                      <a:pt x="0" y="14"/>
                    </a:lnTo>
                    <a:lnTo>
                      <a:pt x="0" y="20"/>
                    </a:lnTo>
                    <a:lnTo>
                      <a:pt x="4" y="26"/>
                    </a:lnTo>
                    <a:lnTo>
                      <a:pt x="10" y="30"/>
                    </a:lnTo>
                    <a:lnTo>
                      <a:pt x="16" y="32"/>
                    </a:lnTo>
                    <a:lnTo>
                      <a:pt x="22" y="30"/>
                    </a:lnTo>
                    <a:lnTo>
                      <a:pt x="26" y="28"/>
                    </a:lnTo>
                    <a:lnTo>
                      <a:pt x="30" y="22"/>
                    </a:lnTo>
                    <a:lnTo>
                      <a:pt x="32" y="16"/>
                    </a:lnTo>
                    <a:lnTo>
                      <a:pt x="32" y="10"/>
                    </a:lnTo>
                    <a:lnTo>
                      <a:pt x="28" y="6"/>
                    </a:lnTo>
                    <a:lnTo>
                      <a:pt x="22" y="2"/>
                    </a:lnTo>
                    <a:close/>
                  </a:path>
                </a:pathLst>
              </a:custGeom>
              <a:solidFill>
                <a:srgbClr val="FF9700"/>
              </a:solidFill>
              <a:ln w="9525">
                <a:noFill/>
                <a:round/>
                <a:headEnd/>
                <a:tailEnd/>
              </a:ln>
            </p:spPr>
            <p:txBody>
              <a:bodyPr/>
              <a:lstStyle/>
              <a:p>
                <a:endParaRPr lang="zh-TW" altLang="en-US"/>
              </a:p>
            </p:txBody>
          </p:sp>
          <p:sp>
            <p:nvSpPr>
              <p:cNvPr id="24719" name="Freeform 151"/>
              <p:cNvSpPr>
                <a:spLocks/>
              </p:cNvSpPr>
              <p:nvPr/>
            </p:nvSpPr>
            <p:spPr bwMode="auto">
              <a:xfrm>
                <a:off x="506" y="85"/>
                <a:ext cx="55" cy="40"/>
              </a:xfrm>
              <a:custGeom>
                <a:avLst/>
                <a:gdLst>
                  <a:gd name="T0" fmla="*/ 5 w 68"/>
                  <a:gd name="T1" fmla="*/ 0 h 68"/>
                  <a:gd name="T2" fmla="*/ 5 w 68"/>
                  <a:gd name="T3" fmla="*/ 0 h 68"/>
                  <a:gd name="T4" fmla="*/ 4 w 68"/>
                  <a:gd name="T5" fmla="*/ 0 h 68"/>
                  <a:gd name="T6" fmla="*/ 3 w 68"/>
                  <a:gd name="T7" fmla="*/ 0 h 68"/>
                  <a:gd name="T8" fmla="*/ 2 w 68"/>
                  <a:gd name="T9" fmla="*/ 1 h 68"/>
                  <a:gd name="T10" fmla="*/ 2 w 68"/>
                  <a:gd name="T11" fmla="*/ 1 h 68"/>
                  <a:gd name="T12" fmla="*/ 2 w 68"/>
                  <a:gd name="T13" fmla="*/ 1 h 68"/>
                  <a:gd name="T14" fmla="*/ 2 w 68"/>
                  <a:gd name="T15" fmla="*/ 1 h 68"/>
                  <a:gd name="T16" fmla="*/ 2 w 68"/>
                  <a:gd name="T17" fmla="*/ 1 h 68"/>
                  <a:gd name="T18" fmla="*/ 2 w 68"/>
                  <a:gd name="T19" fmla="*/ 1 h 68"/>
                  <a:gd name="T20" fmla="*/ 2 w 68"/>
                  <a:gd name="T21" fmla="*/ 1 h 68"/>
                  <a:gd name="T22" fmla="*/ 0 w 68"/>
                  <a:gd name="T23" fmla="*/ 1 h 68"/>
                  <a:gd name="T24" fmla="*/ 2 w 68"/>
                  <a:gd name="T25" fmla="*/ 1 h 68"/>
                  <a:gd name="T26" fmla="*/ 2 w 68"/>
                  <a:gd name="T27" fmla="*/ 1 h 68"/>
                  <a:gd name="T28" fmla="*/ 2 w 68"/>
                  <a:gd name="T29" fmla="*/ 1 h 68"/>
                  <a:gd name="T30" fmla="*/ 2 w 68"/>
                  <a:gd name="T31" fmla="*/ 1 h 68"/>
                  <a:gd name="T32" fmla="*/ 2 w 68"/>
                  <a:gd name="T33" fmla="*/ 1 h 68"/>
                  <a:gd name="T34" fmla="*/ 2 w 68"/>
                  <a:gd name="T35" fmla="*/ 1 h 68"/>
                  <a:gd name="T36" fmla="*/ 3 w 68"/>
                  <a:gd name="T37" fmla="*/ 1 h 68"/>
                  <a:gd name="T38" fmla="*/ 3 w 68"/>
                  <a:gd name="T39" fmla="*/ 1 h 68"/>
                  <a:gd name="T40" fmla="*/ 4 w 68"/>
                  <a:gd name="T41" fmla="*/ 1 h 68"/>
                  <a:gd name="T42" fmla="*/ 5 w 68"/>
                  <a:gd name="T43" fmla="*/ 1 h 68"/>
                  <a:gd name="T44" fmla="*/ 6 w 68"/>
                  <a:gd name="T45" fmla="*/ 1 h 68"/>
                  <a:gd name="T46" fmla="*/ 6 w 68"/>
                  <a:gd name="T47" fmla="*/ 1 h 68"/>
                  <a:gd name="T48" fmla="*/ 7 w 68"/>
                  <a:gd name="T49" fmla="*/ 1 h 68"/>
                  <a:gd name="T50" fmla="*/ 7 w 68"/>
                  <a:gd name="T51" fmla="*/ 1 h 68"/>
                  <a:gd name="T52" fmla="*/ 8 w 68"/>
                  <a:gd name="T53" fmla="*/ 1 h 68"/>
                  <a:gd name="T54" fmla="*/ 8 w 68"/>
                  <a:gd name="T55" fmla="*/ 1 h 68"/>
                  <a:gd name="T56" fmla="*/ 8 w 68"/>
                  <a:gd name="T57" fmla="*/ 1 h 68"/>
                  <a:gd name="T58" fmla="*/ 8 w 68"/>
                  <a:gd name="T59" fmla="*/ 1 h 68"/>
                  <a:gd name="T60" fmla="*/ 8 w 68"/>
                  <a:gd name="T61" fmla="*/ 1 h 68"/>
                  <a:gd name="T62" fmla="*/ 8 w 68"/>
                  <a:gd name="T63" fmla="*/ 1 h 68"/>
                  <a:gd name="T64" fmla="*/ 7 w 68"/>
                  <a:gd name="T65" fmla="*/ 1 h 68"/>
                  <a:gd name="T66" fmla="*/ 6 w 68"/>
                  <a:gd name="T67" fmla="*/ 1 h 68"/>
                  <a:gd name="T68" fmla="*/ 6 w 68"/>
                  <a:gd name="T69" fmla="*/ 1 h 68"/>
                  <a:gd name="T70" fmla="*/ 5 w 68"/>
                  <a:gd name="T71" fmla="*/ 1 h 68"/>
                  <a:gd name="T72" fmla="*/ 5 w 68"/>
                  <a:gd name="T73" fmla="*/ 0 h 68"/>
                  <a:gd name="T74" fmla="*/ 5 w 68"/>
                  <a:gd name="T75" fmla="*/ 0 h 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
                  <a:gd name="T115" fmla="*/ 0 h 68"/>
                  <a:gd name="T116" fmla="*/ 68 w 68"/>
                  <a:gd name="T117" fmla="*/ 68 h 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 h="68">
                    <a:moveTo>
                      <a:pt x="40" y="0"/>
                    </a:moveTo>
                    <a:lnTo>
                      <a:pt x="40" y="0"/>
                    </a:lnTo>
                    <a:lnTo>
                      <a:pt x="32" y="0"/>
                    </a:lnTo>
                    <a:lnTo>
                      <a:pt x="26" y="0"/>
                    </a:lnTo>
                    <a:lnTo>
                      <a:pt x="20" y="2"/>
                    </a:lnTo>
                    <a:lnTo>
                      <a:pt x="14" y="6"/>
                    </a:lnTo>
                    <a:lnTo>
                      <a:pt x="10" y="10"/>
                    </a:lnTo>
                    <a:lnTo>
                      <a:pt x="6" y="16"/>
                    </a:lnTo>
                    <a:lnTo>
                      <a:pt x="2" y="22"/>
                    </a:lnTo>
                    <a:lnTo>
                      <a:pt x="2" y="28"/>
                    </a:lnTo>
                    <a:lnTo>
                      <a:pt x="0" y="34"/>
                    </a:lnTo>
                    <a:lnTo>
                      <a:pt x="2" y="42"/>
                    </a:lnTo>
                    <a:lnTo>
                      <a:pt x="4" y="48"/>
                    </a:lnTo>
                    <a:lnTo>
                      <a:pt x="6" y="54"/>
                    </a:lnTo>
                    <a:lnTo>
                      <a:pt x="12" y="58"/>
                    </a:lnTo>
                    <a:lnTo>
                      <a:pt x="16" y="62"/>
                    </a:lnTo>
                    <a:lnTo>
                      <a:pt x="22" y="66"/>
                    </a:lnTo>
                    <a:lnTo>
                      <a:pt x="28" y="66"/>
                    </a:lnTo>
                    <a:lnTo>
                      <a:pt x="36" y="68"/>
                    </a:lnTo>
                    <a:lnTo>
                      <a:pt x="42" y="66"/>
                    </a:lnTo>
                    <a:lnTo>
                      <a:pt x="48" y="64"/>
                    </a:lnTo>
                    <a:lnTo>
                      <a:pt x="54" y="60"/>
                    </a:lnTo>
                    <a:lnTo>
                      <a:pt x="58" y="56"/>
                    </a:lnTo>
                    <a:lnTo>
                      <a:pt x="62" y="52"/>
                    </a:lnTo>
                    <a:lnTo>
                      <a:pt x="66" y="46"/>
                    </a:lnTo>
                    <a:lnTo>
                      <a:pt x="66" y="38"/>
                    </a:lnTo>
                    <a:lnTo>
                      <a:pt x="68" y="32"/>
                    </a:lnTo>
                    <a:lnTo>
                      <a:pt x="66" y="26"/>
                    </a:lnTo>
                    <a:lnTo>
                      <a:pt x="64" y="20"/>
                    </a:lnTo>
                    <a:lnTo>
                      <a:pt x="60" y="14"/>
                    </a:lnTo>
                    <a:lnTo>
                      <a:pt x="56" y="8"/>
                    </a:lnTo>
                    <a:lnTo>
                      <a:pt x="52" y="4"/>
                    </a:lnTo>
                    <a:lnTo>
                      <a:pt x="46" y="2"/>
                    </a:lnTo>
                    <a:lnTo>
                      <a:pt x="40" y="0"/>
                    </a:lnTo>
                    <a:close/>
                  </a:path>
                </a:pathLst>
              </a:custGeom>
              <a:solidFill>
                <a:srgbClr val="FFBF00"/>
              </a:solidFill>
              <a:ln w="9525">
                <a:noFill/>
                <a:round/>
                <a:headEnd/>
                <a:tailEnd/>
              </a:ln>
            </p:spPr>
            <p:txBody>
              <a:bodyPr/>
              <a:lstStyle/>
              <a:p>
                <a:endParaRPr lang="zh-TW" altLang="en-US"/>
              </a:p>
            </p:txBody>
          </p:sp>
          <p:sp>
            <p:nvSpPr>
              <p:cNvPr id="24720" name="Freeform 152"/>
              <p:cNvSpPr>
                <a:spLocks/>
              </p:cNvSpPr>
              <p:nvPr/>
            </p:nvSpPr>
            <p:spPr bwMode="auto">
              <a:xfrm>
                <a:off x="588" y="92"/>
                <a:ext cx="23" cy="16"/>
              </a:xfrm>
              <a:custGeom>
                <a:avLst/>
                <a:gdLst>
                  <a:gd name="T0" fmla="*/ 2 w 28"/>
                  <a:gd name="T1" fmla="*/ 1 h 26"/>
                  <a:gd name="T2" fmla="*/ 2 w 28"/>
                  <a:gd name="T3" fmla="*/ 1 h 26"/>
                  <a:gd name="T4" fmla="*/ 2 w 28"/>
                  <a:gd name="T5" fmla="*/ 0 h 26"/>
                  <a:gd name="T6" fmla="*/ 2 w 28"/>
                  <a:gd name="T7" fmla="*/ 1 h 26"/>
                  <a:gd name="T8" fmla="*/ 2 w 28"/>
                  <a:gd name="T9" fmla="*/ 1 h 26"/>
                  <a:gd name="T10" fmla="*/ 0 w 28"/>
                  <a:gd name="T11" fmla="*/ 1 h 26"/>
                  <a:gd name="T12" fmla="*/ 0 w 28"/>
                  <a:gd name="T13" fmla="*/ 1 h 26"/>
                  <a:gd name="T14" fmla="*/ 0 w 28"/>
                  <a:gd name="T15" fmla="*/ 1 h 26"/>
                  <a:gd name="T16" fmla="*/ 0 w 28"/>
                  <a:gd name="T17" fmla="*/ 1 h 26"/>
                  <a:gd name="T18" fmla="*/ 2 w 28"/>
                  <a:gd name="T19" fmla="*/ 1 h 26"/>
                  <a:gd name="T20" fmla="*/ 2 w 28"/>
                  <a:gd name="T21" fmla="*/ 1 h 26"/>
                  <a:gd name="T22" fmla="*/ 2 w 28"/>
                  <a:gd name="T23" fmla="*/ 1 h 26"/>
                  <a:gd name="T24" fmla="*/ 2 w 28"/>
                  <a:gd name="T25" fmla="*/ 1 h 26"/>
                  <a:gd name="T26" fmla="*/ 2 w 28"/>
                  <a:gd name="T27" fmla="*/ 1 h 26"/>
                  <a:gd name="T28" fmla="*/ 3 w 28"/>
                  <a:gd name="T29" fmla="*/ 1 h 26"/>
                  <a:gd name="T30" fmla="*/ 4 w 28"/>
                  <a:gd name="T31" fmla="*/ 1 h 26"/>
                  <a:gd name="T32" fmla="*/ 4 w 28"/>
                  <a:gd name="T33" fmla="*/ 1 h 26"/>
                  <a:gd name="T34" fmla="*/ 4 w 28"/>
                  <a:gd name="T35" fmla="*/ 1 h 26"/>
                  <a:gd name="T36" fmla="*/ 4 w 28"/>
                  <a:gd name="T37" fmla="*/ 1 h 26"/>
                  <a:gd name="T38" fmla="*/ 3 w 28"/>
                  <a:gd name="T39" fmla="*/ 1 h 26"/>
                  <a:gd name="T40" fmla="*/ 2 w 28"/>
                  <a:gd name="T41" fmla="*/ 1 h 26"/>
                  <a:gd name="T42" fmla="*/ 2 w 28"/>
                  <a:gd name="T43" fmla="*/ 1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6"/>
                  <a:gd name="T68" fmla="*/ 28 w 28"/>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6">
                    <a:moveTo>
                      <a:pt x="20" y="2"/>
                    </a:moveTo>
                    <a:lnTo>
                      <a:pt x="20" y="2"/>
                    </a:lnTo>
                    <a:lnTo>
                      <a:pt x="14" y="0"/>
                    </a:lnTo>
                    <a:lnTo>
                      <a:pt x="8" y="2"/>
                    </a:lnTo>
                    <a:lnTo>
                      <a:pt x="4" y="4"/>
                    </a:lnTo>
                    <a:lnTo>
                      <a:pt x="0" y="8"/>
                    </a:lnTo>
                    <a:lnTo>
                      <a:pt x="0" y="12"/>
                    </a:lnTo>
                    <a:lnTo>
                      <a:pt x="0" y="18"/>
                    </a:lnTo>
                    <a:lnTo>
                      <a:pt x="4" y="22"/>
                    </a:lnTo>
                    <a:lnTo>
                      <a:pt x="8" y="26"/>
                    </a:lnTo>
                    <a:lnTo>
                      <a:pt x="12" y="26"/>
                    </a:lnTo>
                    <a:lnTo>
                      <a:pt x="18" y="26"/>
                    </a:lnTo>
                    <a:lnTo>
                      <a:pt x="22" y="24"/>
                    </a:lnTo>
                    <a:lnTo>
                      <a:pt x="26" y="20"/>
                    </a:lnTo>
                    <a:lnTo>
                      <a:pt x="28" y="14"/>
                    </a:lnTo>
                    <a:lnTo>
                      <a:pt x="26" y="10"/>
                    </a:lnTo>
                    <a:lnTo>
                      <a:pt x="24" y="6"/>
                    </a:lnTo>
                    <a:lnTo>
                      <a:pt x="20" y="2"/>
                    </a:lnTo>
                    <a:close/>
                  </a:path>
                </a:pathLst>
              </a:custGeom>
              <a:solidFill>
                <a:srgbClr val="FF9700"/>
              </a:solidFill>
              <a:ln w="9525">
                <a:noFill/>
                <a:round/>
                <a:headEnd/>
                <a:tailEnd/>
              </a:ln>
            </p:spPr>
            <p:txBody>
              <a:bodyPr/>
              <a:lstStyle/>
              <a:p>
                <a:endParaRPr lang="zh-TW" altLang="en-US"/>
              </a:p>
            </p:txBody>
          </p:sp>
          <p:sp>
            <p:nvSpPr>
              <p:cNvPr id="24721" name="Freeform 153"/>
              <p:cNvSpPr>
                <a:spLocks/>
              </p:cNvSpPr>
              <p:nvPr/>
            </p:nvSpPr>
            <p:spPr bwMode="auto">
              <a:xfrm>
                <a:off x="538" y="114"/>
                <a:ext cx="49" cy="35"/>
              </a:xfrm>
              <a:custGeom>
                <a:avLst/>
                <a:gdLst>
                  <a:gd name="T0" fmla="*/ 2 w 60"/>
                  <a:gd name="T1" fmla="*/ 1 h 60"/>
                  <a:gd name="T2" fmla="*/ 2 w 60"/>
                  <a:gd name="T3" fmla="*/ 1 h 60"/>
                  <a:gd name="T4" fmla="*/ 2 w 60"/>
                  <a:gd name="T5" fmla="*/ 1 h 60"/>
                  <a:gd name="T6" fmla="*/ 2 w 60"/>
                  <a:gd name="T7" fmla="*/ 1 h 60"/>
                  <a:gd name="T8" fmla="*/ 4 w 60"/>
                  <a:gd name="T9" fmla="*/ 0 h 60"/>
                  <a:gd name="T10" fmla="*/ 6 w 60"/>
                  <a:gd name="T11" fmla="*/ 1 h 60"/>
                  <a:gd name="T12" fmla="*/ 6 w 60"/>
                  <a:gd name="T13" fmla="*/ 1 h 60"/>
                  <a:gd name="T14" fmla="*/ 7 w 60"/>
                  <a:gd name="T15" fmla="*/ 1 h 60"/>
                  <a:gd name="T16" fmla="*/ 7 w 60"/>
                  <a:gd name="T17" fmla="*/ 1 h 60"/>
                  <a:gd name="T18" fmla="*/ 7 w 60"/>
                  <a:gd name="T19" fmla="*/ 1 h 60"/>
                  <a:gd name="T20" fmla="*/ 7 w 60"/>
                  <a:gd name="T21" fmla="*/ 1 h 60"/>
                  <a:gd name="T22" fmla="*/ 8 w 60"/>
                  <a:gd name="T23" fmla="*/ 1 h 60"/>
                  <a:gd name="T24" fmla="*/ 7 w 60"/>
                  <a:gd name="T25" fmla="*/ 1 h 60"/>
                  <a:gd name="T26" fmla="*/ 7 w 60"/>
                  <a:gd name="T27" fmla="*/ 1 h 60"/>
                  <a:gd name="T28" fmla="*/ 7 w 60"/>
                  <a:gd name="T29" fmla="*/ 1 h 60"/>
                  <a:gd name="T30" fmla="*/ 7 w 60"/>
                  <a:gd name="T31" fmla="*/ 1 h 60"/>
                  <a:gd name="T32" fmla="*/ 6 w 60"/>
                  <a:gd name="T33" fmla="*/ 1 h 60"/>
                  <a:gd name="T34" fmla="*/ 6 w 60"/>
                  <a:gd name="T35" fmla="*/ 1 h 60"/>
                  <a:gd name="T36" fmla="*/ 4 w 60"/>
                  <a:gd name="T37" fmla="*/ 1 h 60"/>
                  <a:gd name="T38" fmla="*/ 2 w 60"/>
                  <a:gd name="T39" fmla="*/ 1 h 60"/>
                  <a:gd name="T40" fmla="*/ 2 w 60"/>
                  <a:gd name="T41" fmla="*/ 1 h 60"/>
                  <a:gd name="T42" fmla="*/ 2 w 60"/>
                  <a:gd name="T43" fmla="*/ 1 h 60"/>
                  <a:gd name="T44" fmla="*/ 2 w 60"/>
                  <a:gd name="T45" fmla="*/ 1 h 60"/>
                  <a:gd name="T46" fmla="*/ 2 w 60"/>
                  <a:gd name="T47" fmla="*/ 1 h 60"/>
                  <a:gd name="T48" fmla="*/ 2 w 60"/>
                  <a:gd name="T49" fmla="*/ 1 h 60"/>
                  <a:gd name="T50" fmla="*/ 0 w 60"/>
                  <a:gd name="T51" fmla="*/ 1 h 60"/>
                  <a:gd name="T52" fmla="*/ 2 w 60"/>
                  <a:gd name="T53" fmla="*/ 1 h 60"/>
                  <a:gd name="T54" fmla="*/ 2 w 60"/>
                  <a:gd name="T55" fmla="*/ 1 h 60"/>
                  <a:gd name="T56" fmla="*/ 2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8" y="10"/>
                    </a:moveTo>
                    <a:lnTo>
                      <a:pt x="8" y="10"/>
                    </a:lnTo>
                    <a:lnTo>
                      <a:pt x="12" y="6"/>
                    </a:lnTo>
                    <a:lnTo>
                      <a:pt x="18" y="2"/>
                    </a:lnTo>
                    <a:lnTo>
                      <a:pt x="28" y="0"/>
                    </a:lnTo>
                    <a:lnTo>
                      <a:pt x="40" y="2"/>
                    </a:lnTo>
                    <a:lnTo>
                      <a:pt x="46" y="4"/>
                    </a:lnTo>
                    <a:lnTo>
                      <a:pt x="50" y="8"/>
                    </a:lnTo>
                    <a:lnTo>
                      <a:pt x="54" y="12"/>
                    </a:lnTo>
                    <a:lnTo>
                      <a:pt x="58" y="16"/>
                    </a:lnTo>
                    <a:lnTo>
                      <a:pt x="60" y="28"/>
                    </a:lnTo>
                    <a:lnTo>
                      <a:pt x="58" y="40"/>
                    </a:lnTo>
                    <a:lnTo>
                      <a:pt x="56" y="44"/>
                    </a:lnTo>
                    <a:lnTo>
                      <a:pt x="52" y="50"/>
                    </a:lnTo>
                    <a:lnTo>
                      <a:pt x="48" y="54"/>
                    </a:lnTo>
                    <a:lnTo>
                      <a:pt x="42" y="56"/>
                    </a:lnTo>
                    <a:lnTo>
                      <a:pt x="32" y="60"/>
                    </a:lnTo>
                    <a:lnTo>
                      <a:pt x="20" y="58"/>
                    </a:lnTo>
                    <a:lnTo>
                      <a:pt x="14" y="56"/>
                    </a:lnTo>
                    <a:lnTo>
                      <a:pt x="10" y="52"/>
                    </a:lnTo>
                    <a:lnTo>
                      <a:pt x="6" y="48"/>
                    </a:lnTo>
                    <a:lnTo>
                      <a:pt x="4" y="42"/>
                    </a:lnTo>
                    <a:lnTo>
                      <a:pt x="0" y="30"/>
                    </a:lnTo>
                    <a:lnTo>
                      <a:pt x="2" y="20"/>
                    </a:lnTo>
                    <a:lnTo>
                      <a:pt x="8" y="10"/>
                    </a:lnTo>
                    <a:close/>
                  </a:path>
                </a:pathLst>
              </a:custGeom>
              <a:solidFill>
                <a:srgbClr val="FFBF00"/>
              </a:solidFill>
              <a:ln w="9525">
                <a:noFill/>
                <a:round/>
                <a:headEnd/>
                <a:tailEnd/>
              </a:ln>
            </p:spPr>
            <p:txBody>
              <a:bodyPr/>
              <a:lstStyle/>
              <a:p>
                <a:endParaRPr lang="zh-TW" altLang="en-US"/>
              </a:p>
            </p:txBody>
          </p:sp>
          <p:sp>
            <p:nvSpPr>
              <p:cNvPr id="24722" name="Freeform 154"/>
              <p:cNvSpPr>
                <a:spLocks/>
              </p:cNvSpPr>
              <p:nvPr/>
            </p:nvSpPr>
            <p:spPr bwMode="auto">
              <a:xfrm>
                <a:off x="561" y="108"/>
                <a:ext cx="30" cy="21"/>
              </a:xfrm>
              <a:custGeom>
                <a:avLst/>
                <a:gdLst>
                  <a:gd name="T0" fmla="*/ 2 w 38"/>
                  <a:gd name="T1" fmla="*/ 1 h 36"/>
                  <a:gd name="T2" fmla="*/ 2 w 38"/>
                  <a:gd name="T3" fmla="*/ 1 h 36"/>
                  <a:gd name="T4" fmla="*/ 2 w 38"/>
                  <a:gd name="T5" fmla="*/ 0 h 36"/>
                  <a:gd name="T6" fmla="*/ 2 w 38"/>
                  <a:gd name="T7" fmla="*/ 1 h 36"/>
                  <a:gd name="T8" fmla="*/ 2 w 38"/>
                  <a:gd name="T9" fmla="*/ 1 h 36"/>
                  <a:gd name="T10" fmla="*/ 2 w 38"/>
                  <a:gd name="T11" fmla="*/ 1 h 36"/>
                  <a:gd name="T12" fmla="*/ 2 w 38"/>
                  <a:gd name="T13" fmla="*/ 1 h 36"/>
                  <a:gd name="T14" fmla="*/ 0 w 38"/>
                  <a:gd name="T15" fmla="*/ 1 h 36"/>
                  <a:gd name="T16" fmla="*/ 2 w 38"/>
                  <a:gd name="T17" fmla="*/ 1 h 36"/>
                  <a:gd name="T18" fmla="*/ 2 w 38"/>
                  <a:gd name="T19" fmla="*/ 1 h 36"/>
                  <a:gd name="T20" fmla="*/ 2 w 38"/>
                  <a:gd name="T21" fmla="*/ 1 h 36"/>
                  <a:gd name="T22" fmla="*/ 2 w 38"/>
                  <a:gd name="T23" fmla="*/ 1 h 36"/>
                  <a:gd name="T24" fmla="*/ 2 w 38"/>
                  <a:gd name="T25" fmla="*/ 1 h 36"/>
                  <a:gd name="T26" fmla="*/ 2 w 38"/>
                  <a:gd name="T27" fmla="*/ 1 h 36"/>
                  <a:gd name="T28" fmla="*/ 3 w 38"/>
                  <a:gd name="T29" fmla="*/ 1 h 36"/>
                  <a:gd name="T30" fmla="*/ 3 w 38"/>
                  <a:gd name="T31" fmla="*/ 1 h 36"/>
                  <a:gd name="T32" fmla="*/ 3 w 38"/>
                  <a:gd name="T33" fmla="*/ 1 h 36"/>
                  <a:gd name="T34" fmla="*/ 4 w 38"/>
                  <a:gd name="T35" fmla="*/ 1 h 36"/>
                  <a:gd name="T36" fmla="*/ 3 w 38"/>
                  <a:gd name="T37" fmla="*/ 1 h 36"/>
                  <a:gd name="T38" fmla="*/ 3 w 38"/>
                  <a:gd name="T39" fmla="*/ 1 h 36"/>
                  <a:gd name="T40" fmla="*/ 2 w 38"/>
                  <a:gd name="T41" fmla="*/ 1 h 36"/>
                  <a:gd name="T42" fmla="*/ 2 w 38"/>
                  <a:gd name="T43" fmla="*/ 1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36"/>
                  <a:gd name="T68" fmla="*/ 38 w 38"/>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36">
                    <a:moveTo>
                      <a:pt x="26" y="2"/>
                    </a:moveTo>
                    <a:lnTo>
                      <a:pt x="26" y="2"/>
                    </a:lnTo>
                    <a:lnTo>
                      <a:pt x="20" y="0"/>
                    </a:lnTo>
                    <a:lnTo>
                      <a:pt x="12" y="2"/>
                    </a:lnTo>
                    <a:lnTo>
                      <a:pt x="6" y="4"/>
                    </a:lnTo>
                    <a:lnTo>
                      <a:pt x="2" y="10"/>
                    </a:lnTo>
                    <a:lnTo>
                      <a:pt x="0" y="16"/>
                    </a:lnTo>
                    <a:lnTo>
                      <a:pt x="2" y="24"/>
                    </a:lnTo>
                    <a:lnTo>
                      <a:pt x="6" y="30"/>
                    </a:lnTo>
                    <a:lnTo>
                      <a:pt x="12" y="34"/>
                    </a:lnTo>
                    <a:lnTo>
                      <a:pt x="18" y="36"/>
                    </a:lnTo>
                    <a:lnTo>
                      <a:pt x="26" y="34"/>
                    </a:lnTo>
                    <a:lnTo>
                      <a:pt x="32" y="32"/>
                    </a:lnTo>
                    <a:lnTo>
                      <a:pt x="36" y="26"/>
                    </a:lnTo>
                    <a:lnTo>
                      <a:pt x="38" y="18"/>
                    </a:lnTo>
                    <a:lnTo>
                      <a:pt x="36" y="12"/>
                    </a:lnTo>
                    <a:lnTo>
                      <a:pt x="32" y="6"/>
                    </a:lnTo>
                    <a:lnTo>
                      <a:pt x="26" y="2"/>
                    </a:lnTo>
                    <a:close/>
                  </a:path>
                </a:pathLst>
              </a:custGeom>
              <a:solidFill>
                <a:srgbClr val="FF9700"/>
              </a:solidFill>
              <a:ln w="9525">
                <a:noFill/>
                <a:round/>
                <a:headEnd/>
                <a:tailEnd/>
              </a:ln>
            </p:spPr>
            <p:txBody>
              <a:bodyPr/>
              <a:lstStyle/>
              <a:p>
                <a:endParaRPr lang="zh-TW" altLang="en-US"/>
              </a:p>
            </p:txBody>
          </p:sp>
          <p:sp>
            <p:nvSpPr>
              <p:cNvPr id="24723" name="Freeform 155"/>
              <p:cNvSpPr>
                <a:spLocks/>
              </p:cNvSpPr>
              <p:nvPr/>
            </p:nvSpPr>
            <p:spPr bwMode="auto">
              <a:xfrm>
                <a:off x="557" y="87"/>
                <a:ext cx="30" cy="21"/>
              </a:xfrm>
              <a:custGeom>
                <a:avLst/>
                <a:gdLst>
                  <a:gd name="T0" fmla="*/ 4 w 36"/>
                  <a:gd name="T1" fmla="*/ 1 h 34"/>
                  <a:gd name="T2" fmla="*/ 4 w 36"/>
                  <a:gd name="T3" fmla="*/ 1 h 34"/>
                  <a:gd name="T4" fmla="*/ 3 w 36"/>
                  <a:gd name="T5" fmla="*/ 0 h 34"/>
                  <a:gd name="T6" fmla="*/ 2 w 36"/>
                  <a:gd name="T7" fmla="*/ 0 h 34"/>
                  <a:gd name="T8" fmla="*/ 2 w 36"/>
                  <a:gd name="T9" fmla="*/ 1 h 34"/>
                  <a:gd name="T10" fmla="*/ 2 w 36"/>
                  <a:gd name="T11" fmla="*/ 1 h 34"/>
                  <a:gd name="T12" fmla="*/ 2 w 36"/>
                  <a:gd name="T13" fmla="*/ 1 h 34"/>
                  <a:gd name="T14" fmla="*/ 0 w 36"/>
                  <a:gd name="T15" fmla="*/ 1 h 34"/>
                  <a:gd name="T16" fmla="*/ 2 w 36"/>
                  <a:gd name="T17" fmla="*/ 1 h 34"/>
                  <a:gd name="T18" fmla="*/ 2 w 36"/>
                  <a:gd name="T19" fmla="*/ 1 h 34"/>
                  <a:gd name="T20" fmla="*/ 2 w 36"/>
                  <a:gd name="T21" fmla="*/ 1 h 34"/>
                  <a:gd name="T22" fmla="*/ 2 w 36"/>
                  <a:gd name="T23" fmla="*/ 1 h 34"/>
                  <a:gd name="T24" fmla="*/ 2 w 36"/>
                  <a:gd name="T25" fmla="*/ 1 h 34"/>
                  <a:gd name="T26" fmla="*/ 4 w 36"/>
                  <a:gd name="T27" fmla="*/ 1 h 34"/>
                  <a:gd name="T28" fmla="*/ 5 w 36"/>
                  <a:gd name="T29" fmla="*/ 1 h 34"/>
                  <a:gd name="T30" fmla="*/ 6 w 36"/>
                  <a:gd name="T31" fmla="*/ 1 h 34"/>
                  <a:gd name="T32" fmla="*/ 6 w 36"/>
                  <a:gd name="T33" fmla="*/ 1 h 34"/>
                  <a:gd name="T34" fmla="*/ 6 w 36"/>
                  <a:gd name="T35" fmla="*/ 1 h 34"/>
                  <a:gd name="T36" fmla="*/ 6 w 36"/>
                  <a:gd name="T37" fmla="*/ 1 h 34"/>
                  <a:gd name="T38" fmla="*/ 5 w 36"/>
                  <a:gd name="T39" fmla="*/ 1 h 34"/>
                  <a:gd name="T40" fmla="*/ 4 w 36"/>
                  <a:gd name="T41" fmla="*/ 1 h 34"/>
                  <a:gd name="T42" fmla="*/ 4 w 36"/>
                  <a:gd name="T43" fmla="*/ 1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4"/>
                  <a:gd name="T68" fmla="*/ 36 w 36"/>
                  <a:gd name="T69" fmla="*/ 34 h 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4">
                    <a:moveTo>
                      <a:pt x="26" y="2"/>
                    </a:moveTo>
                    <a:lnTo>
                      <a:pt x="26" y="2"/>
                    </a:lnTo>
                    <a:lnTo>
                      <a:pt x="20" y="0"/>
                    </a:lnTo>
                    <a:lnTo>
                      <a:pt x="12" y="0"/>
                    </a:lnTo>
                    <a:lnTo>
                      <a:pt x="6" y="4"/>
                    </a:lnTo>
                    <a:lnTo>
                      <a:pt x="2" y="8"/>
                    </a:lnTo>
                    <a:lnTo>
                      <a:pt x="0" y="16"/>
                    </a:lnTo>
                    <a:lnTo>
                      <a:pt x="2" y="22"/>
                    </a:lnTo>
                    <a:lnTo>
                      <a:pt x="4" y="28"/>
                    </a:lnTo>
                    <a:lnTo>
                      <a:pt x="10" y="32"/>
                    </a:lnTo>
                    <a:lnTo>
                      <a:pt x="18" y="34"/>
                    </a:lnTo>
                    <a:lnTo>
                      <a:pt x="24" y="34"/>
                    </a:lnTo>
                    <a:lnTo>
                      <a:pt x="30" y="30"/>
                    </a:lnTo>
                    <a:lnTo>
                      <a:pt x="34" y="24"/>
                    </a:lnTo>
                    <a:lnTo>
                      <a:pt x="36" y="18"/>
                    </a:lnTo>
                    <a:lnTo>
                      <a:pt x="36" y="12"/>
                    </a:lnTo>
                    <a:lnTo>
                      <a:pt x="32" y="6"/>
                    </a:lnTo>
                    <a:lnTo>
                      <a:pt x="26" y="2"/>
                    </a:lnTo>
                    <a:close/>
                  </a:path>
                </a:pathLst>
              </a:custGeom>
              <a:solidFill>
                <a:srgbClr val="FFBF00"/>
              </a:solidFill>
              <a:ln w="9525">
                <a:noFill/>
                <a:round/>
                <a:headEnd/>
                <a:tailEnd/>
              </a:ln>
            </p:spPr>
            <p:txBody>
              <a:bodyPr/>
              <a:lstStyle/>
              <a:p>
                <a:endParaRPr lang="zh-TW" altLang="en-US"/>
              </a:p>
            </p:txBody>
          </p:sp>
          <p:sp>
            <p:nvSpPr>
              <p:cNvPr id="24724" name="Freeform 156"/>
              <p:cNvSpPr>
                <a:spLocks/>
              </p:cNvSpPr>
              <p:nvPr/>
            </p:nvSpPr>
            <p:spPr bwMode="auto">
              <a:xfrm>
                <a:off x="522" y="129"/>
                <a:ext cx="34" cy="24"/>
              </a:xfrm>
              <a:custGeom>
                <a:avLst/>
                <a:gdLst>
                  <a:gd name="T0" fmla="*/ 3 w 42"/>
                  <a:gd name="T1" fmla="*/ 1 h 40"/>
                  <a:gd name="T2" fmla="*/ 3 w 42"/>
                  <a:gd name="T3" fmla="*/ 1 h 40"/>
                  <a:gd name="T4" fmla="*/ 2 w 42"/>
                  <a:gd name="T5" fmla="*/ 0 h 40"/>
                  <a:gd name="T6" fmla="*/ 2 w 42"/>
                  <a:gd name="T7" fmla="*/ 0 h 40"/>
                  <a:gd name="T8" fmla="*/ 2 w 42"/>
                  <a:gd name="T9" fmla="*/ 1 h 40"/>
                  <a:gd name="T10" fmla="*/ 2 w 42"/>
                  <a:gd name="T11" fmla="*/ 1 h 40"/>
                  <a:gd name="T12" fmla="*/ 2 w 42"/>
                  <a:gd name="T13" fmla="*/ 1 h 40"/>
                  <a:gd name="T14" fmla="*/ 0 w 42"/>
                  <a:gd name="T15" fmla="*/ 1 h 40"/>
                  <a:gd name="T16" fmla="*/ 2 w 42"/>
                  <a:gd name="T17" fmla="*/ 1 h 40"/>
                  <a:gd name="T18" fmla="*/ 2 w 42"/>
                  <a:gd name="T19" fmla="*/ 1 h 40"/>
                  <a:gd name="T20" fmla="*/ 2 w 42"/>
                  <a:gd name="T21" fmla="*/ 1 h 40"/>
                  <a:gd name="T22" fmla="*/ 2 w 42"/>
                  <a:gd name="T23" fmla="*/ 1 h 40"/>
                  <a:gd name="T24" fmla="*/ 2 w 42"/>
                  <a:gd name="T25" fmla="*/ 1 h 40"/>
                  <a:gd name="T26" fmla="*/ 3 w 42"/>
                  <a:gd name="T27" fmla="*/ 1 h 40"/>
                  <a:gd name="T28" fmla="*/ 4 w 42"/>
                  <a:gd name="T29" fmla="*/ 1 h 40"/>
                  <a:gd name="T30" fmla="*/ 5 w 42"/>
                  <a:gd name="T31" fmla="*/ 1 h 40"/>
                  <a:gd name="T32" fmla="*/ 5 w 42"/>
                  <a:gd name="T33" fmla="*/ 1 h 40"/>
                  <a:gd name="T34" fmla="*/ 5 w 42"/>
                  <a:gd name="T35" fmla="*/ 1 h 40"/>
                  <a:gd name="T36" fmla="*/ 5 w 42"/>
                  <a:gd name="T37" fmla="*/ 1 h 40"/>
                  <a:gd name="T38" fmla="*/ 4 w 42"/>
                  <a:gd name="T39" fmla="*/ 1 h 40"/>
                  <a:gd name="T40" fmla="*/ 3 w 42"/>
                  <a:gd name="T41" fmla="*/ 1 h 40"/>
                  <a:gd name="T42" fmla="*/ 3 w 42"/>
                  <a:gd name="T43" fmla="*/ 1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40"/>
                  <a:gd name="T68" fmla="*/ 42 w 42"/>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40">
                    <a:moveTo>
                      <a:pt x="30" y="2"/>
                    </a:moveTo>
                    <a:lnTo>
                      <a:pt x="30" y="2"/>
                    </a:lnTo>
                    <a:lnTo>
                      <a:pt x="22" y="0"/>
                    </a:lnTo>
                    <a:lnTo>
                      <a:pt x="14" y="0"/>
                    </a:lnTo>
                    <a:lnTo>
                      <a:pt x="8" y="4"/>
                    </a:lnTo>
                    <a:lnTo>
                      <a:pt x="2" y="10"/>
                    </a:lnTo>
                    <a:lnTo>
                      <a:pt x="0" y="18"/>
                    </a:lnTo>
                    <a:lnTo>
                      <a:pt x="2" y="26"/>
                    </a:lnTo>
                    <a:lnTo>
                      <a:pt x="6" y="32"/>
                    </a:lnTo>
                    <a:lnTo>
                      <a:pt x="14" y="38"/>
                    </a:lnTo>
                    <a:lnTo>
                      <a:pt x="22" y="40"/>
                    </a:lnTo>
                    <a:lnTo>
                      <a:pt x="28" y="38"/>
                    </a:lnTo>
                    <a:lnTo>
                      <a:pt x="36" y="36"/>
                    </a:lnTo>
                    <a:lnTo>
                      <a:pt x="40" y="28"/>
                    </a:lnTo>
                    <a:lnTo>
                      <a:pt x="42" y="22"/>
                    </a:lnTo>
                    <a:lnTo>
                      <a:pt x="42" y="14"/>
                    </a:lnTo>
                    <a:lnTo>
                      <a:pt x="36" y="6"/>
                    </a:lnTo>
                    <a:lnTo>
                      <a:pt x="30" y="2"/>
                    </a:lnTo>
                    <a:close/>
                  </a:path>
                </a:pathLst>
              </a:custGeom>
              <a:solidFill>
                <a:srgbClr val="FF9700"/>
              </a:solidFill>
              <a:ln w="9525">
                <a:noFill/>
                <a:round/>
                <a:headEnd/>
                <a:tailEnd/>
              </a:ln>
            </p:spPr>
            <p:txBody>
              <a:bodyPr/>
              <a:lstStyle/>
              <a:p>
                <a:endParaRPr lang="zh-TW" altLang="en-US"/>
              </a:p>
            </p:txBody>
          </p:sp>
          <p:sp>
            <p:nvSpPr>
              <p:cNvPr id="24725" name="Freeform 157"/>
              <p:cNvSpPr>
                <a:spLocks/>
              </p:cNvSpPr>
              <p:nvPr/>
            </p:nvSpPr>
            <p:spPr bwMode="auto">
              <a:xfrm>
                <a:off x="782" y="208"/>
                <a:ext cx="17" cy="12"/>
              </a:xfrm>
              <a:custGeom>
                <a:avLst/>
                <a:gdLst>
                  <a:gd name="T0" fmla="*/ 3 w 20"/>
                  <a:gd name="T1" fmla="*/ 1 h 20"/>
                  <a:gd name="T2" fmla="*/ 3 w 20"/>
                  <a:gd name="T3" fmla="*/ 1 h 20"/>
                  <a:gd name="T4" fmla="*/ 3 w 20"/>
                  <a:gd name="T5" fmla="*/ 0 h 20"/>
                  <a:gd name="T6" fmla="*/ 3 w 20"/>
                  <a:gd name="T7" fmla="*/ 0 h 20"/>
                  <a:gd name="T8" fmla="*/ 3 w 20"/>
                  <a:gd name="T9" fmla="*/ 1 h 20"/>
                  <a:gd name="T10" fmla="*/ 0 w 20"/>
                  <a:gd name="T11" fmla="*/ 1 h 20"/>
                  <a:gd name="T12" fmla="*/ 0 w 20"/>
                  <a:gd name="T13" fmla="*/ 1 h 20"/>
                  <a:gd name="T14" fmla="*/ 0 w 20"/>
                  <a:gd name="T15" fmla="*/ 1 h 20"/>
                  <a:gd name="T16" fmla="*/ 0 w 20"/>
                  <a:gd name="T17" fmla="*/ 1 h 20"/>
                  <a:gd name="T18" fmla="*/ 2 w 20"/>
                  <a:gd name="T19" fmla="*/ 1 h 20"/>
                  <a:gd name="T20" fmla="*/ 3 w 20"/>
                  <a:gd name="T21" fmla="*/ 1 h 20"/>
                  <a:gd name="T22" fmla="*/ 3 w 20"/>
                  <a:gd name="T23" fmla="*/ 1 h 20"/>
                  <a:gd name="T24" fmla="*/ 3 w 20"/>
                  <a:gd name="T25" fmla="*/ 1 h 20"/>
                  <a:gd name="T26" fmla="*/ 3 w 20"/>
                  <a:gd name="T27" fmla="*/ 1 h 20"/>
                  <a:gd name="T28" fmla="*/ 3 w 20"/>
                  <a:gd name="T29" fmla="*/ 1 h 20"/>
                  <a:gd name="T30" fmla="*/ 4 w 20"/>
                  <a:gd name="T31" fmla="*/ 1 h 20"/>
                  <a:gd name="T32" fmla="*/ 4 w 20"/>
                  <a:gd name="T33" fmla="*/ 1 h 20"/>
                  <a:gd name="T34" fmla="*/ 4 w 20"/>
                  <a:gd name="T35" fmla="*/ 1 h 20"/>
                  <a:gd name="T36" fmla="*/ 4 w 20"/>
                  <a:gd name="T37" fmla="*/ 1 h 20"/>
                  <a:gd name="T38" fmla="*/ 3 w 20"/>
                  <a:gd name="T39" fmla="*/ 1 h 20"/>
                  <a:gd name="T40" fmla="*/ 3 w 20"/>
                  <a:gd name="T41" fmla="*/ 1 h 20"/>
                  <a:gd name="T42" fmla="*/ 3 w 20"/>
                  <a:gd name="T43" fmla="*/ 1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
                  <a:gd name="T67" fmla="*/ 0 h 20"/>
                  <a:gd name="T68" fmla="*/ 20 w 20"/>
                  <a:gd name="T69" fmla="*/ 20 h 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 h="20">
                    <a:moveTo>
                      <a:pt x="14" y="2"/>
                    </a:moveTo>
                    <a:lnTo>
                      <a:pt x="14" y="2"/>
                    </a:lnTo>
                    <a:lnTo>
                      <a:pt x="10" y="0"/>
                    </a:lnTo>
                    <a:lnTo>
                      <a:pt x="6" y="0"/>
                    </a:lnTo>
                    <a:lnTo>
                      <a:pt x="4" y="2"/>
                    </a:lnTo>
                    <a:lnTo>
                      <a:pt x="0" y="6"/>
                    </a:lnTo>
                    <a:lnTo>
                      <a:pt x="0" y="10"/>
                    </a:lnTo>
                    <a:lnTo>
                      <a:pt x="0" y="12"/>
                    </a:lnTo>
                    <a:lnTo>
                      <a:pt x="2" y="16"/>
                    </a:lnTo>
                    <a:lnTo>
                      <a:pt x="6" y="18"/>
                    </a:lnTo>
                    <a:lnTo>
                      <a:pt x="10" y="20"/>
                    </a:lnTo>
                    <a:lnTo>
                      <a:pt x="14" y="20"/>
                    </a:lnTo>
                    <a:lnTo>
                      <a:pt x="16" y="18"/>
                    </a:lnTo>
                    <a:lnTo>
                      <a:pt x="20" y="14"/>
                    </a:lnTo>
                    <a:lnTo>
                      <a:pt x="20" y="10"/>
                    </a:lnTo>
                    <a:lnTo>
                      <a:pt x="20" y="6"/>
                    </a:lnTo>
                    <a:lnTo>
                      <a:pt x="18" y="4"/>
                    </a:lnTo>
                    <a:lnTo>
                      <a:pt x="14" y="2"/>
                    </a:lnTo>
                    <a:close/>
                  </a:path>
                </a:pathLst>
              </a:custGeom>
              <a:solidFill>
                <a:srgbClr val="FFBF00"/>
              </a:solidFill>
              <a:ln w="9525">
                <a:noFill/>
                <a:round/>
                <a:headEnd/>
                <a:tailEnd/>
              </a:ln>
            </p:spPr>
            <p:txBody>
              <a:bodyPr/>
              <a:lstStyle/>
              <a:p>
                <a:endParaRPr lang="zh-TW" altLang="en-US"/>
              </a:p>
            </p:txBody>
          </p:sp>
          <p:sp>
            <p:nvSpPr>
              <p:cNvPr id="24726" name="Freeform 158"/>
              <p:cNvSpPr>
                <a:spLocks/>
              </p:cNvSpPr>
              <p:nvPr/>
            </p:nvSpPr>
            <p:spPr bwMode="auto">
              <a:xfrm>
                <a:off x="787" y="191"/>
                <a:ext cx="16" cy="12"/>
              </a:xfrm>
              <a:custGeom>
                <a:avLst/>
                <a:gdLst>
                  <a:gd name="T0" fmla="*/ 2 w 20"/>
                  <a:gd name="T1" fmla="*/ 1 h 20"/>
                  <a:gd name="T2" fmla="*/ 2 w 20"/>
                  <a:gd name="T3" fmla="*/ 1 h 20"/>
                  <a:gd name="T4" fmla="*/ 2 w 20"/>
                  <a:gd name="T5" fmla="*/ 0 h 20"/>
                  <a:gd name="T6" fmla="*/ 2 w 20"/>
                  <a:gd name="T7" fmla="*/ 0 h 20"/>
                  <a:gd name="T8" fmla="*/ 2 w 20"/>
                  <a:gd name="T9" fmla="*/ 1 h 20"/>
                  <a:gd name="T10" fmla="*/ 2 w 20"/>
                  <a:gd name="T11" fmla="*/ 1 h 20"/>
                  <a:gd name="T12" fmla="*/ 2 w 20"/>
                  <a:gd name="T13" fmla="*/ 1 h 20"/>
                  <a:gd name="T14" fmla="*/ 0 w 20"/>
                  <a:gd name="T15" fmla="*/ 1 h 20"/>
                  <a:gd name="T16" fmla="*/ 0 w 20"/>
                  <a:gd name="T17" fmla="*/ 1 h 20"/>
                  <a:gd name="T18" fmla="*/ 2 w 20"/>
                  <a:gd name="T19" fmla="*/ 1 h 20"/>
                  <a:gd name="T20" fmla="*/ 2 w 20"/>
                  <a:gd name="T21" fmla="*/ 1 h 20"/>
                  <a:gd name="T22" fmla="*/ 2 w 20"/>
                  <a:gd name="T23" fmla="*/ 1 h 20"/>
                  <a:gd name="T24" fmla="*/ 2 w 20"/>
                  <a:gd name="T25" fmla="*/ 1 h 20"/>
                  <a:gd name="T26" fmla="*/ 2 w 20"/>
                  <a:gd name="T27" fmla="*/ 1 h 20"/>
                  <a:gd name="T28" fmla="*/ 2 w 20"/>
                  <a:gd name="T29" fmla="*/ 1 h 20"/>
                  <a:gd name="T30" fmla="*/ 2 w 20"/>
                  <a:gd name="T31" fmla="*/ 1 h 20"/>
                  <a:gd name="T32" fmla="*/ 2 w 20"/>
                  <a:gd name="T33" fmla="*/ 1 h 20"/>
                  <a:gd name="T34" fmla="*/ 2 w 20"/>
                  <a:gd name="T35" fmla="*/ 1 h 20"/>
                  <a:gd name="T36" fmla="*/ 2 w 20"/>
                  <a:gd name="T37" fmla="*/ 1 h 20"/>
                  <a:gd name="T38" fmla="*/ 2 w 20"/>
                  <a:gd name="T39" fmla="*/ 1 h 20"/>
                  <a:gd name="T40" fmla="*/ 2 w 20"/>
                  <a:gd name="T41" fmla="*/ 1 h 20"/>
                  <a:gd name="T42" fmla="*/ 2 w 20"/>
                  <a:gd name="T43" fmla="*/ 1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
                  <a:gd name="T67" fmla="*/ 0 h 20"/>
                  <a:gd name="T68" fmla="*/ 20 w 20"/>
                  <a:gd name="T69" fmla="*/ 20 h 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 h="20">
                    <a:moveTo>
                      <a:pt x="14" y="2"/>
                    </a:moveTo>
                    <a:lnTo>
                      <a:pt x="14" y="2"/>
                    </a:lnTo>
                    <a:lnTo>
                      <a:pt x="10" y="0"/>
                    </a:lnTo>
                    <a:lnTo>
                      <a:pt x="6" y="0"/>
                    </a:lnTo>
                    <a:lnTo>
                      <a:pt x="4" y="2"/>
                    </a:lnTo>
                    <a:lnTo>
                      <a:pt x="2" y="6"/>
                    </a:lnTo>
                    <a:lnTo>
                      <a:pt x="0" y="10"/>
                    </a:lnTo>
                    <a:lnTo>
                      <a:pt x="0" y="14"/>
                    </a:lnTo>
                    <a:lnTo>
                      <a:pt x="2" y="16"/>
                    </a:lnTo>
                    <a:lnTo>
                      <a:pt x="6" y="18"/>
                    </a:lnTo>
                    <a:lnTo>
                      <a:pt x="10" y="20"/>
                    </a:lnTo>
                    <a:lnTo>
                      <a:pt x="14" y="20"/>
                    </a:lnTo>
                    <a:lnTo>
                      <a:pt x="18" y="18"/>
                    </a:lnTo>
                    <a:lnTo>
                      <a:pt x="20" y="14"/>
                    </a:lnTo>
                    <a:lnTo>
                      <a:pt x="20" y="10"/>
                    </a:lnTo>
                    <a:lnTo>
                      <a:pt x="20" y="8"/>
                    </a:lnTo>
                    <a:lnTo>
                      <a:pt x="18" y="4"/>
                    </a:lnTo>
                    <a:lnTo>
                      <a:pt x="14" y="2"/>
                    </a:lnTo>
                    <a:close/>
                  </a:path>
                </a:pathLst>
              </a:custGeom>
              <a:solidFill>
                <a:srgbClr val="FFBF00"/>
              </a:solidFill>
              <a:ln w="9525">
                <a:noFill/>
                <a:round/>
                <a:headEnd/>
                <a:tailEnd/>
              </a:ln>
            </p:spPr>
            <p:txBody>
              <a:bodyPr/>
              <a:lstStyle/>
              <a:p>
                <a:endParaRPr lang="zh-TW" altLang="en-US"/>
              </a:p>
            </p:txBody>
          </p:sp>
          <p:sp>
            <p:nvSpPr>
              <p:cNvPr id="24727" name="Freeform 159"/>
              <p:cNvSpPr>
                <a:spLocks/>
              </p:cNvSpPr>
              <p:nvPr/>
            </p:nvSpPr>
            <p:spPr bwMode="auto">
              <a:xfrm>
                <a:off x="799" y="203"/>
                <a:ext cx="17" cy="11"/>
              </a:xfrm>
              <a:custGeom>
                <a:avLst/>
                <a:gdLst>
                  <a:gd name="T0" fmla="*/ 2 w 22"/>
                  <a:gd name="T1" fmla="*/ 0 h 18"/>
                  <a:gd name="T2" fmla="*/ 2 w 22"/>
                  <a:gd name="T3" fmla="*/ 0 h 18"/>
                  <a:gd name="T4" fmla="*/ 2 w 22"/>
                  <a:gd name="T5" fmla="*/ 0 h 18"/>
                  <a:gd name="T6" fmla="*/ 2 w 22"/>
                  <a:gd name="T7" fmla="*/ 0 h 18"/>
                  <a:gd name="T8" fmla="*/ 2 w 22"/>
                  <a:gd name="T9" fmla="*/ 1 h 18"/>
                  <a:gd name="T10" fmla="*/ 2 w 22"/>
                  <a:gd name="T11" fmla="*/ 1 h 18"/>
                  <a:gd name="T12" fmla="*/ 2 w 22"/>
                  <a:gd name="T13" fmla="*/ 1 h 18"/>
                  <a:gd name="T14" fmla="*/ 0 w 22"/>
                  <a:gd name="T15" fmla="*/ 1 h 18"/>
                  <a:gd name="T16" fmla="*/ 2 w 22"/>
                  <a:gd name="T17" fmla="*/ 1 h 18"/>
                  <a:gd name="T18" fmla="*/ 2 w 22"/>
                  <a:gd name="T19" fmla="*/ 1 h 18"/>
                  <a:gd name="T20" fmla="*/ 2 w 22"/>
                  <a:gd name="T21" fmla="*/ 1 h 18"/>
                  <a:gd name="T22" fmla="*/ 2 w 22"/>
                  <a:gd name="T23" fmla="*/ 1 h 18"/>
                  <a:gd name="T24" fmla="*/ 2 w 22"/>
                  <a:gd name="T25" fmla="*/ 1 h 18"/>
                  <a:gd name="T26" fmla="*/ 2 w 22"/>
                  <a:gd name="T27" fmla="*/ 1 h 18"/>
                  <a:gd name="T28" fmla="*/ 2 w 22"/>
                  <a:gd name="T29" fmla="*/ 1 h 18"/>
                  <a:gd name="T30" fmla="*/ 2 w 22"/>
                  <a:gd name="T31" fmla="*/ 1 h 18"/>
                  <a:gd name="T32" fmla="*/ 2 w 22"/>
                  <a:gd name="T33" fmla="*/ 1 h 18"/>
                  <a:gd name="T34" fmla="*/ 2 w 22"/>
                  <a:gd name="T35" fmla="*/ 1 h 18"/>
                  <a:gd name="T36" fmla="*/ 2 w 22"/>
                  <a:gd name="T37" fmla="*/ 1 h 18"/>
                  <a:gd name="T38" fmla="*/ 2 w 22"/>
                  <a:gd name="T39" fmla="*/ 1 h 18"/>
                  <a:gd name="T40" fmla="*/ 2 w 22"/>
                  <a:gd name="T41" fmla="*/ 0 h 18"/>
                  <a:gd name="T42" fmla="*/ 2 w 22"/>
                  <a:gd name="T43" fmla="*/ 0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18"/>
                  <a:gd name="T68" fmla="*/ 22 w 22"/>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18">
                    <a:moveTo>
                      <a:pt x="16" y="0"/>
                    </a:moveTo>
                    <a:lnTo>
                      <a:pt x="16" y="0"/>
                    </a:lnTo>
                    <a:lnTo>
                      <a:pt x="12" y="0"/>
                    </a:lnTo>
                    <a:lnTo>
                      <a:pt x="8" y="0"/>
                    </a:lnTo>
                    <a:lnTo>
                      <a:pt x="4" y="2"/>
                    </a:lnTo>
                    <a:lnTo>
                      <a:pt x="2" y="4"/>
                    </a:lnTo>
                    <a:lnTo>
                      <a:pt x="0" y="8"/>
                    </a:lnTo>
                    <a:lnTo>
                      <a:pt x="2" y="12"/>
                    </a:lnTo>
                    <a:lnTo>
                      <a:pt x="4" y="14"/>
                    </a:lnTo>
                    <a:lnTo>
                      <a:pt x="6" y="18"/>
                    </a:lnTo>
                    <a:lnTo>
                      <a:pt x="10" y="18"/>
                    </a:lnTo>
                    <a:lnTo>
                      <a:pt x="14" y="18"/>
                    </a:lnTo>
                    <a:lnTo>
                      <a:pt x="18" y="16"/>
                    </a:lnTo>
                    <a:lnTo>
                      <a:pt x="20" y="14"/>
                    </a:lnTo>
                    <a:lnTo>
                      <a:pt x="22" y="10"/>
                    </a:lnTo>
                    <a:lnTo>
                      <a:pt x="20" y="6"/>
                    </a:lnTo>
                    <a:lnTo>
                      <a:pt x="18" y="2"/>
                    </a:lnTo>
                    <a:lnTo>
                      <a:pt x="16" y="0"/>
                    </a:lnTo>
                    <a:close/>
                  </a:path>
                </a:pathLst>
              </a:custGeom>
              <a:solidFill>
                <a:srgbClr val="FFBF00"/>
              </a:solidFill>
              <a:ln w="9525">
                <a:noFill/>
                <a:round/>
                <a:headEnd/>
                <a:tailEnd/>
              </a:ln>
            </p:spPr>
            <p:txBody>
              <a:bodyPr/>
              <a:lstStyle/>
              <a:p>
                <a:endParaRPr lang="zh-TW" altLang="en-US"/>
              </a:p>
            </p:txBody>
          </p:sp>
          <p:sp>
            <p:nvSpPr>
              <p:cNvPr id="24728" name="Freeform 160"/>
              <p:cNvSpPr>
                <a:spLocks/>
              </p:cNvSpPr>
              <p:nvPr/>
            </p:nvSpPr>
            <p:spPr bwMode="auto">
              <a:xfrm>
                <a:off x="820" y="233"/>
                <a:ext cx="11" cy="10"/>
              </a:xfrm>
              <a:custGeom>
                <a:avLst/>
                <a:gdLst>
                  <a:gd name="T0" fmla="*/ 2 w 14"/>
                  <a:gd name="T1" fmla="*/ 1 h 16"/>
                  <a:gd name="T2" fmla="*/ 2 w 14"/>
                  <a:gd name="T3" fmla="*/ 1 h 16"/>
                  <a:gd name="T4" fmla="*/ 2 w 14"/>
                  <a:gd name="T5" fmla="*/ 0 h 16"/>
                  <a:gd name="T6" fmla="*/ 2 w 14"/>
                  <a:gd name="T7" fmla="*/ 1 h 16"/>
                  <a:gd name="T8" fmla="*/ 0 w 14"/>
                  <a:gd name="T9" fmla="*/ 1 h 16"/>
                  <a:gd name="T10" fmla="*/ 0 w 14"/>
                  <a:gd name="T11" fmla="*/ 1 h 16"/>
                  <a:gd name="T12" fmla="*/ 0 w 14"/>
                  <a:gd name="T13" fmla="*/ 1 h 16"/>
                  <a:gd name="T14" fmla="*/ 2 w 14"/>
                  <a:gd name="T15" fmla="*/ 1 h 16"/>
                  <a:gd name="T16" fmla="*/ 2 w 14"/>
                  <a:gd name="T17" fmla="*/ 1 h 16"/>
                  <a:gd name="T18" fmla="*/ 2 w 14"/>
                  <a:gd name="T19" fmla="*/ 1 h 16"/>
                  <a:gd name="T20" fmla="*/ 2 w 14"/>
                  <a:gd name="T21" fmla="*/ 1 h 16"/>
                  <a:gd name="T22" fmla="*/ 2 w 14"/>
                  <a:gd name="T23" fmla="*/ 1 h 16"/>
                  <a:gd name="T24" fmla="*/ 2 w 14"/>
                  <a:gd name="T25" fmla="*/ 1 h 16"/>
                  <a:gd name="T26" fmla="*/ 2 w 14"/>
                  <a:gd name="T27" fmla="*/ 1 h 16"/>
                  <a:gd name="T28" fmla="*/ 2 w 14"/>
                  <a:gd name="T29" fmla="*/ 1 h 16"/>
                  <a:gd name="T30" fmla="*/ 2 w 14"/>
                  <a:gd name="T31" fmla="*/ 1 h 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
                  <a:gd name="T49" fmla="*/ 0 h 16"/>
                  <a:gd name="T50" fmla="*/ 14 w 14"/>
                  <a:gd name="T51" fmla="*/ 16 h 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 h="16">
                    <a:moveTo>
                      <a:pt x="10" y="2"/>
                    </a:moveTo>
                    <a:lnTo>
                      <a:pt x="10" y="2"/>
                    </a:lnTo>
                    <a:lnTo>
                      <a:pt x="8" y="0"/>
                    </a:lnTo>
                    <a:lnTo>
                      <a:pt x="4" y="2"/>
                    </a:lnTo>
                    <a:lnTo>
                      <a:pt x="0" y="4"/>
                    </a:lnTo>
                    <a:lnTo>
                      <a:pt x="0" y="10"/>
                    </a:lnTo>
                    <a:lnTo>
                      <a:pt x="4" y="14"/>
                    </a:lnTo>
                    <a:lnTo>
                      <a:pt x="6" y="16"/>
                    </a:lnTo>
                    <a:lnTo>
                      <a:pt x="10" y="16"/>
                    </a:lnTo>
                    <a:lnTo>
                      <a:pt x="14" y="12"/>
                    </a:lnTo>
                    <a:lnTo>
                      <a:pt x="14" y="6"/>
                    </a:lnTo>
                    <a:lnTo>
                      <a:pt x="10" y="2"/>
                    </a:lnTo>
                    <a:close/>
                  </a:path>
                </a:pathLst>
              </a:custGeom>
              <a:solidFill>
                <a:srgbClr val="FFBF00"/>
              </a:solidFill>
              <a:ln w="9525">
                <a:noFill/>
                <a:round/>
                <a:headEnd/>
                <a:tailEnd/>
              </a:ln>
            </p:spPr>
            <p:txBody>
              <a:bodyPr/>
              <a:lstStyle/>
              <a:p>
                <a:endParaRPr lang="zh-TW" altLang="en-US"/>
              </a:p>
            </p:txBody>
          </p:sp>
          <p:sp>
            <p:nvSpPr>
              <p:cNvPr id="24729" name="Freeform 161"/>
              <p:cNvSpPr>
                <a:spLocks/>
              </p:cNvSpPr>
              <p:nvPr/>
            </p:nvSpPr>
            <p:spPr bwMode="auto">
              <a:xfrm>
                <a:off x="739" y="195"/>
                <a:ext cx="17" cy="12"/>
              </a:xfrm>
              <a:custGeom>
                <a:avLst/>
                <a:gdLst>
                  <a:gd name="T0" fmla="*/ 2 w 22"/>
                  <a:gd name="T1" fmla="*/ 1 h 20"/>
                  <a:gd name="T2" fmla="*/ 2 w 22"/>
                  <a:gd name="T3" fmla="*/ 1 h 20"/>
                  <a:gd name="T4" fmla="*/ 2 w 22"/>
                  <a:gd name="T5" fmla="*/ 0 h 20"/>
                  <a:gd name="T6" fmla="*/ 2 w 22"/>
                  <a:gd name="T7" fmla="*/ 1 h 20"/>
                  <a:gd name="T8" fmla="*/ 2 w 22"/>
                  <a:gd name="T9" fmla="*/ 1 h 20"/>
                  <a:gd name="T10" fmla="*/ 2 w 22"/>
                  <a:gd name="T11" fmla="*/ 1 h 20"/>
                  <a:gd name="T12" fmla="*/ 2 w 22"/>
                  <a:gd name="T13" fmla="*/ 1 h 20"/>
                  <a:gd name="T14" fmla="*/ 0 w 22"/>
                  <a:gd name="T15" fmla="*/ 1 h 20"/>
                  <a:gd name="T16" fmla="*/ 2 w 22"/>
                  <a:gd name="T17" fmla="*/ 1 h 20"/>
                  <a:gd name="T18" fmla="*/ 2 w 22"/>
                  <a:gd name="T19" fmla="*/ 1 h 20"/>
                  <a:gd name="T20" fmla="*/ 2 w 22"/>
                  <a:gd name="T21" fmla="*/ 1 h 20"/>
                  <a:gd name="T22" fmla="*/ 2 w 22"/>
                  <a:gd name="T23" fmla="*/ 1 h 20"/>
                  <a:gd name="T24" fmla="*/ 2 w 22"/>
                  <a:gd name="T25" fmla="*/ 1 h 20"/>
                  <a:gd name="T26" fmla="*/ 2 w 22"/>
                  <a:gd name="T27" fmla="*/ 1 h 20"/>
                  <a:gd name="T28" fmla="*/ 2 w 22"/>
                  <a:gd name="T29" fmla="*/ 1 h 20"/>
                  <a:gd name="T30" fmla="*/ 2 w 22"/>
                  <a:gd name="T31" fmla="*/ 1 h 20"/>
                  <a:gd name="T32" fmla="*/ 2 w 22"/>
                  <a:gd name="T33" fmla="*/ 1 h 20"/>
                  <a:gd name="T34" fmla="*/ 2 w 22"/>
                  <a:gd name="T35" fmla="*/ 1 h 20"/>
                  <a:gd name="T36" fmla="*/ 2 w 22"/>
                  <a:gd name="T37" fmla="*/ 1 h 20"/>
                  <a:gd name="T38" fmla="*/ 2 w 22"/>
                  <a:gd name="T39" fmla="*/ 1 h 20"/>
                  <a:gd name="T40" fmla="*/ 2 w 22"/>
                  <a:gd name="T41" fmla="*/ 1 h 20"/>
                  <a:gd name="T42" fmla="*/ 2 w 22"/>
                  <a:gd name="T43" fmla="*/ 1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20"/>
                  <a:gd name="T68" fmla="*/ 22 w 22"/>
                  <a:gd name="T69" fmla="*/ 20 h 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20">
                    <a:moveTo>
                      <a:pt x="16" y="2"/>
                    </a:moveTo>
                    <a:lnTo>
                      <a:pt x="16" y="2"/>
                    </a:lnTo>
                    <a:lnTo>
                      <a:pt x="12" y="0"/>
                    </a:lnTo>
                    <a:lnTo>
                      <a:pt x="8" y="2"/>
                    </a:lnTo>
                    <a:lnTo>
                      <a:pt x="4" y="2"/>
                    </a:lnTo>
                    <a:lnTo>
                      <a:pt x="2" y="6"/>
                    </a:lnTo>
                    <a:lnTo>
                      <a:pt x="0" y="10"/>
                    </a:lnTo>
                    <a:lnTo>
                      <a:pt x="2" y="14"/>
                    </a:lnTo>
                    <a:lnTo>
                      <a:pt x="4" y="16"/>
                    </a:lnTo>
                    <a:lnTo>
                      <a:pt x="6" y="18"/>
                    </a:lnTo>
                    <a:lnTo>
                      <a:pt x="10" y="20"/>
                    </a:lnTo>
                    <a:lnTo>
                      <a:pt x="14" y="20"/>
                    </a:lnTo>
                    <a:lnTo>
                      <a:pt x="18" y="18"/>
                    </a:lnTo>
                    <a:lnTo>
                      <a:pt x="20" y="14"/>
                    </a:lnTo>
                    <a:lnTo>
                      <a:pt x="22" y="10"/>
                    </a:lnTo>
                    <a:lnTo>
                      <a:pt x="20" y="8"/>
                    </a:lnTo>
                    <a:lnTo>
                      <a:pt x="18" y="4"/>
                    </a:lnTo>
                    <a:lnTo>
                      <a:pt x="16" y="2"/>
                    </a:lnTo>
                    <a:close/>
                  </a:path>
                </a:pathLst>
              </a:custGeom>
              <a:solidFill>
                <a:srgbClr val="FFBF00"/>
              </a:solidFill>
              <a:ln w="9525">
                <a:noFill/>
                <a:round/>
                <a:headEnd/>
                <a:tailEnd/>
              </a:ln>
            </p:spPr>
            <p:txBody>
              <a:bodyPr/>
              <a:lstStyle/>
              <a:p>
                <a:endParaRPr lang="zh-TW" altLang="en-US"/>
              </a:p>
            </p:txBody>
          </p:sp>
          <p:sp>
            <p:nvSpPr>
              <p:cNvPr id="24730" name="Freeform 162"/>
              <p:cNvSpPr>
                <a:spLocks/>
              </p:cNvSpPr>
              <p:nvPr/>
            </p:nvSpPr>
            <p:spPr bwMode="auto">
              <a:xfrm>
                <a:off x="816" y="219"/>
                <a:ext cx="13" cy="9"/>
              </a:xfrm>
              <a:custGeom>
                <a:avLst/>
                <a:gdLst>
                  <a:gd name="T0" fmla="*/ 2 w 16"/>
                  <a:gd name="T1" fmla="*/ 1 h 16"/>
                  <a:gd name="T2" fmla="*/ 2 w 16"/>
                  <a:gd name="T3" fmla="*/ 1 h 16"/>
                  <a:gd name="T4" fmla="*/ 2 w 16"/>
                  <a:gd name="T5" fmla="*/ 0 h 16"/>
                  <a:gd name="T6" fmla="*/ 2 w 16"/>
                  <a:gd name="T7" fmla="*/ 0 h 16"/>
                  <a:gd name="T8" fmla="*/ 2 w 16"/>
                  <a:gd name="T9" fmla="*/ 1 h 16"/>
                  <a:gd name="T10" fmla="*/ 2 w 16"/>
                  <a:gd name="T11" fmla="*/ 1 h 16"/>
                  <a:gd name="T12" fmla="*/ 2 w 16"/>
                  <a:gd name="T13" fmla="*/ 1 h 16"/>
                  <a:gd name="T14" fmla="*/ 0 w 16"/>
                  <a:gd name="T15" fmla="*/ 1 h 16"/>
                  <a:gd name="T16" fmla="*/ 2 w 16"/>
                  <a:gd name="T17" fmla="*/ 1 h 16"/>
                  <a:gd name="T18" fmla="*/ 2 w 16"/>
                  <a:gd name="T19" fmla="*/ 1 h 16"/>
                  <a:gd name="T20" fmla="*/ 2 w 16"/>
                  <a:gd name="T21" fmla="*/ 1 h 16"/>
                  <a:gd name="T22" fmla="*/ 2 w 16"/>
                  <a:gd name="T23" fmla="*/ 1 h 16"/>
                  <a:gd name="T24" fmla="*/ 2 w 16"/>
                  <a:gd name="T25" fmla="*/ 1 h 16"/>
                  <a:gd name="T26" fmla="*/ 2 w 16"/>
                  <a:gd name="T27" fmla="*/ 1 h 16"/>
                  <a:gd name="T28" fmla="*/ 2 w 16"/>
                  <a:gd name="T29" fmla="*/ 1 h 16"/>
                  <a:gd name="T30" fmla="*/ 2 w 16"/>
                  <a:gd name="T31" fmla="*/ 1 h 16"/>
                  <a:gd name="T32" fmla="*/ 2 w 16"/>
                  <a:gd name="T33" fmla="*/ 1 h 16"/>
                  <a:gd name="T34" fmla="*/ 2 w 16"/>
                  <a:gd name="T35" fmla="*/ 1 h 16"/>
                  <a:gd name="T36" fmla="*/ 2 w 16"/>
                  <a:gd name="T37" fmla="*/ 1 h 16"/>
                  <a:gd name="T38" fmla="*/ 2 w 16"/>
                  <a:gd name="T39" fmla="*/ 1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16"/>
                  <a:gd name="T62" fmla="*/ 16 w 16"/>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16">
                    <a:moveTo>
                      <a:pt x="12" y="2"/>
                    </a:moveTo>
                    <a:lnTo>
                      <a:pt x="12" y="2"/>
                    </a:lnTo>
                    <a:lnTo>
                      <a:pt x="8" y="0"/>
                    </a:lnTo>
                    <a:lnTo>
                      <a:pt x="6" y="0"/>
                    </a:lnTo>
                    <a:lnTo>
                      <a:pt x="2" y="2"/>
                    </a:lnTo>
                    <a:lnTo>
                      <a:pt x="2" y="4"/>
                    </a:lnTo>
                    <a:lnTo>
                      <a:pt x="0" y="10"/>
                    </a:lnTo>
                    <a:lnTo>
                      <a:pt x="2" y="14"/>
                    </a:lnTo>
                    <a:lnTo>
                      <a:pt x="4" y="16"/>
                    </a:lnTo>
                    <a:lnTo>
                      <a:pt x="8" y="16"/>
                    </a:lnTo>
                    <a:lnTo>
                      <a:pt x="10" y="16"/>
                    </a:lnTo>
                    <a:lnTo>
                      <a:pt x="12" y="14"/>
                    </a:lnTo>
                    <a:lnTo>
                      <a:pt x="14" y="12"/>
                    </a:lnTo>
                    <a:lnTo>
                      <a:pt x="16" y="6"/>
                    </a:lnTo>
                    <a:lnTo>
                      <a:pt x="14" y="4"/>
                    </a:lnTo>
                    <a:lnTo>
                      <a:pt x="12" y="2"/>
                    </a:lnTo>
                    <a:close/>
                  </a:path>
                </a:pathLst>
              </a:custGeom>
              <a:solidFill>
                <a:srgbClr val="FFBF00"/>
              </a:solidFill>
              <a:ln w="9525">
                <a:noFill/>
                <a:round/>
                <a:headEnd/>
                <a:tailEnd/>
              </a:ln>
            </p:spPr>
            <p:txBody>
              <a:bodyPr/>
              <a:lstStyle/>
              <a:p>
                <a:endParaRPr lang="zh-TW" altLang="en-US"/>
              </a:p>
            </p:txBody>
          </p:sp>
          <p:sp>
            <p:nvSpPr>
              <p:cNvPr id="24731" name="Freeform 163"/>
              <p:cNvSpPr>
                <a:spLocks/>
              </p:cNvSpPr>
              <p:nvPr/>
            </p:nvSpPr>
            <p:spPr bwMode="auto">
              <a:xfrm>
                <a:off x="807" y="228"/>
                <a:ext cx="11" cy="10"/>
              </a:xfrm>
              <a:custGeom>
                <a:avLst/>
                <a:gdLst>
                  <a:gd name="T0" fmla="*/ 2 w 14"/>
                  <a:gd name="T1" fmla="*/ 0 h 16"/>
                  <a:gd name="T2" fmla="*/ 2 w 14"/>
                  <a:gd name="T3" fmla="*/ 0 h 16"/>
                  <a:gd name="T4" fmla="*/ 2 w 14"/>
                  <a:gd name="T5" fmla="*/ 0 h 16"/>
                  <a:gd name="T6" fmla="*/ 2 w 14"/>
                  <a:gd name="T7" fmla="*/ 0 h 16"/>
                  <a:gd name="T8" fmla="*/ 2 w 14"/>
                  <a:gd name="T9" fmla="*/ 1 h 16"/>
                  <a:gd name="T10" fmla="*/ 0 w 14"/>
                  <a:gd name="T11" fmla="*/ 1 h 16"/>
                  <a:gd name="T12" fmla="*/ 0 w 14"/>
                  <a:gd name="T13" fmla="*/ 1 h 16"/>
                  <a:gd name="T14" fmla="*/ 0 w 14"/>
                  <a:gd name="T15" fmla="*/ 1 h 16"/>
                  <a:gd name="T16" fmla="*/ 2 w 14"/>
                  <a:gd name="T17" fmla="*/ 1 h 16"/>
                  <a:gd name="T18" fmla="*/ 2 w 14"/>
                  <a:gd name="T19" fmla="*/ 1 h 16"/>
                  <a:gd name="T20" fmla="*/ 2 w 14"/>
                  <a:gd name="T21" fmla="*/ 1 h 16"/>
                  <a:gd name="T22" fmla="*/ 2 w 14"/>
                  <a:gd name="T23" fmla="*/ 1 h 16"/>
                  <a:gd name="T24" fmla="*/ 2 w 14"/>
                  <a:gd name="T25" fmla="*/ 1 h 16"/>
                  <a:gd name="T26" fmla="*/ 2 w 14"/>
                  <a:gd name="T27" fmla="*/ 1 h 16"/>
                  <a:gd name="T28" fmla="*/ 2 w 14"/>
                  <a:gd name="T29" fmla="*/ 1 h 16"/>
                  <a:gd name="T30" fmla="*/ 2 w 14"/>
                  <a:gd name="T31" fmla="*/ 1 h 16"/>
                  <a:gd name="T32" fmla="*/ 2 w 14"/>
                  <a:gd name="T33" fmla="*/ 1 h 16"/>
                  <a:gd name="T34" fmla="*/ 2 w 14"/>
                  <a:gd name="T35" fmla="*/ 1 h 16"/>
                  <a:gd name="T36" fmla="*/ 2 w 14"/>
                  <a:gd name="T37" fmla="*/ 0 h 16"/>
                  <a:gd name="T38" fmla="*/ 2 w 14"/>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16"/>
                  <a:gd name="T62" fmla="*/ 14 w 14"/>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16">
                    <a:moveTo>
                      <a:pt x="10" y="0"/>
                    </a:moveTo>
                    <a:lnTo>
                      <a:pt x="10" y="0"/>
                    </a:lnTo>
                    <a:lnTo>
                      <a:pt x="8" y="0"/>
                    </a:lnTo>
                    <a:lnTo>
                      <a:pt x="4" y="0"/>
                    </a:lnTo>
                    <a:lnTo>
                      <a:pt x="2" y="2"/>
                    </a:lnTo>
                    <a:lnTo>
                      <a:pt x="0" y="4"/>
                    </a:lnTo>
                    <a:lnTo>
                      <a:pt x="0" y="10"/>
                    </a:lnTo>
                    <a:lnTo>
                      <a:pt x="2" y="12"/>
                    </a:lnTo>
                    <a:lnTo>
                      <a:pt x="4" y="14"/>
                    </a:lnTo>
                    <a:lnTo>
                      <a:pt x="8" y="16"/>
                    </a:lnTo>
                    <a:lnTo>
                      <a:pt x="10" y="16"/>
                    </a:lnTo>
                    <a:lnTo>
                      <a:pt x="12" y="14"/>
                    </a:lnTo>
                    <a:lnTo>
                      <a:pt x="14" y="12"/>
                    </a:lnTo>
                    <a:lnTo>
                      <a:pt x="14" y="6"/>
                    </a:lnTo>
                    <a:lnTo>
                      <a:pt x="14" y="2"/>
                    </a:lnTo>
                    <a:lnTo>
                      <a:pt x="10" y="0"/>
                    </a:lnTo>
                    <a:close/>
                  </a:path>
                </a:pathLst>
              </a:custGeom>
              <a:solidFill>
                <a:srgbClr val="FFBF00"/>
              </a:solidFill>
              <a:ln w="9525">
                <a:noFill/>
                <a:round/>
                <a:headEnd/>
                <a:tailEnd/>
              </a:ln>
            </p:spPr>
            <p:txBody>
              <a:bodyPr/>
              <a:lstStyle/>
              <a:p>
                <a:endParaRPr lang="zh-TW" altLang="en-US"/>
              </a:p>
            </p:txBody>
          </p:sp>
          <p:sp>
            <p:nvSpPr>
              <p:cNvPr id="24732" name="Freeform 164"/>
              <p:cNvSpPr>
                <a:spLocks/>
              </p:cNvSpPr>
              <p:nvPr/>
            </p:nvSpPr>
            <p:spPr bwMode="auto">
              <a:xfrm>
                <a:off x="812" y="210"/>
                <a:ext cx="11" cy="10"/>
              </a:xfrm>
              <a:custGeom>
                <a:avLst/>
                <a:gdLst>
                  <a:gd name="T0" fmla="*/ 2 w 14"/>
                  <a:gd name="T1" fmla="*/ 1 h 16"/>
                  <a:gd name="T2" fmla="*/ 2 w 14"/>
                  <a:gd name="T3" fmla="*/ 1 h 16"/>
                  <a:gd name="T4" fmla="*/ 2 w 14"/>
                  <a:gd name="T5" fmla="*/ 0 h 16"/>
                  <a:gd name="T6" fmla="*/ 2 w 14"/>
                  <a:gd name="T7" fmla="*/ 0 h 16"/>
                  <a:gd name="T8" fmla="*/ 2 w 14"/>
                  <a:gd name="T9" fmla="*/ 1 h 16"/>
                  <a:gd name="T10" fmla="*/ 0 w 14"/>
                  <a:gd name="T11" fmla="*/ 1 h 16"/>
                  <a:gd name="T12" fmla="*/ 0 w 14"/>
                  <a:gd name="T13" fmla="*/ 1 h 16"/>
                  <a:gd name="T14" fmla="*/ 0 w 14"/>
                  <a:gd name="T15" fmla="*/ 1 h 16"/>
                  <a:gd name="T16" fmla="*/ 0 w 14"/>
                  <a:gd name="T17" fmla="*/ 1 h 16"/>
                  <a:gd name="T18" fmla="*/ 2 w 14"/>
                  <a:gd name="T19" fmla="*/ 1 h 16"/>
                  <a:gd name="T20" fmla="*/ 2 w 14"/>
                  <a:gd name="T21" fmla="*/ 1 h 16"/>
                  <a:gd name="T22" fmla="*/ 2 w 14"/>
                  <a:gd name="T23" fmla="*/ 1 h 16"/>
                  <a:gd name="T24" fmla="*/ 2 w 14"/>
                  <a:gd name="T25" fmla="*/ 1 h 16"/>
                  <a:gd name="T26" fmla="*/ 2 w 14"/>
                  <a:gd name="T27" fmla="*/ 1 h 16"/>
                  <a:gd name="T28" fmla="*/ 2 w 14"/>
                  <a:gd name="T29" fmla="*/ 1 h 16"/>
                  <a:gd name="T30" fmla="*/ 2 w 14"/>
                  <a:gd name="T31" fmla="*/ 1 h 16"/>
                  <a:gd name="T32" fmla="*/ 2 w 14"/>
                  <a:gd name="T33" fmla="*/ 1 h 16"/>
                  <a:gd name="T34" fmla="*/ 2 w 14"/>
                  <a:gd name="T35" fmla="*/ 1 h 16"/>
                  <a:gd name="T36" fmla="*/ 2 w 14"/>
                  <a:gd name="T37" fmla="*/ 1 h 16"/>
                  <a:gd name="T38" fmla="*/ 2 w 14"/>
                  <a:gd name="T39" fmla="*/ 1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16"/>
                  <a:gd name="T62" fmla="*/ 14 w 14"/>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16">
                    <a:moveTo>
                      <a:pt x="10" y="2"/>
                    </a:moveTo>
                    <a:lnTo>
                      <a:pt x="10" y="2"/>
                    </a:lnTo>
                    <a:lnTo>
                      <a:pt x="6" y="0"/>
                    </a:lnTo>
                    <a:lnTo>
                      <a:pt x="4" y="0"/>
                    </a:lnTo>
                    <a:lnTo>
                      <a:pt x="2" y="2"/>
                    </a:lnTo>
                    <a:lnTo>
                      <a:pt x="0" y="4"/>
                    </a:lnTo>
                    <a:lnTo>
                      <a:pt x="0" y="12"/>
                    </a:lnTo>
                    <a:lnTo>
                      <a:pt x="0" y="14"/>
                    </a:lnTo>
                    <a:lnTo>
                      <a:pt x="4" y="16"/>
                    </a:lnTo>
                    <a:lnTo>
                      <a:pt x="6" y="16"/>
                    </a:lnTo>
                    <a:lnTo>
                      <a:pt x="8" y="16"/>
                    </a:lnTo>
                    <a:lnTo>
                      <a:pt x="12" y="14"/>
                    </a:lnTo>
                    <a:lnTo>
                      <a:pt x="14" y="12"/>
                    </a:lnTo>
                    <a:lnTo>
                      <a:pt x="14" y="6"/>
                    </a:lnTo>
                    <a:lnTo>
                      <a:pt x="12" y="4"/>
                    </a:lnTo>
                    <a:lnTo>
                      <a:pt x="10" y="2"/>
                    </a:lnTo>
                    <a:close/>
                  </a:path>
                </a:pathLst>
              </a:custGeom>
              <a:solidFill>
                <a:srgbClr val="FFA300"/>
              </a:solidFill>
              <a:ln w="9525">
                <a:noFill/>
                <a:round/>
                <a:headEnd/>
                <a:tailEnd/>
              </a:ln>
            </p:spPr>
            <p:txBody>
              <a:bodyPr/>
              <a:lstStyle/>
              <a:p>
                <a:endParaRPr lang="zh-TW" altLang="en-US"/>
              </a:p>
            </p:txBody>
          </p:sp>
          <p:sp>
            <p:nvSpPr>
              <p:cNvPr id="24733" name="Freeform 165"/>
              <p:cNvSpPr>
                <a:spLocks/>
              </p:cNvSpPr>
              <p:nvPr/>
            </p:nvSpPr>
            <p:spPr bwMode="auto">
              <a:xfrm>
                <a:off x="654" y="91"/>
                <a:ext cx="26" cy="19"/>
              </a:xfrm>
              <a:custGeom>
                <a:avLst/>
                <a:gdLst>
                  <a:gd name="T0" fmla="*/ 3 w 32"/>
                  <a:gd name="T1" fmla="*/ 1 h 32"/>
                  <a:gd name="T2" fmla="*/ 3 w 32"/>
                  <a:gd name="T3" fmla="*/ 1 h 32"/>
                  <a:gd name="T4" fmla="*/ 2 w 32"/>
                  <a:gd name="T5" fmla="*/ 0 h 32"/>
                  <a:gd name="T6" fmla="*/ 2 w 32"/>
                  <a:gd name="T7" fmla="*/ 0 h 32"/>
                  <a:gd name="T8" fmla="*/ 2 w 32"/>
                  <a:gd name="T9" fmla="*/ 1 h 32"/>
                  <a:gd name="T10" fmla="*/ 0 w 32"/>
                  <a:gd name="T11" fmla="*/ 1 h 32"/>
                  <a:gd name="T12" fmla="*/ 0 w 32"/>
                  <a:gd name="T13" fmla="*/ 1 h 32"/>
                  <a:gd name="T14" fmla="*/ 0 w 32"/>
                  <a:gd name="T15" fmla="*/ 1 h 32"/>
                  <a:gd name="T16" fmla="*/ 0 w 32"/>
                  <a:gd name="T17" fmla="*/ 1 h 32"/>
                  <a:gd name="T18" fmla="*/ 2 w 32"/>
                  <a:gd name="T19" fmla="*/ 1 h 32"/>
                  <a:gd name="T20" fmla="*/ 2 w 32"/>
                  <a:gd name="T21" fmla="*/ 1 h 32"/>
                  <a:gd name="T22" fmla="*/ 2 w 32"/>
                  <a:gd name="T23" fmla="*/ 1 h 32"/>
                  <a:gd name="T24" fmla="*/ 2 w 32"/>
                  <a:gd name="T25" fmla="*/ 1 h 32"/>
                  <a:gd name="T26" fmla="*/ 3 w 32"/>
                  <a:gd name="T27" fmla="*/ 1 h 32"/>
                  <a:gd name="T28" fmla="*/ 4 w 32"/>
                  <a:gd name="T29" fmla="*/ 1 h 32"/>
                  <a:gd name="T30" fmla="*/ 4 w 32"/>
                  <a:gd name="T31" fmla="*/ 1 h 32"/>
                  <a:gd name="T32" fmla="*/ 4 w 32"/>
                  <a:gd name="T33" fmla="*/ 1 h 32"/>
                  <a:gd name="T34" fmla="*/ 4 w 32"/>
                  <a:gd name="T35" fmla="*/ 1 h 32"/>
                  <a:gd name="T36" fmla="*/ 4 w 32"/>
                  <a:gd name="T37" fmla="*/ 1 h 32"/>
                  <a:gd name="T38" fmla="*/ 4 w 32"/>
                  <a:gd name="T39" fmla="*/ 1 h 32"/>
                  <a:gd name="T40" fmla="*/ 3 w 32"/>
                  <a:gd name="T41" fmla="*/ 1 h 32"/>
                  <a:gd name="T42" fmla="*/ 3 w 32"/>
                  <a:gd name="T43" fmla="*/ 1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32"/>
                  <a:gd name="T68" fmla="*/ 32 w 32"/>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32">
                    <a:moveTo>
                      <a:pt x="22" y="2"/>
                    </a:moveTo>
                    <a:lnTo>
                      <a:pt x="22" y="2"/>
                    </a:lnTo>
                    <a:lnTo>
                      <a:pt x="16" y="0"/>
                    </a:lnTo>
                    <a:lnTo>
                      <a:pt x="10" y="0"/>
                    </a:lnTo>
                    <a:lnTo>
                      <a:pt x="4" y="4"/>
                    </a:lnTo>
                    <a:lnTo>
                      <a:pt x="0" y="8"/>
                    </a:lnTo>
                    <a:lnTo>
                      <a:pt x="0" y="14"/>
                    </a:lnTo>
                    <a:lnTo>
                      <a:pt x="0" y="20"/>
                    </a:lnTo>
                    <a:lnTo>
                      <a:pt x="4" y="26"/>
                    </a:lnTo>
                    <a:lnTo>
                      <a:pt x="8" y="30"/>
                    </a:lnTo>
                    <a:lnTo>
                      <a:pt x="16" y="32"/>
                    </a:lnTo>
                    <a:lnTo>
                      <a:pt x="22" y="30"/>
                    </a:lnTo>
                    <a:lnTo>
                      <a:pt x="28" y="28"/>
                    </a:lnTo>
                    <a:lnTo>
                      <a:pt x="30" y="22"/>
                    </a:lnTo>
                    <a:lnTo>
                      <a:pt x="32" y="16"/>
                    </a:lnTo>
                    <a:lnTo>
                      <a:pt x="32" y="10"/>
                    </a:lnTo>
                    <a:lnTo>
                      <a:pt x="28" y="6"/>
                    </a:lnTo>
                    <a:lnTo>
                      <a:pt x="22" y="2"/>
                    </a:lnTo>
                    <a:close/>
                  </a:path>
                </a:pathLst>
              </a:custGeom>
              <a:solidFill>
                <a:srgbClr val="FF9700"/>
              </a:solidFill>
              <a:ln w="9525">
                <a:noFill/>
                <a:round/>
                <a:headEnd/>
                <a:tailEnd/>
              </a:ln>
            </p:spPr>
            <p:txBody>
              <a:bodyPr/>
              <a:lstStyle/>
              <a:p>
                <a:endParaRPr lang="zh-TW" altLang="en-US"/>
              </a:p>
            </p:txBody>
          </p:sp>
          <p:sp>
            <p:nvSpPr>
              <p:cNvPr id="24734" name="Freeform 166"/>
              <p:cNvSpPr>
                <a:spLocks/>
              </p:cNvSpPr>
              <p:nvPr/>
            </p:nvSpPr>
            <p:spPr bwMode="auto">
              <a:xfrm>
                <a:off x="627" y="105"/>
                <a:ext cx="26" cy="19"/>
              </a:xfrm>
              <a:custGeom>
                <a:avLst/>
                <a:gdLst>
                  <a:gd name="T0" fmla="*/ 3 w 32"/>
                  <a:gd name="T1" fmla="*/ 1 h 32"/>
                  <a:gd name="T2" fmla="*/ 3 w 32"/>
                  <a:gd name="T3" fmla="*/ 1 h 32"/>
                  <a:gd name="T4" fmla="*/ 2 w 32"/>
                  <a:gd name="T5" fmla="*/ 0 h 32"/>
                  <a:gd name="T6" fmla="*/ 2 w 32"/>
                  <a:gd name="T7" fmla="*/ 0 h 32"/>
                  <a:gd name="T8" fmla="*/ 2 w 32"/>
                  <a:gd name="T9" fmla="*/ 1 h 32"/>
                  <a:gd name="T10" fmla="*/ 2 w 32"/>
                  <a:gd name="T11" fmla="*/ 1 h 32"/>
                  <a:gd name="T12" fmla="*/ 2 w 32"/>
                  <a:gd name="T13" fmla="*/ 1 h 32"/>
                  <a:gd name="T14" fmla="*/ 0 w 32"/>
                  <a:gd name="T15" fmla="*/ 1 h 32"/>
                  <a:gd name="T16" fmla="*/ 0 w 32"/>
                  <a:gd name="T17" fmla="*/ 1 h 32"/>
                  <a:gd name="T18" fmla="*/ 2 w 32"/>
                  <a:gd name="T19" fmla="*/ 1 h 32"/>
                  <a:gd name="T20" fmla="*/ 2 w 32"/>
                  <a:gd name="T21" fmla="*/ 1 h 32"/>
                  <a:gd name="T22" fmla="*/ 2 w 32"/>
                  <a:gd name="T23" fmla="*/ 1 h 32"/>
                  <a:gd name="T24" fmla="*/ 2 w 32"/>
                  <a:gd name="T25" fmla="*/ 1 h 32"/>
                  <a:gd name="T26" fmla="*/ 3 w 32"/>
                  <a:gd name="T27" fmla="*/ 1 h 32"/>
                  <a:gd name="T28" fmla="*/ 4 w 32"/>
                  <a:gd name="T29" fmla="*/ 1 h 32"/>
                  <a:gd name="T30" fmla="*/ 4 w 32"/>
                  <a:gd name="T31" fmla="*/ 1 h 32"/>
                  <a:gd name="T32" fmla="*/ 4 w 32"/>
                  <a:gd name="T33" fmla="*/ 1 h 32"/>
                  <a:gd name="T34" fmla="*/ 4 w 32"/>
                  <a:gd name="T35" fmla="*/ 1 h 32"/>
                  <a:gd name="T36" fmla="*/ 4 w 32"/>
                  <a:gd name="T37" fmla="*/ 1 h 32"/>
                  <a:gd name="T38" fmla="*/ 4 w 32"/>
                  <a:gd name="T39" fmla="*/ 1 h 32"/>
                  <a:gd name="T40" fmla="*/ 3 w 32"/>
                  <a:gd name="T41" fmla="*/ 1 h 32"/>
                  <a:gd name="T42" fmla="*/ 3 w 32"/>
                  <a:gd name="T43" fmla="*/ 1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32"/>
                  <a:gd name="T68" fmla="*/ 32 w 32"/>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32">
                    <a:moveTo>
                      <a:pt x="24" y="2"/>
                    </a:moveTo>
                    <a:lnTo>
                      <a:pt x="24" y="2"/>
                    </a:lnTo>
                    <a:lnTo>
                      <a:pt x="16" y="0"/>
                    </a:lnTo>
                    <a:lnTo>
                      <a:pt x="10" y="0"/>
                    </a:lnTo>
                    <a:lnTo>
                      <a:pt x="6" y="4"/>
                    </a:lnTo>
                    <a:lnTo>
                      <a:pt x="2" y="8"/>
                    </a:lnTo>
                    <a:lnTo>
                      <a:pt x="0" y="14"/>
                    </a:lnTo>
                    <a:lnTo>
                      <a:pt x="0" y="20"/>
                    </a:lnTo>
                    <a:lnTo>
                      <a:pt x="4" y="26"/>
                    </a:lnTo>
                    <a:lnTo>
                      <a:pt x="10" y="30"/>
                    </a:lnTo>
                    <a:lnTo>
                      <a:pt x="16" y="32"/>
                    </a:lnTo>
                    <a:lnTo>
                      <a:pt x="22" y="30"/>
                    </a:lnTo>
                    <a:lnTo>
                      <a:pt x="28" y="28"/>
                    </a:lnTo>
                    <a:lnTo>
                      <a:pt x="32" y="22"/>
                    </a:lnTo>
                    <a:lnTo>
                      <a:pt x="32" y="16"/>
                    </a:lnTo>
                    <a:lnTo>
                      <a:pt x="32" y="10"/>
                    </a:lnTo>
                    <a:lnTo>
                      <a:pt x="28" y="4"/>
                    </a:lnTo>
                    <a:lnTo>
                      <a:pt x="24" y="2"/>
                    </a:lnTo>
                    <a:close/>
                  </a:path>
                </a:pathLst>
              </a:custGeom>
              <a:solidFill>
                <a:srgbClr val="FF9700"/>
              </a:solidFill>
              <a:ln w="9525">
                <a:noFill/>
                <a:round/>
                <a:headEnd/>
                <a:tailEnd/>
              </a:ln>
            </p:spPr>
            <p:txBody>
              <a:bodyPr/>
              <a:lstStyle/>
              <a:p>
                <a:endParaRPr lang="zh-TW" altLang="en-US"/>
              </a:p>
            </p:txBody>
          </p:sp>
          <p:sp>
            <p:nvSpPr>
              <p:cNvPr id="24735" name="Freeform 167"/>
              <p:cNvSpPr>
                <a:spLocks/>
              </p:cNvSpPr>
              <p:nvPr/>
            </p:nvSpPr>
            <p:spPr bwMode="auto">
              <a:xfrm>
                <a:off x="625" y="87"/>
                <a:ext cx="29" cy="21"/>
              </a:xfrm>
              <a:custGeom>
                <a:avLst/>
                <a:gdLst>
                  <a:gd name="T0" fmla="*/ 3 w 36"/>
                  <a:gd name="T1" fmla="*/ 1 h 34"/>
                  <a:gd name="T2" fmla="*/ 3 w 36"/>
                  <a:gd name="T3" fmla="*/ 1 h 34"/>
                  <a:gd name="T4" fmla="*/ 2 w 36"/>
                  <a:gd name="T5" fmla="*/ 0 h 34"/>
                  <a:gd name="T6" fmla="*/ 2 w 36"/>
                  <a:gd name="T7" fmla="*/ 0 h 34"/>
                  <a:gd name="T8" fmla="*/ 2 w 36"/>
                  <a:gd name="T9" fmla="*/ 1 h 34"/>
                  <a:gd name="T10" fmla="*/ 2 w 36"/>
                  <a:gd name="T11" fmla="*/ 1 h 34"/>
                  <a:gd name="T12" fmla="*/ 2 w 36"/>
                  <a:gd name="T13" fmla="*/ 1 h 34"/>
                  <a:gd name="T14" fmla="*/ 0 w 36"/>
                  <a:gd name="T15" fmla="*/ 1 h 34"/>
                  <a:gd name="T16" fmla="*/ 0 w 36"/>
                  <a:gd name="T17" fmla="*/ 1 h 34"/>
                  <a:gd name="T18" fmla="*/ 2 w 36"/>
                  <a:gd name="T19" fmla="*/ 1 h 34"/>
                  <a:gd name="T20" fmla="*/ 2 w 36"/>
                  <a:gd name="T21" fmla="*/ 1 h 34"/>
                  <a:gd name="T22" fmla="*/ 2 w 36"/>
                  <a:gd name="T23" fmla="*/ 1 h 34"/>
                  <a:gd name="T24" fmla="*/ 2 w 36"/>
                  <a:gd name="T25" fmla="*/ 1 h 34"/>
                  <a:gd name="T26" fmla="*/ 2 w 36"/>
                  <a:gd name="T27" fmla="*/ 1 h 34"/>
                  <a:gd name="T28" fmla="*/ 3 w 36"/>
                  <a:gd name="T29" fmla="*/ 1 h 34"/>
                  <a:gd name="T30" fmla="*/ 4 w 36"/>
                  <a:gd name="T31" fmla="*/ 1 h 34"/>
                  <a:gd name="T32" fmla="*/ 4 w 36"/>
                  <a:gd name="T33" fmla="*/ 1 h 34"/>
                  <a:gd name="T34" fmla="*/ 4 w 36"/>
                  <a:gd name="T35" fmla="*/ 1 h 34"/>
                  <a:gd name="T36" fmla="*/ 4 w 36"/>
                  <a:gd name="T37" fmla="*/ 1 h 34"/>
                  <a:gd name="T38" fmla="*/ 4 w 36"/>
                  <a:gd name="T39" fmla="*/ 1 h 34"/>
                  <a:gd name="T40" fmla="*/ 3 w 36"/>
                  <a:gd name="T41" fmla="*/ 1 h 34"/>
                  <a:gd name="T42" fmla="*/ 3 w 36"/>
                  <a:gd name="T43" fmla="*/ 1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4"/>
                  <a:gd name="T68" fmla="*/ 36 w 36"/>
                  <a:gd name="T69" fmla="*/ 34 h 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4">
                    <a:moveTo>
                      <a:pt x="26" y="2"/>
                    </a:moveTo>
                    <a:lnTo>
                      <a:pt x="26" y="2"/>
                    </a:lnTo>
                    <a:lnTo>
                      <a:pt x="18" y="0"/>
                    </a:lnTo>
                    <a:lnTo>
                      <a:pt x="12" y="0"/>
                    </a:lnTo>
                    <a:lnTo>
                      <a:pt x="6" y="4"/>
                    </a:lnTo>
                    <a:lnTo>
                      <a:pt x="2" y="8"/>
                    </a:lnTo>
                    <a:lnTo>
                      <a:pt x="0" y="16"/>
                    </a:lnTo>
                    <a:lnTo>
                      <a:pt x="0" y="22"/>
                    </a:lnTo>
                    <a:lnTo>
                      <a:pt x="4" y="28"/>
                    </a:lnTo>
                    <a:lnTo>
                      <a:pt x="10" y="32"/>
                    </a:lnTo>
                    <a:lnTo>
                      <a:pt x="16" y="34"/>
                    </a:lnTo>
                    <a:lnTo>
                      <a:pt x="24" y="34"/>
                    </a:lnTo>
                    <a:lnTo>
                      <a:pt x="30" y="30"/>
                    </a:lnTo>
                    <a:lnTo>
                      <a:pt x="34" y="24"/>
                    </a:lnTo>
                    <a:lnTo>
                      <a:pt x="36" y="18"/>
                    </a:lnTo>
                    <a:lnTo>
                      <a:pt x="34" y="12"/>
                    </a:lnTo>
                    <a:lnTo>
                      <a:pt x="32" y="6"/>
                    </a:lnTo>
                    <a:lnTo>
                      <a:pt x="26" y="2"/>
                    </a:lnTo>
                    <a:close/>
                  </a:path>
                </a:pathLst>
              </a:custGeom>
              <a:solidFill>
                <a:srgbClr val="FFBF00"/>
              </a:solidFill>
              <a:ln w="9525">
                <a:noFill/>
                <a:round/>
                <a:headEnd/>
                <a:tailEnd/>
              </a:ln>
            </p:spPr>
            <p:txBody>
              <a:bodyPr/>
              <a:lstStyle/>
              <a:p>
                <a:endParaRPr lang="zh-TW" altLang="en-US"/>
              </a:p>
            </p:txBody>
          </p:sp>
          <p:sp>
            <p:nvSpPr>
              <p:cNvPr id="24736" name="Freeform 168"/>
              <p:cNvSpPr>
                <a:spLocks/>
              </p:cNvSpPr>
              <p:nvPr/>
            </p:nvSpPr>
            <p:spPr bwMode="auto">
              <a:xfrm>
                <a:off x="595" y="108"/>
                <a:ext cx="29" cy="20"/>
              </a:xfrm>
              <a:custGeom>
                <a:avLst/>
                <a:gdLst>
                  <a:gd name="T0" fmla="*/ 3 w 36"/>
                  <a:gd name="T1" fmla="*/ 0 h 34"/>
                  <a:gd name="T2" fmla="*/ 3 w 36"/>
                  <a:gd name="T3" fmla="*/ 0 h 34"/>
                  <a:gd name="T4" fmla="*/ 2 w 36"/>
                  <a:gd name="T5" fmla="*/ 0 h 34"/>
                  <a:gd name="T6" fmla="*/ 2 w 36"/>
                  <a:gd name="T7" fmla="*/ 0 h 34"/>
                  <a:gd name="T8" fmla="*/ 2 w 36"/>
                  <a:gd name="T9" fmla="*/ 1 h 34"/>
                  <a:gd name="T10" fmla="*/ 2 w 36"/>
                  <a:gd name="T11" fmla="*/ 1 h 34"/>
                  <a:gd name="T12" fmla="*/ 2 w 36"/>
                  <a:gd name="T13" fmla="*/ 1 h 34"/>
                  <a:gd name="T14" fmla="*/ 0 w 36"/>
                  <a:gd name="T15" fmla="*/ 1 h 34"/>
                  <a:gd name="T16" fmla="*/ 2 w 36"/>
                  <a:gd name="T17" fmla="*/ 1 h 34"/>
                  <a:gd name="T18" fmla="*/ 2 w 36"/>
                  <a:gd name="T19" fmla="*/ 1 h 34"/>
                  <a:gd name="T20" fmla="*/ 2 w 36"/>
                  <a:gd name="T21" fmla="*/ 1 h 34"/>
                  <a:gd name="T22" fmla="*/ 2 w 36"/>
                  <a:gd name="T23" fmla="*/ 1 h 34"/>
                  <a:gd name="T24" fmla="*/ 2 w 36"/>
                  <a:gd name="T25" fmla="*/ 1 h 34"/>
                  <a:gd name="T26" fmla="*/ 2 w 36"/>
                  <a:gd name="T27" fmla="*/ 1 h 34"/>
                  <a:gd name="T28" fmla="*/ 3 w 36"/>
                  <a:gd name="T29" fmla="*/ 1 h 34"/>
                  <a:gd name="T30" fmla="*/ 4 w 36"/>
                  <a:gd name="T31" fmla="*/ 1 h 34"/>
                  <a:gd name="T32" fmla="*/ 4 w 36"/>
                  <a:gd name="T33" fmla="*/ 1 h 34"/>
                  <a:gd name="T34" fmla="*/ 4 w 36"/>
                  <a:gd name="T35" fmla="*/ 1 h 34"/>
                  <a:gd name="T36" fmla="*/ 4 w 36"/>
                  <a:gd name="T37" fmla="*/ 1 h 34"/>
                  <a:gd name="T38" fmla="*/ 4 w 36"/>
                  <a:gd name="T39" fmla="*/ 1 h 34"/>
                  <a:gd name="T40" fmla="*/ 3 w 36"/>
                  <a:gd name="T41" fmla="*/ 0 h 34"/>
                  <a:gd name="T42" fmla="*/ 3 w 36"/>
                  <a:gd name="T43" fmla="*/ 0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4"/>
                  <a:gd name="T68" fmla="*/ 36 w 36"/>
                  <a:gd name="T69" fmla="*/ 34 h 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4">
                    <a:moveTo>
                      <a:pt x="26" y="0"/>
                    </a:moveTo>
                    <a:lnTo>
                      <a:pt x="26" y="0"/>
                    </a:lnTo>
                    <a:lnTo>
                      <a:pt x="20" y="0"/>
                    </a:lnTo>
                    <a:lnTo>
                      <a:pt x="12" y="0"/>
                    </a:lnTo>
                    <a:lnTo>
                      <a:pt x="6" y="4"/>
                    </a:lnTo>
                    <a:lnTo>
                      <a:pt x="2" y="8"/>
                    </a:lnTo>
                    <a:lnTo>
                      <a:pt x="0" y="16"/>
                    </a:lnTo>
                    <a:lnTo>
                      <a:pt x="2" y="22"/>
                    </a:lnTo>
                    <a:lnTo>
                      <a:pt x="4" y="28"/>
                    </a:lnTo>
                    <a:lnTo>
                      <a:pt x="10" y="32"/>
                    </a:lnTo>
                    <a:lnTo>
                      <a:pt x="18" y="34"/>
                    </a:lnTo>
                    <a:lnTo>
                      <a:pt x="24" y="32"/>
                    </a:lnTo>
                    <a:lnTo>
                      <a:pt x="30" y="30"/>
                    </a:lnTo>
                    <a:lnTo>
                      <a:pt x="34" y="24"/>
                    </a:lnTo>
                    <a:lnTo>
                      <a:pt x="36" y="18"/>
                    </a:lnTo>
                    <a:lnTo>
                      <a:pt x="36" y="10"/>
                    </a:lnTo>
                    <a:lnTo>
                      <a:pt x="32" y="6"/>
                    </a:lnTo>
                    <a:lnTo>
                      <a:pt x="26" y="0"/>
                    </a:lnTo>
                    <a:close/>
                  </a:path>
                </a:pathLst>
              </a:custGeom>
              <a:solidFill>
                <a:srgbClr val="FFBF00"/>
              </a:solidFill>
              <a:ln w="9525">
                <a:noFill/>
                <a:round/>
                <a:headEnd/>
                <a:tailEnd/>
              </a:ln>
            </p:spPr>
            <p:txBody>
              <a:bodyPr/>
              <a:lstStyle/>
              <a:p>
                <a:endParaRPr lang="zh-TW" altLang="en-US"/>
              </a:p>
            </p:txBody>
          </p:sp>
          <p:sp>
            <p:nvSpPr>
              <p:cNvPr id="24737" name="Freeform 169"/>
              <p:cNvSpPr>
                <a:spLocks/>
              </p:cNvSpPr>
              <p:nvPr/>
            </p:nvSpPr>
            <p:spPr bwMode="auto">
              <a:xfrm>
                <a:off x="711" y="177"/>
                <a:ext cx="28" cy="19"/>
              </a:xfrm>
              <a:custGeom>
                <a:avLst/>
                <a:gdLst>
                  <a:gd name="T0" fmla="*/ 3 w 34"/>
                  <a:gd name="T1" fmla="*/ 1 h 32"/>
                  <a:gd name="T2" fmla="*/ 3 w 34"/>
                  <a:gd name="T3" fmla="*/ 1 h 32"/>
                  <a:gd name="T4" fmla="*/ 2 w 34"/>
                  <a:gd name="T5" fmla="*/ 0 h 32"/>
                  <a:gd name="T6" fmla="*/ 2 w 34"/>
                  <a:gd name="T7" fmla="*/ 1 h 32"/>
                  <a:gd name="T8" fmla="*/ 2 w 34"/>
                  <a:gd name="T9" fmla="*/ 1 h 32"/>
                  <a:gd name="T10" fmla="*/ 2 w 34"/>
                  <a:gd name="T11" fmla="*/ 1 h 32"/>
                  <a:gd name="T12" fmla="*/ 2 w 34"/>
                  <a:gd name="T13" fmla="*/ 1 h 32"/>
                  <a:gd name="T14" fmla="*/ 0 w 34"/>
                  <a:gd name="T15" fmla="*/ 1 h 32"/>
                  <a:gd name="T16" fmla="*/ 2 w 34"/>
                  <a:gd name="T17" fmla="*/ 1 h 32"/>
                  <a:gd name="T18" fmla="*/ 2 w 34"/>
                  <a:gd name="T19" fmla="*/ 1 h 32"/>
                  <a:gd name="T20" fmla="*/ 2 w 34"/>
                  <a:gd name="T21" fmla="*/ 1 h 32"/>
                  <a:gd name="T22" fmla="*/ 2 w 34"/>
                  <a:gd name="T23" fmla="*/ 1 h 32"/>
                  <a:gd name="T24" fmla="*/ 2 w 34"/>
                  <a:gd name="T25" fmla="*/ 1 h 32"/>
                  <a:gd name="T26" fmla="*/ 3 w 34"/>
                  <a:gd name="T27" fmla="*/ 1 h 32"/>
                  <a:gd name="T28" fmla="*/ 4 w 34"/>
                  <a:gd name="T29" fmla="*/ 1 h 32"/>
                  <a:gd name="T30" fmla="*/ 5 w 34"/>
                  <a:gd name="T31" fmla="*/ 1 h 32"/>
                  <a:gd name="T32" fmla="*/ 5 w 34"/>
                  <a:gd name="T33" fmla="*/ 1 h 32"/>
                  <a:gd name="T34" fmla="*/ 5 w 34"/>
                  <a:gd name="T35" fmla="*/ 1 h 32"/>
                  <a:gd name="T36" fmla="*/ 5 w 34"/>
                  <a:gd name="T37" fmla="*/ 1 h 32"/>
                  <a:gd name="T38" fmla="*/ 5 w 34"/>
                  <a:gd name="T39" fmla="*/ 1 h 32"/>
                  <a:gd name="T40" fmla="*/ 3 w 34"/>
                  <a:gd name="T41" fmla="*/ 1 h 32"/>
                  <a:gd name="T42" fmla="*/ 3 w 34"/>
                  <a:gd name="T43" fmla="*/ 1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2"/>
                  <a:gd name="T68" fmla="*/ 34 w 34"/>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2">
                    <a:moveTo>
                      <a:pt x="24" y="2"/>
                    </a:moveTo>
                    <a:lnTo>
                      <a:pt x="24" y="2"/>
                    </a:lnTo>
                    <a:lnTo>
                      <a:pt x="18" y="0"/>
                    </a:lnTo>
                    <a:lnTo>
                      <a:pt x="12" y="2"/>
                    </a:lnTo>
                    <a:lnTo>
                      <a:pt x="6" y="4"/>
                    </a:lnTo>
                    <a:lnTo>
                      <a:pt x="2" y="10"/>
                    </a:lnTo>
                    <a:lnTo>
                      <a:pt x="0" y="16"/>
                    </a:lnTo>
                    <a:lnTo>
                      <a:pt x="2" y="22"/>
                    </a:lnTo>
                    <a:lnTo>
                      <a:pt x="4" y="26"/>
                    </a:lnTo>
                    <a:lnTo>
                      <a:pt x="10" y="30"/>
                    </a:lnTo>
                    <a:lnTo>
                      <a:pt x="16" y="32"/>
                    </a:lnTo>
                    <a:lnTo>
                      <a:pt x="22" y="32"/>
                    </a:lnTo>
                    <a:lnTo>
                      <a:pt x="28" y="28"/>
                    </a:lnTo>
                    <a:lnTo>
                      <a:pt x="32" y="24"/>
                    </a:lnTo>
                    <a:lnTo>
                      <a:pt x="34" y="18"/>
                    </a:lnTo>
                    <a:lnTo>
                      <a:pt x="32" y="12"/>
                    </a:lnTo>
                    <a:lnTo>
                      <a:pt x="30" y="6"/>
                    </a:lnTo>
                    <a:lnTo>
                      <a:pt x="24" y="2"/>
                    </a:lnTo>
                    <a:close/>
                  </a:path>
                </a:pathLst>
              </a:custGeom>
              <a:solidFill>
                <a:srgbClr val="FF9700"/>
              </a:solidFill>
              <a:ln w="9525">
                <a:noFill/>
                <a:round/>
                <a:headEnd/>
                <a:tailEnd/>
              </a:ln>
            </p:spPr>
            <p:txBody>
              <a:bodyPr/>
              <a:lstStyle/>
              <a:p>
                <a:endParaRPr lang="zh-TW" altLang="en-US"/>
              </a:p>
            </p:txBody>
          </p:sp>
          <p:sp>
            <p:nvSpPr>
              <p:cNvPr id="24738" name="Freeform 170"/>
              <p:cNvSpPr>
                <a:spLocks/>
              </p:cNvSpPr>
              <p:nvPr/>
            </p:nvSpPr>
            <p:spPr bwMode="auto">
              <a:xfrm>
                <a:off x="519" y="227"/>
                <a:ext cx="163" cy="22"/>
              </a:xfrm>
              <a:custGeom>
                <a:avLst/>
                <a:gdLst>
                  <a:gd name="T0" fmla="*/ 23 w 202"/>
                  <a:gd name="T1" fmla="*/ 1 h 36"/>
                  <a:gd name="T2" fmla="*/ 23 w 202"/>
                  <a:gd name="T3" fmla="*/ 1 h 36"/>
                  <a:gd name="T4" fmla="*/ 19 w 202"/>
                  <a:gd name="T5" fmla="*/ 1 h 36"/>
                  <a:gd name="T6" fmla="*/ 15 w 202"/>
                  <a:gd name="T7" fmla="*/ 1 h 36"/>
                  <a:gd name="T8" fmla="*/ 12 w 202"/>
                  <a:gd name="T9" fmla="*/ 1 h 36"/>
                  <a:gd name="T10" fmla="*/ 10 w 202"/>
                  <a:gd name="T11" fmla="*/ 1 h 36"/>
                  <a:gd name="T12" fmla="*/ 10 w 202"/>
                  <a:gd name="T13" fmla="*/ 1 h 36"/>
                  <a:gd name="T14" fmla="*/ 4 w 202"/>
                  <a:gd name="T15" fmla="*/ 1 h 36"/>
                  <a:gd name="T16" fmla="*/ 0 w 202"/>
                  <a:gd name="T17" fmla="*/ 0 h 36"/>
                  <a:gd name="T18" fmla="*/ 0 w 202"/>
                  <a:gd name="T19" fmla="*/ 0 h 36"/>
                  <a:gd name="T20" fmla="*/ 5 w 202"/>
                  <a:gd name="T21" fmla="*/ 1 h 36"/>
                  <a:gd name="T22" fmla="*/ 8 w 202"/>
                  <a:gd name="T23" fmla="*/ 1 h 36"/>
                  <a:gd name="T24" fmla="*/ 10 w 202"/>
                  <a:gd name="T25" fmla="*/ 1 h 36"/>
                  <a:gd name="T26" fmla="*/ 12 w 202"/>
                  <a:gd name="T27" fmla="*/ 1 h 36"/>
                  <a:gd name="T28" fmla="*/ 12 w 202"/>
                  <a:gd name="T29" fmla="*/ 1 h 36"/>
                  <a:gd name="T30" fmla="*/ 15 w 202"/>
                  <a:gd name="T31" fmla="*/ 1 h 36"/>
                  <a:gd name="T32" fmla="*/ 19 w 202"/>
                  <a:gd name="T33" fmla="*/ 1 h 36"/>
                  <a:gd name="T34" fmla="*/ 23 w 202"/>
                  <a:gd name="T35" fmla="*/ 1 h 36"/>
                  <a:gd name="T36" fmla="*/ 23 w 202"/>
                  <a:gd name="T37" fmla="*/ 1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2"/>
                  <a:gd name="T58" fmla="*/ 0 h 36"/>
                  <a:gd name="T59" fmla="*/ 202 w 202"/>
                  <a:gd name="T60" fmla="*/ 36 h 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2" h="36">
                    <a:moveTo>
                      <a:pt x="202" y="34"/>
                    </a:moveTo>
                    <a:lnTo>
                      <a:pt x="202" y="34"/>
                    </a:lnTo>
                    <a:lnTo>
                      <a:pt x="158" y="36"/>
                    </a:lnTo>
                    <a:lnTo>
                      <a:pt x="122" y="34"/>
                    </a:lnTo>
                    <a:lnTo>
                      <a:pt x="104" y="32"/>
                    </a:lnTo>
                    <a:lnTo>
                      <a:pt x="90" y="28"/>
                    </a:lnTo>
                    <a:lnTo>
                      <a:pt x="34" y="10"/>
                    </a:lnTo>
                    <a:lnTo>
                      <a:pt x="0" y="0"/>
                    </a:lnTo>
                    <a:lnTo>
                      <a:pt x="40" y="4"/>
                    </a:lnTo>
                    <a:lnTo>
                      <a:pt x="72" y="8"/>
                    </a:lnTo>
                    <a:lnTo>
                      <a:pt x="88" y="10"/>
                    </a:lnTo>
                    <a:lnTo>
                      <a:pt x="100" y="14"/>
                    </a:lnTo>
                    <a:lnTo>
                      <a:pt x="126" y="22"/>
                    </a:lnTo>
                    <a:lnTo>
                      <a:pt x="160" y="28"/>
                    </a:lnTo>
                    <a:lnTo>
                      <a:pt x="202" y="34"/>
                    </a:lnTo>
                    <a:close/>
                  </a:path>
                </a:pathLst>
              </a:custGeom>
              <a:solidFill>
                <a:srgbClr val="539925"/>
              </a:solidFill>
              <a:ln w="9525">
                <a:noFill/>
                <a:round/>
                <a:headEnd/>
                <a:tailEnd/>
              </a:ln>
            </p:spPr>
            <p:txBody>
              <a:bodyPr/>
              <a:lstStyle/>
              <a:p>
                <a:endParaRPr lang="zh-TW" altLang="en-US"/>
              </a:p>
            </p:txBody>
          </p:sp>
          <p:sp>
            <p:nvSpPr>
              <p:cNvPr id="24739" name="Freeform 171"/>
              <p:cNvSpPr>
                <a:spLocks/>
              </p:cNvSpPr>
              <p:nvPr/>
            </p:nvSpPr>
            <p:spPr bwMode="auto">
              <a:xfrm>
                <a:off x="483" y="225"/>
                <a:ext cx="63" cy="78"/>
              </a:xfrm>
              <a:custGeom>
                <a:avLst/>
                <a:gdLst>
                  <a:gd name="T0" fmla="*/ 0 w 78"/>
                  <a:gd name="T1" fmla="*/ 0 h 132"/>
                  <a:gd name="T2" fmla="*/ 0 w 78"/>
                  <a:gd name="T3" fmla="*/ 0 h 132"/>
                  <a:gd name="T4" fmla="*/ 2 w 78"/>
                  <a:gd name="T5" fmla="*/ 1 h 132"/>
                  <a:gd name="T6" fmla="*/ 4 w 78"/>
                  <a:gd name="T7" fmla="*/ 1 h 132"/>
                  <a:gd name="T8" fmla="*/ 6 w 78"/>
                  <a:gd name="T9" fmla="*/ 1 h 132"/>
                  <a:gd name="T10" fmla="*/ 7 w 78"/>
                  <a:gd name="T11" fmla="*/ 1 h 132"/>
                  <a:gd name="T12" fmla="*/ 8 w 78"/>
                  <a:gd name="T13" fmla="*/ 1 h 132"/>
                  <a:gd name="T14" fmla="*/ 9 w 78"/>
                  <a:gd name="T15" fmla="*/ 1 h 132"/>
                  <a:gd name="T16" fmla="*/ 9 w 78"/>
                  <a:gd name="T17" fmla="*/ 1 h 132"/>
                  <a:gd name="T18" fmla="*/ 9 w 78"/>
                  <a:gd name="T19" fmla="*/ 1 h 132"/>
                  <a:gd name="T20" fmla="*/ 10 w 78"/>
                  <a:gd name="T21" fmla="*/ 1 h 132"/>
                  <a:gd name="T22" fmla="*/ 10 w 78"/>
                  <a:gd name="T23" fmla="*/ 1 h 132"/>
                  <a:gd name="T24" fmla="*/ 9 w 78"/>
                  <a:gd name="T25" fmla="*/ 1 h 132"/>
                  <a:gd name="T26" fmla="*/ 9 w 78"/>
                  <a:gd name="T27" fmla="*/ 1 h 132"/>
                  <a:gd name="T28" fmla="*/ 9 w 78"/>
                  <a:gd name="T29" fmla="*/ 1 h 132"/>
                  <a:gd name="T30" fmla="*/ 6 w 78"/>
                  <a:gd name="T31" fmla="*/ 1 h 132"/>
                  <a:gd name="T32" fmla="*/ 6 w 78"/>
                  <a:gd name="T33" fmla="*/ 1 h 132"/>
                  <a:gd name="T34" fmla="*/ 5 w 78"/>
                  <a:gd name="T35" fmla="*/ 1 h 132"/>
                  <a:gd name="T36" fmla="*/ 4 w 78"/>
                  <a:gd name="T37" fmla="*/ 1 h 132"/>
                  <a:gd name="T38" fmla="*/ 2 w 78"/>
                  <a:gd name="T39" fmla="*/ 1 h 132"/>
                  <a:gd name="T40" fmla="*/ 2 w 78"/>
                  <a:gd name="T41" fmla="*/ 1 h 132"/>
                  <a:gd name="T42" fmla="*/ 0 w 78"/>
                  <a:gd name="T43" fmla="*/ 0 h 132"/>
                  <a:gd name="T44" fmla="*/ 0 w 78"/>
                  <a:gd name="T45" fmla="*/ 0 h 1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8"/>
                  <a:gd name="T70" fmla="*/ 0 h 132"/>
                  <a:gd name="T71" fmla="*/ 78 w 78"/>
                  <a:gd name="T72" fmla="*/ 132 h 1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8" h="132">
                    <a:moveTo>
                      <a:pt x="0" y="0"/>
                    </a:moveTo>
                    <a:lnTo>
                      <a:pt x="0" y="0"/>
                    </a:lnTo>
                    <a:lnTo>
                      <a:pt x="12" y="8"/>
                    </a:lnTo>
                    <a:lnTo>
                      <a:pt x="34" y="28"/>
                    </a:lnTo>
                    <a:lnTo>
                      <a:pt x="48" y="40"/>
                    </a:lnTo>
                    <a:lnTo>
                      <a:pt x="60" y="52"/>
                    </a:lnTo>
                    <a:lnTo>
                      <a:pt x="68" y="66"/>
                    </a:lnTo>
                    <a:lnTo>
                      <a:pt x="74" y="76"/>
                    </a:lnTo>
                    <a:lnTo>
                      <a:pt x="76" y="86"/>
                    </a:lnTo>
                    <a:lnTo>
                      <a:pt x="78" y="96"/>
                    </a:lnTo>
                    <a:lnTo>
                      <a:pt x="78" y="114"/>
                    </a:lnTo>
                    <a:lnTo>
                      <a:pt x="74" y="128"/>
                    </a:lnTo>
                    <a:lnTo>
                      <a:pt x="74" y="132"/>
                    </a:lnTo>
                    <a:lnTo>
                      <a:pt x="48" y="66"/>
                    </a:lnTo>
                    <a:lnTo>
                      <a:pt x="44" y="54"/>
                    </a:lnTo>
                    <a:lnTo>
                      <a:pt x="36" y="42"/>
                    </a:lnTo>
                    <a:lnTo>
                      <a:pt x="20" y="20"/>
                    </a:lnTo>
                    <a:lnTo>
                      <a:pt x="6" y="6"/>
                    </a:lnTo>
                    <a:lnTo>
                      <a:pt x="0" y="0"/>
                    </a:lnTo>
                    <a:close/>
                  </a:path>
                </a:pathLst>
              </a:custGeom>
              <a:solidFill>
                <a:srgbClr val="539925"/>
              </a:solidFill>
              <a:ln w="9525">
                <a:noFill/>
                <a:round/>
                <a:headEnd/>
                <a:tailEnd/>
              </a:ln>
            </p:spPr>
            <p:txBody>
              <a:bodyPr/>
              <a:lstStyle/>
              <a:p>
                <a:endParaRPr lang="zh-TW" altLang="en-US"/>
              </a:p>
            </p:txBody>
          </p:sp>
          <p:sp>
            <p:nvSpPr>
              <p:cNvPr id="24740" name="Freeform 172"/>
              <p:cNvSpPr>
                <a:spLocks/>
              </p:cNvSpPr>
              <p:nvPr/>
            </p:nvSpPr>
            <p:spPr bwMode="auto">
              <a:xfrm>
                <a:off x="557" y="203"/>
                <a:ext cx="149" cy="22"/>
              </a:xfrm>
              <a:custGeom>
                <a:avLst/>
                <a:gdLst>
                  <a:gd name="T0" fmla="*/ 23 w 184"/>
                  <a:gd name="T1" fmla="*/ 1 h 36"/>
                  <a:gd name="T2" fmla="*/ 23 w 184"/>
                  <a:gd name="T3" fmla="*/ 1 h 36"/>
                  <a:gd name="T4" fmla="*/ 19 w 184"/>
                  <a:gd name="T5" fmla="*/ 1 h 36"/>
                  <a:gd name="T6" fmla="*/ 15 w 184"/>
                  <a:gd name="T7" fmla="*/ 1 h 36"/>
                  <a:gd name="T8" fmla="*/ 12 w 184"/>
                  <a:gd name="T9" fmla="*/ 1 h 36"/>
                  <a:gd name="T10" fmla="*/ 12 w 184"/>
                  <a:gd name="T11" fmla="*/ 1 h 36"/>
                  <a:gd name="T12" fmla="*/ 8 w 184"/>
                  <a:gd name="T13" fmla="*/ 1 h 36"/>
                  <a:gd name="T14" fmla="*/ 4 w 184"/>
                  <a:gd name="T15" fmla="*/ 1 h 36"/>
                  <a:gd name="T16" fmla="*/ 2 w 184"/>
                  <a:gd name="T17" fmla="*/ 1 h 36"/>
                  <a:gd name="T18" fmla="*/ 0 w 184"/>
                  <a:gd name="T19" fmla="*/ 1 h 36"/>
                  <a:gd name="T20" fmla="*/ 0 w 184"/>
                  <a:gd name="T21" fmla="*/ 1 h 36"/>
                  <a:gd name="T22" fmla="*/ 0 w 184"/>
                  <a:gd name="T23" fmla="*/ 1 h 36"/>
                  <a:gd name="T24" fmla="*/ 2 w 184"/>
                  <a:gd name="T25" fmla="*/ 1 h 36"/>
                  <a:gd name="T26" fmla="*/ 2 w 184"/>
                  <a:gd name="T27" fmla="*/ 1 h 36"/>
                  <a:gd name="T28" fmla="*/ 4 w 184"/>
                  <a:gd name="T29" fmla="*/ 1 h 36"/>
                  <a:gd name="T30" fmla="*/ 8 w 184"/>
                  <a:gd name="T31" fmla="*/ 1 h 36"/>
                  <a:gd name="T32" fmla="*/ 11 w 184"/>
                  <a:gd name="T33" fmla="*/ 1 h 36"/>
                  <a:gd name="T34" fmla="*/ 15 w 184"/>
                  <a:gd name="T35" fmla="*/ 1 h 36"/>
                  <a:gd name="T36" fmla="*/ 19 w 184"/>
                  <a:gd name="T37" fmla="*/ 0 h 36"/>
                  <a:gd name="T38" fmla="*/ 23 w 184"/>
                  <a:gd name="T39" fmla="*/ 1 h 36"/>
                  <a:gd name="T40" fmla="*/ 23 w 184"/>
                  <a:gd name="T41" fmla="*/ 1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4"/>
                  <a:gd name="T64" fmla="*/ 0 h 36"/>
                  <a:gd name="T65" fmla="*/ 184 w 184"/>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4" h="36">
                    <a:moveTo>
                      <a:pt x="184" y="4"/>
                    </a:moveTo>
                    <a:lnTo>
                      <a:pt x="184" y="4"/>
                    </a:lnTo>
                    <a:lnTo>
                      <a:pt x="158" y="14"/>
                    </a:lnTo>
                    <a:lnTo>
                      <a:pt x="132" y="24"/>
                    </a:lnTo>
                    <a:lnTo>
                      <a:pt x="102" y="32"/>
                    </a:lnTo>
                    <a:lnTo>
                      <a:pt x="68" y="36"/>
                    </a:lnTo>
                    <a:lnTo>
                      <a:pt x="36" y="36"/>
                    </a:lnTo>
                    <a:lnTo>
                      <a:pt x="12" y="36"/>
                    </a:lnTo>
                    <a:lnTo>
                      <a:pt x="0" y="34"/>
                    </a:lnTo>
                    <a:lnTo>
                      <a:pt x="0" y="32"/>
                    </a:lnTo>
                    <a:lnTo>
                      <a:pt x="2" y="30"/>
                    </a:lnTo>
                    <a:lnTo>
                      <a:pt x="14" y="24"/>
                    </a:lnTo>
                    <a:lnTo>
                      <a:pt x="36" y="18"/>
                    </a:lnTo>
                    <a:lnTo>
                      <a:pt x="64" y="10"/>
                    </a:lnTo>
                    <a:lnTo>
                      <a:pt x="94" y="6"/>
                    </a:lnTo>
                    <a:lnTo>
                      <a:pt x="126" y="2"/>
                    </a:lnTo>
                    <a:lnTo>
                      <a:pt x="156" y="0"/>
                    </a:lnTo>
                    <a:lnTo>
                      <a:pt x="184" y="4"/>
                    </a:lnTo>
                    <a:close/>
                  </a:path>
                </a:pathLst>
              </a:custGeom>
              <a:solidFill>
                <a:srgbClr val="539925"/>
              </a:solidFill>
              <a:ln w="9525">
                <a:noFill/>
                <a:round/>
                <a:headEnd/>
                <a:tailEnd/>
              </a:ln>
            </p:spPr>
            <p:txBody>
              <a:bodyPr/>
              <a:lstStyle/>
              <a:p>
                <a:endParaRPr lang="zh-TW" altLang="en-US"/>
              </a:p>
            </p:txBody>
          </p:sp>
          <p:sp>
            <p:nvSpPr>
              <p:cNvPr id="24741" name="Freeform 173"/>
              <p:cNvSpPr>
                <a:spLocks/>
              </p:cNvSpPr>
              <p:nvPr/>
            </p:nvSpPr>
            <p:spPr bwMode="auto">
              <a:xfrm>
                <a:off x="473" y="227"/>
                <a:ext cx="28" cy="80"/>
              </a:xfrm>
              <a:custGeom>
                <a:avLst/>
                <a:gdLst>
                  <a:gd name="T0" fmla="*/ 0 w 34"/>
                  <a:gd name="T1" fmla="*/ 0 h 134"/>
                  <a:gd name="T2" fmla="*/ 0 w 34"/>
                  <a:gd name="T3" fmla="*/ 0 h 134"/>
                  <a:gd name="T4" fmla="*/ 2 w 34"/>
                  <a:gd name="T5" fmla="*/ 1 h 134"/>
                  <a:gd name="T6" fmla="*/ 2 w 34"/>
                  <a:gd name="T7" fmla="*/ 1 h 134"/>
                  <a:gd name="T8" fmla="*/ 2 w 34"/>
                  <a:gd name="T9" fmla="*/ 1 h 134"/>
                  <a:gd name="T10" fmla="*/ 2 w 34"/>
                  <a:gd name="T11" fmla="*/ 1 h 134"/>
                  <a:gd name="T12" fmla="*/ 2 w 34"/>
                  <a:gd name="T13" fmla="*/ 1 h 134"/>
                  <a:gd name="T14" fmla="*/ 2 w 34"/>
                  <a:gd name="T15" fmla="*/ 1 h 134"/>
                  <a:gd name="T16" fmla="*/ 2 w 34"/>
                  <a:gd name="T17" fmla="*/ 1 h 134"/>
                  <a:gd name="T18" fmla="*/ 4 w 34"/>
                  <a:gd name="T19" fmla="*/ 1 h 134"/>
                  <a:gd name="T20" fmla="*/ 5 w 34"/>
                  <a:gd name="T21" fmla="*/ 1 h 134"/>
                  <a:gd name="T22" fmla="*/ 5 w 34"/>
                  <a:gd name="T23" fmla="*/ 1 h 134"/>
                  <a:gd name="T24" fmla="*/ 5 w 34"/>
                  <a:gd name="T25" fmla="*/ 1 h 134"/>
                  <a:gd name="T26" fmla="*/ 3 w 34"/>
                  <a:gd name="T27" fmla="*/ 1 h 134"/>
                  <a:gd name="T28" fmla="*/ 2 w 34"/>
                  <a:gd name="T29" fmla="*/ 1 h 134"/>
                  <a:gd name="T30" fmla="*/ 2 w 34"/>
                  <a:gd name="T31" fmla="*/ 1 h 134"/>
                  <a:gd name="T32" fmla="*/ 2 w 34"/>
                  <a:gd name="T33" fmla="*/ 1 h 134"/>
                  <a:gd name="T34" fmla="*/ 2 w 34"/>
                  <a:gd name="T35" fmla="*/ 1 h 134"/>
                  <a:gd name="T36" fmla="*/ 2 w 34"/>
                  <a:gd name="T37" fmla="*/ 1 h 134"/>
                  <a:gd name="T38" fmla="*/ 2 w 34"/>
                  <a:gd name="T39" fmla="*/ 1 h 134"/>
                  <a:gd name="T40" fmla="*/ 0 w 34"/>
                  <a:gd name="T41" fmla="*/ 0 h 134"/>
                  <a:gd name="T42" fmla="*/ 0 w 34"/>
                  <a:gd name="T43" fmla="*/ 0 h 1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134"/>
                  <a:gd name="T68" fmla="*/ 34 w 34"/>
                  <a:gd name="T69" fmla="*/ 134 h 1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134">
                    <a:moveTo>
                      <a:pt x="0" y="0"/>
                    </a:moveTo>
                    <a:lnTo>
                      <a:pt x="0" y="0"/>
                    </a:lnTo>
                    <a:lnTo>
                      <a:pt x="2" y="2"/>
                    </a:lnTo>
                    <a:lnTo>
                      <a:pt x="8" y="14"/>
                    </a:lnTo>
                    <a:lnTo>
                      <a:pt x="12" y="32"/>
                    </a:lnTo>
                    <a:lnTo>
                      <a:pt x="16" y="54"/>
                    </a:lnTo>
                    <a:lnTo>
                      <a:pt x="16" y="68"/>
                    </a:lnTo>
                    <a:lnTo>
                      <a:pt x="18" y="82"/>
                    </a:lnTo>
                    <a:lnTo>
                      <a:pt x="26" y="108"/>
                    </a:lnTo>
                    <a:lnTo>
                      <a:pt x="34" y="134"/>
                    </a:lnTo>
                    <a:lnTo>
                      <a:pt x="30" y="132"/>
                    </a:lnTo>
                    <a:lnTo>
                      <a:pt x="22" y="124"/>
                    </a:lnTo>
                    <a:lnTo>
                      <a:pt x="18" y="118"/>
                    </a:lnTo>
                    <a:lnTo>
                      <a:pt x="14" y="110"/>
                    </a:lnTo>
                    <a:lnTo>
                      <a:pt x="10" y="100"/>
                    </a:lnTo>
                    <a:lnTo>
                      <a:pt x="8" y="86"/>
                    </a:lnTo>
                    <a:lnTo>
                      <a:pt x="2" y="28"/>
                    </a:lnTo>
                    <a:lnTo>
                      <a:pt x="0" y="0"/>
                    </a:lnTo>
                    <a:close/>
                  </a:path>
                </a:pathLst>
              </a:custGeom>
              <a:solidFill>
                <a:srgbClr val="539925"/>
              </a:solidFill>
              <a:ln w="9525">
                <a:noFill/>
                <a:round/>
                <a:headEnd/>
                <a:tailEnd/>
              </a:ln>
            </p:spPr>
            <p:txBody>
              <a:bodyPr/>
              <a:lstStyle/>
              <a:p>
                <a:endParaRPr lang="zh-TW" altLang="en-US"/>
              </a:p>
            </p:txBody>
          </p:sp>
          <p:sp>
            <p:nvSpPr>
              <p:cNvPr id="24742" name="Freeform 174"/>
              <p:cNvSpPr>
                <a:spLocks/>
              </p:cNvSpPr>
              <p:nvPr/>
            </p:nvSpPr>
            <p:spPr bwMode="auto">
              <a:xfrm>
                <a:off x="410" y="226"/>
                <a:ext cx="28" cy="75"/>
              </a:xfrm>
              <a:custGeom>
                <a:avLst/>
                <a:gdLst>
                  <a:gd name="T0" fmla="*/ 5 w 34"/>
                  <a:gd name="T1" fmla="*/ 0 h 126"/>
                  <a:gd name="T2" fmla="*/ 5 w 34"/>
                  <a:gd name="T3" fmla="*/ 0 h 126"/>
                  <a:gd name="T4" fmla="*/ 5 w 34"/>
                  <a:gd name="T5" fmla="*/ 1 h 126"/>
                  <a:gd name="T6" fmla="*/ 5 w 34"/>
                  <a:gd name="T7" fmla="*/ 1 h 126"/>
                  <a:gd name="T8" fmla="*/ 5 w 34"/>
                  <a:gd name="T9" fmla="*/ 1 h 126"/>
                  <a:gd name="T10" fmla="*/ 5 w 34"/>
                  <a:gd name="T11" fmla="*/ 1 h 126"/>
                  <a:gd name="T12" fmla="*/ 4 w 34"/>
                  <a:gd name="T13" fmla="*/ 1 h 126"/>
                  <a:gd name="T14" fmla="*/ 4 w 34"/>
                  <a:gd name="T15" fmla="*/ 1 h 126"/>
                  <a:gd name="T16" fmla="*/ 2 w 34"/>
                  <a:gd name="T17" fmla="*/ 1 h 126"/>
                  <a:gd name="T18" fmla="*/ 2 w 34"/>
                  <a:gd name="T19" fmla="*/ 1 h 126"/>
                  <a:gd name="T20" fmla="*/ 2 w 34"/>
                  <a:gd name="T21" fmla="*/ 1 h 126"/>
                  <a:gd name="T22" fmla="*/ 0 w 34"/>
                  <a:gd name="T23" fmla="*/ 1 h 126"/>
                  <a:gd name="T24" fmla="*/ 2 w 34"/>
                  <a:gd name="T25" fmla="*/ 1 h 126"/>
                  <a:gd name="T26" fmla="*/ 2 w 34"/>
                  <a:gd name="T27" fmla="*/ 1 h 126"/>
                  <a:gd name="T28" fmla="*/ 2 w 34"/>
                  <a:gd name="T29" fmla="*/ 1 h 126"/>
                  <a:gd name="T30" fmla="*/ 2 w 34"/>
                  <a:gd name="T31" fmla="*/ 1 h 126"/>
                  <a:gd name="T32" fmla="*/ 5 w 34"/>
                  <a:gd name="T33" fmla="*/ 0 h 126"/>
                  <a:gd name="T34" fmla="*/ 5 w 34"/>
                  <a:gd name="T35" fmla="*/ 0 h 1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126"/>
                  <a:gd name="T56" fmla="*/ 34 w 34"/>
                  <a:gd name="T57" fmla="*/ 126 h 1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126">
                    <a:moveTo>
                      <a:pt x="30" y="0"/>
                    </a:moveTo>
                    <a:lnTo>
                      <a:pt x="30" y="0"/>
                    </a:lnTo>
                    <a:lnTo>
                      <a:pt x="32" y="4"/>
                    </a:lnTo>
                    <a:lnTo>
                      <a:pt x="34" y="18"/>
                    </a:lnTo>
                    <a:lnTo>
                      <a:pt x="32" y="36"/>
                    </a:lnTo>
                    <a:lnTo>
                      <a:pt x="30" y="48"/>
                    </a:lnTo>
                    <a:lnTo>
                      <a:pt x="26" y="60"/>
                    </a:lnTo>
                    <a:lnTo>
                      <a:pt x="4" y="126"/>
                    </a:lnTo>
                    <a:lnTo>
                      <a:pt x="2" y="108"/>
                    </a:lnTo>
                    <a:lnTo>
                      <a:pt x="0" y="90"/>
                    </a:lnTo>
                    <a:lnTo>
                      <a:pt x="4" y="68"/>
                    </a:lnTo>
                    <a:lnTo>
                      <a:pt x="12" y="46"/>
                    </a:lnTo>
                    <a:lnTo>
                      <a:pt x="20" y="24"/>
                    </a:lnTo>
                    <a:lnTo>
                      <a:pt x="30" y="0"/>
                    </a:lnTo>
                    <a:close/>
                  </a:path>
                </a:pathLst>
              </a:custGeom>
              <a:solidFill>
                <a:srgbClr val="539925"/>
              </a:solidFill>
              <a:ln w="9525">
                <a:noFill/>
                <a:round/>
                <a:headEnd/>
                <a:tailEnd/>
              </a:ln>
            </p:spPr>
            <p:txBody>
              <a:bodyPr/>
              <a:lstStyle/>
              <a:p>
                <a:endParaRPr lang="zh-TW" altLang="en-US"/>
              </a:p>
            </p:txBody>
          </p:sp>
          <p:sp>
            <p:nvSpPr>
              <p:cNvPr id="24743" name="Freeform 175"/>
              <p:cNvSpPr>
                <a:spLocks/>
              </p:cNvSpPr>
              <p:nvPr/>
            </p:nvSpPr>
            <p:spPr bwMode="auto">
              <a:xfrm>
                <a:off x="438" y="167"/>
                <a:ext cx="136" cy="58"/>
              </a:xfrm>
              <a:custGeom>
                <a:avLst/>
                <a:gdLst>
                  <a:gd name="T0" fmla="*/ 0 w 168"/>
                  <a:gd name="T1" fmla="*/ 1 h 96"/>
                  <a:gd name="T2" fmla="*/ 0 w 168"/>
                  <a:gd name="T3" fmla="*/ 1 h 96"/>
                  <a:gd name="T4" fmla="*/ 2 w 168"/>
                  <a:gd name="T5" fmla="*/ 1 h 96"/>
                  <a:gd name="T6" fmla="*/ 3 w 168"/>
                  <a:gd name="T7" fmla="*/ 1 h 96"/>
                  <a:gd name="T8" fmla="*/ 7 w 168"/>
                  <a:gd name="T9" fmla="*/ 1 h 96"/>
                  <a:gd name="T10" fmla="*/ 9 w 168"/>
                  <a:gd name="T11" fmla="*/ 1 h 96"/>
                  <a:gd name="T12" fmla="*/ 11 w 168"/>
                  <a:gd name="T13" fmla="*/ 1 h 96"/>
                  <a:gd name="T14" fmla="*/ 11 w 168"/>
                  <a:gd name="T15" fmla="*/ 1 h 96"/>
                  <a:gd name="T16" fmla="*/ 17 w 168"/>
                  <a:gd name="T17" fmla="*/ 1 h 96"/>
                  <a:gd name="T18" fmla="*/ 20 w 168"/>
                  <a:gd name="T19" fmla="*/ 0 h 96"/>
                  <a:gd name="T20" fmla="*/ 20 w 168"/>
                  <a:gd name="T21" fmla="*/ 0 h 96"/>
                  <a:gd name="T22" fmla="*/ 17 w 168"/>
                  <a:gd name="T23" fmla="*/ 1 h 96"/>
                  <a:gd name="T24" fmla="*/ 11 w 168"/>
                  <a:gd name="T25" fmla="*/ 1 h 96"/>
                  <a:gd name="T26" fmla="*/ 11 w 168"/>
                  <a:gd name="T27" fmla="*/ 1 h 96"/>
                  <a:gd name="T28" fmla="*/ 4 w 168"/>
                  <a:gd name="T29" fmla="*/ 1 h 96"/>
                  <a:gd name="T30" fmla="*/ 0 w 168"/>
                  <a:gd name="T31" fmla="*/ 1 h 96"/>
                  <a:gd name="T32" fmla="*/ 0 w 168"/>
                  <a:gd name="T33" fmla="*/ 1 h 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
                  <a:gd name="T52" fmla="*/ 0 h 96"/>
                  <a:gd name="T53" fmla="*/ 168 w 168"/>
                  <a:gd name="T54" fmla="*/ 96 h 9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 h="96">
                    <a:moveTo>
                      <a:pt x="0" y="96"/>
                    </a:moveTo>
                    <a:lnTo>
                      <a:pt x="0" y="96"/>
                    </a:lnTo>
                    <a:lnTo>
                      <a:pt x="8" y="94"/>
                    </a:lnTo>
                    <a:lnTo>
                      <a:pt x="30" y="88"/>
                    </a:lnTo>
                    <a:lnTo>
                      <a:pt x="58" y="78"/>
                    </a:lnTo>
                    <a:lnTo>
                      <a:pt x="74" y="70"/>
                    </a:lnTo>
                    <a:lnTo>
                      <a:pt x="90" y="60"/>
                    </a:lnTo>
                    <a:lnTo>
                      <a:pt x="144" y="20"/>
                    </a:lnTo>
                    <a:lnTo>
                      <a:pt x="168" y="0"/>
                    </a:lnTo>
                    <a:lnTo>
                      <a:pt x="144" y="14"/>
                    </a:lnTo>
                    <a:lnTo>
                      <a:pt x="92" y="46"/>
                    </a:lnTo>
                    <a:lnTo>
                      <a:pt x="32" y="80"/>
                    </a:lnTo>
                    <a:lnTo>
                      <a:pt x="0" y="96"/>
                    </a:lnTo>
                    <a:close/>
                  </a:path>
                </a:pathLst>
              </a:custGeom>
              <a:solidFill>
                <a:srgbClr val="539925"/>
              </a:solidFill>
              <a:ln w="9525">
                <a:noFill/>
                <a:round/>
                <a:headEnd/>
                <a:tailEnd/>
              </a:ln>
            </p:spPr>
            <p:txBody>
              <a:bodyPr/>
              <a:lstStyle/>
              <a:p>
                <a:endParaRPr lang="zh-TW" altLang="en-US"/>
              </a:p>
            </p:txBody>
          </p:sp>
          <p:sp>
            <p:nvSpPr>
              <p:cNvPr id="24744" name="Freeform 176"/>
              <p:cNvSpPr>
                <a:spLocks/>
              </p:cNvSpPr>
              <p:nvPr/>
            </p:nvSpPr>
            <p:spPr bwMode="auto">
              <a:xfrm>
                <a:off x="460" y="180"/>
                <a:ext cx="130" cy="47"/>
              </a:xfrm>
              <a:custGeom>
                <a:avLst/>
                <a:gdLst>
                  <a:gd name="T0" fmla="*/ 0 w 160"/>
                  <a:gd name="T1" fmla="*/ 1 h 78"/>
                  <a:gd name="T2" fmla="*/ 0 w 160"/>
                  <a:gd name="T3" fmla="*/ 1 h 78"/>
                  <a:gd name="T4" fmla="*/ 2 w 160"/>
                  <a:gd name="T5" fmla="*/ 1 h 78"/>
                  <a:gd name="T6" fmla="*/ 2 w 160"/>
                  <a:gd name="T7" fmla="*/ 1 h 78"/>
                  <a:gd name="T8" fmla="*/ 6 w 160"/>
                  <a:gd name="T9" fmla="*/ 1 h 78"/>
                  <a:gd name="T10" fmla="*/ 7 w 160"/>
                  <a:gd name="T11" fmla="*/ 1 h 78"/>
                  <a:gd name="T12" fmla="*/ 8 w 160"/>
                  <a:gd name="T13" fmla="*/ 1 h 78"/>
                  <a:gd name="T14" fmla="*/ 8 w 160"/>
                  <a:gd name="T15" fmla="*/ 1 h 78"/>
                  <a:gd name="T16" fmla="*/ 12 w 160"/>
                  <a:gd name="T17" fmla="*/ 1 h 78"/>
                  <a:gd name="T18" fmla="*/ 15 w 160"/>
                  <a:gd name="T19" fmla="*/ 1 h 78"/>
                  <a:gd name="T20" fmla="*/ 19 w 160"/>
                  <a:gd name="T21" fmla="*/ 0 h 78"/>
                  <a:gd name="T22" fmla="*/ 19 w 160"/>
                  <a:gd name="T23" fmla="*/ 0 h 78"/>
                  <a:gd name="T24" fmla="*/ 19 w 160"/>
                  <a:gd name="T25" fmla="*/ 1 h 78"/>
                  <a:gd name="T26" fmla="*/ 19 w 160"/>
                  <a:gd name="T27" fmla="*/ 1 h 78"/>
                  <a:gd name="T28" fmla="*/ 15 w 160"/>
                  <a:gd name="T29" fmla="*/ 1 h 78"/>
                  <a:gd name="T30" fmla="*/ 15 w 160"/>
                  <a:gd name="T31" fmla="*/ 1 h 78"/>
                  <a:gd name="T32" fmla="*/ 12 w 160"/>
                  <a:gd name="T33" fmla="*/ 1 h 78"/>
                  <a:gd name="T34" fmla="*/ 12 w 160"/>
                  <a:gd name="T35" fmla="*/ 1 h 78"/>
                  <a:gd name="T36" fmla="*/ 5 w 160"/>
                  <a:gd name="T37" fmla="*/ 1 h 78"/>
                  <a:gd name="T38" fmla="*/ 0 w 160"/>
                  <a:gd name="T39" fmla="*/ 1 h 78"/>
                  <a:gd name="T40" fmla="*/ 0 w 160"/>
                  <a:gd name="T41" fmla="*/ 1 h 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0"/>
                  <a:gd name="T64" fmla="*/ 0 h 78"/>
                  <a:gd name="T65" fmla="*/ 160 w 160"/>
                  <a:gd name="T66" fmla="*/ 78 h 7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0" h="78">
                    <a:moveTo>
                      <a:pt x="0" y="78"/>
                    </a:moveTo>
                    <a:lnTo>
                      <a:pt x="0" y="78"/>
                    </a:lnTo>
                    <a:lnTo>
                      <a:pt x="4" y="74"/>
                    </a:lnTo>
                    <a:lnTo>
                      <a:pt x="18" y="64"/>
                    </a:lnTo>
                    <a:lnTo>
                      <a:pt x="40" y="52"/>
                    </a:lnTo>
                    <a:lnTo>
                      <a:pt x="52" y="44"/>
                    </a:lnTo>
                    <a:lnTo>
                      <a:pt x="66" y="40"/>
                    </a:lnTo>
                    <a:lnTo>
                      <a:pt x="98" y="28"/>
                    </a:lnTo>
                    <a:lnTo>
                      <a:pt x="130" y="14"/>
                    </a:lnTo>
                    <a:lnTo>
                      <a:pt x="160" y="0"/>
                    </a:lnTo>
                    <a:lnTo>
                      <a:pt x="158" y="2"/>
                    </a:lnTo>
                    <a:lnTo>
                      <a:pt x="148" y="12"/>
                    </a:lnTo>
                    <a:lnTo>
                      <a:pt x="130" y="26"/>
                    </a:lnTo>
                    <a:lnTo>
                      <a:pt x="118" y="32"/>
                    </a:lnTo>
                    <a:lnTo>
                      <a:pt x="102" y="38"/>
                    </a:lnTo>
                    <a:lnTo>
                      <a:pt x="34" y="64"/>
                    </a:lnTo>
                    <a:lnTo>
                      <a:pt x="0" y="78"/>
                    </a:lnTo>
                    <a:close/>
                  </a:path>
                </a:pathLst>
              </a:custGeom>
              <a:solidFill>
                <a:srgbClr val="539925"/>
              </a:solidFill>
              <a:ln w="9525">
                <a:noFill/>
                <a:round/>
                <a:headEnd/>
                <a:tailEnd/>
              </a:ln>
            </p:spPr>
            <p:txBody>
              <a:bodyPr/>
              <a:lstStyle/>
              <a:p>
                <a:endParaRPr lang="zh-TW" altLang="en-US"/>
              </a:p>
            </p:txBody>
          </p:sp>
          <p:sp>
            <p:nvSpPr>
              <p:cNvPr id="24745" name="Freeform 177"/>
              <p:cNvSpPr>
                <a:spLocks/>
              </p:cNvSpPr>
              <p:nvPr/>
            </p:nvSpPr>
            <p:spPr bwMode="auto">
              <a:xfrm>
                <a:off x="306" y="222"/>
                <a:ext cx="259" cy="34"/>
              </a:xfrm>
              <a:custGeom>
                <a:avLst/>
                <a:gdLst>
                  <a:gd name="T0" fmla="*/ 40 w 320"/>
                  <a:gd name="T1" fmla="*/ 0 h 56"/>
                  <a:gd name="T2" fmla="*/ 40 w 320"/>
                  <a:gd name="T3" fmla="*/ 0 h 56"/>
                  <a:gd name="T4" fmla="*/ 35 w 320"/>
                  <a:gd name="T5" fmla="*/ 1 h 56"/>
                  <a:gd name="T6" fmla="*/ 28 w 320"/>
                  <a:gd name="T7" fmla="*/ 1 h 56"/>
                  <a:gd name="T8" fmla="*/ 28 w 320"/>
                  <a:gd name="T9" fmla="*/ 1 h 56"/>
                  <a:gd name="T10" fmla="*/ 26 w 320"/>
                  <a:gd name="T11" fmla="*/ 1 h 56"/>
                  <a:gd name="T12" fmla="*/ 24 w 320"/>
                  <a:gd name="T13" fmla="*/ 1 h 56"/>
                  <a:gd name="T14" fmla="*/ 23 w 320"/>
                  <a:gd name="T15" fmla="*/ 1 h 56"/>
                  <a:gd name="T16" fmla="*/ 19 w 320"/>
                  <a:gd name="T17" fmla="*/ 1 h 56"/>
                  <a:gd name="T18" fmla="*/ 19 w 320"/>
                  <a:gd name="T19" fmla="*/ 1 h 56"/>
                  <a:gd name="T20" fmla="*/ 15 w 320"/>
                  <a:gd name="T21" fmla="*/ 1 h 56"/>
                  <a:gd name="T22" fmla="*/ 11 w 320"/>
                  <a:gd name="T23" fmla="*/ 1 h 56"/>
                  <a:gd name="T24" fmla="*/ 11 w 320"/>
                  <a:gd name="T25" fmla="*/ 1 h 56"/>
                  <a:gd name="T26" fmla="*/ 9 w 320"/>
                  <a:gd name="T27" fmla="*/ 1 h 56"/>
                  <a:gd name="T28" fmla="*/ 7 w 320"/>
                  <a:gd name="T29" fmla="*/ 1 h 56"/>
                  <a:gd name="T30" fmla="*/ 5 w 320"/>
                  <a:gd name="T31" fmla="*/ 1 h 56"/>
                  <a:gd name="T32" fmla="*/ 3 w 320"/>
                  <a:gd name="T33" fmla="*/ 1 h 56"/>
                  <a:gd name="T34" fmla="*/ 2 w 320"/>
                  <a:gd name="T35" fmla="*/ 1 h 56"/>
                  <a:gd name="T36" fmla="*/ 0 w 320"/>
                  <a:gd name="T37" fmla="*/ 1 h 56"/>
                  <a:gd name="T38" fmla="*/ 2 w 320"/>
                  <a:gd name="T39" fmla="*/ 1 h 56"/>
                  <a:gd name="T40" fmla="*/ 2 w 320"/>
                  <a:gd name="T41" fmla="*/ 1 h 56"/>
                  <a:gd name="T42" fmla="*/ 4 w 320"/>
                  <a:gd name="T43" fmla="*/ 1 h 56"/>
                  <a:gd name="T44" fmla="*/ 7 w 320"/>
                  <a:gd name="T45" fmla="*/ 1 h 56"/>
                  <a:gd name="T46" fmla="*/ 8 w 320"/>
                  <a:gd name="T47" fmla="*/ 1 h 56"/>
                  <a:gd name="T48" fmla="*/ 10 w 320"/>
                  <a:gd name="T49" fmla="*/ 1 h 56"/>
                  <a:gd name="T50" fmla="*/ 10 w 320"/>
                  <a:gd name="T51" fmla="*/ 1 h 56"/>
                  <a:gd name="T52" fmla="*/ 12 w 320"/>
                  <a:gd name="T53" fmla="*/ 1 h 56"/>
                  <a:gd name="T54" fmla="*/ 15 w 320"/>
                  <a:gd name="T55" fmla="*/ 1 h 56"/>
                  <a:gd name="T56" fmla="*/ 17 w 320"/>
                  <a:gd name="T57" fmla="*/ 1 h 56"/>
                  <a:gd name="T58" fmla="*/ 19 w 320"/>
                  <a:gd name="T59" fmla="*/ 1 h 56"/>
                  <a:gd name="T60" fmla="*/ 19 w 320"/>
                  <a:gd name="T61" fmla="*/ 1 h 56"/>
                  <a:gd name="T62" fmla="*/ 24 w 320"/>
                  <a:gd name="T63" fmla="*/ 1 h 56"/>
                  <a:gd name="T64" fmla="*/ 29 w 320"/>
                  <a:gd name="T65" fmla="*/ 1 h 56"/>
                  <a:gd name="T66" fmla="*/ 29 w 320"/>
                  <a:gd name="T67" fmla="*/ 1 h 56"/>
                  <a:gd name="T68" fmla="*/ 32 w 320"/>
                  <a:gd name="T69" fmla="*/ 1 h 56"/>
                  <a:gd name="T70" fmla="*/ 35 w 320"/>
                  <a:gd name="T71" fmla="*/ 1 h 56"/>
                  <a:gd name="T72" fmla="*/ 40 w 320"/>
                  <a:gd name="T73" fmla="*/ 0 h 56"/>
                  <a:gd name="T74" fmla="*/ 40 w 320"/>
                  <a:gd name="T75" fmla="*/ 0 h 5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0"/>
                  <a:gd name="T115" fmla="*/ 0 h 56"/>
                  <a:gd name="T116" fmla="*/ 320 w 320"/>
                  <a:gd name="T117" fmla="*/ 56 h 5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0" h="56">
                    <a:moveTo>
                      <a:pt x="320" y="0"/>
                    </a:moveTo>
                    <a:lnTo>
                      <a:pt x="320" y="0"/>
                    </a:lnTo>
                    <a:lnTo>
                      <a:pt x="284" y="2"/>
                    </a:lnTo>
                    <a:lnTo>
                      <a:pt x="230" y="6"/>
                    </a:lnTo>
                    <a:lnTo>
                      <a:pt x="216" y="6"/>
                    </a:lnTo>
                    <a:lnTo>
                      <a:pt x="206" y="4"/>
                    </a:lnTo>
                    <a:lnTo>
                      <a:pt x="190" y="4"/>
                    </a:lnTo>
                    <a:lnTo>
                      <a:pt x="164" y="2"/>
                    </a:lnTo>
                    <a:lnTo>
                      <a:pt x="128" y="2"/>
                    </a:lnTo>
                    <a:lnTo>
                      <a:pt x="92" y="8"/>
                    </a:lnTo>
                    <a:lnTo>
                      <a:pt x="74" y="10"/>
                    </a:lnTo>
                    <a:lnTo>
                      <a:pt x="58" y="16"/>
                    </a:lnTo>
                    <a:lnTo>
                      <a:pt x="42" y="24"/>
                    </a:lnTo>
                    <a:lnTo>
                      <a:pt x="28" y="30"/>
                    </a:lnTo>
                    <a:lnTo>
                      <a:pt x="8" y="44"/>
                    </a:lnTo>
                    <a:lnTo>
                      <a:pt x="0" y="50"/>
                    </a:lnTo>
                    <a:lnTo>
                      <a:pt x="8" y="56"/>
                    </a:lnTo>
                    <a:lnTo>
                      <a:pt x="34" y="40"/>
                    </a:lnTo>
                    <a:lnTo>
                      <a:pt x="58" y="26"/>
                    </a:lnTo>
                    <a:lnTo>
                      <a:pt x="70" y="22"/>
                    </a:lnTo>
                    <a:lnTo>
                      <a:pt x="82" y="16"/>
                    </a:lnTo>
                    <a:lnTo>
                      <a:pt x="104" y="12"/>
                    </a:lnTo>
                    <a:lnTo>
                      <a:pt x="122" y="8"/>
                    </a:lnTo>
                    <a:lnTo>
                      <a:pt x="142" y="8"/>
                    </a:lnTo>
                    <a:lnTo>
                      <a:pt x="164" y="8"/>
                    </a:lnTo>
                    <a:lnTo>
                      <a:pt x="202" y="10"/>
                    </a:lnTo>
                    <a:lnTo>
                      <a:pt x="240" y="10"/>
                    </a:lnTo>
                    <a:lnTo>
                      <a:pt x="264" y="8"/>
                    </a:lnTo>
                    <a:lnTo>
                      <a:pt x="290" y="6"/>
                    </a:lnTo>
                    <a:lnTo>
                      <a:pt x="320" y="0"/>
                    </a:lnTo>
                    <a:close/>
                  </a:path>
                </a:pathLst>
              </a:custGeom>
              <a:solidFill>
                <a:srgbClr val="539925"/>
              </a:solidFill>
              <a:ln w="9525">
                <a:noFill/>
                <a:round/>
                <a:headEnd/>
                <a:tailEnd/>
              </a:ln>
            </p:spPr>
            <p:txBody>
              <a:bodyPr/>
              <a:lstStyle/>
              <a:p>
                <a:endParaRPr lang="zh-TW" altLang="en-US"/>
              </a:p>
            </p:txBody>
          </p:sp>
          <p:sp>
            <p:nvSpPr>
              <p:cNvPr id="24746" name="Freeform 178"/>
              <p:cNvSpPr>
                <a:spLocks/>
              </p:cNvSpPr>
              <p:nvPr/>
            </p:nvSpPr>
            <p:spPr bwMode="auto">
              <a:xfrm>
                <a:off x="501" y="227"/>
                <a:ext cx="113" cy="54"/>
              </a:xfrm>
              <a:custGeom>
                <a:avLst/>
                <a:gdLst>
                  <a:gd name="T0" fmla="*/ 0 w 140"/>
                  <a:gd name="T1" fmla="*/ 0 h 90"/>
                  <a:gd name="T2" fmla="*/ 0 w 140"/>
                  <a:gd name="T3" fmla="*/ 0 h 90"/>
                  <a:gd name="T4" fmla="*/ 4 w 140"/>
                  <a:gd name="T5" fmla="*/ 1 h 90"/>
                  <a:gd name="T6" fmla="*/ 6 w 140"/>
                  <a:gd name="T7" fmla="*/ 1 h 90"/>
                  <a:gd name="T8" fmla="*/ 10 w 140"/>
                  <a:gd name="T9" fmla="*/ 1 h 90"/>
                  <a:gd name="T10" fmla="*/ 10 w 140"/>
                  <a:gd name="T11" fmla="*/ 1 h 90"/>
                  <a:gd name="T12" fmla="*/ 10 w 140"/>
                  <a:gd name="T13" fmla="*/ 1 h 90"/>
                  <a:gd name="T14" fmla="*/ 12 w 140"/>
                  <a:gd name="T15" fmla="*/ 1 h 90"/>
                  <a:gd name="T16" fmla="*/ 15 w 140"/>
                  <a:gd name="T17" fmla="*/ 1 h 90"/>
                  <a:gd name="T18" fmla="*/ 16 w 140"/>
                  <a:gd name="T19" fmla="*/ 1 h 90"/>
                  <a:gd name="T20" fmla="*/ 16 w 140"/>
                  <a:gd name="T21" fmla="*/ 1 h 90"/>
                  <a:gd name="T22" fmla="*/ 16 w 140"/>
                  <a:gd name="T23" fmla="*/ 1 h 90"/>
                  <a:gd name="T24" fmla="*/ 14 w 140"/>
                  <a:gd name="T25" fmla="*/ 1 h 90"/>
                  <a:gd name="T26" fmla="*/ 11 w 140"/>
                  <a:gd name="T27" fmla="*/ 1 h 90"/>
                  <a:gd name="T28" fmla="*/ 10 w 140"/>
                  <a:gd name="T29" fmla="*/ 1 h 90"/>
                  <a:gd name="T30" fmla="*/ 7 w 140"/>
                  <a:gd name="T31" fmla="*/ 1 h 90"/>
                  <a:gd name="T32" fmla="*/ 4 w 140"/>
                  <a:gd name="T33" fmla="*/ 1 h 90"/>
                  <a:gd name="T34" fmla="*/ 2 w 140"/>
                  <a:gd name="T35" fmla="*/ 1 h 90"/>
                  <a:gd name="T36" fmla="*/ 0 w 140"/>
                  <a:gd name="T37" fmla="*/ 0 h 90"/>
                  <a:gd name="T38" fmla="*/ 0 w 140"/>
                  <a:gd name="T39" fmla="*/ 0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0"/>
                  <a:gd name="T61" fmla="*/ 0 h 90"/>
                  <a:gd name="T62" fmla="*/ 140 w 140"/>
                  <a:gd name="T63" fmla="*/ 90 h 9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0" h="90">
                    <a:moveTo>
                      <a:pt x="0" y="0"/>
                    </a:moveTo>
                    <a:lnTo>
                      <a:pt x="0" y="0"/>
                    </a:lnTo>
                    <a:lnTo>
                      <a:pt x="32" y="22"/>
                    </a:lnTo>
                    <a:lnTo>
                      <a:pt x="60" y="42"/>
                    </a:lnTo>
                    <a:lnTo>
                      <a:pt x="82" y="62"/>
                    </a:lnTo>
                    <a:lnTo>
                      <a:pt x="92" y="68"/>
                    </a:lnTo>
                    <a:lnTo>
                      <a:pt x="102" y="74"/>
                    </a:lnTo>
                    <a:lnTo>
                      <a:pt x="122" y="84"/>
                    </a:lnTo>
                    <a:lnTo>
                      <a:pt x="136" y="88"/>
                    </a:lnTo>
                    <a:lnTo>
                      <a:pt x="140" y="90"/>
                    </a:lnTo>
                    <a:lnTo>
                      <a:pt x="116" y="84"/>
                    </a:lnTo>
                    <a:lnTo>
                      <a:pt x="94" y="76"/>
                    </a:lnTo>
                    <a:lnTo>
                      <a:pt x="78" y="66"/>
                    </a:lnTo>
                    <a:lnTo>
                      <a:pt x="62" y="54"/>
                    </a:lnTo>
                    <a:lnTo>
                      <a:pt x="34" y="26"/>
                    </a:lnTo>
                    <a:lnTo>
                      <a:pt x="18" y="12"/>
                    </a:lnTo>
                    <a:lnTo>
                      <a:pt x="0" y="0"/>
                    </a:lnTo>
                    <a:close/>
                  </a:path>
                </a:pathLst>
              </a:custGeom>
              <a:solidFill>
                <a:srgbClr val="539925"/>
              </a:solidFill>
              <a:ln w="9525">
                <a:noFill/>
                <a:round/>
                <a:headEnd/>
                <a:tailEnd/>
              </a:ln>
            </p:spPr>
            <p:txBody>
              <a:bodyPr/>
              <a:lstStyle/>
              <a:p>
                <a:endParaRPr lang="zh-TW" altLang="en-US"/>
              </a:p>
            </p:txBody>
          </p:sp>
          <p:sp>
            <p:nvSpPr>
              <p:cNvPr id="24747" name="Freeform 179"/>
              <p:cNvSpPr>
                <a:spLocks/>
              </p:cNvSpPr>
              <p:nvPr/>
            </p:nvSpPr>
            <p:spPr bwMode="auto">
              <a:xfrm>
                <a:off x="520" y="185"/>
                <a:ext cx="113" cy="41"/>
              </a:xfrm>
              <a:custGeom>
                <a:avLst/>
                <a:gdLst>
                  <a:gd name="T0" fmla="*/ 0 w 140"/>
                  <a:gd name="T1" fmla="*/ 1 h 68"/>
                  <a:gd name="T2" fmla="*/ 0 w 140"/>
                  <a:gd name="T3" fmla="*/ 1 h 68"/>
                  <a:gd name="T4" fmla="*/ 2 w 140"/>
                  <a:gd name="T5" fmla="*/ 1 h 68"/>
                  <a:gd name="T6" fmla="*/ 2 w 140"/>
                  <a:gd name="T7" fmla="*/ 1 h 68"/>
                  <a:gd name="T8" fmla="*/ 5 w 140"/>
                  <a:gd name="T9" fmla="*/ 1 h 68"/>
                  <a:gd name="T10" fmla="*/ 6 w 140"/>
                  <a:gd name="T11" fmla="*/ 1 h 68"/>
                  <a:gd name="T12" fmla="*/ 8 w 140"/>
                  <a:gd name="T13" fmla="*/ 1 h 68"/>
                  <a:gd name="T14" fmla="*/ 8 w 140"/>
                  <a:gd name="T15" fmla="*/ 1 h 68"/>
                  <a:gd name="T16" fmla="*/ 14 w 140"/>
                  <a:gd name="T17" fmla="*/ 1 h 68"/>
                  <a:gd name="T18" fmla="*/ 16 w 140"/>
                  <a:gd name="T19" fmla="*/ 0 h 68"/>
                  <a:gd name="T20" fmla="*/ 16 w 140"/>
                  <a:gd name="T21" fmla="*/ 0 h 68"/>
                  <a:gd name="T22" fmla="*/ 14 w 140"/>
                  <a:gd name="T23" fmla="*/ 1 h 68"/>
                  <a:gd name="T24" fmla="*/ 11 w 140"/>
                  <a:gd name="T25" fmla="*/ 1 h 68"/>
                  <a:gd name="T26" fmla="*/ 8 w 140"/>
                  <a:gd name="T27" fmla="*/ 1 h 68"/>
                  <a:gd name="T28" fmla="*/ 8 w 140"/>
                  <a:gd name="T29" fmla="*/ 1 h 68"/>
                  <a:gd name="T30" fmla="*/ 5 w 140"/>
                  <a:gd name="T31" fmla="*/ 1 h 68"/>
                  <a:gd name="T32" fmla="*/ 2 w 140"/>
                  <a:gd name="T33" fmla="*/ 1 h 68"/>
                  <a:gd name="T34" fmla="*/ 0 w 140"/>
                  <a:gd name="T35" fmla="*/ 1 h 68"/>
                  <a:gd name="T36" fmla="*/ 0 w 140"/>
                  <a:gd name="T37" fmla="*/ 1 h 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0"/>
                  <a:gd name="T58" fmla="*/ 0 h 68"/>
                  <a:gd name="T59" fmla="*/ 140 w 140"/>
                  <a:gd name="T60" fmla="*/ 68 h 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0" h="68">
                    <a:moveTo>
                      <a:pt x="0" y="68"/>
                    </a:moveTo>
                    <a:lnTo>
                      <a:pt x="0" y="68"/>
                    </a:lnTo>
                    <a:lnTo>
                      <a:pt x="6" y="66"/>
                    </a:lnTo>
                    <a:lnTo>
                      <a:pt x="24" y="64"/>
                    </a:lnTo>
                    <a:lnTo>
                      <a:pt x="46" y="56"/>
                    </a:lnTo>
                    <a:lnTo>
                      <a:pt x="60" y="50"/>
                    </a:lnTo>
                    <a:lnTo>
                      <a:pt x="72" y="44"/>
                    </a:lnTo>
                    <a:lnTo>
                      <a:pt x="118" y="14"/>
                    </a:lnTo>
                    <a:lnTo>
                      <a:pt x="140" y="0"/>
                    </a:lnTo>
                    <a:lnTo>
                      <a:pt x="116" y="6"/>
                    </a:lnTo>
                    <a:lnTo>
                      <a:pt x="94" y="12"/>
                    </a:lnTo>
                    <a:lnTo>
                      <a:pt x="70" y="22"/>
                    </a:lnTo>
                    <a:lnTo>
                      <a:pt x="46" y="36"/>
                    </a:lnTo>
                    <a:lnTo>
                      <a:pt x="24" y="52"/>
                    </a:lnTo>
                    <a:lnTo>
                      <a:pt x="0" y="68"/>
                    </a:lnTo>
                    <a:close/>
                  </a:path>
                </a:pathLst>
              </a:custGeom>
              <a:solidFill>
                <a:srgbClr val="539925"/>
              </a:solidFill>
              <a:ln w="9525">
                <a:noFill/>
                <a:round/>
                <a:headEnd/>
                <a:tailEnd/>
              </a:ln>
            </p:spPr>
            <p:txBody>
              <a:bodyPr/>
              <a:lstStyle/>
              <a:p>
                <a:endParaRPr lang="zh-TW" altLang="en-US"/>
              </a:p>
            </p:txBody>
          </p:sp>
          <p:sp>
            <p:nvSpPr>
              <p:cNvPr id="24748" name="Freeform 180"/>
              <p:cNvSpPr>
                <a:spLocks/>
              </p:cNvSpPr>
              <p:nvPr/>
            </p:nvSpPr>
            <p:spPr bwMode="auto">
              <a:xfrm>
                <a:off x="501" y="165"/>
                <a:ext cx="118" cy="63"/>
              </a:xfrm>
              <a:custGeom>
                <a:avLst/>
                <a:gdLst>
                  <a:gd name="T0" fmla="*/ 0 w 146"/>
                  <a:gd name="T1" fmla="*/ 1 h 106"/>
                  <a:gd name="T2" fmla="*/ 0 w 146"/>
                  <a:gd name="T3" fmla="*/ 1 h 106"/>
                  <a:gd name="T4" fmla="*/ 2 w 146"/>
                  <a:gd name="T5" fmla="*/ 1 h 106"/>
                  <a:gd name="T6" fmla="*/ 2 w 146"/>
                  <a:gd name="T7" fmla="*/ 1 h 106"/>
                  <a:gd name="T8" fmla="*/ 4 w 146"/>
                  <a:gd name="T9" fmla="*/ 1 h 106"/>
                  <a:gd name="T10" fmla="*/ 6 w 146"/>
                  <a:gd name="T11" fmla="*/ 1 h 106"/>
                  <a:gd name="T12" fmla="*/ 7 w 146"/>
                  <a:gd name="T13" fmla="*/ 1 h 106"/>
                  <a:gd name="T14" fmla="*/ 7 w 146"/>
                  <a:gd name="T15" fmla="*/ 1 h 106"/>
                  <a:gd name="T16" fmla="*/ 11 w 146"/>
                  <a:gd name="T17" fmla="*/ 1 h 106"/>
                  <a:gd name="T18" fmla="*/ 14 w 146"/>
                  <a:gd name="T19" fmla="*/ 1 h 106"/>
                  <a:gd name="T20" fmla="*/ 17 w 146"/>
                  <a:gd name="T21" fmla="*/ 0 h 106"/>
                  <a:gd name="T22" fmla="*/ 17 w 146"/>
                  <a:gd name="T23" fmla="*/ 0 h 106"/>
                  <a:gd name="T24" fmla="*/ 17 w 146"/>
                  <a:gd name="T25" fmla="*/ 1 h 106"/>
                  <a:gd name="T26" fmla="*/ 16 w 146"/>
                  <a:gd name="T27" fmla="*/ 1 h 106"/>
                  <a:gd name="T28" fmla="*/ 15 w 146"/>
                  <a:gd name="T29" fmla="*/ 1 h 106"/>
                  <a:gd name="T30" fmla="*/ 13 w 146"/>
                  <a:gd name="T31" fmla="*/ 1 h 106"/>
                  <a:gd name="T32" fmla="*/ 12 w 146"/>
                  <a:gd name="T33" fmla="*/ 1 h 106"/>
                  <a:gd name="T34" fmla="*/ 12 w 146"/>
                  <a:gd name="T35" fmla="*/ 1 h 106"/>
                  <a:gd name="T36" fmla="*/ 4 w 146"/>
                  <a:gd name="T37" fmla="*/ 1 h 106"/>
                  <a:gd name="T38" fmla="*/ 0 w 146"/>
                  <a:gd name="T39" fmla="*/ 1 h 106"/>
                  <a:gd name="T40" fmla="*/ 0 w 146"/>
                  <a:gd name="T41" fmla="*/ 1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6"/>
                  <a:gd name="T64" fmla="*/ 0 h 106"/>
                  <a:gd name="T65" fmla="*/ 146 w 146"/>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6" h="106">
                    <a:moveTo>
                      <a:pt x="0" y="106"/>
                    </a:moveTo>
                    <a:lnTo>
                      <a:pt x="0" y="106"/>
                    </a:lnTo>
                    <a:lnTo>
                      <a:pt x="4" y="100"/>
                    </a:lnTo>
                    <a:lnTo>
                      <a:pt x="16" y="88"/>
                    </a:lnTo>
                    <a:lnTo>
                      <a:pt x="36" y="70"/>
                    </a:lnTo>
                    <a:lnTo>
                      <a:pt x="48" y="62"/>
                    </a:lnTo>
                    <a:lnTo>
                      <a:pt x="62" y="54"/>
                    </a:lnTo>
                    <a:lnTo>
                      <a:pt x="90" y="38"/>
                    </a:lnTo>
                    <a:lnTo>
                      <a:pt x="118" y="20"/>
                    </a:lnTo>
                    <a:lnTo>
                      <a:pt x="146" y="0"/>
                    </a:lnTo>
                    <a:lnTo>
                      <a:pt x="144" y="4"/>
                    </a:lnTo>
                    <a:lnTo>
                      <a:pt x="136" y="16"/>
                    </a:lnTo>
                    <a:lnTo>
                      <a:pt x="122" y="32"/>
                    </a:lnTo>
                    <a:lnTo>
                      <a:pt x="110" y="40"/>
                    </a:lnTo>
                    <a:lnTo>
                      <a:pt x="96" y="50"/>
                    </a:lnTo>
                    <a:lnTo>
                      <a:pt x="34" y="86"/>
                    </a:lnTo>
                    <a:lnTo>
                      <a:pt x="0" y="106"/>
                    </a:lnTo>
                    <a:close/>
                  </a:path>
                </a:pathLst>
              </a:custGeom>
              <a:solidFill>
                <a:srgbClr val="539925"/>
              </a:solidFill>
              <a:ln w="9525">
                <a:noFill/>
                <a:round/>
                <a:headEnd/>
                <a:tailEnd/>
              </a:ln>
            </p:spPr>
            <p:txBody>
              <a:bodyPr/>
              <a:lstStyle/>
              <a:p>
                <a:endParaRPr lang="zh-TW" altLang="en-US"/>
              </a:p>
            </p:txBody>
          </p:sp>
          <p:sp>
            <p:nvSpPr>
              <p:cNvPr id="24749" name="Freeform 181"/>
              <p:cNvSpPr>
                <a:spLocks/>
              </p:cNvSpPr>
              <p:nvPr/>
            </p:nvSpPr>
            <p:spPr bwMode="auto">
              <a:xfrm>
                <a:off x="439" y="227"/>
                <a:ext cx="26" cy="75"/>
              </a:xfrm>
              <a:custGeom>
                <a:avLst/>
                <a:gdLst>
                  <a:gd name="T0" fmla="*/ 4 w 32"/>
                  <a:gd name="T1" fmla="*/ 0 h 126"/>
                  <a:gd name="T2" fmla="*/ 4 w 32"/>
                  <a:gd name="T3" fmla="*/ 0 h 126"/>
                  <a:gd name="T4" fmla="*/ 4 w 32"/>
                  <a:gd name="T5" fmla="*/ 1 h 126"/>
                  <a:gd name="T6" fmla="*/ 4 w 32"/>
                  <a:gd name="T7" fmla="*/ 1 h 126"/>
                  <a:gd name="T8" fmla="*/ 3 w 32"/>
                  <a:gd name="T9" fmla="*/ 1 h 126"/>
                  <a:gd name="T10" fmla="*/ 3 w 32"/>
                  <a:gd name="T11" fmla="*/ 1 h 126"/>
                  <a:gd name="T12" fmla="*/ 2 w 32"/>
                  <a:gd name="T13" fmla="*/ 1 h 126"/>
                  <a:gd name="T14" fmla="*/ 2 w 32"/>
                  <a:gd name="T15" fmla="*/ 1 h 126"/>
                  <a:gd name="T16" fmla="*/ 2 w 32"/>
                  <a:gd name="T17" fmla="*/ 1 h 126"/>
                  <a:gd name="T18" fmla="*/ 2 w 32"/>
                  <a:gd name="T19" fmla="*/ 1 h 126"/>
                  <a:gd name="T20" fmla="*/ 2 w 32"/>
                  <a:gd name="T21" fmla="*/ 1 h 126"/>
                  <a:gd name="T22" fmla="*/ 0 w 32"/>
                  <a:gd name="T23" fmla="*/ 1 h 126"/>
                  <a:gd name="T24" fmla="*/ 2 w 32"/>
                  <a:gd name="T25" fmla="*/ 1 h 126"/>
                  <a:gd name="T26" fmla="*/ 2 w 32"/>
                  <a:gd name="T27" fmla="*/ 1 h 126"/>
                  <a:gd name="T28" fmla="*/ 2 w 32"/>
                  <a:gd name="T29" fmla="*/ 1 h 126"/>
                  <a:gd name="T30" fmla="*/ 2 w 32"/>
                  <a:gd name="T31" fmla="*/ 1 h 126"/>
                  <a:gd name="T32" fmla="*/ 2 w 32"/>
                  <a:gd name="T33" fmla="*/ 1 h 126"/>
                  <a:gd name="T34" fmla="*/ 4 w 32"/>
                  <a:gd name="T35" fmla="*/ 0 h 126"/>
                  <a:gd name="T36" fmla="*/ 4 w 32"/>
                  <a:gd name="T37" fmla="*/ 0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
                  <a:gd name="T58" fmla="*/ 0 h 126"/>
                  <a:gd name="T59" fmla="*/ 32 w 32"/>
                  <a:gd name="T60" fmla="*/ 126 h 1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 h="126">
                    <a:moveTo>
                      <a:pt x="32" y="0"/>
                    </a:moveTo>
                    <a:lnTo>
                      <a:pt x="32" y="0"/>
                    </a:lnTo>
                    <a:lnTo>
                      <a:pt x="32" y="16"/>
                    </a:lnTo>
                    <a:lnTo>
                      <a:pt x="28" y="36"/>
                    </a:lnTo>
                    <a:lnTo>
                      <a:pt x="22" y="58"/>
                    </a:lnTo>
                    <a:lnTo>
                      <a:pt x="14" y="82"/>
                    </a:lnTo>
                    <a:lnTo>
                      <a:pt x="8" y="104"/>
                    </a:lnTo>
                    <a:lnTo>
                      <a:pt x="4" y="126"/>
                    </a:lnTo>
                    <a:lnTo>
                      <a:pt x="2" y="108"/>
                    </a:lnTo>
                    <a:lnTo>
                      <a:pt x="0" y="88"/>
                    </a:lnTo>
                    <a:lnTo>
                      <a:pt x="2" y="78"/>
                    </a:lnTo>
                    <a:lnTo>
                      <a:pt x="4" y="68"/>
                    </a:lnTo>
                    <a:lnTo>
                      <a:pt x="12" y="44"/>
                    </a:lnTo>
                    <a:lnTo>
                      <a:pt x="20" y="22"/>
                    </a:lnTo>
                    <a:lnTo>
                      <a:pt x="32" y="0"/>
                    </a:lnTo>
                    <a:close/>
                  </a:path>
                </a:pathLst>
              </a:custGeom>
              <a:solidFill>
                <a:srgbClr val="539925"/>
              </a:solidFill>
              <a:ln w="9525">
                <a:noFill/>
                <a:round/>
                <a:headEnd/>
                <a:tailEnd/>
              </a:ln>
            </p:spPr>
            <p:txBody>
              <a:bodyPr/>
              <a:lstStyle/>
              <a:p>
                <a:endParaRPr lang="zh-TW" altLang="en-US"/>
              </a:p>
            </p:txBody>
          </p:sp>
          <p:sp>
            <p:nvSpPr>
              <p:cNvPr id="24750" name="Freeform 182"/>
              <p:cNvSpPr>
                <a:spLocks/>
              </p:cNvSpPr>
              <p:nvPr/>
            </p:nvSpPr>
            <p:spPr bwMode="auto">
              <a:xfrm>
                <a:off x="436" y="223"/>
                <a:ext cx="44" cy="72"/>
              </a:xfrm>
              <a:custGeom>
                <a:avLst/>
                <a:gdLst>
                  <a:gd name="T0" fmla="*/ 0 w 54"/>
                  <a:gd name="T1" fmla="*/ 0 h 120"/>
                  <a:gd name="T2" fmla="*/ 0 w 54"/>
                  <a:gd name="T3" fmla="*/ 0 h 120"/>
                  <a:gd name="T4" fmla="*/ 2 w 54"/>
                  <a:gd name="T5" fmla="*/ 1 h 120"/>
                  <a:gd name="T6" fmla="*/ 3 w 54"/>
                  <a:gd name="T7" fmla="*/ 1 h 120"/>
                  <a:gd name="T8" fmla="*/ 5 w 54"/>
                  <a:gd name="T9" fmla="*/ 1 h 120"/>
                  <a:gd name="T10" fmla="*/ 5 w 54"/>
                  <a:gd name="T11" fmla="*/ 1 h 120"/>
                  <a:gd name="T12" fmla="*/ 6 w 54"/>
                  <a:gd name="T13" fmla="*/ 1 h 120"/>
                  <a:gd name="T14" fmla="*/ 7 w 54"/>
                  <a:gd name="T15" fmla="*/ 1 h 120"/>
                  <a:gd name="T16" fmla="*/ 7 w 54"/>
                  <a:gd name="T17" fmla="*/ 1 h 120"/>
                  <a:gd name="T18" fmla="*/ 6 w 54"/>
                  <a:gd name="T19" fmla="*/ 1 h 120"/>
                  <a:gd name="T20" fmla="*/ 6 w 54"/>
                  <a:gd name="T21" fmla="*/ 1 h 120"/>
                  <a:gd name="T22" fmla="*/ 4 w 54"/>
                  <a:gd name="T23" fmla="*/ 1 h 120"/>
                  <a:gd name="T24" fmla="*/ 3 w 54"/>
                  <a:gd name="T25" fmla="*/ 1 h 120"/>
                  <a:gd name="T26" fmla="*/ 2 w 54"/>
                  <a:gd name="T27" fmla="*/ 1 h 120"/>
                  <a:gd name="T28" fmla="*/ 2 w 54"/>
                  <a:gd name="T29" fmla="*/ 1 h 120"/>
                  <a:gd name="T30" fmla="*/ 2 w 54"/>
                  <a:gd name="T31" fmla="*/ 1 h 120"/>
                  <a:gd name="T32" fmla="*/ 0 w 54"/>
                  <a:gd name="T33" fmla="*/ 0 h 120"/>
                  <a:gd name="T34" fmla="*/ 0 w 54"/>
                  <a:gd name="T35" fmla="*/ 0 h 1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120"/>
                  <a:gd name="T56" fmla="*/ 54 w 54"/>
                  <a:gd name="T57" fmla="*/ 120 h 1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120">
                    <a:moveTo>
                      <a:pt x="0" y="0"/>
                    </a:moveTo>
                    <a:lnTo>
                      <a:pt x="0" y="0"/>
                    </a:lnTo>
                    <a:lnTo>
                      <a:pt x="16" y="28"/>
                    </a:lnTo>
                    <a:lnTo>
                      <a:pt x="26" y="52"/>
                    </a:lnTo>
                    <a:lnTo>
                      <a:pt x="36" y="74"/>
                    </a:lnTo>
                    <a:lnTo>
                      <a:pt x="48" y="106"/>
                    </a:lnTo>
                    <a:lnTo>
                      <a:pt x="54" y="120"/>
                    </a:lnTo>
                    <a:lnTo>
                      <a:pt x="46" y="116"/>
                    </a:lnTo>
                    <a:lnTo>
                      <a:pt x="40" y="110"/>
                    </a:lnTo>
                    <a:lnTo>
                      <a:pt x="30" y="96"/>
                    </a:lnTo>
                    <a:lnTo>
                      <a:pt x="24" y="82"/>
                    </a:lnTo>
                    <a:lnTo>
                      <a:pt x="18" y="66"/>
                    </a:lnTo>
                    <a:lnTo>
                      <a:pt x="12" y="32"/>
                    </a:lnTo>
                    <a:lnTo>
                      <a:pt x="8" y="16"/>
                    </a:lnTo>
                    <a:lnTo>
                      <a:pt x="0" y="0"/>
                    </a:lnTo>
                    <a:close/>
                  </a:path>
                </a:pathLst>
              </a:custGeom>
              <a:solidFill>
                <a:srgbClr val="539925"/>
              </a:solidFill>
              <a:ln w="9525">
                <a:noFill/>
                <a:round/>
                <a:headEnd/>
                <a:tailEnd/>
              </a:ln>
            </p:spPr>
            <p:txBody>
              <a:bodyPr/>
              <a:lstStyle/>
              <a:p>
                <a:endParaRPr lang="zh-TW" altLang="en-US"/>
              </a:p>
            </p:txBody>
          </p:sp>
          <p:sp>
            <p:nvSpPr>
              <p:cNvPr id="24751" name="Freeform 183"/>
              <p:cNvSpPr>
                <a:spLocks/>
              </p:cNvSpPr>
              <p:nvPr/>
            </p:nvSpPr>
            <p:spPr bwMode="auto">
              <a:xfrm>
                <a:off x="378" y="229"/>
                <a:ext cx="21" cy="59"/>
              </a:xfrm>
              <a:custGeom>
                <a:avLst/>
                <a:gdLst>
                  <a:gd name="T0" fmla="*/ 0 w 26"/>
                  <a:gd name="T1" fmla="*/ 0 h 98"/>
                  <a:gd name="T2" fmla="*/ 0 w 26"/>
                  <a:gd name="T3" fmla="*/ 0 h 98"/>
                  <a:gd name="T4" fmla="*/ 2 w 26"/>
                  <a:gd name="T5" fmla="*/ 1 h 98"/>
                  <a:gd name="T6" fmla="*/ 2 w 26"/>
                  <a:gd name="T7" fmla="*/ 1 h 98"/>
                  <a:gd name="T8" fmla="*/ 2 w 26"/>
                  <a:gd name="T9" fmla="*/ 1 h 98"/>
                  <a:gd name="T10" fmla="*/ 2 w 26"/>
                  <a:gd name="T11" fmla="*/ 1 h 98"/>
                  <a:gd name="T12" fmla="*/ 2 w 26"/>
                  <a:gd name="T13" fmla="*/ 1 h 98"/>
                  <a:gd name="T14" fmla="*/ 3 w 26"/>
                  <a:gd name="T15" fmla="*/ 1 h 98"/>
                  <a:gd name="T16" fmla="*/ 3 w 26"/>
                  <a:gd name="T17" fmla="*/ 1 h 98"/>
                  <a:gd name="T18" fmla="*/ 3 w 26"/>
                  <a:gd name="T19" fmla="*/ 1 h 98"/>
                  <a:gd name="T20" fmla="*/ 3 w 26"/>
                  <a:gd name="T21" fmla="*/ 1 h 98"/>
                  <a:gd name="T22" fmla="*/ 2 w 26"/>
                  <a:gd name="T23" fmla="*/ 1 h 98"/>
                  <a:gd name="T24" fmla="*/ 2 w 26"/>
                  <a:gd name="T25" fmla="*/ 1 h 98"/>
                  <a:gd name="T26" fmla="*/ 2 w 26"/>
                  <a:gd name="T27" fmla="*/ 1 h 98"/>
                  <a:gd name="T28" fmla="*/ 2 w 26"/>
                  <a:gd name="T29" fmla="*/ 1 h 98"/>
                  <a:gd name="T30" fmla="*/ 2 w 26"/>
                  <a:gd name="T31" fmla="*/ 1 h 98"/>
                  <a:gd name="T32" fmla="*/ 2 w 26"/>
                  <a:gd name="T33" fmla="*/ 1 h 98"/>
                  <a:gd name="T34" fmla="*/ 2 w 26"/>
                  <a:gd name="T35" fmla="*/ 1 h 98"/>
                  <a:gd name="T36" fmla="*/ 0 w 26"/>
                  <a:gd name="T37" fmla="*/ 0 h 98"/>
                  <a:gd name="T38" fmla="*/ 0 w 26"/>
                  <a:gd name="T39" fmla="*/ 0 h 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
                  <a:gd name="T61" fmla="*/ 0 h 98"/>
                  <a:gd name="T62" fmla="*/ 26 w 26"/>
                  <a:gd name="T63" fmla="*/ 98 h 9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 h="98">
                    <a:moveTo>
                      <a:pt x="0" y="0"/>
                    </a:moveTo>
                    <a:lnTo>
                      <a:pt x="0" y="0"/>
                    </a:lnTo>
                    <a:lnTo>
                      <a:pt x="4" y="2"/>
                    </a:lnTo>
                    <a:lnTo>
                      <a:pt x="12" y="10"/>
                    </a:lnTo>
                    <a:lnTo>
                      <a:pt x="18" y="14"/>
                    </a:lnTo>
                    <a:lnTo>
                      <a:pt x="22" y="22"/>
                    </a:lnTo>
                    <a:lnTo>
                      <a:pt x="24" y="30"/>
                    </a:lnTo>
                    <a:lnTo>
                      <a:pt x="26" y="38"/>
                    </a:lnTo>
                    <a:lnTo>
                      <a:pt x="26" y="98"/>
                    </a:lnTo>
                    <a:lnTo>
                      <a:pt x="22" y="96"/>
                    </a:lnTo>
                    <a:lnTo>
                      <a:pt x="16" y="90"/>
                    </a:lnTo>
                    <a:lnTo>
                      <a:pt x="10" y="80"/>
                    </a:lnTo>
                    <a:lnTo>
                      <a:pt x="8" y="72"/>
                    </a:lnTo>
                    <a:lnTo>
                      <a:pt x="6" y="64"/>
                    </a:lnTo>
                    <a:lnTo>
                      <a:pt x="2" y="22"/>
                    </a:lnTo>
                    <a:lnTo>
                      <a:pt x="0" y="0"/>
                    </a:lnTo>
                    <a:close/>
                  </a:path>
                </a:pathLst>
              </a:custGeom>
              <a:solidFill>
                <a:srgbClr val="539925"/>
              </a:solidFill>
              <a:ln w="9525">
                <a:noFill/>
                <a:round/>
                <a:headEnd/>
                <a:tailEnd/>
              </a:ln>
            </p:spPr>
            <p:txBody>
              <a:bodyPr/>
              <a:lstStyle/>
              <a:p>
                <a:endParaRPr lang="zh-TW" altLang="en-US"/>
              </a:p>
            </p:txBody>
          </p:sp>
          <p:sp>
            <p:nvSpPr>
              <p:cNvPr id="24752" name="Freeform 184"/>
              <p:cNvSpPr>
                <a:spLocks/>
              </p:cNvSpPr>
              <p:nvPr/>
            </p:nvSpPr>
            <p:spPr bwMode="auto">
              <a:xfrm>
                <a:off x="394" y="225"/>
                <a:ext cx="31" cy="77"/>
              </a:xfrm>
              <a:custGeom>
                <a:avLst/>
                <a:gdLst>
                  <a:gd name="T0" fmla="*/ 3 w 38"/>
                  <a:gd name="T1" fmla="*/ 0 h 130"/>
                  <a:gd name="T2" fmla="*/ 3 w 38"/>
                  <a:gd name="T3" fmla="*/ 0 h 130"/>
                  <a:gd name="T4" fmla="*/ 4 w 38"/>
                  <a:gd name="T5" fmla="*/ 1 h 130"/>
                  <a:gd name="T6" fmla="*/ 5 w 38"/>
                  <a:gd name="T7" fmla="*/ 1 h 130"/>
                  <a:gd name="T8" fmla="*/ 5 w 38"/>
                  <a:gd name="T9" fmla="*/ 1 h 130"/>
                  <a:gd name="T10" fmla="*/ 5 w 38"/>
                  <a:gd name="T11" fmla="*/ 1 h 130"/>
                  <a:gd name="T12" fmla="*/ 5 w 38"/>
                  <a:gd name="T13" fmla="*/ 1 h 130"/>
                  <a:gd name="T14" fmla="*/ 5 w 38"/>
                  <a:gd name="T15" fmla="*/ 1 h 130"/>
                  <a:gd name="T16" fmla="*/ 5 w 38"/>
                  <a:gd name="T17" fmla="*/ 1 h 130"/>
                  <a:gd name="T18" fmla="*/ 2 w 38"/>
                  <a:gd name="T19" fmla="*/ 1 h 130"/>
                  <a:gd name="T20" fmla="*/ 2 w 38"/>
                  <a:gd name="T21" fmla="*/ 1 h 130"/>
                  <a:gd name="T22" fmla="*/ 2 w 38"/>
                  <a:gd name="T23" fmla="*/ 1 h 130"/>
                  <a:gd name="T24" fmla="*/ 2 w 38"/>
                  <a:gd name="T25" fmla="*/ 1 h 130"/>
                  <a:gd name="T26" fmla="*/ 2 w 38"/>
                  <a:gd name="T27" fmla="*/ 1 h 130"/>
                  <a:gd name="T28" fmla="*/ 2 w 38"/>
                  <a:gd name="T29" fmla="*/ 1 h 130"/>
                  <a:gd name="T30" fmla="*/ 0 w 38"/>
                  <a:gd name="T31" fmla="*/ 1 h 130"/>
                  <a:gd name="T32" fmla="*/ 2 w 38"/>
                  <a:gd name="T33" fmla="*/ 1 h 130"/>
                  <a:gd name="T34" fmla="*/ 2 w 38"/>
                  <a:gd name="T35" fmla="*/ 1 h 130"/>
                  <a:gd name="T36" fmla="*/ 2 w 38"/>
                  <a:gd name="T37" fmla="*/ 1 h 130"/>
                  <a:gd name="T38" fmla="*/ 2 w 38"/>
                  <a:gd name="T39" fmla="*/ 1 h 130"/>
                  <a:gd name="T40" fmla="*/ 3 w 38"/>
                  <a:gd name="T41" fmla="*/ 0 h 130"/>
                  <a:gd name="T42" fmla="*/ 3 w 38"/>
                  <a:gd name="T43" fmla="*/ 0 h 1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130"/>
                  <a:gd name="T68" fmla="*/ 38 w 38"/>
                  <a:gd name="T69" fmla="*/ 130 h 1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130">
                    <a:moveTo>
                      <a:pt x="26" y="0"/>
                    </a:moveTo>
                    <a:lnTo>
                      <a:pt x="26" y="0"/>
                    </a:lnTo>
                    <a:lnTo>
                      <a:pt x="30" y="4"/>
                    </a:lnTo>
                    <a:lnTo>
                      <a:pt x="34" y="16"/>
                    </a:lnTo>
                    <a:lnTo>
                      <a:pt x="38" y="24"/>
                    </a:lnTo>
                    <a:lnTo>
                      <a:pt x="38" y="34"/>
                    </a:lnTo>
                    <a:lnTo>
                      <a:pt x="38" y="44"/>
                    </a:lnTo>
                    <a:lnTo>
                      <a:pt x="36" y="56"/>
                    </a:lnTo>
                    <a:lnTo>
                      <a:pt x="18" y="106"/>
                    </a:lnTo>
                    <a:lnTo>
                      <a:pt x="10" y="130"/>
                    </a:lnTo>
                    <a:lnTo>
                      <a:pt x="6" y="128"/>
                    </a:lnTo>
                    <a:lnTo>
                      <a:pt x="4" y="120"/>
                    </a:lnTo>
                    <a:lnTo>
                      <a:pt x="2" y="112"/>
                    </a:lnTo>
                    <a:lnTo>
                      <a:pt x="0" y="104"/>
                    </a:lnTo>
                    <a:lnTo>
                      <a:pt x="2" y="94"/>
                    </a:lnTo>
                    <a:lnTo>
                      <a:pt x="4" y="82"/>
                    </a:lnTo>
                    <a:lnTo>
                      <a:pt x="18" y="28"/>
                    </a:lnTo>
                    <a:lnTo>
                      <a:pt x="26" y="0"/>
                    </a:lnTo>
                    <a:close/>
                  </a:path>
                </a:pathLst>
              </a:custGeom>
              <a:solidFill>
                <a:srgbClr val="539925"/>
              </a:solidFill>
              <a:ln w="9525">
                <a:noFill/>
                <a:round/>
                <a:headEnd/>
                <a:tailEnd/>
              </a:ln>
            </p:spPr>
            <p:txBody>
              <a:bodyPr/>
              <a:lstStyle/>
              <a:p>
                <a:endParaRPr lang="zh-TW" altLang="en-US"/>
              </a:p>
            </p:txBody>
          </p:sp>
          <p:sp>
            <p:nvSpPr>
              <p:cNvPr id="24753" name="Freeform 185"/>
              <p:cNvSpPr>
                <a:spLocks/>
              </p:cNvSpPr>
              <p:nvPr/>
            </p:nvSpPr>
            <p:spPr bwMode="auto">
              <a:xfrm>
                <a:off x="421" y="171"/>
                <a:ext cx="102" cy="54"/>
              </a:xfrm>
              <a:custGeom>
                <a:avLst/>
                <a:gdLst>
                  <a:gd name="T0" fmla="*/ 0 w 126"/>
                  <a:gd name="T1" fmla="*/ 1 h 90"/>
                  <a:gd name="T2" fmla="*/ 0 w 126"/>
                  <a:gd name="T3" fmla="*/ 1 h 90"/>
                  <a:gd name="T4" fmla="*/ 2 w 126"/>
                  <a:gd name="T5" fmla="*/ 1 h 90"/>
                  <a:gd name="T6" fmla="*/ 5 w 126"/>
                  <a:gd name="T7" fmla="*/ 1 h 90"/>
                  <a:gd name="T8" fmla="*/ 8 w 126"/>
                  <a:gd name="T9" fmla="*/ 1 h 90"/>
                  <a:gd name="T10" fmla="*/ 8 w 126"/>
                  <a:gd name="T11" fmla="*/ 1 h 90"/>
                  <a:gd name="T12" fmla="*/ 12 w 126"/>
                  <a:gd name="T13" fmla="*/ 1 h 90"/>
                  <a:gd name="T14" fmla="*/ 15 w 126"/>
                  <a:gd name="T15" fmla="*/ 0 h 90"/>
                  <a:gd name="T16" fmla="*/ 15 w 126"/>
                  <a:gd name="T17" fmla="*/ 0 h 90"/>
                  <a:gd name="T18" fmla="*/ 12 w 126"/>
                  <a:gd name="T19" fmla="*/ 1 h 90"/>
                  <a:gd name="T20" fmla="*/ 10 w 126"/>
                  <a:gd name="T21" fmla="*/ 1 h 90"/>
                  <a:gd name="T22" fmla="*/ 7 w 126"/>
                  <a:gd name="T23" fmla="*/ 1 h 90"/>
                  <a:gd name="T24" fmla="*/ 7 w 126"/>
                  <a:gd name="T25" fmla="*/ 1 h 90"/>
                  <a:gd name="T26" fmla="*/ 5 w 126"/>
                  <a:gd name="T27" fmla="*/ 1 h 90"/>
                  <a:gd name="T28" fmla="*/ 2 w 126"/>
                  <a:gd name="T29" fmla="*/ 1 h 90"/>
                  <a:gd name="T30" fmla="*/ 0 w 126"/>
                  <a:gd name="T31" fmla="*/ 1 h 90"/>
                  <a:gd name="T32" fmla="*/ 0 w 126"/>
                  <a:gd name="T33" fmla="*/ 1 h 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6"/>
                  <a:gd name="T52" fmla="*/ 0 h 90"/>
                  <a:gd name="T53" fmla="*/ 126 w 126"/>
                  <a:gd name="T54" fmla="*/ 90 h 9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6" h="90">
                    <a:moveTo>
                      <a:pt x="0" y="90"/>
                    </a:moveTo>
                    <a:lnTo>
                      <a:pt x="0" y="90"/>
                    </a:lnTo>
                    <a:lnTo>
                      <a:pt x="20" y="78"/>
                    </a:lnTo>
                    <a:lnTo>
                      <a:pt x="42" y="66"/>
                    </a:lnTo>
                    <a:lnTo>
                      <a:pt x="64" y="48"/>
                    </a:lnTo>
                    <a:lnTo>
                      <a:pt x="106" y="16"/>
                    </a:lnTo>
                    <a:lnTo>
                      <a:pt x="126" y="0"/>
                    </a:lnTo>
                    <a:lnTo>
                      <a:pt x="104" y="10"/>
                    </a:lnTo>
                    <a:lnTo>
                      <a:pt x="82" y="20"/>
                    </a:lnTo>
                    <a:lnTo>
                      <a:pt x="60" y="34"/>
                    </a:lnTo>
                    <a:lnTo>
                      <a:pt x="40" y="52"/>
                    </a:lnTo>
                    <a:lnTo>
                      <a:pt x="20" y="70"/>
                    </a:lnTo>
                    <a:lnTo>
                      <a:pt x="0" y="90"/>
                    </a:lnTo>
                    <a:close/>
                  </a:path>
                </a:pathLst>
              </a:custGeom>
              <a:solidFill>
                <a:srgbClr val="539925"/>
              </a:solidFill>
              <a:ln w="9525">
                <a:noFill/>
                <a:round/>
                <a:headEnd/>
                <a:tailEnd/>
              </a:ln>
            </p:spPr>
            <p:txBody>
              <a:bodyPr/>
              <a:lstStyle/>
              <a:p>
                <a:endParaRPr lang="zh-TW" altLang="en-US"/>
              </a:p>
            </p:txBody>
          </p:sp>
          <p:sp>
            <p:nvSpPr>
              <p:cNvPr id="24754" name="Freeform 186"/>
              <p:cNvSpPr>
                <a:spLocks/>
              </p:cNvSpPr>
              <p:nvPr/>
            </p:nvSpPr>
            <p:spPr bwMode="auto">
              <a:xfrm>
                <a:off x="396" y="121"/>
                <a:ext cx="90" cy="106"/>
              </a:xfrm>
              <a:custGeom>
                <a:avLst/>
                <a:gdLst>
                  <a:gd name="T0" fmla="*/ 0 w 112"/>
                  <a:gd name="T1" fmla="*/ 1 h 178"/>
                  <a:gd name="T2" fmla="*/ 0 w 112"/>
                  <a:gd name="T3" fmla="*/ 1 h 178"/>
                  <a:gd name="T4" fmla="*/ 2 w 112"/>
                  <a:gd name="T5" fmla="*/ 1 h 178"/>
                  <a:gd name="T6" fmla="*/ 4 w 112"/>
                  <a:gd name="T7" fmla="*/ 1 h 178"/>
                  <a:gd name="T8" fmla="*/ 6 w 112"/>
                  <a:gd name="T9" fmla="*/ 1 h 178"/>
                  <a:gd name="T10" fmla="*/ 6 w 112"/>
                  <a:gd name="T11" fmla="*/ 1 h 178"/>
                  <a:gd name="T12" fmla="*/ 7 w 112"/>
                  <a:gd name="T13" fmla="*/ 1 h 178"/>
                  <a:gd name="T14" fmla="*/ 8 w 112"/>
                  <a:gd name="T15" fmla="*/ 1 h 178"/>
                  <a:gd name="T16" fmla="*/ 10 w 112"/>
                  <a:gd name="T17" fmla="*/ 1 h 178"/>
                  <a:gd name="T18" fmla="*/ 13 w 112"/>
                  <a:gd name="T19" fmla="*/ 0 h 178"/>
                  <a:gd name="T20" fmla="*/ 13 w 112"/>
                  <a:gd name="T21" fmla="*/ 0 h 178"/>
                  <a:gd name="T22" fmla="*/ 10 w 112"/>
                  <a:gd name="T23" fmla="*/ 1 h 178"/>
                  <a:gd name="T24" fmla="*/ 8 w 112"/>
                  <a:gd name="T25" fmla="*/ 1 h 178"/>
                  <a:gd name="T26" fmla="*/ 7 w 112"/>
                  <a:gd name="T27" fmla="*/ 1 h 178"/>
                  <a:gd name="T28" fmla="*/ 6 w 112"/>
                  <a:gd name="T29" fmla="*/ 1 h 178"/>
                  <a:gd name="T30" fmla="*/ 6 w 112"/>
                  <a:gd name="T31" fmla="*/ 1 h 178"/>
                  <a:gd name="T32" fmla="*/ 4 w 112"/>
                  <a:gd name="T33" fmla="*/ 1 h 178"/>
                  <a:gd name="T34" fmla="*/ 2 w 112"/>
                  <a:gd name="T35" fmla="*/ 1 h 178"/>
                  <a:gd name="T36" fmla="*/ 0 w 112"/>
                  <a:gd name="T37" fmla="*/ 1 h 178"/>
                  <a:gd name="T38" fmla="*/ 0 w 112"/>
                  <a:gd name="T39" fmla="*/ 1 h 1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2"/>
                  <a:gd name="T61" fmla="*/ 0 h 178"/>
                  <a:gd name="T62" fmla="*/ 112 w 112"/>
                  <a:gd name="T63" fmla="*/ 178 h 1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2" h="178">
                    <a:moveTo>
                      <a:pt x="0" y="178"/>
                    </a:moveTo>
                    <a:lnTo>
                      <a:pt x="0" y="178"/>
                    </a:lnTo>
                    <a:lnTo>
                      <a:pt x="20" y="162"/>
                    </a:lnTo>
                    <a:lnTo>
                      <a:pt x="38" y="146"/>
                    </a:lnTo>
                    <a:lnTo>
                      <a:pt x="58" y="126"/>
                    </a:lnTo>
                    <a:lnTo>
                      <a:pt x="66" y="112"/>
                    </a:lnTo>
                    <a:lnTo>
                      <a:pt x="76" y="94"/>
                    </a:lnTo>
                    <a:lnTo>
                      <a:pt x="94" y="52"/>
                    </a:lnTo>
                    <a:lnTo>
                      <a:pt x="112" y="0"/>
                    </a:lnTo>
                    <a:lnTo>
                      <a:pt x="94" y="38"/>
                    </a:lnTo>
                    <a:lnTo>
                      <a:pt x="74" y="68"/>
                    </a:lnTo>
                    <a:lnTo>
                      <a:pt x="64" y="84"/>
                    </a:lnTo>
                    <a:lnTo>
                      <a:pt x="54" y="96"/>
                    </a:lnTo>
                    <a:lnTo>
                      <a:pt x="34" y="122"/>
                    </a:lnTo>
                    <a:lnTo>
                      <a:pt x="16" y="148"/>
                    </a:lnTo>
                    <a:lnTo>
                      <a:pt x="0" y="178"/>
                    </a:lnTo>
                    <a:close/>
                  </a:path>
                </a:pathLst>
              </a:custGeom>
              <a:solidFill>
                <a:srgbClr val="539925"/>
              </a:solidFill>
              <a:ln w="9525">
                <a:noFill/>
                <a:round/>
                <a:headEnd/>
                <a:tailEnd/>
              </a:ln>
            </p:spPr>
            <p:txBody>
              <a:bodyPr/>
              <a:lstStyle/>
              <a:p>
                <a:endParaRPr lang="zh-TW" altLang="en-US"/>
              </a:p>
            </p:txBody>
          </p:sp>
          <p:sp>
            <p:nvSpPr>
              <p:cNvPr id="24755" name="Freeform 187"/>
              <p:cNvSpPr>
                <a:spLocks/>
              </p:cNvSpPr>
              <p:nvPr/>
            </p:nvSpPr>
            <p:spPr bwMode="auto">
              <a:xfrm>
                <a:off x="362" y="137"/>
                <a:ext cx="89" cy="94"/>
              </a:xfrm>
              <a:custGeom>
                <a:avLst/>
                <a:gdLst>
                  <a:gd name="T0" fmla="*/ 13 w 110"/>
                  <a:gd name="T1" fmla="*/ 0 h 156"/>
                  <a:gd name="T2" fmla="*/ 13 w 110"/>
                  <a:gd name="T3" fmla="*/ 0 h 156"/>
                  <a:gd name="T4" fmla="*/ 13 w 110"/>
                  <a:gd name="T5" fmla="*/ 1 h 156"/>
                  <a:gd name="T6" fmla="*/ 12 w 110"/>
                  <a:gd name="T7" fmla="*/ 1 h 156"/>
                  <a:gd name="T8" fmla="*/ 12 w 110"/>
                  <a:gd name="T9" fmla="*/ 1 h 156"/>
                  <a:gd name="T10" fmla="*/ 11 w 110"/>
                  <a:gd name="T11" fmla="*/ 1 h 156"/>
                  <a:gd name="T12" fmla="*/ 10 w 110"/>
                  <a:gd name="T13" fmla="*/ 1 h 156"/>
                  <a:gd name="T14" fmla="*/ 9 w 110"/>
                  <a:gd name="T15" fmla="*/ 1 h 156"/>
                  <a:gd name="T16" fmla="*/ 9 w 110"/>
                  <a:gd name="T17" fmla="*/ 1 h 156"/>
                  <a:gd name="T18" fmla="*/ 3 w 110"/>
                  <a:gd name="T19" fmla="*/ 1 h 156"/>
                  <a:gd name="T20" fmla="*/ 2 w 110"/>
                  <a:gd name="T21" fmla="*/ 1 h 156"/>
                  <a:gd name="T22" fmla="*/ 2 w 110"/>
                  <a:gd name="T23" fmla="*/ 1 h 156"/>
                  <a:gd name="T24" fmla="*/ 2 w 110"/>
                  <a:gd name="T25" fmla="*/ 1 h 156"/>
                  <a:gd name="T26" fmla="*/ 2 w 110"/>
                  <a:gd name="T27" fmla="*/ 1 h 156"/>
                  <a:gd name="T28" fmla="*/ 0 w 110"/>
                  <a:gd name="T29" fmla="*/ 1 h 156"/>
                  <a:gd name="T30" fmla="*/ 2 w 110"/>
                  <a:gd name="T31" fmla="*/ 1 h 156"/>
                  <a:gd name="T32" fmla="*/ 2 w 110"/>
                  <a:gd name="T33" fmla="*/ 1 h 156"/>
                  <a:gd name="T34" fmla="*/ 3 w 110"/>
                  <a:gd name="T35" fmla="*/ 1 h 156"/>
                  <a:gd name="T36" fmla="*/ 5 w 110"/>
                  <a:gd name="T37" fmla="*/ 1 h 156"/>
                  <a:gd name="T38" fmla="*/ 8 w 110"/>
                  <a:gd name="T39" fmla="*/ 1 h 156"/>
                  <a:gd name="T40" fmla="*/ 10 w 110"/>
                  <a:gd name="T41" fmla="*/ 1 h 156"/>
                  <a:gd name="T42" fmla="*/ 12 w 110"/>
                  <a:gd name="T43" fmla="*/ 1 h 156"/>
                  <a:gd name="T44" fmla="*/ 13 w 110"/>
                  <a:gd name="T45" fmla="*/ 0 h 156"/>
                  <a:gd name="T46" fmla="*/ 13 w 110"/>
                  <a:gd name="T47" fmla="*/ 0 h 15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0"/>
                  <a:gd name="T73" fmla="*/ 0 h 156"/>
                  <a:gd name="T74" fmla="*/ 110 w 110"/>
                  <a:gd name="T75" fmla="*/ 156 h 15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0" h="156">
                    <a:moveTo>
                      <a:pt x="110" y="0"/>
                    </a:moveTo>
                    <a:lnTo>
                      <a:pt x="110" y="0"/>
                    </a:lnTo>
                    <a:lnTo>
                      <a:pt x="110" y="8"/>
                    </a:lnTo>
                    <a:lnTo>
                      <a:pt x="104" y="30"/>
                    </a:lnTo>
                    <a:lnTo>
                      <a:pt x="98" y="44"/>
                    </a:lnTo>
                    <a:lnTo>
                      <a:pt x="92" y="58"/>
                    </a:lnTo>
                    <a:lnTo>
                      <a:pt x="84" y="72"/>
                    </a:lnTo>
                    <a:lnTo>
                      <a:pt x="74" y="84"/>
                    </a:lnTo>
                    <a:lnTo>
                      <a:pt x="30" y="132"/>
                    </a:lnTo>
                    <a:lnTo>
                      <a:pt x="14" y="148"/>
                    </a:lnTo>
                    <a:lnTo>
                      <a:pt x="4" y="156"/>
                    </a:lnTo>
                    <a:lnTo>
                      <a:pt x="2" y="156"/>
                    </a:lnTo>
                    <a:lnTo>
                      <a:pt x="0" y="152"/>
                    </a:lnTo>
                    <a:lnTo>
                      <a:pt x="4" y="138"/>
                    </a:lnTo>
                    <a:lnTo>
                      <a:pt x="12" y="118"/>
                    </a:lnTo>
                    <a:lnTo>
                      <a:pt x="26" y="92"/>
                    </a:lnTo>
                    <a:lnTo>
                      <a:pt x="44" y="66"/>
                    </a:lnTo>
                    <a:lnTo>
                      <a:pt x="64" y="40"/>
                    </a:lnTo>
                    <a:lnTo>
                      <a:pt x="88" y="16"/>
                    </a:lnTo>
                    <a:lnTo>
                      <a:pt x="98" y="8"/>
                    </a:lnTo>
                    <a:lnTo>
                      <a:pt x="110" y="0"/>
                    </a:lnTo>
                    <a:close/>
                  </a:path>
                </a:pathLst>
              </a:custGeom>
              <a:solidFill>
                <a:srgbClr val="539925"/>
              </a:solidFill>
              <a:ln w="9525">
                <a:noFill/>
                <a:round/>
                <a:headEnd/>
                <a:tailEnd/>
              </a:ln>
            </p:spPr>
            <p:txBody>
              <a:bodyPr/>
              <a:lstStyle/>
              <a:p>
                <a:endParaRPr lang="zh-TW" altLang="en-US"/>
              </a:p>
            </p:txBody>
          </p:sp>
          <p:sp>
            <p:nvSpPr>
              <p:cNvPr id="24756" name="Freeform 188"/>
              <p:cNvSpPr>
                <a:spLocks/>
              </p:cNvSpPr>
              <p:nvPr/>
            </p:nvSpPr>
            <p:spPr bwMode="auto">
              <a:xfrm>
                <a:off x="358" y="262"/>
                <a:ext cx="44" cy="37"/>
              </a:xfrm>
              <a:custGeom>
                <a:avLst/>
                <a:gdLst>
                  <a:gd name="T0" fmla="*/ 6 w 54"/>
                  <a:gd name="T1" fmla="*/ 1 h 62"/>
                  <a:gd name="T2" fmla="*/ 6 w 54"/>
                  <a:gd name="T3" fmla="*/ 1 h 62"/>
                  <a:gd name="T4" fmla="*/ 7 w 54"/>
                  <a:gd name="T5" fmla="*/ 1 h 62"/>
                  <a:gd name="T6" fmla="*/ 7 w 54"/>
                  <a:gd name="T7" fmla="*/ 1 h 62"/>
                  <a:gd name="T8" fmla="*/ 7 w 54"/>
                  <a:gd name="T9" fmla="*/ 1 h 62"/>
                  <a:gd name="T10" fmla="*/ 6 w 54"/>
                  <a:gd name="T11" fmla="*/ 1 h 62"/>
                  <a:gd name="T12" fmla="*/ 6 w 54"/>
                  <a:gd name="T13" fmla="*/ 1 h 62"/>
                  <a:gd name="T14" fmla="*/ 6 w 54"/>
                  <a:gd name="T15" fmla="*/ 1 h 62"/>
                  <a:gd name="T16" fmla="*/ 5 w 54"/>
                  <a:gd name="T17" fmla="*/ 1 h 62"/>
                  <a:gd name="T18" fmla="*/ 4 w 54"/>
                  <a:gd name="T19" fmla="*/ 0 h 62"/>
                  <a:gd name="T20" fmla="*/ 2 w 54"/>
                  <a:gd name="T21" fmla="*/ 1 h 62"/>
                  <a:gd name="T22" fmla="*/ 2 w 54"/>
                  <a:gd name="T23" fmla="*/ 1 h 62"/>
                  <a:gd name="T24" fmla="*/ 2 w 54"/>
                  <a:gd name="T25" fmla="*/ 1 h 62"/>
                  <a:gd name="T26" fmla="*/ 2 w 54"/>
                  <a:gd name="T27" fmla="*/ 1 h 62"/>
                  <a:gd name="T28" fmla="*/ 0 w 54"/>
                  <a:gd name="T29" fmla="*/ 1 h 62"/>
                  <a:gd name="T30" fmla="*/ 2 w 54"/>
                  <a:gd name="T31" fmla="*/ 1 h 62"/>
                  <a:gd name="T32" fmla="*/ 2 w 54"/>
                  <a:gd name="T33" fmla="*/ 1 h 62"/>
                  <a:gd name="T34" fmla="*/ 2 w 54"/>
                  <a:gd name="T35" fmla="*/ 1 h 62"/>
                  <a:gd name="T36" fmla="*/ 2 w 54"/>
                  <a:gd name="T37" fmla="*/ 1 h 62"/>
                  <a:gd name="T38" fmla="*/ 2 w 54"/>
                  <a:gd name="T39" fmla="*/ 1 h 62"/>
                  <a:gd name="T40" fmla="*/ 3 w 54"/>
                  <a:gd name="T41" fmla="*/ 1 h 62"/>
                  <a:gd name="T42" fmla="*/ 5 w 54"/>
                  <a:gd name="T43" fmla="*/ 1 h 62"/>
                  <a:gd name="T44" fmla="*/ 6 w 54"/>
                  <a:gd name="T45" fmla="*/ 1 h 62"/>
                  <a:gd name="T46" fmla="*/ 6 w 54"/>
                  <a:gd name="T47" fmla="*/ 1 h 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
                  <a:gd name="T73" fmla="*/ 0 h 62"/>
                  <a:gd name="T74" fmla="*/ 54 w 54"/>
                  <a:gd name="T75" fmla="*/ 62 h 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 h="62">
                    <a:moveTo>
                      <a:pt x="46" y="52"/>
                    </a:moveTo>
                    <a:lnTo>
                      <a:pt x="46" y="52"/>
                    </a:lnTo>
                    <a:lnTo>
                      <a:pt x="52" y="42"/>
                    </a:lnTo>
                    <a:lnTo>
                      <a:pt x="54" y="30"/>
                    </a:lnTo>
                    <a:lnTo>
                      <a:pt x="52" y="20"/>
                    </a:lnTo>
                    <a:lnTo>
                      <a:pt x="46" y="10"/>
                    </a:lnTo>
                    <a:lnTo>
                      <a:pt x="42" y="6"/>
                    </a:lnTo>
                    <a:lnTo>
                      <a:pt x="38" y="2"/>
                    </a:lnTo>
                    <a:lnTo>
                      <a:pt x="28" y="0"/>
                    </a:lnTo>
                    <a:lnTo>
                      <a:pt x="18" y="2"/>
                    </a:lnTo>
                    <a:lnTo>
                      <a:pt x="8" y="10"/>
                    </a:lnTo>
                    <a:lnTo>
                      <a:pt x="2" y="20"/>
                    </a:lnTo>
                    <a:lnTo>
                      <a:pt x="0" y="32"/>
                    </a:lnTo>
                    <a:lnTo>
                      <a:pt x="2" y="44"/>
                    </a:lnTo>
                    <a:lnTo>
                      <a:pt x="8" y="54"/>
                    </a:lnTo>
                    <a:lnTo>
                      <a:pt x="12" y="56"/>
                    </a:lnTo>
                    <a:lnTo>
                      <a:pt x="16" y="60"/>
                    </a:lnTo>
                    <a:lnTo>
                      <a:pt x="26" y="62"/>
                    </a:lnTo>
                    <a:lnTo>
                      <a:pt x="36" y="60"/>
                    </a:lnTo>
                    <a:lnTo>
                      <a:pt x="46" y="52"/>
                    </a:lnTo>
                    <a:close/>
                  </a:path>
                </a:pathLst>
              </a:custGeom>
              <a:solidFill>
                <a:srgbClr val="FFBF00"/>
              </a:solidFill>
              <a:ln w="9525">
                <a:noFill/>
                <a:round/>
                <a:headEnd/>
                <a:tailEnd/>
              </a:ln>
            </p:spPr>
            <p:txBody>
              <a:bodyPr/>
              <a:lstStyle/>
              <a:p>
                <a:endParaRPr lang="zh-TW" altLang="en-US"/>
              </a:p>
            </p:txBody>
          </p:sp>
          <p:sp>
            <p:nvSpPr>
              <p:cNvPr id="24757" name="Freeform 189"/>
              <p:cNvSpPr>
                <a:spLocks/>
              </p:cNvSpPr>
              <p:nvPr/>
            </p:nvSpPr>
            <p:spPr bwMode="auto">
              <a:xfrm>
                <a:off x="374" y="277"/>
                <a:ext cx="39" cy="30"/>
              </a:xfrm>
              <a:custGeom>
                <a:avLst/>
                <a:gdLst>
                  <a:gd name="T0" fmla="*/ 4 w 48"/>
                  <a:gd name="T1" fmla="*/ 1 h 50"/>
                  <a:gd name="T2" fmla="*/ 4 w 48"/>
                  <a:gd name="T3" fmla="*/ 1 h 50"/>
                  <a:gd name="T4" fmla="*/ 5 w 48"/>
                  <a:gd name="T5" fmla="*/ 1 h 50"/>
                  <a:gd name="T6" fmla="*/ 6 w 48"/>
                  <a:gd name="T7" fmla="*/ 1 h 50"/>
                  <a:gd name="T8" fmla="*/ 6 w 48"/>
                  <a:gd name="T9" fmla="*/ 1 h 50"/>
                  <a:gd name="T10" fmla="*/ 6 w 48"/>
                  <a:gd name="T11" fmla="*/ 1 h 50"/>
                  <a:gd name="T12" fmla="*/ 6 w 48"/>
                  <a:gd name="T13" fmla="*/ 1 h 50"/>
                  <a:gd name="T14" fmla="*/ 6 w 48"/>
                  <a:gd name="T15" fmla="*/ 1 h 50"/>
                  <a:gd name="T16" fmla="*/ 5 w 48"/>
                  <a:gd name="T17" fmla="*/ 1 h 50"/>
                  <a:gd name="T18" fmla="*/ 4 w 48"/>
                  <a:gd name="T19" fmla="*/ 1 h 50"/>
                  <a:gd name="T20" fmla="*/ 2 w 48"/>
                  <a:gd name="T21" fmla="*/ 0 h 50"/>
                  <a:gd name="T22" fmla="*/ 2 w 48"/>
                  <a:gd name="T23" fmla="*/ 0 h 50"/>
                  <a:gd name="T24" fmla="*/ 2 w 48"/>
                  <a:gd name="T25" fmla="*/ 1 h 50"/>
                  <a:gd name="T26" fmla="*/ 2 w 48"/>
                  <a:gd name="T27" fmla="*/ 1 h 50"/>
                  <a:gd name="T28" fmla="*/ 0 w 48"/>
                  <a:gd name="T29" fmla="*/ 1 h 50"/>
                  <a:gd name="T30" fmla="*/ 0 w 48"/>
                  <a:gd name="T31" fmla="*/ 1 h 50"/>
                  <a:gd name="T32" fmla="*/ 0 w 48"/>
                  <a:gd name="T33" fmla="*/ 1 h 50"/>
                  <a:gd name="T34" fmla="*/ 2 w 48"/>
                  <a:gd name="T35" fmla="*/ 1 h 50"/>
                  <a:gd name="T36" fmla="*/ 2 w 48"/>
                  <a:gd name="T37" fmla="*/ 1 h 50"/>
                  <a:gd name="T38" fmla="*/ 2 w 48"/>
                  <a:gd name="T39" fmla="*/ 1 h 50"/>
                  <a:gd name="T40" fmla="*/ 4 w 48"/>
                  <a:gd name="T41" fmla="*/ 1 h 50"/>
                  <a:gd name="T42" fmla="*/ 4 w 48"/>
                  <a:gd name="T43" fmla="*/ 1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50"/>
                  <a:gd name="T68" fmla="*/ 48 w 48"/>
                  <a:gd name="T69" fmla="*/ 50 h 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50">
                    <a:moveTo>
                      <a:pt x="28" y="50"/>
                    </a:moveTo>
                    <a:lnTo>
                      <a:pt x="28" y="50"/>
                    </a:lnTo>
                    <a:lnTo>
                      <a:pt x="36" y="46"/>
                    </a:lnTo>
                    <a:lnTo>
                      <a:pt x="44" y="40"/>
                    </a:lnTo>
                    <a:lnTo>
                      <a:pt x="48" y="32"/>
                    </a:lnTo>
                    <a:lnTo>
                      <a:pt x="48" y="22"/>
                    </a:lnTo>
                    <a:lnTo>
                      <a:pt x="46" y="12"/>
                    </a:lnTo>
                    <a:lnTo>
                      <a:pt x="38" y="6"/>
                    </a:lnTo>
                    <a:lnTo>
                      <a:pt x="30" y="2"/>
                    </a:lnTo>
                    <a:lnTo>
                      <a:pt x="20" y="0"/>
                    </a:lnTo>
                    <a:lnTo>
                      <a:pt x="12" y="4"/>
                    </a:lnTo>
                    <a:lnTo>
                      <a:pt x="4" y="10"/>
                    </a:lnTo>
                    <a:lnTo>
                      <a:pt x="0" y="20"/>
                    </a:lnTo>
                    <a:lnTo>
                      <a:pt x="0" y="30"/>
                    </a:lnTo>
                    <a:lnTo>
                      <a:pt x="2" y="38"/>
                    </a:lnTo>
                    <a:lnTo>
                      <a:pt x="10" y="46"/>
                    </a:lnTo>
                    <a:lnTo>
                      <a:pt x="18" y="50"/>
                    </a:lnTo>
                    <a:lnTo>
                      <a:pt x="28" y="50"/>
                    </a:lnTo>
                    <a:close/>
                  </a:path>
                </a:pathLst>
              </a:custGeom>
              <a:solidFill>
                <a:srgbClr val="FF9700"/>
              </a:solidFill>
              <a:ln w="9525">
                <a:noFill/>
                <a:round/>
                <a:headEnd/>
                <a:tailEnd/>
              </a:ln>
            </p:spPr>
            <p:txBody>
              <a:bodyPr/>
              <a:lstStyle/>
              <a:p>
                <a:endParaRPr lang="zh-TW" altLang="en-US"/>
              </a:p>
            </p:txBody>
          </p:sp>
          <p:sp>
            <p:nvSpPr>
              <p:cNvPr id="24758" name="Freeform 190"/>
              <p:cNvSpPr>
                <a:spLocks/>
              </p:cNvSpPr>
              <p:nvPr/>
            </p:nvSpPr>
            <p:spPr bwMode="auto">
              <a:xfrm>
                <a:off x="295" y="208"/>
                <a:ext cx="91" cy="70"/>
              </a:xfrm>
              <a:custGeom>
                <a:avLst/>
                <a:gdLst>
                  <a:gd name="T0" fmla="*/ 15 w 112"/>
                  <a:gd name="T1" fmla="*/ 1 h 118"/>
                  <a:gd name="T2" fmla="*/ 15 w 112"/>
                  <a:gd name="T3" fmla="*/ 1 h 118"/>
                  <a:gd name="T4" fmla="*/ 14 w 112"/>
                  <a:gd name="T5" fmla="*/ 1 h 118"/>
                  <a:gd name="T6" fmla="*/ 13 w 112"/>
                  <a:gd name="T7" fmla="*/ 1 h 118"/>
                  <a:gd name="T8" fmla="*/ 13 w 112"/>
                  <a:gd name="T9" fmla="*/ 1 h 118"/>
                  <a:gd name="T10" fmla="*/ 12 w 112"/>
                  <a:gd name="T11" fmla="*/ 1 h 118"/>
                  <a:gd name="T12" fmla="*/ 11 w 112"/>
                  <a:gd name="T13" fmla="*/ 1 h 118"/>
                  <a:gd name="T14" fmla="*/ 9 w 112"/>
                  <a:gd name="T15" fmla="*/ 1 h 118"/>
                  <a:gd name="T16" fmla="*/ 8 w 112"/>
                  <a:gd name="T17" fmla="*/ 0 h 118"/>
                  <a:gd name="T18" fmla="*/ 7 w 112"/>
                  <a:gd name="T19" fmla="*/ 0 h 118"/>
                  <a:gd name="T20" fmla="*/ 7 w 112"/>
                  <a:gd name="T21" fmla="*/ 0 h 118"/>
                  <a:gd name="T22" fmla="*/ 5 w 112"/>
                  <a:gd name="T23" fmla="*/ 1 h 118"/>
                  <a:gd name="T24" fmla="*/ 4 w 112"/>
                  <a:gd name="T25" fmla="*/ 1 h 118"/>
                  <a:gd name="T26" fmla="*/ 2 w 112"/>
                  <a:gd name="T27" fmla="*/ 1 h 118"/>
                  <a:gd name="T28" fmla="*/ 2 w 112"/>
                  <a:gd name="T29" fmla="*/ 1 h 118"/>
                  <a:gd name="T30" fmla="*/ 2 w 112"/>
                  <a:gd name="T31" fmla="*/ 1 h 118"/>
                  <a:gd name="T32" fmla="*/ 2 w 112"/>
                  <a:gd name="T33" fmla="*/ 1 h 118"/>
                  <a:gd name="T34" fmla="*/ 0 w 112"/>
                  <a:gd name="T35" fmla="*/ 1 h 118"/>
                  <a:gd name="T36" fmla="*/ 0 w 112"/>
                  <a:gd name="T37" fmla="*/ 1 h 118"/>
                  <a:gd name="T38" fmla="*/ 0 w 112"/>
                  <a:gd name="T39" fmla="*/ 1 h 118"/>
                  <a:gd name="T40" fmla="*/ 2 w 112"/>
                  <a:gd name="T41" fmla="*/ 1 h 118"/>
                  <a:gd name="T42" fmla="*/ 2 w 112"/>
                  <a:gd name="T43" fmla="*/ 1 h 118"/>
                  <a:gd name="T44" fmla="*/ 2 w 112"/>
                  <a:gd name="T45" fmla="*/ 1 h 118"/>
                  <a:gd name="T46" fmla="*/ 2 w 112"/>
                  <a:gd name="T47" fmla="*/ 1 h 118"/>
                  <a:gd name="T48" fmla="*/ 4 w 112"/>
                  <a:gd name="T49" fmla="*/ 1 h 118"/>
                  <a:gd name="T50" fmla="*/ 6 w 112"/>
                  <a:gd name="T51" fmla="*/ 1 h 118"/>
                  <a:gd name="T52" fmla="*/ 7 w 112"/>
                  <a:gd name="T53" fmla="*/ 1 h 118"/>
                  <a:gd name="T54" fmla="*/ 8 w 112"/>
                  <a:gd name="T55" fmla="*/ 1 h 118"/>
                  <a:gd name="T56" fmla="*/ 8 w 112"/>
                  <a:gd name="T57" fmla="*/ 1 h 118"/>
                  <a:gd name="T58" fmla="*/ 10 w 112"/>
                  <a:gd name="T59" fmla="*/ 1 h 118"/>
                  <a:gd name="T60" fmla="*/ 11 w 112"/>
                  <a:gd name="T61" fmla="*/ 1 h 118"/>
                  <a:gd name="T62" fmla="*/ 12 w 112"/>
                  <a:gd name="T63" fmla="*/ 1 h 118"/>
                  <a:gd name="T64" fmla="*/ 13 w 112"/>
                  <a:gd name="T65" fmla="*/ 1 h 118"/>
                  <a:gd name="T66" fmla="*/ 13 w 112"/>
                  <a:gd name="T67" fmla="*/ 1 h 118"/>
                  <a:gd name="T68" fmla="*/ 14 w 112"/>
                  <a:gd name="T69" fmla="*/ 1 h 118"/>
                  <a:gd name="T70" fmla="*/ 15 w 112"/>
                  <a:gd name="T71" fmla="*/ 1 h 118"/>
                  <a:gd name="T72" fmla="*/ 15 w 112"/>
                  <a:gd name="T73" fmla="*/ 1 h 118"/>
                  <a:gd name="T74" fmla="*/ 15 w 112"/>
                  <a:gd name="T75" fmla="*/ 1 h 1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
                  <a:gd name="T115" fmla="*/ 0 h 118"/>
                  <a:gd name="T116" fmla="*/ 112 w 112"/>
                  <a:gd name="T117" fmla="*/ 118 h 11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 h="118">
                    <a:moveTo>
                      <a:pt x="112" y="56"/>
                    </a:moveTo>
                    <a:lnTo>
                      <a:pt x="112" y="56"/>
                    </a:lnTo>
                    <a:lnTo>
                      <a:pt x="110" y="44"/>
                    </a:lnTo>
                    <a:lnTo>
                      <a:pt x="106" y="32"/>
                    </a:lnTo>
                    <a:lnTo>
                      <a:pt x="100" y="22"/>
                    </a:lnTo>
                    <a:lnTo>
                      <a:pt x="92" y="14"/>
                    </a:lnTo>
                    <a:lnTo>
                      <a:pt x="82" y="8"/>
                    </a:lnTo>
                    <a:lnTo>
                      <a:pt x="72" y="2"/>
                    </a:lnTo>
                    <a:lnTo>
                      <a:pt x="62" y="0"/>
                    </a:lnTo>
                    <a:lnTo>
                      <a:pt x="50" y="0"/>
                    </a:lnTo>
                    <a:lnTo>
                      <a:pt x="38" y="2"/>
                    </a:lnTo>
                    <a:lnTo>
                      <a:pt x="28" y="6"/>
                    </a:lnTo>
                    <a:lnTo>
                      <a:pt x="20" y="12"/>
                    </a:lnTo>
                    <a:lnTo>
                      <a:pt x="12" y="20"/>
                    </a:lnTo>
                    <a:lnTo>
                      <a:pt x="6" y="28"/>
                    </a:lnTo>
                    <a:lnTo>
                      <a:pt x="2" y="38"/>
                    </a:lnTo>
                    <a:lnTo>
                      <a:pt x="0" y="50"/>
                    </a:lnTo>
                    <a:lnTo>
                      <a:pt x="0" y="62"/>
                    </a:lnTo>
                    <a:lnTo>
                      <a:pt x="2" y="74"/>
                    </a:lnTo>
                    <a:lnTo>
                      <a:pt x="6" y="84"/>
                    </a:lnTo>
                    <a:lnTo>
                      <a:pt x="12" y="94"/>
                    </a:lnTo>
                    <a:lnTo>
                      <a:pt x="20" y="102"/>
                    </a:lnTo>
                    <a:lnTo>
                      <a:pt x="28" y="110"/>
                    </a:lnTo>
                    <a:lnTo>
                      <a:pt x="40" y="114"/>
                    </a:lnTo>
                    <a:lnTo>
                      <a:pt x="50" y="118"/>
                    </a:lnTo>
                    <a:lnTo>
                      <a:pt x="62" y="118"/>
                    </a:lnTo>
                    <a:lnTo>
                      <a:pt x="74" y="116"/>
                    </a:lnTo>
                    <a:lnTo>
                      <a:pt x="84" y="112"/>
                    </a:lnTo>
                    <a:lnTo>
                      <a:pt x="92" y="106"/>
                    </a:lnTo>
                    <a:lnTo>
                      <a:pt x="100" y="98"/>
                    </a:lnTo>
                    <a:lnTo>
                      <a:pt x="106" y="88"/>
                    </a:lnTo>
                    <a:lnTo>
                      <a:pt x="110" y="78"/>
                    </a:lnTo>
                    <a:lnTo>
                      <a:pt x="112" y="68"/>
                    </a:lnTo>
                    <a:lnTo>
                      <a:pt x="112" y="56"/>
                    </a:lnTo>
                    <a:close/>
                  </a:path>
                </a:pathLst>
              </a:custGeom>
              <a:solidFill>
                <a:srgbClr val="FFBF00"/>
              </a:solidFill>
              <a:ln w="9525">
                <a:noFill/>
                <a:round/>
                <a:headEnd/>
                <a:tailEnd/>
              </a:ln>
            </p:spPr>
            <p:txBody>
              <a:bodyPr/>
              <a:lstStyle/>
              <a:p>
                <a:endParaRPr lang="zh-TW" altLang="en-US"/>
              </a:p>
            </p:txBody>
          </p:sp>
          <p:sp>
            <p:nvSpPr>
              <p:cNvPr id="24759" name="Freeform 191"/>
              <p:cNvSpPr>
                <a:spLocks/>
              </p:cNvSpPr>
              <p:nvPr/>
            </p:nvSpPr>
            <p:spPr bwMode="auto">
              <a:xfrm>
                <a:off x="269" y="233"/>
                <a:ext cx="54" cy="42"/>
              </a:xfrm>
              <a:custGeom>
                <a:avLst/>
                <a:gdLst>
                  <a:gd name="T0" fmla="*/ 9 w 66"/>
                  <a:gd name="T1" fmla="*/ 1 h 70"/>
                  <a:gd name="T2" fmla="*/ 9 w 66"/>
                  <a:gd name="T3" fmla="*/ 1 h 70"/>
                  <a:gd name="T4" fmla="*/ 9 w 66"/>
                  <a:gd name="T5" fmla="*/ 1 h 70"/>
                  <a:gd name="T6" fmla="*/ 9 w 66"/>
                  <a:gd name="T7" fmla="*/ 1 h 70"/>
                  <a:gd name="T8" fmla="*/ 7 w 66"/>
                  <a:gd name="T9" fmla="*/ 1 h 70"/>
                  <a:gd name="T10" fmla="*/ 7 w 66"/>
                  <a:gd name="T11" fmla="*/ 1 h 70"/>
                  <a:gd name="T12" fmla="*/ 6 w 66"/>
                  <a:gd name="T13" fmla="*/ 1 h 70"/>
                  <a:gd name="T14" fmla="*/ 6 w 66"/>
                  <a:gd name="T15" fmla="*/ 1 h 70"/>
                  <a:gd name="T16" fmla="*/ 5 w 66"/>
                  <a:gd name="T17" fmla="*/ 1 h 70"/>
                  <a:gd name="T18" fmla="*/ 4 w 66"/>
                  <a:gd name="T19" fmla="*/ 0 h 70"/>
                  <a:gd name="T20" fmla="*/ 4 w 66"/>
                  <a:gd name="T21" fmla="*/ 0 h 70"/>
                  <a:gd name="T22" fmla="*/ 3 w 66"/>
                  <a:gd name="T23" fmla="*/ 1 h 70"/>
                  <a:gd name="T24" fmla="*/ 2 w 66"/>
                  <a:gd name="T25" fmla="*/ 1 h 70"/>
                  <a:gd name="T26" fmla="*/ 2 w 66"/>
                  <a:gd name="T27" fmla="*/ 1 h 70"/>
                  <a:gd name="T28" fmla="*/ 2 w 66"/>
                  <a:gd name="T29" fmla="*/ 1 h 70"/>
                  <a:gd name="T30" fmla="*/ 2 w 66"/>
                  <a:gd name="T31" fmla="*/ 1 h 70"/>
                  <a:gd name="T32" fmla="*/ 0 w 66"/>
                  <a:gd name="T33" fmla="*/ 1 h 70"/>
                  <a:gd name="T34" fmla="*/ 0 w 66"/>
                  <a:gd name="T35" fmla="*/ 1 h 70"/>
                  <a:gd name="T36" fmla="*/ 0 w 66"/>
                  <a:gd name="T37" fmla="*/ 1 h 70"/>
                  <a:gd name="T38" fmla="*/ 0 w 66"/>
                  <a:gd name="T39" fmla="*/ 1 h 70"/>
                  <a:gd name="T40" fmla="*/ 0 w 66"/>
                  <a:gd name="T41" fmla="*/ 1 h 70"/>
                  <a:gd name="T42" fmla="*/ 2 w 66"/>
                  <a:gd name="T43" fmla="*/ 1 h 70"/>
                  <a:gd name="T44" fmla="*/ 2 w 66"/>
                  <a:gd name="T45" fmla="*/ 1 h 70"/>
                  <a:gd name="T46" fmla="*/ 2 w 66"/>
                  <a:gd name="T47" fmla="*/ 1 h 70"/>
                  <a:gd name="T48" fmla="*/ 2 w 66"/>
                  <a:gd name="T49" fmla="*/ 1 h 70"/>
                  <a:gd name="T50" fmla="*/ 3 w 66"/>
                  <a:gd name="T51" fmla="*/ 1 h 70"/>
                  <a:gd name="T52" fmla="*/ 4 w 66"/>
                  <a:gd name="T53" fmla="*/ 1 h 70"/>
                  <a:gd name="T54" fmla="*/ 5 w 66"/>
                  <a:gd name="T55" fmla="*/ 1 h 70"/>
                  <a:gd name="T56" fmla="*/ 5 w 66"/>
                  <a:gd name="T57" fmla="*/ 1 h 70"/>
                  <a:gd name="T58" fmla="*/ 6 w 66"/>
                  <a:gd name="T59" fmla="*/ 1 h 70"/>
                  <a:gd name="T60" fmla="*/ 6 w 66"/>
                  <a:gd name="T61" fmla="*/ 1 h 70"/>
                  <a:gd name="T62" fmla="*/ 7 w 66"/>
                  <a:gd name="T63" fmla="*/ 1 h 70"/>
                  <a:gd name="T64" fmla="*/ 7 w 66"/>
                  <a:gd name="T65" fmla="*/ 1 h 70"/>
                  <a:gd name="T66" fmla="*/ 9 w 66"/>
                  <a:gd name="T67" fmla="*/ 1 h 70"/>
                  <a:gd name="T68" fmla="*/ 9 w 66"/>
                  <a:gd name="T69" fmla="*/ 1 h 70"/>
                  <a:gd name="T70" fmla="*/ 9 w 66"/>
                  <a:gd name="T71" fmla="*/ 1 h 70"/>
                  <a:gd name="T72" fmla="*/ 9 w 66"/>
                  <a:gd name="T73" fmla="*/ 1 h 70"/>
                  <a:gd name="T74" fmla="*/ 9 w 66"/>
                  <a:gd name="T75" fmla="*/ 1 h 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
                  <a:gd name="T115" fmla="*/ 0 h 70"/>
                  <a:gd name="T116" fmla="*/ 66 w 66"/>
                  <a:gd name="T117" fmla="*/ 70 h 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 h="70">
                    <a:moveTo>
                      <a:pt x="66" y="34"/>
                    </a:moveTo>
                    <a:lnTo>
                      <a:pt x="66" y="34"/>
                    </a:lnTo>
                    <a:lnTo>
                      <a:pt x="64" y="26"/>
                    </a:lnTo>
                    <a:lnTo>
                      <a:pt x="62" y="20"/>
                    </a:lnTo>
                    <a:lnTo>
                      <a:pt x="58" y="14"/>
                    </a:lnTo>
                    <a:lnTo>
                      <a:pt x="54" y="10"/>
                    </a:lnTo>
                    <a:lnTo>
                      <a:pt x="48" y="6"/>
                    </a:lnTo>
                    <a:lnTo>
                      <a:pt x="42" y="2"/>
                    </a:lnTo>
                    <a:lnTo>
                      <a:pt x="36" y="2"/>
                    </a:lnTo>
                    <a:lnTo>
                      <a:pt x="30" y="0"/>
                    </a:lnTo>
                    <a:lnTo>
                      <a:pt x="22" y="2"/>
                    </a:lnTo>
                    <a:lnTo>
                      <a:pt x="16" y="4"/>
                    </a:lnTo>
                    <a:lnTo>
                      <a:pt x="12" y="8"/>
                    </a:lnTo>
                    <a:lnTo>
                      <a:pt x="6" y="12"/>
                    </a:lnTo>
                    <a:lnTo>
                      <a:pt x="4" y="18"/>
                    </a:lnTo>
                    <a:lnTo>
                      <a:pt x="0" y="24"/>
                    </a:lnTo>
                    <a:lnTo>
                      <a:pt x="0" y="30"/>
                    </a:lnTo>
                    <a:lnTo>
                      <a:pt x="0" y="38"/>
                    </a:lnTo>
                    <a:lnTo>
                      <a:pt x="0" y="44"/>
                    </a:lnTo>
                    <a:lnTo>
                      <a:pt x="4" y="50"/>
                    </a:lnTo>
                    <a:lnTo>
                      <a:pt x="8" y="56"/>
                    </a:lnTo>
                    <a:lnTo>
                      <a:pt x="12" y="62"/>
                    </a:lnTo>
                    <a:lnTo>
                      <a:pt x="18" y="64"/>
                    </a:lnTo>
                    <a:lnTo>
                      <a:pt x="24" y="68"/>
                    </a:lnTo>
                    <a:lnTo>
                      <a:pt x="30" y="70"/>
                    </a:lnTo>
                    <a:lnTo>
                      <a:pt x="36" y="70"/>
                    </a:lnTo>
                    <a:lnTo>
                      <a:pt x="42" y="68"/>
                    </a:lnTo>
                    <a:lnTo>
                      <a:pt x="48" y="66"/>
                    </a:lnTo>
                    <a:lnTo>
                      <a:pt x="54" y="62"/>
                    </a:lnTo>
                    <a:lnTo>
                      <a:pt x="58" y="58"/>
                    </a:lnTo>
                    <a:lnTo>
                      <a:pt x="62" y="54"/>
                    </a:lnTo>
                    <a:lnTo>
                      <a:pt x="64" y="48"/>
                    </a:lnTo>
                    <a:lnTo>
                      <a:pt x="66" y="40"/>
                    </a:lnTo>
                    <a:lnTo>
                      <a:pt x="66" y="34"/>
                    </a:lnTo>
                    <a:close/>
                  </a:path>
                </a:pathLst>
              </a:custGeom>
              <a:solidFill>
                <a:srgbClr val="FFBF00"/>
              </a:solidFill>
              <a:ln w="9525">
                <a:noFill/>
                <a:round/>
                <a:headEnd/>
                <a:tailEnd/>
              </a:ln>
            </p:spPr>
            <p:txBody>
              <a:bodyPr/>
              <a:lstStyle/>
              <a:p>
                <a:endParaRPr lang="zh-TW" altLang="en-US"/>
              </a:p>
            </p:txBody>
          </p:sp>
          <p:sp>
            <p:nvSpPr>
              <p:cNvPr id="24760" name="Freeform 192"/>
              <p:cNvSpPr>
                <a:spLocks/>
              </p:cNvSpPr>
              <p:nvPr/>
            </p:nvSpPr>
            <p:spPr bwMode="auto">
              <a:xfrm>
                <a:off x="271" y="166"/>
                <a:ext cx="79" cy="62"/>
              </a:xfrm>
              <a:custGeom>
                <a:avLst/>
                <a:gdLst>
                  <a:gd name="T0" fmla="*/ 12 w 98"/>
                  <a:gd name="T1" fmla="*/ 1 h 104"/>
                  <a:gd name="T2" fmla="*/ 12 w 98"/>
                  <a:gd name="T3" fmla="*/ 1 h 104"/>
                  <a:gd name="T4" fmla="*/ 11 w 98"/>
                  <a:gd name="T5" fmla="*/ 1 h 104"/>
                  <a:gd name="T6" fmla="*/ 10 w 98"/>
                  <a:gd name="T7" fmla="*/ 1 h 104"/>
                  <a:gd name="T8" fmla="*/ 10 w 98"/>
                  <a:gd name="T9" fmla="*/ 1 h 104"/>
                  <a:gd name="T10" fmla="*/ 10 w 98"/>
                  <a:gd name="T11" fmla="*/ 1 h 104"/>
                  <a:gd name="T12" fmla="*/ 8 w 98"/>
                  <a:gd name="T13" fmla="*/ 1 h 104"/>
                  <a:gd name="T14" fmla="*/ 8 w 98"/>
                  <a:gd name="T15" fmla="*/ 1 h 104"/>
                  <a:gd name="T16" fmla="*/ 6 w 98"/>
                  <a:gd name="T17" fmla="*/ 0 h 104"/>
                  <a:gd name="T18" fmla="*/ 5 w 98"/>
                  <a:gd name="T19" fmla="*/ 0 h 104"/>
                  <a:gd name="T20" fmla="*/ 5 w 98"/>
                  <a:gd name="T21" fmla="*/ 0 h 104"/>
                  <a:gd name="T22" fmla="*/ 4 w 98"/>
                  <a:gd name="T23" fmla="*/ 1 h 104"/>
                  <a:gd name="T24" fmla="*/ 2 w 98"/>
                  <a:gd name="T25" fmla="*/ 1 h 104"/>
                  <a:gd name="T26" fmla="*/ 2 w 98"/>
                  <a:gd name="T27" fmla="*/ 1 h 104"/>
                  <a:gd name="T28" fmla="*/ 2 w 98"/>
                  <a:gd name="T29" fmla="*/ 1 h 104"/>
                  <a:gd name="T30" fmla="*/ 2 w 98"/>
                  <a:gd name="T31" fmla="*/ 1 h 104"/>
                  <a:gd name="T32" fmla="*/ 2 w 98"/>
                  <a:gd name="T33" fmla="*/ 1 h 104"/>
                  <a:gd name="T34" fmla="*/ 0 w 98"/>
                  <a:gd name="T35" fmla="*/ 1 h 104"/>
                  <a:gd name="T36" fmla="*/ 0 w 98"/>
                  <a:gd name="T37" fmla="*/ 1 h 104"/>
                  <a:gd name="T38" fmla="*/ 0 w 98"/>
                  <a:gd name="T39" fmla="*/ 1 h 104"/>
                  <a:gd name="T40" fmla="*/ 2 w 98"/>
                  <a:gd name="T41" fmla="*/ 1 h 104"/>
                  <a:gd name="T42" fmla="*/ 2 w 98"/>
                  <a:gd name="T43" fmla="*/ 1 h 104"/>
                  <a:gd name="T44" fmla="*/ 2 w 98"/>
                  <a:gd name="T45" fmla="*/ 1 h 104"/>
                  <a:gd name="T46" fmla="*/ 2 w 98"/>
                  <a:gd name="T47" fmla="*/ 1 h 104"/>
                  <a:gd name="T48" fmla="*/ 3 w 98"/>
                  <a:gd name="T49" fmla="*/ 1 h 104"/>
                  <a:gd name="T50" fmla="*/ 4 w 98"/>
                  <a:gd name="T51" fmla="*/ 1 h 104"/>
                  <a:gd name="T52" fmla="*/ 5 w 98"/>
                  <a:gd name="T53" fmla="*/ 1 h 104"/>
                  <a:gd name="T54" fmla="*/ 6 w 98"/>
                  <a:gd name="T55" fmla="*/ 1 h 104"/>
                  <a:gd name="T56" fmla="*/ 6 w 98"/>
                  <a:gd name="T57" fmla="*/ 1 h 104"/>
                  <a:gd name="T58" fmla="*/ 8 w 98"/>
                  <a:gd name="T59" fmla="*/ 1 h 104"/>
                  <a:gd name="T60" fmla="*/ 8 w 98"/>
                  <a:gd name="T61" fmla="*/ 1 h 104"/>
                  <a:gd name="T62" fmla="*/ 10 w 98"/>
                  <a:gd name="T63" fmla="*/ 1 h 104"/>
                  <a:gd name="T64" fmla="*/ 10 w 98"/>
                  <a:gd name="T65" fmla="*/ 1 h 104"/>
                  <a:gd name="T66" fmla="*/ 11 w 98"/>
                  <a:gd name="T67" fmla="*/ 1 h 104"/>
                  <a:gd name="T68" fmla="*/ 11 w 98"/>
                  <a:gd name="T69" fmla="*/ 1 h 104"/>
                  <a:gd name="T70" fmla="*/ 12 w 98"/>
                  <a:gd name="T71" fmla="*/ 1 h 104"/>
                  <a:gd name="T72" fmla="*/ 12 w 98"/>
                  <a:gd name="T73" fmla="*/ 1 h 104"/>
                  <a:gd name="T74" fmla="*/ 12 w 98"/>
                  <a:gd name="T75" fmla="*/ 1 h 1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8"/>
                  <a:gd name="T115" fmla="*/ 0 h 104"/>
                  <a:gd name="T116" fmla="*/ 98 w 98"/>
                  <a:gd name="T117" fmla="*/ 104 h 10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8" h="104">
                    <a:moveTo>
                      <a:pt x="98" y="48"/>
                    </a:moveTo>
                    <a:lnTo>
                      <a:pt x="98" y="48"/>
                    </a:lnTo>
                    <a:lnTo>
                      <a:pt x="96" y="38"/>
                    </a:lnTo>
                    <a:lnTo>
                      <a:pt x="92" y="28"/>
                    </a:lnTo>
                    <a:lnTo>
                      <a:pt x="88" y="20"/>
                    </a:lnTo>
                    <a:lnTo>
                      <a:pt x="80" y="12"/>
                    </a:lnTo>
                    <a:lnTo>
                      <a:pt x="72" y="6"/>
                    </a:lnTo>
                    <a:lnTo>
                      <a:pt x="64" y="2"/>
                    </a:lnTo>
                    <a:lnTo>
                      <a:pt x="54" y="0"/>
                    </a:lnTo>
                    <a:lnTo>
                      <a:pt x="44" y="0"/>
                    </a:lnTo>
                    <a:lnTo>
                      <a:pt x="34" y="2"/>
                    </a:lnTo>
                    <a:lnTo>
                      <a:pt x="24" y="4"/>
                    </a:lnTo>
                    <a:lnTo>
                      <a:pt x="16" y="10"/>
                    </a:lnTo>
                    <a:lnTo>
                      <a:pt x="10" y="16"/>
                    </a:lnTo>
                    <a:lnTo>
                      <a:pt x="4" y="24"/>
                    </a:lnTo>
                    <a:lnTo>
                      <a:pt x="2" y="34"/>
                    </a:lnTo>
                    <a:lnTo>
                      <a:pt x="0" y="44"/>
                    </a:lnTo>
                    <a:lnTo>
                      <a:pt x="0" y="54"/>
                    </a:lnTo>
                    <a:lnTo>
                      <a:pt x="2" y="64"/>
                    </a:lnTo>
                    <a:lnTo>
                      <a:pt x="6" y="74"/>
                    </a:lnTo>
                    <a:lnTo>
                      <a:pt x="10" y="82"/>
                    </a:lnTo>
                    <a:lnTo>
                      <a:pt x="18" y="90"/>
                    </a:lnTo>
                    <a:lnTo>
                      <a:pt x="26" y="96"/>
                    </a:lnTo>
                    <a:lnTo>
                      <a:pt x="34" y="100"/>
                    </a:lnTo>
                    <a:lnTo>
                      <a:pt x="44" y="102"/>
                    </a:lnTo>
                    <a:lnTo>
                      <a:pt x="54" y="104"/>
                    </a:lnTo>
                    <a:lnTo>
                      <a:pt x="64" y="102"/>
                    </a:lnTo>
                    <a:lnTo>
                      <a:pt x="74" y="98"/>
                    </a:lnTo>
                    <a:lnTo>
                      <a:pt x="82" y="92"/>
                    </a:lnTo>
                    <a:lnTo>
                      <a:pt x="88" y="86"/>
                    </a:lnTo>
                    <a:lnTo>
                      <a:pt x="94" y="78"/>
                    </a:lnTo>
                    <a:lnTo>
                      <a:pt x="96" y="68"/>
                    </a:lnTo>
                    <a:lnTo>
                      <a:pt x="98" y="60"/>
                    </a:lnTo>
                    <a:lnTo>
                      <a:pt x="98" y="48"/>
                    </a:lnTo>
                    <a:close/>
                  </a:path>
                </a:pathLst>
              </a:custGeom>
              <a:solidFill>
                <a:srgbClr val="FFA300"/>
              </a:solidFill>
              <a:ln w="9525">
                <a:noFill/>
                <a:round/>
                <a:headEnd/>
                <a:tailEnd/>
              </a:ln>
            </p:spPr>
            <p:txBody>
              <a:bodyPr/>
              <a:lstStyle/>
              <a:p>
                <a:endParaRPr lang="zh-TW" altLang="en-US"/>
              </a:p>
            </p:txBody>
          </p:sp>
          <p:sp>
            <p:nvSpPr>
              <p:cNvPr id="24761" name="Freeform 193"/>
              <p:cNvSpPr>
                <a:spLocks/>
              </p:cNvSpPr>
              <p:nvPr/>
            </p:nvSpPr>
            <p:spPr bwMode="auto">
              <a:xfrm>
                <a:off x="340" y="97"/>
                <a:ext cx="46" cy="34"/>
              </a:xfrm>
              <a:custGeom>
                <a:avLst/>
                <a:gdLst>
                  <a:gd name="T0" fmla="*/ 8 w 56"/>
                  <a:gd name="T1" fmla="*/ 1 h 58"/>
                  <a:gd name="T2" fmla="*/ 8 w 56"/>
                  <a:gd name="T3" fmla="*/ 1 h 58"/>
                  <a:gd name="T4" fmla="*/ 8 w 56"/>
                  <a:gd name="T5" fmla="*/ 1 h 58"/>
                  <a:gd name="T6" fmla="*/ 7 w 56"/>
                  <a:gd name="T7" fmla="*/ 1 h 58"/>
                  <a:gd name="T8" fmla="*/ 6 w 56"/>
                  <a:gd name="T9" fmla="*/ 1 h 58"/>
                  <a:gd name="T10" fmla="*/ 4 w 56"/>
                  <a:gd name="T11" fmla="*/ 0 h 58"/>
                  <a:gd name="T12" fmla="*/ 4 w 56"/>
                  <a:gd name="T13" fmla="*/ 0 h 58"/>
                  <a:gd name="T14" fmla="*/ 2 w 56"/>
                  <a:gd name="T15" fmla="*/ 1 h 58"/>
                  <a:gd name="T16" fmla="*/ 2 w 56"/>
                  <a:gd name="T17" fmla="*/ 1 h 58"/>
                  <a:gd name="T18" fmla="*/ 2 w 56"/>
                  <a:gd name="T19" fmla="*/ 1 h 58"/>
                  <a:gd name="T20" fmla="*/ 0 w 56"/>
                  <a:gd name="T21" fmla="*/ 1 h 58"/>
                  <a:gd name="T22" fmla="*/ 0 w 56"/>
                  <a:gd name="T23" fmla="*/ 1 h 58"/>
                  <a:gd name="T24" fmla="*/ 2 w 56"/>
                  <a:gd name="T25" fmla="*/ 1 h 58"/>
                  <a:gd name="T26" fmla="*/ 2 w 56"/>
                  <a:gd name="T27" fmla="*/ 1 h 58"/>
                  <a:gd name="T28" fmla="*/ 2 w 56"/>
                  <a:gd name="T29" fmla="*/ 1 h 58"/>
                  <a:gd name="T30" fmla="*/ 5 w 56"/>
                  <a:gd name="T31" fmla="*/ 1 h 58"/>
                  <a:gd name="T32" fmla="*/ 5 w 56"/>
                  <a:gd name="T33" fmla="*/ 1 h 58"/>
                  <a:gd name="T34" fmla="*/ 6 w 56"/>
                  <a:gd name="T35" fmla="*/ 1 h 58"/>
                  <a:gd name="T36" fmla="*/ 7 w 56"/>
                  <a:gd name="T37" fmla="*/ 1 h 58"/>
                  <a:gd name="T38" fmla="*/ 8 w 56"/>
                  <a:gd name="T39" fmla="*/ 1 h 58"/>
                  <a:gd name="T40" fmla="*/ 8 w 56"/>
                  <a:gd name="T41" fmla="*/ 1 h 58"/>
                  <a:gd name="T42" fmla="*/ 8 w 56"/>
                  <a:gd name="T43" fmla="*/ 1 h 5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6"/>
                  <a:gd name="T67" fmla="*/ 0 h 58"/>
                  <a:gd name="T68" fmla="*/ 56 w 56"/>
                  <a:gd name="T69" fmla="*/ 58 h 5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6" h="58">
                    <a:moveTo>
                      <a:pt x="56" y="28"/>
                    </a:moveTo>
                    <a:lnTo>
                      <a:pt x="56" y="28"/>
                    </a:lnTo>
                    <a:lnTo>
                      <a:pt x="54" y="16"/>
                    </a:lnTo>
                    <a:lnTo>
                      <a:pt x="46" y="8"/>
                    </a:lnTo>
                    <a:lnTo>
                      <a:pt x="36" y="2"/>
                    </a:lnTo>
                    <a:lnTo>
                      <a:pt x="26" y="0"/>
                    </a:lnTo>
                    <a:lnTo>
                      <a:pt x="16" y="2"/>
                    </a:lnTo>
                    <a:lnTo>
                      <a:pt x="6" y="10"/>
                    </a:lnTo>
                    <a:lnTo>
                      <a:pt x="2" y="20"/>
                    </a:lnTo>
                    <a:lnTo>
                      <a:pt x="0" y="30"/>
                    </a:lnTo>
                    <a:lnTo>
                      <a:pt x="4" y="42"/>
                    </a:lnTo>
                    <a:lnTo>
                      <a:pt x="12" y="50"/>
                    </a:lnTo>
                    <a:lnTo>
                      <a:pt x="20" y="56"/>
                    </a:lnTo>
                    <a:lnTo>
                      <a:pt x="32" y="58"/>
                    </a:lnTo>
                    <a:lnTo>
                      <a:pt x="42" y="56"/>
                    </a:lnTo>
                    <a:lnTo>
                      <a:pt x="50" y="48"/>
                    </a:lnTo>
                    <a:lnTo>
                      <a:pt x="56" y="38"/>
                    </a:lnTo>
                    <a:lnTo>
                      <a:pt x="56" y="28"/>
                    </a:lnTo>
                    <a:close/>
                  </a:path>
                </a:pathLst>
              </a:custGeom>
              <a:solidFill>
                <a:srgbClr val="FFBF00"/>
              </a:solidFill>
              <a:ln w="9525">
                <a:noFill/>
                <a:round/>
                <a:headEnd/>
                <a:tailEnd/>
              </a:ln>
            </p:spPr>
            <p:txBody>
              <a:bodyPr/>
              <a:lstStyle/>
              <a:p>
                <a:endParaRPr lang="zh-TW" altLang="en-US"/>
              </a:p>
            </p:txBody>
          </p:sp>
          <p:sp>
            <p:nvSpPr>
              <p:cNvPr id="24762" name="Freeform 194"/>
              <p:cNvSpPr>
                <a:spLocks/>
              </p:cNvSpPr>
              <p:nvPr/>
            </p:nvSpPr>
            <p:spPr bwMode="auto">
              <a:xfrm>
                <a:off x="321" y="151"/>
                <a:ext cx="39" cy="29"/>
              </a:xfrm>
              <a:custGeom>
                <a:avLst/>
                <a:gdLst>
                  <a:gd name="T0" fmla="*/ 6 w 48"/>
                  <a:gd name="T1" fmla="*/ 1 h 50"/>
                  <a:gd name="T2" fmla="*/ 6 w 48"/>
                  <a:gd name="T3" fmla="*/ 1 h 50"/>
                  <a:gd name="T4" fmla="*/ 6 w 48"/>
                  <a:gd name="T5" fmla="*/ 1 h 50"/>
                  <a:gd name="T6" fmla="*/ 6 w 48"/>
                  <a:gd name="T7" fmla="*/ 1 h 50"/>
                  <a:gd name="T8" fmla="*/ 5 w 48"/>
                  <a:gd name="T9" fmla="*/ 1 h 50"/>
                  <a:gd name="T10" fmla="*/ 4 w 48"/>
                  <a:gd name="T11" fmla="*/ 0 h 50"/>
                  <a:gd name="T12" fmla="*/ 4 w 48"/>
                  <a:gd name="T13" fmla="*/ 0 h 50"/>
                  <a:gd name="T14" fmla="*/ 2 w 48"/>
                  <a:gd name="T15" fmla="*/ 0 h 50"/>
                  <a:gd name="T16" fmla="*/ 2 w 48"/>
                  <a:gd name="T17" fmla="*/ 1 h 50"/>
                  <a:gd name="T18" fmla="*/ 2 w 48"/>
                  <a:gd name="T19" fmla="*/ 1 h 50"/>
                  <a:gd name="T20" fmla="*/ 0 w 48"/>
                  <a:gd name="T21" fmla="*/ 1 h 50"/>
                  <a:gd name="T22" fmla="*/ 0 w 48"/>
                  <a:gd name="T23" fmla="*/ 1 h 50"/>
                  <a:gd name="T24" fmla="*/ 0 w 48"/>
                  <a:gd name="T25" fmla="*/ 1 h 50"/>
                  <a:gd name="T26" fmla="*/ 2 w 48"/>
                  <a:gd name="T27" fmla="*/ 1 h 50"/>
                  <a:gd name="T28" fmla="*/ 2 w 48"/>
                  <a:gd name="T29" fmla="*/ 1 h 50"/>
                  <a:gd name="T30" fmla="*/ 2 w 48"/>
                  <a:gd name="T31" fmla="*/ 1 h 50"/>
                  <a:gd name="T32" fmla="*/ 2 w 48"/>
                  <a:gd name="T33" fmla="*/ 1 h 50"/>
                  <a:gd name="T34" fmla="*/ 4 w 48"/>
                  <a:gd name="T35" fmla="*/ 1 h 50"/>
                  <a:gd name="T36" fmla="*/ 5 w 48"/>
                  <a:gd name="T37" fmla="*/ 1 h 50"/>
                  <a:gd name="T38" fmla="*/ 6 w 48"/>
                  <a:gd name="T39" fmla="*/ 1 h 50"/>
                  <a:gd name="T40" fmla="*/ 6 w 48"/>
                  <a:gd name="T41" fmla="*/ 1 h 50"/>
                  <a:gd name="T42" fmla="*/ 6 w 48"/>
                  <a:gd name="T43" fmla="*/ 1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50"/>
                  <a:gd name="T68" fmla="*/ 48 w 48"/>
                  <a:gd name="T69" fmla="*/ 50 h 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50">
                    <a:moveTo>
                      <a:pt x="48" y="30"/>
                    </a:moveTo>
                    <a:lnTo>
                      <a:pt x="48" y="30"/>
                    </a:lnTo>
                    <a:lnTo>
                      <a:pt x="48" y="20"/>
                    </a:lnTo>
                    <a:lnTo>
                      <a:pt x="44" y="12"/>
                    </a:lnTo>
                    <a:lnTo>
                      <a:pt x="38" y="4"/>
                    </a:lnTo>
                    <a:lnTo>
                      <a:pt x="30" y="0"/>
                    </a:lnTo>
                    <a:lnTo>
                      <a:pt x="20" y="0"/>
                    </a:lnTo>
                    <a:lnTo>
                      <a:pt x="10" y="4"/>
                    </a:lnTo>
                    <a:lnTo>
                      <a:pt x="4" y="10"/>
                    </a:lnTo>
                    <a:lnTo>
                      <a:pt x="0" y="20"/>
                    </a:lnTo>
                    <a:lnTo>
                      <a:pt x="0" y="30"/>
                    </a:lnTo>
                    <a:lnTo>
                      <a:pt x="4" y="38"/>
                    </a:lnTo>
                    <a:lnTo>
                      <a:pt x="10" y="46"/>
                    </a:lnTo>
                    <a:lnTo>
                      <a:pt x="18" y="50"/>
                    </a:lnTo>
                    <a:lnTo>
                      <a:pt x="28" y="50"/>
                    </a:lnTo>
                    <a:lnTo>
                      <a:pt x="38" y="46"/>
                    </a:lnTo>
                    <a:lnTo>
                      <a:pt x="44" y="38"/>
                    </a:lnTo>
                    <a:lnTo>
                      <a:pt x="48" y="30"/>
                    </a:lnTo>
                    <a:close/>
                  </a:path>
                </a:pathLst>
              </a:custGeom>
              <a:solidFill>
                <a:srgbClr val="FFBF00"/>
              </a:solidFill>
              <a:ln w="9525">
                <a:noFill/>
                <a:round/>
                <a:headEnd/>
                <a:tailEnd/>
              </a:ln>
            </p:spPr>
            <p:txBody>
              <a:bodyPr/>
              <a:lstStyle/>
              <a:p>
                <a:endParaRPr lang="zh-TW" altLang="en-US"/>
              </a:p>
            </p:txBody>
          </p:sp>
          <p:sp>
            <p:nvSpPr>
              <p:cNvPr id="24763" name="Freeform 195"/>
              <p:cNvSpPr>
                <a:spLocks/>
              </p:cNvSpPr>
              <p:nvPr/>
            </p:nvSpPr>
            <p:spPr bwMode="auto">
              <a:xfrm>
                <a:off x="319" y="116"/>
                <a:ext cx="39" cy="30"/>
              </a:xfrm>
              <a:custGeom>
                <a:avLst/>
                <a:gdLst>
                  <a:gd name="T0" fmla="*/ 6 w 48"/>
                  <a:gd name="T1" fmla="*/ 1 h 50"/>
                  <a:gd name="T2" fmla="*/ 6 w 48"/>
                  <a:gd name="T3" fmla="*/ 1 h 50"/>
                  <a:gd name="T4" fmla="*/ 6 w 48"/>
                  <a:gd name="T5" fmla="*/ 1 h 50"/>
                  <a:gd name="T6" fmla="*/ 6 w 48"/>
                  <a:gd name="T7" fmla="*/ 1 h 50"/>
                  <a:gd name="T8" fmla="*/ 6 w 48"/>
                  <a:gd name="T9" fmla="*/ 1 h 50"/>
                  <a:gd name="T10" fmla="*/ 5 w 48"/>
                  <a:gd name="T11" fmla="*/ 1 h 50"/>
                  <a:gd name="T12" fmla="*/ 5 w 48"/>
                  <a:gd name="T13" fmla="*/ 1 h 50"/>
                  <a:gd name="T14" fmla="*/ 4 w 48"/>
                  <a:gd name="T15" fmla="*/ 0 h 50"/>
                  <a:gd name="T16" fmla="*/ 2 w 48"/>
                  <a:gd name="T17" fmla="*/ 0 h 50"/>
                  <a:gd name="T18" fmla="*/ 2 w 48"/>
                  <a:gd name="T19" fmla="*/ 1 h 50"/>
                  <a:gd name="T20" fmla="*/ 2 w 48"/>
                  <a:gd name="T21" fmla="*/ 1 h 50"/>
                  <a:gd name="T22" fmla="*/ 2 w 48"/>
                  <a:gd name="T23" fmla="*/ 1 h 50"/>
                  <a:gd name="T24" fmla="*/ 0 w 48"/>
                  <a:gd name="T25" fmla="*/ 1 h 50"/>
                  <a:gd name="T26" fmla="*/ 0 w 48"/>
                  <a:gd name="T27" fmla="*/ 1 h 50"/>
                  <a:gd name="T28" fmla="*/ 2 w 48"/>
                  <a:gd name="T29" fmla="*/ 1 h 50"/>
                  <a:gd name="T30" fmla="*/ 2 w 48"/>
                  <a:gd name="T31" fmla="*/ 1 h 50"/>
                  <a:gd name="T32" fmla="*/ 2 w 48"/>
                  <a:gd name="T33" fmla="*/ 1 h 50"/>
                  <a:gd name="T34" fmla="*/ 2 w 48"/>
                  <a:gd name="T35" fmla="*/ 1 h 50"/>
                  <a:gd name="T36" fmla="*/ 4 w 48"/>
                  <a:gd name="T37" fmla="*/ 1 h 50"/>
                  <a:gd name="T38" fmla="*/ 5 w 48"/>
                  <a:gd name="T39" fmla="*/ 1 h 50"/>
                  <a:gd name="T40" fmla="*/ 6 w 48"/>
                  <a:gd name="T41" fmla="*/ 1 h 50"/>
                  <a:gd name="T42" fmla="*/ 6 w 48"/>
                  <a:gd name="T43" fmla="*/ 1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50"/>
                  <a:gd name="T68" fmla="*/ 48 w 48"/>
                  <a:gd name="T69" fmla="*/ 50 h 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50">
                    <a:moveTo>
                      <a:pt x="44" y="40"/>
                    </a:moveTo>
                    <a:lnTo>
                      <a:pt x="44" y="40"/>
                    </a:lnTo>
                    <a:lnTo>
                      <a:pt x="48" y="30"/>
                    </a:lnTo>
                    <a:lnTo>
                      <a:pt x="48" y="22"/>
                    </a:lnTo>
                    <a:lnTo>
                      <a:pt x="44" y="12"/>
                    </a:lnTo>
                    <a:lnTo>
                      <a:pt x="38" y="4"/>
                    </a:lnTo>
                    <a:lnTo>
                      <a:pt x="30" y="0"/>
                    </a:lnTo>
                    <a:lnTo>
                      <a:pt x="20" y="0"/>
                    </a:lnTo>
                    <a:lnTo>
                      <a:pt x="10" y="4"/>
                    </a:lnTo>
                    <a:lnTo>
                      <a:pt x="4" y="10"/>
                    </a:lnTo>
                    <a:lnTo>
                      <a:pt x="0" y="20"/>
                    </a:lnTo>
                    <a:lnTo>
                      <a:pt x="0" y="28"/>
                    </a:lnTo>
                    <a:lnTo>
                      <a:pt x="2" y="38"/>
                    </a:lnTo>
                    <a:lnTo>
                      <a:pt x="8" y="46"/>
                    </a:lnTo>
                    <a:lnTo>
                      <a:pt x="18" y="50"/>
                    </a:lnTo>
                    <a:lnTo>
                      <a:pt x="28" y="50"/>
                    </a:lnTo>
                    <a:lnTo>
                      <a:pt x="36" y="46"/>
                    </a:lnTo>
                    <a:lnTo>
                      <a:pt x="44" y="40"/>
                    </a:lnTo>
                    <a:close/>
                  </a:path>
                </a:pathLst>
              </a:custGeom>
              <a:solidFill>
                <a:srgbClr val="FFBF00"/>
              </a:solidFill>
              <a:ln w="9525">
                <a:noFill/>
                <a:round/>
                <a:headEnd/>
                <a:tailEnd/>
              </a:ln>
            </p:spPr>
            <p:txBody>
              <a:bodyPr/>
              <a:lstStyle/>
              <a:p>
                <a:endParaRPr lang="zh-TW" altLang="en-US"/>
              </a:p>
            </p:txBody>
          </p:sp>
          <p:sp>
            <p:nvSpPr>
              <p:cNvPr id="24764" name="Freeform 196"/>
              <p:cNvSpPr>
                <a:spLocks/>
              </p:cNvSpPr>
              <p:nvPr/>
            </p:nvSpPr>
            <p:spPr bwMode="auto">
              <a:xfrm>
                <a:off x="378" y="84"/>
                <a:ext cx="39" cy="30"/>
              </a:xfrm>
              <a:custGeom>
                <a:avLst/>
                <a:gdLst>
                  <a:gd name="T0" fmla="*/ 6 w 48"/>
                  <a:gd name="T1" fmla="*/ 1 h 50"/>
                  <a:gd name="T2" fmla="*/ 6 w 48"/>
                  <a:gd name="T3" fmla="*/ 1 h 50"/>
                  <a:gd name="T4" fmla="*/ 6 w 48"/>
                  <a:gd name="T5" fmla="*/ 1 h 50"/>
                  <a:gd name="T6" fmla="*/ 6 w 48"/>
                  <a:gd name="T7" fmla="*/ 1 h 50"/>
                  <a:gd name="T8" fmla="*/ 6 w 48"/>
                  <a:gd name="T9" fmla="*/ 1 h 50"/>
                  <a:gd name="T10" fmla="*/ 5 w 48"/>
                  <a:gd name="T11" fmla="*/ 1 h 50"/>
                  <a:gd name="T12" fmla="*/ 5 w 48"/>
                  <a:gd name="T13" fmla="*/ 1 h 50"/>
                  <a:gd name="T14" fmla="*/ 4 w 48"/>
                  <a:gd name="T15" fmla="*/ 1 h 50"/>
                  <a:gd name="T16" fmla="*/ 2 w 48"/>
                  <a:gd name="T17" fmla="*/ 0 h 50"/>
                  <a:gd name="T18" fmla="*/ 2 w 48"/>
                  <a:gd name="T19" fmla="*/ 1 h 50"/>
                  <a:gd name="T20" fmla="*/ 2 w 48"/>
                  <a:gd name="T21" fmla="*/ 1 h 50"/>
                  <a:gd name="T22" fmla="*/ 2 w 48"/>
                  <a:gd name="T23" fmla="*/ 1 h 50"/>
                  <a:gd name="T24" fmla="*/ 0 w 48"/>
                  <a:gd name="T25" fmla="*/ 1 h 50"/>
                  <a:gd name="T26" fmla="*/ 0 w 48"/>
                  <a:gd name="T27" fmla="*/ 1 h 50"/>
                  <a:gd name="T28" fmla="*/ 2 w 48"/>
                  <a:gd name="T29" fmla="*/ 1 h 50"/>
                  <a:gd name="T30" fmla="*/ 2 w 48"/>
                  <a:gd name="T31" fmla="*/ 1 h 50"/>
                  <a:gd name="T32" fmla="*/ 2 w 48"/>
                  <a:gd name="T33" fmla="*/ 1 h 50"/>
                  <a:gd name="T34" fmla="*/ 2 w 48"/>
                  <a:gd name="T35" fmla="*/ 1 h 50"/>
                  <a:gd name="T36" fmla="*/ 4 w 48"/>
                  <a:gd name="T37" fmla="*/ 1 h 50"/>
                  <a:gd name="T38" fmla="*/ 5 w 48"/>
                  <a:gd name="T39" fmla="*/ 1 h 50"/>
                  <a:gd name="T40" fmla="*/ 6 w 48"/>
                  <a:gd name="T41" fmla="*/ 1 h 50"/>
                  <a:gd name="T42" fmla="*/ 6 w 48"/>
                  <a:gd name="T43" fmla="*/ 1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50"/>
                  <a:gd name="T68" fmla="*/ 48 w 48"/>
                  <a:gd name="T69" fmla="*/ 50 h 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50">
                    <a:moveTo>
                      <a:pt x="44" y="40"/>
                    </a:moveTo>
                    <a:lnTo>
                      <a:pt x="44" y="40"/>
                    </a:lnTo>
                    <a:lnTo>
                      <a:pt x="48" y="32"/>
                    </a:lnTo>
                    <a:lnTo>
                      <a:pt x="48" y="22"/>
                    </a:lnTo>
                    <a:lnTo>
                      <a:pt x="46" y="12"/>
                    </a:lnTo>
                    <a:lnTo>
                      <a:pt x="38" y="6"/>
                    </a:lnTo>
                    <a:lnTo>
                      <a:pt x="30" y="2"/>
                    </a:lnTo>
                    <a:lnTo>
                      <a:pt x="20" y="0"/>
                    </a:lnTo>
                    <a:lnTo>
                      <a:pt x="12" y="4"/>
                    </a:lnTo>
                    <a:lnTo>
                      <a:pt x="4" y="10"/>
                    </a:lnTo>
                    <a:lnTo>
                      <a:pt x="0" y="20"/>
                    </a:lnTo>
                    <a:lnTo>
                      <a:pt x="0" y="30"/>
                    </a:lnTo>
                    <a:lnTo>
                      <a:pt x="2" y="38"/>
                    </a:lnTo>
                    <a:lnTo>
                      <a:pt x="10" y="46"/>
                    </a:lnTo>
                    <a:lnTo>
                      <a:pt x="18" y="50"/>
                    </a:lnTo>
                    <a:lnTo>
                      <a:pt x="28" y="50"/>
                    </a:lnTo>
                    <a:lnTo>
                      <a:pt x="36" y="48"/>
                    </a:lnTo>
                    <a:lnTo>
                      <a:pt x="44" y="40"/>
                    </a:lnTo>
                    <a:close/>
                  </a:path>
                </a:pathLst>
              </a:custGeom>
              <a:solidFill>
                <a:srgbClr val="FF9700"/>
              </a:solidFill>
              <a:ln w="9525">
                <a:noFill/>
                <a:round/>
                <a:headEnd/>
                <a:tailEnd/>
              </a:ln>
            </p:spPr>
            <p:txBody>
              <a:bodyPr/>
              <a:lstStyle/>
              <a:p>
                <a:endParaRPr lang="zh-TW" altLang="en-US"/>
              </a:p>
            </p:txBody>
          </p:sp>
          <p:sp>
            <p:nvSpPr>
              <p:cNvPr id="24765" name="Freeform 197"/>
              <p:cNvSpPr>
                <a:spLocks/>
              </p:cNvSpPr>
              <p:nvPr/>
            </p:nvSpPr>
            <p:spPr bwMode="auto">
              <a:xfrm>
                <a:off x="347" y="174"/>
                <a:ext cx="45" cy="35"/>
              </a:xfrm>
              <a:custGeom>
                <a:avLst/>
                <a:gdLst>
                  <a:gd name="T0" fmla="*/ 6 w 56"/>
                  <a:gd name="T1" fmla="*/ 1 h 58"/>
                  <a:gd name="T2" fmla="*/ 6 w 56"/>
                  <a:gd name="T3" fmla="*/ 1 h 58"/>
                  <a:gd name="T4" fmla="*/ 6 w 56"/>
                  <a:gd name="T5" fmla="*/ 1 h 58"/>
                  <a:gd name="T6" fmla="*/ 5 w 56"/>
                  <a:gd name="T7" fmla="*/ 1 h 58"/>
                  <a:gd name="T8" fmla="*/ 4 w 56"/>
                  <a:gd name="T9" fmla="*/ 1 h 58"/>
                  <a:gd name="T10" fmla="*/ 3 w 56"/>
                  <a:gd name="T11" fmla="*/ 0 h 58"/>
                  <a:gd name="T12" fmla="*/ 3 w 56"/>
                  <a:gd name="T13" fmla="*/ 0 h 58"/>
                  <a:gd name="T14" fmla="*/ 2 w 56"/>
                  <a:gd name="T15" fmla="*/ 0 h 58"/>
                  <a:gd name="T16" fmla="*/ 2 w 56"/>
                  <a:gd name="T17" fmla="*/ 1 h 58"/>
                  <a:gd name="T18" fmla="*/ 2 w 56"/>
                  <a:gd name="T19" fmla="*/ 1 h 58"/>
                  <a:gd name="T20" fmla="*/ 2 w 56"/>
                  <a:gd name="T21" fmla="*/ 1 h 58"/>
                  <a:gd name="T22" fmla="*/ 0 w 56"/>
                  <a:gd name="T23" fmla="*/ 1 h 58"/>
                  <a:gd name="T24" fmla="*/ 0 w 56"/>
                  <a:gd name="T25" fmla="*/ 1 h 58"/>
                  <a:gd name="T26" fmla="*/ 2 w 56"/>
                  <a:gd name="T27" fmla="*/ 1 h 58"/>
                  <a:gd name="T28" fmla="*/ 2 w 56"/>
                  <a:gd name="T29" fmla="*/ 1 h 58"/>
                  <a:gd name="T30" fmla="*/ 2 w 56"/>
                  <a:gd name="T31" fmla="*/ 1 h 58"/>
                  <a:gd name="T32" fmla="*/ 3 w 56"/>
                  <a:gd name="T33" fmla="*/ 1 h 58"/>
                  <a:gd name="T34" fmla="*/ 4 w 56"/>
                  <a:gd name="T35" fmla="*/ 1 h 58"/>
                  <a:gd name="T36" fmla="*/ 4 w 56"/>
                  <a:gd name="T37" fmla="*/ 1 h 58"/>
                  <a:gd name="T38" fmla="*/ 4 w 56"/>
                  <a:gd name="T39" fmla="*/ 1 h 58"/>
                  <a:gd name="T40" fmla="*/ 5 w 56"/>
                  <a:gd name="T41" fmla="*/ 1 h 58"/>
                  <a:gd name="T42" fmla="*/ 6 w 56"/>
                  <a:gd name="T43" fmla="*/ 1 h 58"/>
                  <a:gd name="T44" fmla="*/ 6 w 56"/>
                  <a:gd name="T45" fmla="*/ 1 h 58"/>
                  <a:gd name="T46" fmla="*/ 6 w 56"/>
                  <a:gd name="T47" fmla="*/ 1 h 58"/>
                  <a:gd name="T48" fmla="*/ 6 w 56"/>
                  <a:gd name="T49" fmla="*/ 1 h 5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6"/>
                  <a:gd name="T76" fmla="*/ 0 h 58"/>
                  <a:gd name="T77" fmla="*/ 56 w 56"/>
                  <a:gd name="T78" fmla="*/ 58 h 5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6" h="58">
                    <a:moveTo>
                      <a:pt x="56" y="28"/>
                    </a:moveTo>
                    <a:lnTo>
                      <a:pt x="56" y="28"/>
                    </a:lnTo>
                    <a:lnTo>
                      <a:pt x="54" y="16"/>
                    </a:lnTo>
                    <a:lnTo>
                      <a:pt x="46" y="6"/>
                    </a:lnTo>
                    <a:lnTo>
                      <a:pt x="36" y="2"/>
                    </a:lnTo>
                    <a:lnTo>
                      <a:pt x="26" y="0"/>
                    </a:lnTo>
                    <a:lnTo>
                      <a:pt x="20" y="0"/>
                    </a:lnTo>
                    <a:lnTo>
                      <a:pt x="16" y="2"/>
                    </a:lnTo>
                    <a:lnTo>
                      <a:pt x="6" y="10"/>
                    </a:lnTo>
                    <a:lnTo>
                      <a:pt x="2" y="18"/>
                    </a:lnTo>
                    <a:lnTo>
                      <a:pt x="0" y="30"/>
                    </a:lnTo>
                    <a:lnTo>
                      <a:pt x="4" y="42"/>
                    </a:lnTo>
                    <a:lnTo>
                      <a:pt x="12" y="50"/>
                    </a:lnTo>
                    <a:lnTo>
                      <a:pt x="20" y="56"/>
                    </a:lnTo>
                    <a:lnTo>
                      <a:pt x="26" y="58"/>
                    </a:lnTo>
                    <a:lnTo>
                      <a:pt x="32" y="58"/>
                    </a:lnTo>
                    <a:lnTo>
                      <a:pt x="38" y="58"/>
                    </a:lnTo>
                    <a:lnTo>
                      <a:pt x="42" y="56"/>
                    </a:lnTo>
                    <a:lnTo>
                      <a:pt x="50" y="48"/>
                    </a:lnTo>
                    <a:lnTo>
                      <a:pt x="56" y="38"/>
                    </a:lnTo>
                    <a:lnTo>
                      <a:pt x="56" y="28"/>
                    </a:lnTo>
                    <a:close/>
                  </a:path>
                </a:pathLst>
              </a:custGeom>
              <a:solidFill>
                <a:srgbClr val="FFBF00"/>
              </a:solidFill>
              <a:ln w="9525">
                <a:noFill/>
                <a:round/>
                <a:headEnd/>
                <a:tailEnd/>
              </a:ln>
            </p:spPr>
            <p:txBody>
              <a:bodyPr/>
              <a:lstStyle/>
              <a:p>
                <a:endParaRPr lang="zh-TW" altLang="en-US"/>
              </a:p>
            </p:txBody>
          </p:sp>
          <p:sp>
            <p:nvSpPr>
              <p:cNvPr id="24766" name="Freeform 198"/>
              <p:cNvSpPr>
                <a:spLocks/>
              </p:cNvSpPr>
              <p:nvPr/>
            </p:nvSpPr>
            <p:spPr bwMode="auto">
              <a:xfrm>
                <a:off x="366" y="114"/>
                <a:ext cx="30" cy="22"/>
              </a:xfrm>
              <a:custGeom>
                <a:avLst/>
                <a:gdLst>
                  <a:gd name="T0" fmla="*/ 5 w 36"/>
                  <a:gd name="T1" fmla="*/ 1 h 38"/>
                  <a:gd name="T2" fmla="*/ 5 w 36"/>
                  <a:gd name="T3" fmla="*/ 1 h 38"/>
                  <a:gd name="T4" fmla="*/ 6 w 36"/>
                  <a:gd name="T5" fmla="*/ 1 h 38"/>
                  <a:gd name="T6" fmla="*/ 6 w 36"/>
                  <a:gd name="T7" fmla="*/ 1 h 38"/>
                  <a:gd name="T8" fmla="*/ 6 w 36"/>
                  <a:gd name="T9" fmla="*/ 1 h 38"/>
                  <a:gd name="T10" fmla="*/ 5 w 36"/>
                  <a:gd name="T11" fmla="*/ 1 h 38"/>
                  <a:gd name="T12" fmla="*/ 5 w 36"/>
                  <a:gd name="T13" fmla="*/ 1 h 38"/>
                  <a:gd name="T14" fmla="*/ 4 w 36"/>
                  <a:gd name="T15" fmla="*/ 1 h 38"/>
                  <a:gd name="T16" fmla="*/ 2 w 36"/>
                  <a:gd name="T17" fmla="*/ 1 h 38"/>
                  <a:gd name="T18" fmla="*/ 2 w 36"/>
                  <a:gd name="T19" fmla="*/ 1 h 38"/>
                  <a:gd name="T20" fmla="*/ 2 w 36"/>
                  <a:gd name="T21" fmla="*/ 1 h 38"/>
                  <a:gd name="T22" fmla="*/ 2 w 36"/>
                  <a:gd name="T23" fmla="*/ 1 h 38"/>
                  <a:gd name="T24" fmla="*/ 0 w 36"/>
                  <a:gd name="T25" fmla="*/ 1 h 38"/>
                  <a:gd name="T26" fmla="*/ 0 w 36"/>
                  <a:gd name="T27" fmla="*/ 1 h 38"/>
                  <a:gd name="T28" fmla="*/ 2 w 36"/>
                  <a:gd name="T29" fmla="*/ 1 h 38"/>
                  <a:gd name="T30" fmla="*/ 2 w 36"/>
                  <a:gd name="T31" fmla="*/ 1 h 38"/>
                  <a:gd name="T32" fmla="*/ 2 w 36"/>
                  <a:gd name="T33" fmla="*/ 1 h 38"/>
                  <a:gd name="T34" fmla="*/ 2 w 36"/>
                  <a:gd name="T35" fmla="*/ 0 h 38"/>
                  <a:gd name="T36" fmla="*/ 3 w 36"/>
                  <a:gd name="T37" fmla="*/ 0 h 38"/>
                  <a:gd name="T38" fmla="*/ 4 w 36"/>
                  <a:gd name="T39" fmla="*/ 1 h 38"/>
                  <a:gd name="T40" fmla="*/ 5 w 36"/>
                  <a:gd name="T41" fmla="*/ 1 h 38"/>
                  <a:gd name="T42" fmla="*/ 5 w 36"/>
                  <a:gd name="T43" fmla="*/ 1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8"/>
                  <a:gd name="T68" fmla="*/ 36 w 36"/>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8">
                    <a:moveTo>
                      <a:pt x="32" y="8"/>
                    </a:moveTo>
                    <a:lnTo>
                      <a:pt x="32" y="8"/>
                    </a:lnTo>
                    <a:lnTo>
                      <a:pt x="36" y="14"/>
                    </a:lnTo>
                    <a:lnTo>
                      <a:pt x="36" y="22"/>
                    </a:lnTo>
                    <a:lnTo>
                      <a:pt x="34" y="28"/>
                    </a:lnTo>
                    <a:lnTo>
                      <a:pt x="30" y="34"/>
                    </a:lnTo>
                    <a:lnTo>
                      <a:pt x="24" y="38"/>
                    </a:lnTo>
                    <a:lnTo>
                      <a:pt x="16" y="38"/>
                    </a:lnTo>
                    <a:lnTo>
                      <a:pt x="10" y="36"/>
                    </a:lnTo>
                    <a:lnTo>
                      <a:pt x="4" y="30"/>
                    </a:lnTo>
                    <a:lnTo>
                      <a:pt x="0" y="24"/>
                    </a:lnTo>
                    <a:lnTo>
                      <a:pt x="0" y="16"/>
                    </a:lnTo>
                    <a:lnTo>
                      <a:pt x="2" y="10"/>
                    </a:lnTo>
                    <a:lnTo>
                      <a:pt x="6" y="4"/>
                    </a:lnTo>
                    <a:lnTo>
                      <a:pt x="14" y="0"/>
                    </a:lnTo>
                    <a:lnTo>
                      <a:pt x="20" y="0"/>
                    </a:lnTo>
                    <a:lnTo>
                      <a:pt x="26" y="2"/>
                    </a:lnTo>
                    <a:lnTo>
                      <a:pt x="32" y="8"/>
                    </a:lnTo>
                    <a:close/>
                  </a:path>
                </a:pathLst>
              </a:custGeom>
              <a:solidFill>
                <a:srgbClr val="FF9700"/>
              </a:solidFill>
              <a:ln w="9525">
                <a:noFill/>
                <a:round/>
                <a:headEnd/>
                <a:tailEnd/>
              </a:ln>
            </p:spPr>
            <p:txBody>
              <a:bodyPr/>
              <a:lstStyle/>
              <a:p>
                <a:endParaRPr lang="zh-TW" altLang="en-US"/>
              </a:p>
            </p:txBody>
          </p:sp>
          <p:sp>
            <p:nvSpPr>
              <p:cNvPr id="24767" name="Freeform 199"/>
              <p:cNvSpPr>
                <a:spLocks/>
              </p:cNvSpPr>
              <p:nvPr/>
            </p:nvSpPr>
            <p:spPr bwMode="auto">
              <a:xfrm>
                <a:off x="360" y="238"/>
                <a:ext cx="29" cy="22"/>
              </a:xfrm>
              <a:custGeom>
                <a:avLst/>
                <a:gdLst>
                  <a:gd name="T0" fmla="*/ 4 w 36"/>
                  <a:gd name="T1" fmla="*/ 1 h 38"/>
                  <a:gd name="T2" fmla="*/ 4 w 36"/>
                  <a:gd name="T3" fmla="*/ 1 h 38"/>
                  <a:gd name="T4" fmla="*/ 4 w 36"/>
                  <a:gd name="T5" fmla="*/ 1 h 38"/>
                  <a:gd name="T6" fmla="*/ 4 w 36"/>
                  <a:gd name="T7" fmla="*/ 1 h 38"/>
                  <a:gd name="T8" fmla="*/ 4 w 36"/>
                  <a:gd name="T9" fmla="*/ 1 h 38"/>
                  <a:gd name="T10" fmla="*/ 3 w 36"/>
                  <a:gd name="T11" fmla="*/ 1 h 38"/>
                  <a:gd name="T12" fmla="*/ 3 w 36"/>
                  <a:gd name="T13" fmla="*/ 1 h 38"/>
                  <a:gd name="T14" fmla="*/ 2 w 36"/>
                  <a:gd name="T15" fmla="*/ 1 h 38"/>
                  <a:gd name="T16" fmla="*/ 2 w 36"/>
                  <a:gd name="T17" fmla="*/ 1 h 38"/>
                  <a:gd name="T18" fmla="*/ 2 w 36"/>
                  <a:gd name="T19" fmla="*/ 1 h 38"/>
                  <a:gd name="T20" fmla="*/ 2 w 36"/>
                  <a:gd name="T21" fmla="*/ 1 h 38"/>
                  <a:gd name="T22" fmla="*/ 2 w 36"/>
                  <a:gd name="T23" fmla="*/ 1 h 38"/>
                  <a:gd name="T24" fmla="*/ 0 w 36"/>
                  <a:gd name="T25" fmla="*/ 1 h 38"/>
                  <a:gd name="T26" fmla="*/ 0 w 36"/>
                  <a:gd name="T27" fmla="*/ 1 h 38"/>
                  <a:gd name="T28" fmla="*/ 2 w 36"/>
                  <a:gd name="T29" fmla="*/ 1 h 38"/>
                  <a:gd name="T30" fmla="*/ 2 w 36"/>
                  <a:gd name="T31" fmla="*/ 1 h 38"/>
                  <a:gd name="T32" fmla="*/ 2 w 36"/>
                  <a:gd name="T33" fmla="*/ 1 h 38"/>
                  <a:gd name="T34" fmla="*/ 2 w 36"/>
                  <a:gd name="T35" fmla="*/ 0 h 38"/>
                  <a:gd name="T36" fmla="*/ 2 w 36"/>
                  <a:gd name="T37" fmla="*/ 0 h 38"/>
                  <a:gd name="T38" fmla="*/ 3 w 36"/>
                  <a:gd name="T39" fmla="*/ 1 h 38"/>
                  <a:gd name="T40" fmla="*/ 4 w 36"/>
                  <a:gd name="T41" fmla="*/ 1 h 38"/>
                  <a:gd name="T42" fmla="*/ 4 w 36"/>
                  <a:gd name="T43" fmla="*/ 1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8"/>
                  <a:gd name="T68" fmla="*/ 36 w 36"/>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8">
                    <a:moveTo>
                      <a:pt x="32" y="8"/>
                    </a:moveTo>
                    <a:lnTo>
                      <a:pt x="32" y="8"/>
                    </a:lnTo>
                    <a:lnTo>
                      <a:pt x="36" y="14"/>
                    </a:lnTo>
                    <a:lnTo>
                      <a:pt x="36" y="22"/>
                    </a:lnTo>
                    <a:lnTo>
                      <a:pt x="34" y="28"/>
                    </a:lnTo>
                    <a:lnTo>
                      <a:pt x="30" y="34"/>
                    </a:lnTo>
                    <a:lnTo>
                      <a:pt x="24" y="38"/>
                    </a:lnTo>
                    <a:lnTo>
                      <a:pt x="16" y="38"/>
                    </a:lnTo>
                    <a:lnTo>
                      <a:pt x="10" y="34"/>
                    </a:lnTo>
                    <a:lnTo>
                      <a:pt x="4" y="30"/>
                    </a:lnTo>
                    <a:lnTo>
                      <a:pt x="0" y="22"/>
                    </a:lnTo>
                    <a:lnTo>
                      <a:pt x="0" y="16"/>
                    </a:lnTo>
                    <a:lnTo>
                      <a:pt x="2" y="8"/>
                    </a:lnTo>
                    <a:lnTo>
                      <a:pt x="6" y="2"/>
                    </a:lnTo>
                    <a:lnTo>
                      <a:pt x="14" y="0"/>
                    </a:lnTo>
                    <a:lnTo>
                      <a:pt x="20" y="0"/>
                    </a:lnTo>
                    <a:lnTo>
                      <a:pt x="26" y="2"/>
                    </a:lnTo>
                    <a:lnTo>
                      <a:pt x="32" y="8"/>
                    </a:lnTo>
                    <a:close/>
                  </a:path>
                </a:pathLst>
              </a:custGeom>
              <a:solidFill>
                <a:srgbClr val="FF9700"/>
              </a:solidFill>
              <a:ln w="9525">
                <a:noFill/>
                <a:round/>
                <a:headEnd/>
                <a:tailEnd/>
              </a:ln>
            </p:spPr>
            <p:txBody>
              <a:bodyPr/>
              <a:lstStyle/>
              <a:p>
                <a:endParaRPr lang="zh-TW" altLang="en-US"/>
              </a:p>
            </p:txBody>
          </p:sp>
          <p:sp>
            <p:nvSpPr>
              <p:cNvPr id="24768" name="Freeform 200"/>
              <p:cNvSpPr>
                <a:spLocks/>
              </p:cNvSpPr>
              <p:nvPr/>
            </p:nvSpPr>
            <p:spPr bwMode="auto">
              <a:xfrm>
                <a:off x="399" y="110"/>
                <a:ext cx="45" cy="35"/>
              </a:xfrm>
              <a:custGeom>
                <a:avLst/>
                <a:gdLst>
                  <a:gd name="T0" fmla="*/ 6 w 56"/>
                  <a:gd name="T1" fmla="*/ 1 h 58"/>
                  <a:gd name="T2" fmla="*/ 6 w 56"/>
                  <a:gd name="T3" fmla="*/ 1 h 58"/>
                  <a:gd name="T4" fmla="*/ 6 w 56"/>
                  <a:gd name="T5" fmla="*/ 1 h 58"/>
                  <a:gd name="T6" fmla="*/ 5 w 56"/>
                  <a:gd name="T7" fmla="*/ 1 h 58"/>
                  <a:gd name="T8" fmla="*/ 4 w 56"/>
                  <a:gd name="T9" fmla="*/ 0 h 58"/>
                  <a:gd name="T10" fmla="*/ 2 w 56"/>
                  <a:gd name="T11" fmla="*/ 0 h 58"/>
                  <a:gd name="T12" fmla="*/ 2 w 56"/>
                  <a:gd name="T13" fmla="*/ 0 h 58"/>
                  <a:gd name="T14" fmla="*/ 2 w 56"/>
                  <a:gd name="T15" fmla="*/ 0 h 58"/>
                  <a:gd name="T16" fmla="*/ 2 w 56"/>
                  <a:gd name="T17" fmla="*/ 1 h 58"/>
                  <a:gd name="T18" fmla="*/ 2 w 56"/>
                  <a:gd name="T19" fmla="*/ 1 h 58"/>
                  <a:gd name="T20" fmla="*/ 0 w 56"/>
                  <a:gd name="T21" fmla="*/ 1 h 58"/>
                  <a:gd name="T22" fmla="*/ 0 w 56"/>
                  <a:gd name="T23" fmla="*/ 1 h 58"/>
                  <a:gd name="T24" fmla="*/ 0 w 56"/>
                  <a:gd name="T25" fmla="*/ 1 h 58"/>
                  <a:gd name="T26" fmla="*/ 2 w 56"/>
                  <a:gd name="T27" fmla="*/ 1 h 58"/>
                  <a:gd name="T28" fmla="*/ 2 w 56"/>
                  <a:gd name="T29" fmla="*/ 1 h 58"/>
                  <a:gd name="T30" fmla="*/ 2 w 56"/>
                  <a:gd name="T31" fmla="*/ 1 h 58"/>
                  <a:gd name="T32" fmla="*/ 3 w 56"/>
                  <a:gd name="T33" fmla="*/ 1 h 58"/>
                  <a:gd name="T34" fmla="*/ 3 w 56"/>
                  <a:gd name="T35" fmla="*/ 1 h 58"/>
                  <a:gd name="T36" fmla="*/ 4 w 56"/>
                  <a:gd name="T37" fmla="*/ 1 h 58"/>
                  <a:gd name="T38" fmla="*/ 5 w 56"/>
                  <a:gd name="T39" fmla="*/ 1 h 58"/>
                  <a:gd name="T40" fmla="*/ 6 w 56"/>
                  <a:gd name="T41" fmla="*/ 1 h 58"/>
                  <a:gd name="T42" fmla="*/ 6 w 56"/>
                  <a:gd name="T43" fmla="*/ 1 h 58"/>
                  <a:gd name="T44" fmla="*/ 6 w 56"/>
                  <a:gd name="T45" fmla="*/ 1 h 58"/>
                  <a:gd name="T46" fmla="*/ 6 w 56"/>
                  <a:gd name="T47" fmla="*/ 1 h 5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6"/>
                  <a:gd name="T73" fmla="*/ 0 h 58"/>
                  <a:gd name="T74" fmla="*/ 56 w 56"/>
                  <a:gd name="T75" fmla="*/ 58 h 5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6" h="58">
                    <a:moveTo>
                      <a:pt x="56" y="26"/>
                    </a:moveTo>
                    <a:lnTo>
                      <a:pt x="56" y="26"/>
                    </a:lnTo>
                    <a:lnTo>
                      <a:pt x="52" y="16"/>
                    </a:lnTo>
                    <a:lnTo>
                      <a:pt x="46" y="6"/>
                    </a:lnTo>
                    <a:lnTo>
                      <a:pt x="36" y="0"/>
                    </a:lnTo>
                    <a:lnTo>
                      <a:pt x="24" y="0"/>
                    </a:lnTo>
                    <a:lnTo>
                      <a:pt x="20" y="0"/>
                    </a:lnTo>
                    <a:lnTo>
                      <a:pt x="14" y="2"/>
                    </a:lnTo>
                    <a:lnTo>
                      <a:pt x="6" y="8"/>
                    </a:lnTo>
                    <a:lnTo>
                      <a:pt x="0" y="18"/>
                    </a:lnTo>
                    <a:lnTo>
                      <a:pt x="0" y="30"/>
                    </a:lnTo>
                    <a:lnTo>
                      <a:pt x="2" y="42"/>
                    </a:lnTo>
                    <a:lnTo>
                      <a:pt x="10" y="50"/>
                    </a:lnTo>
                    <a:lnTo>
                      <a:pt x="20" y="56"/>
                    </a:lnTo>
                    <a:lnTo>
                      <a:pt x="30" y="58"/>
                    </a:lnTo>
                    <a:lnTo>
                      <a:pt x="36" y="56"/>
                    </a:lnTo>
                    <a:lnTo>
                      <a:pt x="42" y="54"/>
                    </a:lnTo>
                    <a:lnTo>
                      <a:pt x="50" y="48"/>
                    </a:lnTo>
                    <a:lnTo>
                      <a:pt x="54" y="38"/>
                    </a:lnTo>
                    <a:lnTo>
                      <a:pt x="56" y="26"/>
                    </a:lnTo>
                    <a:close/>
                  </a:path>
                </a:pathLst>
              </a:custGeom>
              <a:solidFill>
                <a:srgbClr val="FFBF00"/>
              </a:solidFill>
              <a:ln w="9525">
                <a:noFill/>
                <a:round/>
                <a:headEnd/>
                <a:tailEnd/>
              </a:ln>
            </p:spPr>
            <p:txBody>
              <a:bodyPr/>
              <a:lstStyle/>
              <a:p>
                <a:endParaRPr lang="zh-TW" altLang="en-US"/>
              </a:p>
            </p:txBody>
          </p:sp>
          <p:sp>
            <p:nvSpPr>
              <p:cNvPr id="24769" name="Freeform 201"/>
              <p:cNvSpPr>
                <a:spLocks/>
              </p:cNvSpPr>
              <p:nvPr/>
            </p:nvSpPr>
            <p:spPr bwMode="auto">
              <a:xfrm>
                <a:off x="251" y="195"/>
                <a:ext cx="54" cy="40"/>
              </a:xfrm>
              <a:custGeom>
                <a:avLst/>
                <a:gdLst>
                  <a:gd name="T0" fmla="*/ 9 w 66"/>
                  <a:gd name="T1" fmla="*/ 1 h 68"/>
                  <a:gd name="T2" fmla="*/ 9 w 66"/>
                  <a:gd name="T3" fmla="*/ 1 h 68"/>
                  <a:gd name="T4" fmla="*/ 9 w 66"/>
                  <a:gd name="T5" fmla="*/ 1 h 68"/>
                  <a:gd name="T6" fmla="*/ 9 w 66"/>
                  <a:gd name="T7" fmla="*/ 1 h 68"/>
                  <a:gd name="T8" fmla="*/ 7 w 66"/>
                  <a:gd name="T9" fmla="*/ 1 h 68"/>
                  <a:gd name="T10" fmla="*/ 7 w 66"/>
                  <a:gd name="T11" fmla="*/ 1 h 68"/>
                  <a:gd name="T12" fmla="*/ 7 w 66"/>
                  <a:gd name="T13" fmla="*/ 1 h 68"/>
                  <a:gd name="T14" fmla="*/ 6 w 66"/>
                  <a:gd name="T15" fmla="*/ 1 h 68"/>
                  <a:gd name="T16" fmla="*/ 5 w 66"/>
                  <a:gd name="T17" fmla="*/ 0 h 68"/>
                  <a:gd name="T18" fmla="*/ 4 w 66"/>
                  <a:gd name="T19" fmla="*/ 0 h 68"/>
                  <a:gd name="T20" fmla="*/ 4 w 66"/>
                  <a:gd name="T21" fmla="*/ 0 h 68"/>
                  <a:gd name="T22" fmla="*/ 3 w 66"/>
                  <a:gd name="T23" fmla="*/ 0 h 68"/>
                  <a:gd name="T24" fmla="*/ 2 w 66"/>
                  <a:gd name="T25" fmla="*/ 1 h 68"/>
                  <a:gd name="T26" fmla="*/ 2 w 66"/>
                  <a:gd name="T27" fmla="*/ 1 h 68"/>
                  <a:gd name="T28" fmla="*/ 2 w 66"/>
                  <a:gd name="T29" fmla="*/ 1 h 68"/>
                  <a:gd name="T30" fmla="*/ 2 w 66"/>
                  <a:gd name="T31" fmla="*/ 1 h 68"/>
                  <a:gd name="T32" fmla="*/ 2 w 66"/>
                  <a:gd name="T33" fmla="*/ 1 h 68"/>
                  <a:gd name="T34" fmla="*/ 0 w 66"/>
                  <a:gd name="T35" fmla="*/ 1 h 68"/>
                  <a:gd name="T36" fmla="*/ 0 w 66"/>
                  <a:gd name="T37" fmla="*/ 1 h 68"/>
                  <a:gd name="T38" fmla="*/ 0 w 66"/>
                  <a:gd name="T39" fmla="*/ 1 h 68"/>
                  <a:gd name="T40" fmla="*/ 2 w 66"/>
                  <a:gd name="T41" fmla="*/ 1 h 68"/>
                  <a:gd name="T42" fmla="*/ 2 w 66"/>
                  <a:gd name="T43" fmla="*/ 1 h 68"/>
                  <a:gd name="T44" fmla="*/ 2 w 66"/>
                  <a:gd name="T45" fmla="*/ 1 h 68"/>
                  <a:gd name="T46" fmla="*/ 2 w 66"/>
                  <a:gd name="T47" fmla="*/ 1 h 68"/>
                  <a:gd name="T48" fmla="*/ 2 w 66"/>
                  <a:gd name="T49" fmla="*/ 1 h 68"/>
                  <a:gd name="T50" fmla="*/ 3 w 66"/>
                  <a:gd name="T51" fmla="*/ 1 h 68"/>
                  <a:gd name="T52" fmla="*/ 4 w 66"/>
                  <a:gd name="T53" fmla="*/ 1 h 68"/>
                  <a:gd name="T54" fmla="*/ 5 w 66"/>
                  <a:gd name="T55" fmla="*/ 1 h 68"/>
                  <a:gd name="T56" fmla="*/ 5 w 66"/>
                  <a:gd name="T57" fmla="*/ 1 h 68"/>
                  <a:gd name="T58" fmla="*/ 6 w 66"/>
                  <a:gd name="T59" fmla="*/ 1 h 68"/>
                  <a:gd name="T60" fmla="*/ 7 w 66"/>
                  <a:gd name="T61" fmla="*/ 1 h 68"/>
                  <a:gd name="T62" fmla="*/ 7 w 66"/>
                  <a:gd name="T63" fmla="*/ 1 h 68"/>
                  <a:gd name="T64" fmla="*/ 8 w 66"/>
                  <a:gd name="T65" fmla="*/ 1 h 68"/>
                  <a:gd name="T66" fmla="*/ 9 w 66"/>
                  <a:gd name="T67" fmla="*/ 1 h 68"/>
                  <a:gd name="T68" fmla="*/ 9 w 66"/>
                  <a:gd name="T69" fmla="*/ 1 h 68"/>
                  <a:gd name="T70" fmla="*/ 9 w 66"/>
                  <a:gd name="T71" fmla="*/ 1 h 68"/>
                  <a:gd name="T72" fmla="*/ 9 w 66"/>
                  <a:gd name="T73" fmla="*/ 1 h 68"/>
                  <a:gd name="T74" fmla="*/ 9 w 66"/>
                  <a:gd name="T75" fmla="*/ 1 h 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
                  <a:gd name="T115" fmla="*/ 0 h 68"/>
                  <a:gd name="T116" fmla="*/ 66 w 66"/>
                  <a:gd name="T117" fmla="*/ 68 h 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 h="68">
                    <a:moveTo>
                      <a:pt x="66" y="32"/>
                    </a:moveTo>
                    <a:lnTo>
                      <a:pt x="66" y="32"/>
                    </a:lnTo>
                    <a:lnTo>
                      <a:pt x="64" y="24"/>
                    </a:lnTo>
                    <a:lnTo>
                      <a:pt x="62" y="18"/>
                    </a:lnTo>
                    <a:lnTo>
                      <a:pt x="58" y="12"/>
                    </a:lnTo>
                    <a:lnTo>
                      <a:pt x="54" y="8"/>
                    </a:lnTo>
                    <a:lnTo>
                      <a:pt x="50" y="4"/>
                    </a:lnTo>
                    <a:lnTo>
                      <a:pt x="44" y="2"/>
                    </a:lnTo>
                    <a:lnTo>
                      <a:pt x="36" y="0"/>
                    </a:lnTo>
                    <a:lnTo>
                      <a:pt x="30" y="0"/>
                    </a:lnTo>
                    <a:lnTo>
                      <a:pt x="24" y="0"/>
                    </a:lnTo>
                    <a:lnTo>
                      <a:pt x="18" y="2"/>
                    </a:lnTo>
                    <a:lnTo>
                      <a:pt x="12" y="6"/>
                    </a:lnTo>
                    <a:lnTo>
                      <a:pt x="8" y="10"/>
                    </a:lnTo>
                    <a:lnTo>
                      <a:pt x="4" y="16"/>
                    </a:lnTo>
                    <a:lnTo>
                      <a:pt x="2" y="22"/>
                    </a:lnTo>
                    <a:lnTo>
                      <a:pt x="0" y="28"/>
                    </a:lnTo>
                    <a:lnTo>
                      <a:pt x="0" y="36"/>
                    </a:lnTo>
                    <a:lnTo>
                      <a:pt x="2" y="42"/>
                    </a:lnTo>
                    <a:lnTo>
                      <a:pt x="4" y="48"/>
                    </a:lnTo>
                    <a:lnTo>
                      <a:pt x="8" y="54"/>
                    </a:lnTo>
                    <a:lnTo>
                      <a:pt x="12" y="60"/>
                    </a:lnTo>
                    <a:lnTo>
                      <a:pt x="18" y="64"/>
                    </a:lnTo>
                    <a:lnTo>
                      <a:pt x="24" y="66"/>
                    </a:lnTo>
                    <a:lnTo>
                      <a:pt x="30" y="68"/>
                    </a:lnTo>
                    <a:lnTo>
                      <a:pt x="38" y="68"/>
                    </a:lnTo>
                    <a:lnTo>
                      <a:pt x="44" y="68"/>
                    </a:lnTo>
                    <a:lnTo>
                      <a:pt x="50" y="64"/>
                    </a:lnTo>
                    <a:lnTo>
                      <a:pt x="54" y="62"/>
                    </a:lnTo>
                    <a:lnTo>
                      <a:pt x="60" y="56"/>
                    </a:lnTo>
                    <a:lnTo>
                      <a:pt x="62" y="52"/>
                    </a:lnTo>
                    <a:lnTo>
                      <a:pt x="66" y="46"/>
                    </a:lnTo>
                    <a:lnTo>
                      <a:pt x="66" y="38"/>
                    </a:lnTo>
                    <a:lnTo>
                      <a:pt x="66" y="32"/>
                    </a:lnTo>
                    <a:close/>
                  </a:path>
                </a:pathLst>
              </a:custGeom>
              <a:solidFill>
                <a:srgbClr val="FFBF00"/>
              </a:solidFill>
              <a:ln w="9525">
                <a:noFill/>
                <a:round/>
                <a:headEnd/>
                <a:tailEnd/>
              </a:ln>
            </p:spPr>
            <p:txBody>
              <a:bodyPr/>
              <a:lstStyle/>
              <a:p>
                <a:endParaRPr lang="zh-TW" altLang="en-US"/>
              </a:p>
            </p:txBody>
          </p:sp>
          <p:sp>
            <p:nvSpPr>
              <p:cNvPr id="24770" name="Freeform 202"/>
              <p:cNvSpPr>
                <a:spLocks/>
              </p:cNvSpPr>
              <p:nvPr/>
            </p:nvSpPr>
            <p:spPr bwMode="auto">
              <a:xfrm>
                <a:off x="250" y="165"/>
                <a:ext cx="44" cy="33"/>
              </a:xfrm>
              <a:custGeom>
                <a:avLst/>
                <a:gdLst>
                  <a:gd name="T0" fmla="*/ 7 w 54"/>
                  <a:gd name="T1" fmla="*/ 1 h 56"/>
                  <a:gd name="T2" fmla="*/ 7 w 54"/>
                  <a:gd name="T3" fmla="*/ 1 h 56"/>
                  <a:gd name="T4" fmla="*/ 7 w 54"/>
                  <a:gd name="T5" fmla="*/ 1 h 56"/>
                  <a:gd name="T6" fmla="*/ 6 w 54"/>
                  <a:gd name="T7" fmla="*/ 1 h 56"/>
                  <a:gd name="T8" fmla="*/ 5 w 54"/>
                  <a:gd name="T9" fmla="*/ 1 h 56"/>
                  <a:gd name="T10" fmla="*/ 3 w 54"/>
                  <a:gd name="T11" fmla="*/ 0 h 56"/>
                  <a:gd name="T12" fmla="*/ 3 w 54"/>
                  <a:gd name="T13" fmla="*/ 0 h 56"/>
                  <a:gd name="T14" fmla="*/ 2 w 54"/>
                  <a:gd name="T15" fmla="*/ 1 h 56"/>
                  <a:gd name="T16" fmla="*/ 2 w 54"/>
                  <a:gd name="T17" fmla="*/ 1 h 56"/>
                  <a:gd name="T18" fmla="*/ 2 w 54"/>
                  <a:gd name="T19" fmla="*/ 1 h 56"/>
                  <a:gd name="T20" fmla="*/ 0 w 54"/>
                  <a:gd name="T21" fmla="*/ 1 h 56"/>
                  <a:gd name="T22" fmla="*/ 0 w 54"/>
                  <a:gd name="T23" fmla="*/ 1 h 56"/>
                  <a:gd name="T24" fmla="*/ 2 w 54"/>
                  <a:gd name="T25" fmla="*/ 1 h 56"/>
                  <a:gd name="T26" fmla="*/ 2 w 54"/>
                  <a:gd name="T27" fmla="*/ 1 h 56"/>
                  <a:gd name="T28" fmla="*/ 2 w 54"/>
                  <a:gd name="T29" fmla="*/ 1 h 56"/>
                  <a:gd name="T30" fmla="*/ 4 w 54"/>
                  <a:gd name="T31" fmla="*/ 1 h 56"/>
                  <a:gd name="T32" fmla="*/ 4 w 54"/>
                  <a:gd name="T33" fmla="*/ 1 h 56"/>
                  <a:gd name="T34" fmla="*/ 6 w 54"/>
                  <a:gd name="T35" fmla="*/ 1 h 56"/>
                  <a:gd name="T36" fmla="*/ 6 w 54"/>
                  <a:gd name="T37" fmla="*/ 1 h 56"/>
                  <a:gd name="T38" fmla="*/ 7 w 54"/>
                  <a:gd name="T39" fmla="*/ 1 h 56"/>
                  <a:gd name="T40" fmla="*/ 7 w 54"/>
                  <a:gd name="T41" fmla="*/ 1 h 56"/>
                  <a:gd name="T42" fmla="*/ 7 w 54"/>
                  <a:gd name="T43" fmla="*/ 1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56"/>
                  <a:gd name="T68" fmla="*/ 54 w 54"/>
                  <a:gd name="T69" fmla="*/ 56 h 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56">
                    <a:moveTo>
                      <a:pt x="54" y="26"/>
                    </a:moveTo>
                    <a:lnTo>
                      <a:pt x="54" y="26"/>
                    </a:lnTo>
                    <a:lnTo>
                      <a:pt x="50" y="16"/>
                    </a:lnTo>
                    <a:lnTo>
                      <a:pt x="44" y="8"/>
                    </a:lnTo>
                    <a:lnTo>
                      <a:pt x="34" y="2"/>
                    </a:lnTo>
                    <a:lnTo>
                      <a:pt x="24" y="0"/>
                    </a:lnTo>
                    <a:lnTo>
                      <a:pt x="14" y="4"/>
                    </a:lnTo>
                    <a:lnTo>
                      <a:pt x="6" y="10"/>
                    </a:lnTo>
                    <a:lnTo>
                      <a:pt x="2" y="20"/>
                    </a:lnTo>
                    <a:lnTo>
                      <a:pt x="0" y="30"/>
                    </a:lnTo>
                    <a:lnTo>
                      <a:pt x="4" y="40"/>
                    </a:lnTo>
                    <a:lnTo>
                      <a:pt x="10" y="48"/>
                    </a:lnTo>
                    <a:lnTo>
                      <a:pt x="20" y="54"/>
                    </a:lnTo>
                    <a:lnTo>
                      <a:pt x="30" y="56"/>
                    </a:lnTo>
                    <a:lnTo>
                      <a:pt x="40" y="54"/>
                    </a:lnTo>
                    <a:lnTo>
                      <a:pt x="48" y="46"/>
                    </a:lnTo>
                    <a:lnTo>
                      <a:pt x="52" y="38"/>
                    </a:lnTo>
                    <a:lnTo>
                      <a:pt x="54" y="26"/>
                    </a:lnTo>
                    <a:close/>
                  </a:path>
                </a:pathLst>
              </a:custGeom>
              <a:solidFill>
                <a:srgbClr val="FFBF00"/>
              </a:solidFill>
              <a:ln w="9525">
                <a:noFill/>
                <a:round/>
                <a:headEnd/>
                <a:tailEnd/>
              </a:ln>
            </p:spPr>
            <p:txBody>
              <a:bodyPr/>
              <a:lstStyle/>
              <a:p>
                <a:endParaRPr lang="zh-TW" altLang="en-US"/>
              </a:p>
            </p:txBody>
          </p:sp>
          <p:sp>
            <p:nvSpPr>
              <p:cNvPr id="24771" name="Freeform 203"/>
              <p:cNvSpPr>
                <a:spLocks/>
              </p:cNvSpPr>
              <p:nvPr/>
            </p:nvSpPr>
            <p:spPr bwMode="auto">
              <a:xfrm>
                <a:off x="242" y="229"/>
                <a:ext cx="30" cy="24"/>
              </a:xfrm>
              <a:custGeom>
                <a:avLst/>
                <a:gdLst>
                  <a:gd name="T0" fmla="*/ 4 w 38"/>
                  <a:gd name="T1" fmla="*/ 1 h 40"/>
                  <a:gd name="T2" fmla="*/ 4 w 38"/>
                  <a:gd name="T3" fmla="*/ 1 h 40"/>
                  <a:gd name="T4" fmla="*/ 3 w 38"/>
                  <a:gd name="T5" fmla="*/ 1 h 40"/>
                  <a:gd name="T6" fmla="*/ 3 w 38"/>
                  <a:gd name="T7" fmla="*/ 1 h 40"/>
                  <a:gd name="T8" fmla="*/ 2 w 38"/>
                  <a:gd name="T9" fmla="*/ 1 h 40"/>
                  <a:gd name="T10" fmla="*/ 2 w 38"/>
                  <a:gd name="T11" fmla="*/ 0 h 40"/>
                  <a:gd name="T12" fmla="*/ 2 w 38"/>
                  <a:gd name="T13" fmla="*/ 0 h 40"/>
                  <a:gd name="T14" fmla="*/ 2 w 38"/>
                  <a:gd name="T15" fmla="*/ 1 h 40"/>
                  <a:gd name="T16" fmla="*/ 2 w 38"/>
                  <a:gd name="T17" fmla="*/ 1 h 40"/>
                  <a:gd name="T18" fmla="*/ 0 w 38"/>
                  <a:gd name="T19" fmla="*/ 1 h 40"/>
                  <a:gd name="T20" fmla="*/ 0 w 38"/>
                  <a:gd name="T21" fmla="*/ 1 h 40"/>
                  <a:gd name="T22" fmla="*/ 0 w 38"/>
                  <a:gd name="T23" fmla="*/ 1 h 40"/>
                  <a:gd name="T24" fmla="*/ 2 w 38"/>
                  <a:gd name="T25" fmla="*/ 1 h 40"/>
                  <a:gd name="T26" fmla="*/ 2 w 38"/>
                  <a:gd name="T27" fmla="*/ 1 h 40"/>
                  <a:gd name="T28" fmla="*/ 2 w 38"/>
                  <a:gd name="T29" fmla="*/ 1 h 40"/>
                  <a:gd name="T30" fmla="*/ 2 w 38"/>
                  <a:gd name="T31" fmla="*/ 1 h 40"/>
                  <a:gd name="T32" fmla="*/ 2 w 38"/>
                  <a:gd name="T33" fmla="*/ 1 h 40"/>
                  <a:gd name="T34" fmla="*/ 2 w 38"/>
                  <a:gd name="T35" fmla="*/ 1 h 40"/>
                  <a:gd name="T36" fmla="*/ 3 w 38"/>
                  <a:gd name="T37" fmla="*/ 1 h 40"/>
                  <a:gd name="T38" fmla="*/ 3 w 38"/>
                  <a:gd name="T39" fmla="*/ 1 h 40"/>
                  <a:gd name="T40" fmla="*/ 4 w 38"/>
                  <a:gd name="T41" fmla="*/ 1 h 40"/>
                  <a:gd name="T42" fmla="*/ 4 w 38"/>
                  <a:gd name="T43" fmla="*/ 1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40"/>
                  <a:gd name="T68" fmla="*/ 38 w 38"/>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40">
                    <a:moveTo>
                      <a:pt x="38" y="18"/>
                    </a:moveTo>
                    <a:lnTo>
                      <a:pt x="38" y="18"/>
                    </a:lnTo>
                    <a:lnTo>
                      <a:pt x="36" y="12"/>
                    </a:lnTo>
                    <a:lnTo>
                      <a:pt x="30" y="6"/>
                    </a:lnTo>
                    <a:lnTo>
                      <a:pt x="24" y="2"/>
                    </a:lnTo>
                    <a:lnTo>
                      <a:pt x="16" y="0"/>
                    </a:lnTo>
                    <a:lnTo>
                      <a:pt x="10" y="2"/>
                    </a:lnTo>
                    <a:lnTo>
                      <a:pt x="4" y="6"/>
                    </a:lnTo>
                    <a:lnTo>
                      <a:pt x="0" y="14"/>
                    </a:lnTo>
                    <a:lnTo>
                      <a:pt x="0" y="22"/>
                    </a:lnTo>
                    <a:lnTo>
                      <a:pt x="2" y="28"/>
                    </a:lnTo>
                    <a:lnTo>
                      <a:pt x="6" y="34"/>
                    </a:lnTo>
                    <a:lnTo>
                      <a:pt x="14" y="38"/>
                    </a:lnTo>
                    <a:lnTo>
                      <a:pt x="20" y="40"/>
                    </a:lnTo>
                    <a:lnTo>
                      <a:pt x="28" y="38"/>
                    </a:lnTo>
                    <a:lnTo>
                      <a:pt x="34" y="32"/>
                    </a:lnTo>
                    <a:lnTo>
                      <a:pt x="36" y="26"/>
                    </a:lnTo>
                    <a:lnTo>
                      <a:pt x="38" y="18"/>
                    </a:lnTo>
                    <a:close/>
                  </a:path>
                </a:pathLst>
              </a:custGeom>
              <a:solidFill>
                <a:srgbClr val="FFBF00"/>
              </a:solidFill>
              <a:ln w="9525">
                <a:noFill/>
                <a:round/>
                <a:headEnd/>
                <a:tailEnd/>
              </a:ln>
            </p:spPr>
            <p:txBody>
              <a:bodyPr/>
              <a:lstStyle/>
              <a:p>
                <a:endParaRPr lang="zh-TW" altLang="en-US"/>
              </a:p>
            </p:txBody>
          </p:sp>
          <p:sp>
            <p:nvSpPr>
              <p:cNvPr id="24772" name="Freeform 204"/>
              <p:cNvSpPr>
                <a:spLocks/>
              </p:cNvSpPr>
              <p:nvPr/>
            </p:nvSpPr>
            <p:spPr bwMode="auto">
              <a:xfrm>
                <a:off x="285" y="219"/>
                <a:ext cx="51" cy="37"/>
              </a:xfrm>
              <a:custGeom>
                <a:avLst/>
                <a:gdLst>
                  <a:gd name="T0" fmla="*/ 8 w 62"/>
                  <a:gd name="T1" fmla="*/ 1 h 62"/>
                  <a:gd name="T2" fmla="*/ 8 w 62"/>
                  <a:gd name="T3" fmla="*/ 1 h 62"/>
                  <a:gd name="T4" fmla="*/ 8 w 62"/>
                  <a:gd name="T5" fmla="*/ 1 h 62"/>
                  <a:gd name="T6" fmla="*/ 9 w 62"/>
                  <a:gd name="T7" fmla="*/ 1 h 62"/>
                  <a:gd name="T8" fmla="*/ 9 w 62"/>
                  <a:gd name="T9" fmla="*/ 1 h 62"/>
                  <a:gd name="T10" fmla="*/ 8 w 62"/>
                  <a:gd name="T11" fmla="*/ 1 h 62"/>
                  <a:gd name="T12" fmla="*/ 8 w 62"/>
                  <a:gd name="T13" fmla="*/ 1 h 62"/>
                  <a:gd name="T14" fmla="*/ 7 w 62"/>
                  <a:gd name="T15" fmla="*/ 1 h 62"/>
                  <a:gd name="T16" fmla="*/ 7 w 62"/>
                  <a:gd name="T17" fmla="*/ 1 h 62"/>
                  <a:gd name="T18" fmla="*/ 7 w 62"/>
                  <a:gd name="T19" fmla="*/ 1 h 62"/>
                  <a:gd name="T20" fmla="*/ 6 w 62"/>
                  <a:gd name="T21" fmla="*/ 0 h 62"/>
                  <a:gd name="T22" fmla="*/ 4 w 62"/>
                  <a:gd name="T23" fmla="*/ 0 h 62"/>
                  <a:gd name="T24" fmla="*/ 2 w 62"/>
                  <a:gd name="T25" fmla="*/ 1 h 62"/>
                  <a:gd name="T26" fmla="*/ 2 w 62"/>
                  <a:gd name="T27" fmla="*/ 1 h 62"/>
                  <a:gd name="T28" fmla="*/ 2 w 62"/>
                  <a:gd name="T29" fmla="*/ 1 h 62"/>
                  <a:gd name="T30" fmla="*/ 2 w 62"/>
                  <a:gd name="T31" fmla="*/ 1 h 62"/>
                  <a:gd name="T32" fmla="*/ 2 w 62"/>
                  <a:gd name="T33" fmla="*/ 1 h 62"/>
                  <a:gd name="T34" fmla="*/ 0 w 62"/>
                  <a:gd name="T35" fmla="*/ 1 h 62"/>
                  <a:gd name="T36" fmla="*/ 0 w 62"/>
                  <a:gd name="T37" fmla="*/ 1 h 62"/>
                  <a:gd name="T38" fmla="*/ 2 w 62"/>
                  <a:gd name="T39" fmla="*/ 1 h 62"/>
                  <a:gd name="T40" fmla="*/ 2 w 62"/>
                  <a:gd name="T41" fmla="*/ 1 h 62"/>
                  <a:gd name="T42" fmla="*/ 2 w 62"/>
                  <a:gd name="T43" fmla="*/ 1 h 62"/>
                  <a:gd name="T44" fmla="*/ 2 w 62"/>
                  <a:gd name="T45" fmla="*/ 1 h 62"/>
                  <a:gd name="T46" fmla="*/ 2 w 62"/>
                  <a:gd name="T47" fmla="*/ 1 h 62"/>
                  <a:gd name="T48" fmla="*/ 3 w 62"/>
                  <a:gd name="T49" fmla="*/ 1 h 62"/>
                  <a:gd name="T50" fmla="*/ 6 w 62"/>
                  <a:gd name="T51" fmla="*/ 1 h 62"/>
                  <a:gd name="T52" fmla="*/ 7 w 62"/>
                  <a:gd name="T53" fmla="*/ 1 h 62"/>
                  <a:gd name="T54" fmla="*/ 7 w 62"/>
                  <a:gd name="T55" fmla="*/ 1 h 62"/>
                  <a:gd name="T56" fmla="*/ 8 w 62"/>
                  <a:gd name="T57" fmla="*/ 1 h 62"/>
                  <a:gd name="T58" fmla="*/ 8 w 62"/>
                  <a:gd name="T59" fmla="*/ 1 h 6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2"/>
                  <a:gd name="T91" fmla="*/ 0 h 62"/>
                  <a:gd name="T92" fmla="*/ 62 w 62"/>
                  <a:gd name="T93" fmla="*/ 62 h 6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2" h="62">
                    <a:moveTo>
                      <a:pt x="56" y="50"/>
                    </a:moveTo>
                    <a:lnTo>
                      <a:pt x="56" y="50"/>
                    </a:lnTo>
                    <a:lnTo>
                      <a:pt x="60" y="44"/>
                    </a:lnTo>
                    <a:lnTo>
                      <a:pt x="62" y="38"/>
                    </a:lnTo>
                    <a:lnTo>
                      <a:pt x="62" y="26"/>
                    </a:lnTo>
                    <a:lnTo>
                      <a:pt x="58" y="14"/>
                    </a:lnTo>
                    <a:lnTo>
                      <a:pt x="54" y="10"/>
                    </a:lnTo>
                    <a:lnTo>
                      <a:pt x="50" y="6"/>
                    </a:lnTo>
                    <a:lnTo>
                      <a:pt x="44" y="2"/>
                    </a:lnTo>
                    <a:lnTo>
                      <a:pt x="38" y="0"/>
                    </a:lnTo>
                    <a:lnTo>
                      <a:pt x="26" y="0"/>
                    </a:lnTo>
                    <a:lnTo>
                      <a:pt x="14" y="4"/>
                    </a:lnTo>
                    <a:lnTo>
                      <a:pt x="10" y="8"/>
                    </a:lnTo>
                    <a:lnTo>
                      <a:pt x="6" y="12"/>
                    </a:lnTo>
                    <a:lnTo>
                      <a:pt x="2" y="18"/>
                    </a:lnTo>
                    <a:lnTo>
                      <a:pt x="0" y="24"/>
                    </a:lnTo>
                    <a:lnTo>
                      <a:pt x="0" y="36"/>
                    </a:lnTo>
                    <a:lnTo>
                      <a:pt x="4" y="48"/>
                    </a:lnTo>
                    <a:lnTo>
                      <a:pt x="8" y="52"/>
                    </a:lnTo>
                    <a:lnTo>
                      <a:pt x="12" y="56"/>
                    </a:lnTo>
                    <a:lnTo>
                      <a:pt x="18" y="60"/>
                    </a:lnTo>
                    <a:lnTo>
                      <a:pt x="24" y="62"/>
                    </a:lnTo>
                    <a:lnTo>
                      <a:pt x="36" y="62"/>
                    </a:lnTo>
                    <a:lnTo>
                      <a:pt x="46" y="58"/>
                    </a:lnTo>
                    <a:lnTo>
                      <a:pt x="52" y="54"/>
                    </a:lnTo>
                    <a:lnTo>
                      <a:pt x="56" y="50"/>
                    </a:lnTo>
                    <a:close/>
                  </a:path>
                </a:pathLst>
              </a:custGeom>
              <a:solidFill>
                <a:srgbClr val="FF9700"/>
              </a:solidFill>
              <a:ln w="9525">
                <a:noFill/>
                <a:round/>
                <a:headEnd/>
                <a:tailEnd/>
              </a:ln>
            </p:spPr>
            <p:txBody>
              <a:bodyPr/>
              <a:lstStyle/>
              <a:p>
                <a:endParaRPr lang="zh-TW" altLang="en-US"/>
              </a:p>
            </p:txBody>
          </p:sp>
          <p:sp>
            <p:nvSpPr>
              <p:cNvPr id="24773" name="Freeform 205"/>
              <p:cNvSpPr>
                <a:spLocks/>
              </p:cNvSpPr>
              <p:nvPr/>
            </p:nvSpPr>
            <p:spPr bwMode="auto">
              <a:xfrm>
                <a:off x="287" y="185"/>
                <a:ext cx="39" cy="29"/>
              </a:xfrm>
              <a:custGeom>
                <a:avLst/>
                <a:gdLst>
                  <a:gd name="T0" fmla="*/ 6 w 48"/>
                  <a:gd name="T1" fmla="*/ 1 h 48"/>
                  <a:gd name="T2" fmla="*/ 6 w 48"/>
                  <a:gd name="T3" fmla="*/ 1 h 48"/>
                  <a:gd name="T4" fmla="*/ 6 w 48"/>
                  <a:gd name="T5" fmla="*/ 1 h 48"/>
                  <a:gd name="T6" fmla="*/ 6 w 48"/>
                  <a:gd name="T7" fmla="*/ 1 h 48"/>
                  <a:gd name="T8" fmla="*/ 6 w 48"/>
                  <a:gd name="T9" fmla="*/ 1 h 48"/>
                  <a:gd name="T10" fmla="*/ 5 w 48"/>
                  <a:gd name="T11" fmla="*/ 1 h 48"/>
                  <a:gd name="T12" fmla="*/ 5 w 48"/>
                  <a:gd name="T13" fmla="*/ 1 h 48"/>
                  <a:gd name="T14" fmla="*/ 4 w 48"/>
                  <a:gd name="T15" fmla="*/ 0 h 48"/>
                  <a:gd name="T16" fmla="*/ 2 w 48"/>
                  <a:gd name="T17" fmla="*/ 0 h 48"/>
                  <a:gd name="T18" fmla="*/ 2 w 48"/>
                  <a:gd name="T19" fmla="*/ 1 h 48"/>
                  <a:gd name="T20" fmla="*/ 2 w 48"/>
                  <a:gd name="T21" fmla="*/ 1 h 48"/>
                  <a:gd name="T22" fmla="*/ 2 w 48"/>
                  <a:gd name="T23" fmla="*/ 1 h 48"/>
                  <a:gd name="T24" fmla="*/ 0 w 48"/>
                  <a:gd name="T25" fmla="*/ 1 h 48"/>
                  <a:gd name="T26" fmla="*/ 0 w 48"/>
                  <a:gd name="T27" fmla="*/ 1 h 48"/>
                  <a:gd name="T28" fmla="*/ 2 w 48"/>
                  <a:gd name="T29" fmla="*/ 1 h 48"/>
                  <a:gd name="T30" fmla="*/ 2 w 48"/>
                  <a:gd name="T31" fmla="*/ 1 h 48"/>
                  <a:gd name="T32" fmla="*/ 2 w 48"/>
                  <a:gd name="T33" fmla="*/ 1 h 48"/>
                  <a:gd name="T34" fmla="*/ 2 w 48"/>
                  <a:gd name="T35" fmla="*/ 1 h 48"/>
                  <a:gd name="T36" fmla="*/ 4 w 48"/>
                  <a:gd name="T37" fmla="*/ 1 h 48"/>
                  <a:gd name="T38" fmla="*/ 5 w 48"/>
                  <a:gd name="T39" fmla="*/ 1 h 48"/>
                  <a:gd name="T40" fmla="*/ 6 w 48"/>
                  <a:gd name="T41" fmla="*/ 1 h 48"/>
                  <a:gd name="T42" fmla="*/ 6 w 48"/>
                  <a:gd name="T43" fmla="*/ 1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48"/>
                  <a:gd name="T68" fmla="*/ 48 w 48"/>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48">
                    <a:moveTo>
                      <a:pt x="44" y="38"/>
                    </a:moveTo>
                    <a:lnTo>
                      <a:pt x="44" y="38"/>
                    </a:lnTo>
                    <a:lnTo>
                      <a:pt x="48" y="30"/>
                    </a:lnTo>
                    <a:lnTo>
                      <a:pt x="48" y="20"/>
                    </a:lnTo>
                    <a:lnTo>
                      <a:pt x="46" y="12"/>
                    </a:lnTo>
                    <a:lnTo>
                      <a:pt x="38" y="4"/>
                    </a:lnTo>
                    <a:lnTo>
                      <a:pt x="30" y="0"/>
                    </a:lnTo>
                    <a:lnTo>
                      <a:pt x="20" y="0"/>
                    </a:lnTo>
                    <a:lnTo>
                      <a:pt x="10" y="2"/>
                    </a:lnTo>
                    <a:lnTo>
                      <a:pt x="4" y="10"/>
                    </a:lnTo>
                    <a:lnTo>
                      <a:pt x="0" y="18"/>
                    </a:lnTo>
                    <a:lnTo>
                      <a:pt x="0" y="28"/>
                    </a:lnTo>
                    <a:lnTo>
                      <a:pt x="2" y="36"/>
                    </a:lnTo>
                    <a:lnTo>
                      <a:pt x="10" y="44"/>
                    </a:lnTo>
                    <a:lnTo>
                      <a:pt x="18" y="48"/>
                    </a:lnTo>
                    <a:lnTo>
                      <a:pt x="28" y="48"/>
                    </a:lnTo>
                    <a:lnTo>
                      <a:pt x="36" y="46"/>
                    </a:lnTo>
                    <a:lnTo>
                      <a:pt x="44" y="38"/>
                    </a:lnTo>
                    <a:close/>
                  </a:path>
                </a:pathLst>
              </a:custGeom>
              <a:solidFill>
                <a:srgbClr val="FF9700"/>
              </a:solidFill>
              <a:ln w="9525">
                <a:noFill/>
                <a:round/>
                <a:headEnd/>
                <a:tailEnd/>
              </a:ln>
            </p:spPr>
            <p:txBody>
              <a:bodyPr/>
              <a:lstStyle/>
              <a:p>
                <a:endParaRPr lang="zh-TW" altLang="en-US"/>
              </a:p>
            </p:txBody>
          </p:sp>
          <p:sp>
            <p:nvSpPr>
              <p:cNvPr id="24774" name="Freeform 206"/>
              <p:cNvSpPr>
                <a:spLocks/>
              </p:cNvSpPr>
              <p:nvPr/>
            </p:nvSpPr>
            <p:spPr bwMode="auto">
              <a:xfrm>
                <a:off x="353" y="142"/>
                <a:ext cx="46" cy="35"/>
              </a:xfrm>
              <a:custGeom>
                <a:avLst/>
                <a:gdLst>
                  <a:gd name="T0" fmla="*/ 8 w 56"/>
                  <a:gd name="T1" fmla="*/ 1 h 58"/>
                  <a:gd name="T2" fmla="*/ 8 w 56"/>
                  <a:gd name="T3" fmla="*/ 1 h 58"/>
                  <a:gd name="T4" fmla="*/ 7 w 56"/>
                  <a:gd name="T5" fmla="*/ 1 h 58"/>
                  <a:gd name="T6" fmla="*/ 7 w 56"/>
                  <a:gd name="T7" fmla="*/ 1 h 58"/>
                  <a:gd name="T8" fmla="*/ 6 w 56"/>
                  <a:gd name="T9" fmla="*/ 1 h 58"/>
                  <a:gd name="T10" fmla="*/ 4 w 56"/>
                  <a:gd name="T11" fmla="*/ 0 h 58"/>
                  <a:gd name="T12" fmla="*/ 4 w 56"/>
                  <a:gd name="T13" fmla="*/ 0 h 58"/>
                  <a:gd name="T14" fmla="*/ 2 w 56"/>
                  <a:gd name="T15" fmla="*/ 0 h 58"/>
                  <a:gd name="T16" fmla="*/ 2 w 56"/>
                  <a:gd name="T17" fmla="*/ 1 h 58"/>
                  <a:gd name="T18" fmla="*/ 2 w 56"/>
                  <a:gd name="T19" fmla="*/ 1 h 58"/>
                  <a:gd name="T20" fmla="*/ 2 w 56"/>
                  <a:gd name="T21" fmla="*/ 1 h 58"/>
                  <a:gd name="T22" fmla="*/ 0 w 56"/>
                  <a:gd name="T23" fmla="*/ 1 h 58"/>
                  <a:gd name="T24" fmla="*/ 0 w 56"/>
                  <a:gd name="T25" fmla="*/ 1 h 58"/>
                  <a:gd name="T26" fmla="*/ 2 w 56"/>
                  <a:gd name="T27" fmla="*/ 1 h 58"/>
                  <a:gd name="T28" fmla="*/ 2 w 56"/>
                  <a:gd name="T29" fmla="*/ 1 h 58"/>
                  <a:gd name="T30" fmla="*/ 2 w 56"/>
                  <a:gd name="T31" fmla="*/ 1 h 58"/>
                  <a:gd name="T32" fmla="*/ 5 w 56"/>
                  <a:gd name="T33" fmla="*/ 1 h 58"/>
                  <a:gd name="T34" fmla="*/ 5 w 56"/>
                  <a:gd name="T35" fmla="*/ 1 h 58"/>
                  <a:gd name="T36" fmla="*/ 6 w 56"/>
                  <a:gd name="T37" fmla="*/ 1 h 58"/>
                  <a:gd name="T38" fmla="*/ 7 w 56"/>
                  <a:gd name="T39" fmla="*/ 1 h 58"/>
                  <a:gd name="T40" fmla="*/ 8 w 56"/>
                  <a:gd name="T41" fmla="*/ 1 h 58"/>
                  <a:gd name="T42" fmla="*/ 8 w 56"/>
                  <a:gd name="T43" fmla="*/ 1 h 58"/>
                  <a:gd name="T44" fmla="*/ 8 w 56"/>
                  <a:gd name="T45" fmla="*/ 1 h 5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58"/>
                  <a:gd name="T71" fmla="*/ 56 w 56"/>
                  <a:gd name="T72" fmla="*/ 58 h 5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58">
                    <a:moveTo>
                      <a:pt x="56" y="28"/>
                    </a:moveTo>
                    <a:lnTo>
                      <a:pt x="56" y="28"/>
                    </a:lnTo>
                    <a:lnTo>
                      <a:pt x="52" y="16"/>
                    </a:lnTo>
                    <a:lnTo>
                      <a:pt x="46" y="6"/>
                    </a:lnTo>
                    <a:lnTo>
                      <a:pt x="36" y="2"/>
                    </a:lnTo>
                    <a:lnTo>
                      <a:pt x="26" y="0"/>
                    </a:lnTo>
                    <a:lnTo>
                      <a:pt x="20" y="0"/>
                    </a:lnTo>
                    <a:lnTo>
                      <a:pt x="14" y="2"/>
                    </a:lnTo>
                    <a:lnTo>
                      <a:pt x="6" y="10"/>
                    </a:lnTo>
                    <a:lnTo>
                      <a:pt x="2" y="18"/>
                    </a:lnTo>
                    <a:lnTo>
                      <a:pt x="0" y="30"/>
                    </a:lnTo>
                    <a:lnTo>
                      <a:pt x="4" y="42"/>
                    </a:lnTo>
                    <a:lnTo>
                      <a:pt x="10" y="50"/>
                    </a:lnTo>
                    <a:lnTo>
                      <a:pt x="20" y="56"/>
                    </a:lnTo>
                    <a:lnTo>
                      <a:pt x="32" y="58"/>
                    </a:lnTo>
                    <a:lnTo>
                      <a:pt x="42" y="54"/>
                    </a:lnTo>
                    <a:lnTo>
                      <a:pt x="50" y="48"/>
                    </a:lnTo>
                    <a:lnTo>
                      <a:pt x="56" y="38"/>
                    </a:lnTo>
                    <a:lnTo>
                      <a:pt x="56" y="28"/>
                    </a:lnTo>
                    <a:close/>
                  </a:path>
                </a:pathLst>
              </a:custGeom>
              <a:solidFill>
                <a:srgbClr val="FFA300"/>
              </a:solidFill>
              <a:ln w="9525">
                <a:noFill/>
                <a:round/>
                <a:headEnd/>
                <a:tailEnd/>
              </a:ln>
            </p:spPr>
            <p:txBody>
              <a:bodyPr/>
              <a:lstStyle/>
              <a:p>
                <a:endParaRPr lang="zh-TW" altLang="en-US"/>
              </a:p>
            </p:txBody>
          </p:sp>
          <p:sp>
            <p:nvSpPr>
              <p:cNvPr id="24775" name="Freeform 207"/>
              <p:cNvSpPr>
                <a:spLocks/>
              </p:cNvSpPr>
              <p:nvPr/>
            </p:nvSpPr>
            <p:spPr bwMode="auto">
              <a:xfrm>
                <a:off x="384" y="135"/>
                <a:ext cx="46" cy="35"/>
              </a:xfrm>
              <a:custGeom>
                <a:avLst/>
                <a:gdLst>
                  <a:gd name="T0" fmla="*/ 8 w 56"/>
                  <a:gd name="T1" fmla="*/ 1 h 58"/>
                  <a:gd name="T2" fmla="*/ 8 w 56"/>
                  <a:gd name="T3" fmla="*/ 1 h 58"/>
                  <a:gd name="T4" fmla="*/ 8 w 56"/>
                  <a:gd name="T5" fmla="*/ 1 h 58"/>
                  <a:gd name="T6" fmla="*/ 7 w 56"/>
                  <a:gd name="T7" fmla="*/ 1 h 58"/>
                  <a:gd name="T8" fmla="*/ 6 w 56"/>
                  <a:gd name="T9" fmla="*/ 1 h 58"/>
                  <a:gd name="T10" fmla="*/ 4 w 56"/>
                  <a:gd name="T11" fmla="*/ 0 h 58"/>
                  <a:gd name="T12" fmla="*/ 4 w 56"/>
                  <a:gd name="T13" fmla="*/ 0 h 58"/>
                  <a:gd name="T14" fmla="*/ 2 w 56"/>
                  <a:gd name="T15" fmla="*/ 1 h 58"/>
                  <a:gd name="T16" fmla="*/ 2 w 56"/>
                  <a:gd name="T17" fmla="*/ 1 h 58"/>
                  <a:gd name="T18" fmla="*/ 2 w 56"/>
                  <a:gd name="T19" fmla="*/ 1 h 58"/>
                  <a:gd name="T20" fmla="*/ 0 w 56"/>
                  <a:gd name="T21" fmla="*/ 1 h 58"/>
                  <a:gd name="T22" fmla="*/ 0 w 56"/>
                  <a:gd name="T23" fmla="*/ 1 h 58"/>
                  <a:gd name="T24" fmla="*/ 2 w 56"/>
                  <a:gd name="T25" fmla="*/ 1 h 58"/>
                  <a:gd name="T26" fmla="*/ 2 w 56"/>
                  <a:gd name="T27" fmla="*/ 1 h 58"/>
                  <a:gd name="T28" fmla="*/ 2 w 56"/>
                  <a:gd name="T29" fmla="*/ 1 h 58"/>
                  <a:gd name="T30" fmla="*/ 5 w 56"/>
                  <a:gd name="T31" fmla="*/ 1 h 58"/>
                  <a:gd name="T32" fmla="*/ 5 w 56"/>
                  <a:gd name="T33" fmla="*/ 1 h 58"/>
                  <a:gd name="T34" fmla="*/ 6 w 56"/>
                  <a:gd name="T35" fmla="*/ 1 h 58"/>
                  <a:gd name="T36" fmla="*/ 7 w 56"/>
                  <a:gd name="T37" fmla="*/ 1 h 58"/>
                  <a:gd name="T38" fmla="*/ 8 w 56"/>
                  <a:gd name="T39" fmla="*/ 1 h 58"/>
                  <a:gd name="T40" fmla="*/ 8 w 56"/>
                  <a:gd name="T41" fmla="*/ 1 h 58"/>
                  <a:gd name="T42" fmla="*/ 8 w 56"/>
                  <a:gd name="T43" fmla="*/ 1 h 5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6"/>
                  <a:gd name="T67" fmla="*/ 0 h 58"/>
                  <a:gd name="T68" fmla="*/ 56 w 56"/>
                  <a:gd name="T69" fmla="*/ 58 h 5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6" h="58">
                    <a:moveTo>
                      <a:pt x="56" y="28"/>
                    </a:moveTo>
                    <a:lnTo>
                      <a:pt x="56" y="28"/>
                    </a:lnTo>
                    <a:lnTo>
                      <a:pt x="54" y="18"/>
                    </a:lnTo>
                    <a:lnTo>
                      <a:pt x="46" y="8"/>
                    </a:lnTo>
                    <a:lnTo>
                      <a:pt x="36" y="2"/>
                    </a:lnTo>
                    <a:lnTo>
                      <a:pt x="26" y="0"/>
                    </a:lnTo>
                    <a:lnTo>
                      <a:pt x="14" y="4"/>
                    </a:lnTo>
                    <a:lnTo>
                      <a:pt x="6" y="10"/>
                    </a:lnTo>
                    <a:lnTo>
                      <a:pt x="2" y="20"/>
                    </a:lnTo>
                    <a:lnTo>
                      <a:pt x="0" y="32"/>
                    </a:lnTo>
                    <a:lnTo>
                      <a:pt x="4" y="42"/>
                    </a:lnTo>
                    <a:lnTo>
                      <a:pt x="10" y="52"/>
                    </a:lnTo>
                    <a:lnTo>
                      <a:pt x="20" y="58"/>
                    </a:lnTo>
                    <a:lnTo>
                      <a:pt x="32" y="58"/>
                    </a:lnTo>
                    <a:lnTo>
                      <a:pt x="42" y="56"/>
                    </a:lnTo>
                    <a:lnTo>
                      <a:pt x="50" y="50"/>
                    </a:lnTo>
                    <a:lnTo>
                      <a:pt x="56" y="40"/>
                    </a:lnTo>
                    <a:lnTo>
                      <a:pt x="56" y="28"/>
                    </a:lnTo>
                    <a:close/>
                  </a:path>
                </a:pathLst>
              </a:custGeom>
              <a:solidFill>
                <a:srgbClr val="FFBF00"/>
              </a:solidFill>
              <a:ln w="9525">
                <a:noFill/>
                <a:round/>
                <a:headEnd/>
                <a:tailEnd/>
              </a:ln>
            </p:spPr>
            <p:txBody>
              <a:bodyPr/>
              <a:lstStyle/>
              <a:p>
                <a:endParaRPr lang="zh-TW" altLang="en-US"/>
              </a:p>
            </p:txBody>
          </p:sp>
          <p:sp>
            <p:nvSpPr>
              <p:cNvPr id="24776" name="Freeform 208"/>
              <p:cNvSpPr>
                <a:spLocks/>
              </p:cNvSpPr>
              <p:nvPr/>
            </p:nvSpPr>
            <p:spPr bwMode="auto">
              <a:xfrm>
                <a:off x="374" y="158"/>
                <a:ext cx="39" cy="30"/>
              </a:xfrm>
              <a:custGeom>
                <a:avLst/>
                <a:gdLst>
                  <a:gd name="T0" fmla="*/ 6 w 48"/>
                  <a:gd name="T1" fmla="*/ 1 h 50"/>
                  <a:gd name="T2" fmla="*/ 6 w 48"/>
                  <a:gd name="T3" fmla="*/ 1 h 50"/>
                  <a:gd name="T4" fmla="*/ 6 w 48"/>
                  <a:gd name="T5" fmla="*/ 1 h 50"/>
                  <a:gd name="T6" fmla="*/ 6 w 48"/>
                  <a:gd name="T7" fmla="*/ 1 h 50"/>
                  <a:gd name="T8" fmla="*/ 6 w 48"/>
                  <a:gd name="T9" fmla="*/ 1 h 50"/>
                  <a:gd name="T10" fmla="*/ 5 w 48"/>
                  <a:gd name="T11" fmla="*/ 1 h 50"/>
                  <a:gd name="T12" fmla="*/ 5 w 48"/>
                  <a:gd name="T13" fmla="*/ 1 h 50"/>
                  <a:gd name="T14" fmla="*/ 4 w 48"/>
                  <a:gd name="T15" fmla="*/ 0 h 50"/>
                  <a:gd name="T16" fmla="*/ 2 w 48"/>
                  <a:gd name="T17" fmla="*/ 0 h 50"/>
                  <a:gd name="T18" fmla="*/ 2 w 48"/>
                  <a:gd name="T19" fmla="*/ 1 h 50"/>
                  <a:gd name="T20" fmla="*/ 2 w 48"/>
                  <a:gd name="T21" fmla="*/ 1 h 50"/>
                  <a:gd name="T22" fmla="*/ 2 w 48"/>
                  <a:gd name="T23" fmla="*/ 1 h 50"/>
                  <a:gd name="T24" fmla="*/ 0 w 48"/>
                  <a:gd name="T25" fmla="*/ 1 h 50"/>
                  <a:gd name="T26" fmla="*/ 0 w 48"/>
                  <a:gd name="T27" fmla="*/ 1 h 50"/>
                  <a:gd name="T28" fmla="*/ 2 w 48"/>
                  <a:gd name="T29" fmla="*/ 1 h 50"/>
                  <a:gd name="T30" fmla="*/ 2 w 48"/>
                  <a:gd name="T31" fmla="*/ 1 h 50"/>
                  <a:gd name="T32" fmla="*/ 2 w 48"/>
                  <a:gd name="T33" fmla="*/ 1 h 50"/>
                  <a:gd name="T34" fmla="*/ 2 w 48"/>
                  <a:gd name="T35" fmla="*/ 1 h 50"/>
                  <a:gd name="T36" fmla="*/ 4 w 48"/>
                  <a:gd name="T37" fmla="*/ 1 h 50"/>
                  <a:gd name="T38" fmla="*/ 5 w 48"/>
                  <a:gd name="T39" fmla="*/ 1 h 50"/>
                  <a:gd name="T40" fmla="*/ 6 w 48"/>
                  <a:gd name="T41" fmla="*/ 1 h 50"/>
                  <a:gd name="T42" fmla="*/ 6 w 48"/>
                  <a:gd name="T43" fmla="*/ 1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50"/>
                  <a:gd name="T68" fmla="*/ 48 w 48"/>
                  <a:gd name="T69" fmla="*/ 50 h 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50">
                    <a:moveTo>
                      <a:pt x="44" y="40"/>
                    </a:moveTo>
                    <a:lnTo>
                      <a:pt x="44" y="40"/>
                    </a:lnTo>
                    <a:lnTo>
                      <a:pt x="48" y="30"/>
                    </a:lnTo>
                    <a:lnTo>
                      <a:pt x="48" y="20"/>
                    </a:lnTo>
                    <a:lnTo>
                      <a:pt x="46" y="12"/>
                    </a:lnTo>
                    <a:lnTo>
                      <a:pt x="38" y="4"/>
                    </a:lnTo>
                    <a:lnTo>
                      <a:pt x="30" y="0"/>
                    </a:lnTo>
                    <a:lnTo>
                      <a:pt x="20" y="0"/>
                    </a:lnTo>
                    <a:lnTo>
                      <a:pt x="12" y="4"/>
                    </a:lnTo>
                    <a:lnTo>
                      <a:pt x="4" y="10"/>
                    </a:lnTo>
                    <a:lnTo>
                      <a:pt x="0" y="18"/>
                    </a:lnTo>
                    <a:lnTo>
                      <a:pt x="0" y="28"/>
                    </a:lnTo>
                    <a:lnTo>
                      <a:pt x="2" y="38"/>
                    </a:lnTo>
                    <a:lnTo>
                      <a:pt x="10" y="44"/>
                    </a:lnTo>
                    <a:lnTo>
                      <a:pt x="18" y="48"/>
                    </a:lnTo>
                    <a:lnTo>
                      <a:pt x="28" y="50"/>
                    </a:lnTo>
                    <a:lnTo>
                      <a:pt x="36" y="46"/>
                    </a:lnTo>
                    <a:lnTo>
                      <a:pt x="44" y="40"/>
                    </a:lnTo>
                    <a:close/>
                  </a:path>
                </a:pathLst>
              </a:custGeom>
              <a:solidFill>
                <a:srgbClr val="FF9700"/>
              </a:solidFill>
              <a:ln w="9525">
                <a:noFill/>
                <a:round/>
                <a:headEnd/>
                <a:tailEnd/>
              </a:ln>
            </p:spPr>
            <p:txBody>
              <a:bodyPr/>
              <a:lstStyle/>
              <a:p>
                <a:endParaRPr lang="zh-TW" altLang="en-US"/>
              </a:p>
            </p:txBody>
          </p:sp>
          <p:sp>
            <p:nvSpPr>
              <p:cNvPr id="24777" name="Freeform 209"/>
              <p:cNvSpPr>
                <a:spLocks/>
              </p:cNvSpPr>
              <p:nvPr/>
            </p:nvSpPr>
            <p:spPr bwMode="auto">
              <a:xfrm>
                <a:off x="232" y="188"/>
                <a:ext cx="31" cy="23"/>
              </a:xfrm>
              <a:custGeom>
                <a:avLst/>
                <a:gdLst>
                  <a:gd name="T0" fmla="*/ 5 w 38"/>
                  <a:gd name="T1" fmla="*/ 1 h 40"/>
                  <a:gd name="T2" fmla="*/ 5 w 38"/>
                  <a:gd name="T3" fmla="*/ 1 h 40"/>
                  <a:gd name="T4" fmla="*/ 5 w 38"/>
                  <a:gd name="T5" fmla="*/ 1 h 40"/>
                  <a:gd name="T6" fmla="*/ 4 w 38"/>
                  <a:gd name="T7" fmla="*/ 1 h 40"/>
                  <a:gd name="T8" fmla="*/ 3 w 38"/>
                  <a:gd name="T9" fmla="*/ 0 h 40"/>
                  <a:gd name="T10" fmla="*/ 2 w 38"/>
                  <a:gd name="T11" fmla="*/ 0 h 40"/>
                  <a:gd name="T12" fmla="*/ 2 w 38"/>
                  <a:gd name="T13" fmla="*/ 0 h 40"/>
                  <a:gd name="T14" fmla="*/ 2 w 38"/>
                  <a:gd name="T15" fmla="*/ 1 h 40"/>
                  <a:gd name="T16" fmla="*/ 2 w 38"/>
                  <a:gd name="T17" fmla="*/ 1 h 40"/>
                  <a:gd name="T18" fmla="*/ 2 w 38"/>
                  <a:gd name="T19" fmla="*/ 1 h 40"/>
                  <a:gd name="T20" fmla="*/ 0 w 38"/>
                  <a:gd name="T21" fmla="*/ 1 h 40"/>
                  <a:gd name="T22" fmla="*/ 0 w 38"/>
                  <a:gd name="T23" fmla="*/ 1 h 40"/>
                  <a:gd name="T24" fmla="*/ 2 w 38"/>
                  <a:gd name="T25" fmla="*/ 1 h 40"/>
                  <a:gd name="T26" fmla="*/ 2 w 38"/>
                  <a:gd name="T27" fmla="*/ 1 h 40"/>
                  <a:gd name="T28" fmla="*/ 2 w 38"/>
                  <a:gd name="T29" fmla="*/ 1 h 40"/>
                  <a:gd name="T30" fmla="*/ 3 w 38"/>
                  <a:gd name="T31" fmla="*/ 1 h 40"/>
                  <a:gd name="T32" fmla="*/ 3 w 38"/>
                  <a:gd name="T33" fmla="*/ 1 h 40"/>
                  <a:gd name="T34" fmla="*/ 4 w 38"/>
                  <a:gd name="T35" fmla="*/ 1 h 40"/>
                  <a:gd name="T36" fmla="*/ 5 w 38"/>
                  <a:gd name="T37" fmla="*/ 1 h 40"/>
                  <a:gd name="T38" fmla="*/ 5 w 38"/>
                  <a:gd name="T39" fmla="*/ 1 h 40"/>
                  <a:gd name="T40" fmla="*/ 5 w 38"/>
                  <a:gd name="T41" fmla="*/ 1 h 40"/>
                  <a:gd name="T42" fmla="*/ 5 w 38"/>
                  <a:gd name="T43" fmla="*/ 1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40"/>
                  <a:gd name="T68" fmla="*/ 38 w 38"/>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40">
                    <a:moveTo>
                      <a:pt x="38" y="18"/>
                    </a:moveTo>
                    <a:lnTo>
                      <a:pt x="38" y="18"/>
                    </a:lnTo>
                    <a:lnTo>
                      <a:pt x="36" y="10"/>
                    </a:lnTo>
                    <a:lnTo>
                      <a:pt x="32" y="4"/>
                    </a:lnTo>
                    <a:lnTo>
                      <a:pt x="24" y="0"/>
                    </a:lnTo>
                    <a:lnTo>
                      <a:pt x="18" y="0"/>
                    </a:lnTo>
                    <a:lnTo>
                      <a:pt x="10" y="2"/>
                    </a:lnTo>
                    <a:lnTo>
                      <a:pt x="4" y="6"/>
                    </a:lnTo>
                    <a:lnTo>
                      <a:pt x="2" y="12"/>
                    </a:lnTo>
                    <a:lnTo>
                      <a:pt x="0" y="20"/>
                    </a:lnTo>
                    <a:lnTo>
                      <a:pt x="2" y="28"/>
                    </a:lnTo>
                    <a:lnTo>
                      <a:pt x="8" y="34"/>
                    </a:lnTo>
                    <a:lnTo>
                      <a:pt x="14" y="38"/>
                    </a:lnTo>
                    <a:lnTo>
                      <a:pt x="22" y="40"/>
                    </a:lnTo>
                    <a:lnTo>
                      <a:pt x="28" y="36"/>
                    </a:lnTo>
                    <a:lnTo>
                      <a:pt x="34" y="32"/>
                    </a:lnTo>
                    <a:lnTo>
                      <a:pt x="38" y="26"/>
                    </a:lnTo>
                    <a:lnTo>
                      <a:pt x="38" y="18"/>
                    </a:lnTo>
                    <a:close/>
                  </a:path>
                </a:pathLst>
              </a:custGeom>
              <a:solidFill>
                <a:srgbClr val="FFBF00"/>
              </a:solidFill>
              <a:ln w="9525">
                <a:noFill/>
                <a:round/>
                <a:headEnd/>
                <a:tailEnd/>
              </a:ln>
            </p:spPr>
            <p:txBody>
              <a:bodyPr/>
              <a:lstStyle/>
              <a:p>
                <a:endParaRPr lang="zh-TW" altLang="en-US"/>
              </a:p>
            </p:txBody>
          </p:sp>
          <p:sp>
            <p:nvSpPr>
              <p:cNvPr id="24778" name="Freeform 210"/>
              <p:cNvSpPr>
                <a:spLocks/>
              </p:cNvSpPr>
              <p:nvPr/>
            </p:nvSpPr>
            <p:spPr bwMode="auto">
              <a:xfrm>
                <a:off x="203" y="195"/>
                <a:ext cx="31" cy="22"/>
              </a:xfrm>
              <a:custGeom>
                <a:avLst/>
                <a:gdLst>
                  <a:gd name="T0" fmla="*/ 5 w 38"/>
                  <a:gd name="T1" fmla="*/ 1 h 38"/>
                  <a:gd name="T2" fmla="*/ 5 w 38"/>
                  <a:gd name="T3" fmla="*/ 1 h 38"/>
                  <a:gd name="T4" fmla="*/ 5 w 38"/>
                  <a:gd name="T5" fmla="*/ 1 h 38"/>
                  <a:gd name="T6" fmla="*/ 4 w 38"/>
                  <a:gd name="T7" fmla="*/ 1 h 38"/>
                  <a:gd name="T8" fmla="*/ 3 w 38"/>
                  <a:gd name="T9" fmla="*/ 0 h 38"/>
                  <a:gd name="T10" fmla="*/ 2 w 38"/>
                  <a:gd name="T11" fmla="*/ 0 h 38"/>
                  <a:gd name="T12" fmla="*/ 2 w 38"/>
                  <a:gd name="T13" fmla="*/ 0 h 38"/>
                  <a:gd name="T14" fmla="*/ 2 w 38"/>
                  <a:gd name="T15" fmla="*/ 1 h 38"/>
                  <a:gd name="T16" fmla="*/ 2 w 38"/>
                  <a:gd name="T17" fmla="*/ 1 h 38"/>
                  <a:gd name="T18" fmla="*/ 2 w 38"/>
                  <a:gd name="T19" fmla="*/ 1 h 38"/>
                  <a:gd name="T20" fmla="*/ 0 w 38"/>
                  <a:gd name="T21" fmla="*/ 1 h 38"/>
                  <a:gd name="T22" fmla="*/ 0 w 38"/>
                  <a:gd name="T23" fmla="*/ 1 h 38"/>
                  <a:gd name="T24" fmla="*/ 2 w 38"/>
                  <a:gd name="T25" fmla="*/ 1 h 38"/>
                  <a:gd name="T26" fmla="*/ 2 w 38"/>
                  <a:gd name="T27" fmla="*/ 1 h 38"/>
                  <a:gd name="T28" fmla="*/ 2 w 38"/>
                  <a:gd name="T29" fmla="*/ 1 h 38"/>
                  <a:gd name="T30" fmla="*/ 3 w 38"/>
                  <a:gd name="T31" fmla="*/ 1 h 38"/>
                  <a:gd name="T32" fmla="*/ 3 w 38"/>
                  <a:gd name="T33" fmla="*/ 1 h 38"/>
                  <a:gd name="T34" fmla="*/ 4 w 38"/>
                  <a:gd name="T35" fmla="*/ 1 h 38"/>
                  <a:gd name="T36" fmla="*/ 5 w 38"/>
                  <a:gd name="T37" fmla="*/ 1 h 38"/>
                  <a:gd name="T38" fmla="*/ 5 w 38"/>
                  <a:gd name="T39" fmla="*/ 1 h 38"/>
                  <a:gd name="T40" fmla="*/ 5 w 38"/>
                  <a:gd name="T41" fmla="*/ 1 h 38"/>
                  <a:gd name="T42" fmla="*/ 5 w 38"/>
                  <a:gd name="T43" fmla="*/ 1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38"/>
                  <a:gd name="T68" fmla="*/ 38 w 38"/>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38">
                    <a:moveTo>
                      <a:pt x="38" y="18"/>
                    </a:moveTo>
                    <a:lnTo>
                      <a:pt x="38" y="18"/>
                    </a:lnTo>
                    <a:lnTo>
                      <a:pt x="36" y="10"/>
                    </a:lnTo>
                    <a:lnTo>
                      <a:pt x="32" y="4"/>
                    </a:lnTo>
                    <a:lnTo>
                      <a:pt x="24" y="0"/>
                    </a:lnTo>
                    <a:lnTo>
                      <a:pt x="18" y="0"/>
                    </a:lnTo>
                    <a:lnTo>
                      <a:pt x="10" y="2"/>
                    </a:lnTo>
                    <a:lnTo>
                      <a:pt x="4" y="6"/>
                    </a:lnTo>
                    <a:lnTo>
                      <a:pt x="2" y="12"/>
                    </a:lnTo>
                    <a:lnTo>
                      <a:pt x="0" y="20"/>
                    </a:lnTo>
                    <a:lnTo>
                      <a:pt x="2" y="28"/>
                    </a:lnTo>
                    <a:lnTo>
                      <a:pt x="8" y="34"/>
                    </a:lnTo>
                    <a:lnTo>
                      <a:pt x="14" y="38"/>
                    </a:lnTo>
                    <a:lnTo>
                      <a:pt x="22" y="38"/>
                    </a:lnTo>
                    <a:lnTo>
                      <a:pt x="28" y="36"/>
                    </a:lnTo>
                    <a:lnTo>
                      <a:pt x="34" y="32"/>
                    </a:lnTo>
                    <a:lnTo>
                      <a:pt x="38" y="26"/>
                    </a:lnTo>
                    <a:lnTo>
                      <a:pt x="38" y="18"/>
                    </a:lnTo>
                    <a:close/>
                  </a:path>
                </a:pathLst>
              </a:custGeom>
              <a:solidFill>
                <a:srgbClr val="FFA300"/>
              </a:solidFill>
              <a:ln w="9525">
                <a:noFill/>
                <a:round/>
                <a:headEnd/>
                <a:tailEnd/>
              </a:ln>
            </p:spPr>
            <p:txBody>
              <a:bodyPr/>
              <a:lstStyle/>
              <a:p>
                <a:endParaRPr lang="zh-TW" altLang="en-US"/>
              </a:p>
            </p:txBody>
          </p:sp>
          <p:sp>
            <p:nvSpPr>
              <p:cNvPr id="24779" name="Freeform 211"/>
              <p:cNvSpPr>
                <a:spLocks/>
              </p:cNvSpPr>
              <p:nvPr/>
            </p:nvSpPr>
            <p:spPr bwMode="auto">
              <a:xfrm>
                <a:off x="217" y="207"/>
                <a:ext cx="39" cy="30"/>
              </a:xfrm>
              <a:custGeom>
                <a:avLst/>
                <a:gdLst>
                  <a:gd name="T0" fmla="*/ 6 w 48"/>
                  <a:gd name="T1" fmla="*/ 1 h 50"/>
                  <a:gd name="T2" fmla="*/ 6 w 48"/>
                  <a:gd name="T3" fmla="*/ 1 h 50"/>
                  <a:gd name="T4" fmla="*/ 6 w 48"/>
                  <a:gd name="T5" fmla="*/ 1 h 50"/>
                  <a:gd name="T6" fmla="*/ 6 w 48"/>
                  <a:gd name="T7" fmla="*/ 1 h 50"/>
                  <a:gd name="T8" fmla="*/ 4 w 48"/>
                  <a:gd name="T9" fmla="*/ 1 h 50"/>
                  <a:gd name="T10" fmla="*/ 3 w 48"/>
                  <a:gd name="T11" fmla="*/ 0 h 50"/>
                  <a:gd name="T12" fmla="*/ 3 w 48"/>
                  <a:gd name="T13" fmla="*/ 0 h 50"/>
                  <a:gd name="T14" fmla="*/ 2 w 48"/>
                  <a:gd name="T15" fmla="*/ 1 h 50"/>
                  <a:gd name="T16" fmla="*/ 2 w 48"/>
                  <a:gd name="T17" fmla="*/ 1 h 50"/>
                  <a:gd name="T18" fmla="*/ 2 w 48"/>
                  <a:gd name="T19" fmla="*/ 1 h 50"/>
                  <a:gd name="T20" fmla="*/ 0 w 48"/>
                  <a:gd name="T21" fmla="*/ 1 h 50"/>
                  <a:gd name="T22" fmla="*/ 0 w 48"/>
                  <a:gd name="T23" fmla="*/ 1 h 50"/>
                  <a:gd name="T24" fmla="*/ 2 w 48"/>
                  <a:gd name="T25" fmla="*/ 1 h 50"/>
                  <a:gd name="T26" fmla="*/ 2 w 48"/>
                  <a:gd name="T27" fmla="*/ 1 h 50"/>
                  <a:gd name="T28" fmla="*/ 2 w 48"/>
                  <a:gd name="T29" fmla="*/ 1 h 50"/>
                  <a:gd name="T30" fmla="*/ 4 w 48"/>
                  <a:gd name="T31" fmla="*/ 1 h 50"/>
                  <a:gd name="T32" fmla="*/ 4 w 48"/>
                  <a:gd name="T33" fmla="*/ 1 h 50"/>
                  <a:gd name="T34" fmla="*/ 5 w 48"/>
                  <a:gd name="T35" fmla="*/ 1 h 50"/>
                  <a:gd name="T36" fmla="*/ 6 w 48"/>
                  <a:gd name="T37" fmla="*/ 1 h 50"/>
                  <a:gd name="T38" fmla="*/ 6 w 48"/>
                  <a:gd name="T39" fmla="*/ 1 h 50"/>
                  <a:gd name="T40" fmla="*/ 6 w 48"/>
                  <a:gd name="T41" fmla="*/ 1 h 50"/>
                  <a:gd name="T42" fmla="*/ 6 w 48"/>
                  <a:gd name="T43" fmla="*/ 1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50"/>
                  <a:gd name="T68" fmla="*/ 48 w 48"/>
                  <a:gd name="T69" fmla="*/ 50 h 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50">
                    <a:moveTo>
                      <a:pt x="48" y="24"/>
                    </a:moveTo>
                    <a:lnTo>
                      <a:pt x="48" y="24"/>
                    </a:lnTo>
                    <a:lnTo>
                      <a:pt x="46" y="14"/>
                    </a:lnTo>
                    <a:lnTo>
                      <a:pt x="40" y="6"/>
                    </a:lnTo>
                    <a:lnTo>
                      <a:pt x="32" y="2"/>
                    </a:lnTo>
                    <a:lnTo>
                      <a:pt x="22" y="0"/>
                    </a:lnTo>
                    <a:lnTo>
                      <a:pt x="14" y="2"/>
                    </a:lnTo>
                    <a:lnTo>
                      <a:pt x="6" y="8"/>
                    </a:lnTo>
                    <a:lnTo>
                      <a:pt x="2" y="16"/>
                    </a:lnTo>
                    <a:lnTo>
                      <a:pt x="0" y="26"/>
                    </a:lnTo>
                    <a:lnTo>
                      <a:pt x="4" y="36"/>
                    </a:lnTo>
                    <a:lnTo>
                      <a:pt x="10" y="44"/>
                    </a:lnTo>
                    <a:lnTo>
                      <a:pt x="18" y="48"/>
                    </a:lnTo>
                    <a:lnTo>
                      <a:pt x="28" y="50"/>
                    </a:lnTo>
                    <a:lnTo>
                      <a:pt x="36" y="48"/>
                    </a:lnTo>
                    <a:lnTo>
                      <a:pt x="44" y="42"/>
                    </a:lnTo>
                    <a:lnTo>
                      <a:pt x="48" y="34"/>
                    </a:lnTo>
                    <a:lnTo>
                      <a:pt x="48" y="24"/>
                    </a:lnTo>
                    <a:close/>
                  </a:path>
                </a:pathLst>
              </a:custGeom>
              <a:solidFill>
                <a:srgbClr val="FFBF00"/>
              </a:solidFill>
              <a:ln w="9525">
                <a:noFill/>
                <a:round/>
                <a:headEnd/>
                <a:tailEnd/>
              </a:ln>
            </p:spPr>
            <p:txBody>
              <a:bodyPr/>
              <a:lstStyle/>
              <a:p>
                <a:endParaRPr lang="zh-TW" altLang="en-US"/>
              </a:p>
            </p:txBody>
          </p:sp>
          <p:sp>
            <p:nvSpPr>
              <p:cNvPr id="24780" name="Freeform 212"/>
              <p:cNvSpPr>
                <a:spLocks/>
              </p:cNvSpPr>
              <p:nvPr/>
            </p:nvSpPr>
            <p:spPr bwMode="auto">
              <a:xfrm>
                <a:off x="247" y="207"/>
                <a:ext cx="38" cy="30"/>
              </a:xfrm>
              <a:custGeom>
                <a:avLst/>
                <a:gdLst>
                  <a:gd name="T0" fmla="*/ 5 w 48"/>
                  <a:gd name="T1" fmla="*/ 1 h 50"/>
                  <a:gd name="T2" fmla="*/ 5 w 48"/>
                  <a:gd name="T3" fmla="*/ 1 h 50"/>
                  <a:gd name="T4" fmla="*/ 5 w 48"/>
                  <a:gd name="T5" fmla="*/ 1 h 50"/>
                  <a:gd name="T6" fmla="*/ 4 w 48"/>
                  <a:gd name="T7" fmla="*/ 1 h 50"/>
                  <a:gd name="T8" fmla="*/ 3 w 48"/>
                  <a:gd name="T9" fmla="*/ 0 h 50"/>
                  <a:gd name="T10" fmla="*/ 2 w 48"/>
                  <a:gd name="T11" fmla="*/ 0 h 50"/>
                  <a:gd name="T12" fmla="*/ 2 w 48"/>
                  <a:gd name="T13" fmla="*/ 0 h 50"/>
                  <a:gd name="T14" fmla="*/ 2 w 48"/>
                  <a:gd name="T15" fmla="*/ 1 h 50"/>
                  <a:gd name="T16" fmla="*/ 2 w 48"/>
                  <a:gd name="T17" fmla="*/ 1 h 50"/>
                  <a:gd name="T18" fmla="*/ 2 w 48"/>
                  <a:gd name="T19" fmla="*/ 1 h 50"/>
                  <a:gd name="T20" fmla="*/ 0 w 48"/>
                  <a:gd name="T21" fmla="*/ 1 h 50"/>
                  <a:gd name="T22" fmla="*/ 0 w 48"/>
                  <a:gd name="T23" fmla="*/ 1 h 50"/>
                  <a:gd name="T24" fmla="*/ 2 w 48"/>
                  <a:gd name="T25" fmla="*/ 1 h 50"/>
                  <a:gd name="T26" fmla="*/ 2 w 48"/>
                  <a:gd name="T27" fmla="*/ 1 h 50"/>
                  <a:gd name="T28" fmla="*/ 2 w 48"/>
                  <a:gd name="T29" fmla="*/ 1 h 50"/>
                  <a:gd name="T30" fmla="*/ 2 w 48"/>
                  <a:gd name="T31" fmla="*/ 1 h 50"/>
                  <a:gd name="T32" fmla="*/ 2 w 48"/>
                  <a:gd name="T33" fmla="*/ 1 h 50"/>
                  <a:gd name="T34" fmla="*/ 4 w 48"/>
                  <a:gd name="T35" fmla="*/ 1 h 50"/>
                  <a:gd name="T36" fmla="*/ 4 w 48"/>
                  <a:gd name="T37" fmla="*/ 1 h 50"/>
                  <a:gd name="T38" fmla="*/ 5 w 48"/>
                  <a:gd name="T39" fmla="*/ 1 h 50"/>
                  <a:gd name="T40" fmla="*/ 5 w 48"/>
                  <a:gd name="T41" fmla="*/ 1 h 50"/>
                  <a:gd name="T42" fmla="*/ 5 w 48"/>
                  <a:gd name="T43" fmla="*/ 1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50"/>
                  <a:gd name="T68" fmla="*/ 48 w 48"/>
                  <a:gd name="T69" fmla="*/ 50 h 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50">
                    <a:moveTo>
                      <a:pt x="48" y="24"/>
                    </a:moveTo>
                    <a:lnTo>
                      <a:pt x="48" y="24"/>
                    </a:lnTo>
                    <a:lnTo>
                      <a:pt x="46" y="14"/>
                    </a:lnTo>
                    <a:lnTo>
                      <a:pt x="40" y="6"/>
                    </a:lnTo>
                    <a:lnTo>
                      <a:pt x="32" y="0"/>
                    </a:lnTo>
                    <a:lnTo>
                      <a:pt x="22" y="0"/>
                    </a:lnTo>
                    <a:lnTo>
                      <a:pt x="12" y="2"/>
                    </a:lnTo>
                    <a:lnTo>
                      <a:pt x="6" y="8"/>
                    </a:lnTo>
                    <a:lnTo>
                      <a:pt x="2" y="16"/>
                    </a:lnTo>
                    <a:lnTo>
                      <a:pt x="0" y="26"/>
                    </a:lnTo>
                    <a:lnTo>
                      <a:pt x="4" y="36"/>
                    </a:lnTo>
                    <a:lnTo>
                      <a:pt x="10" y="44"/>
                    </a:lnTo>
                    <a:lnTo>
                      <a:pt x="18" y="48"/>
                    </a:lnTo>
                    <a:lnTo>
                      <a:pt x="28" y="50"/>
                    </a:lnTo>
                    <a:lnTo>
                      <a:pt x="36" y="48"/>
                    </a:lnTo>
                    <a:lnTo>
                      <a:pt x="44" y="42"/>
                    </a:lnTo>
                    <a:lnTo>
                      <a:pt x="48" y="34"/>
                    </a:lnTo>
                    <a:lnTo>
                      <a:pt x="48" y="24"/>
                    </a:lnTo>
                    <a:close/>
                  </a:path>
                </a:pathLst>
              </a:custGeom>
              <a:solidFill>
                <a:srgbClr val="FFA300"/>
              </a:solidFill>
              <a:ln w="9525">
                <a:noFill/>
                <a:round/>
                <a:headEnd/>
                <a:tailEnd/>
              </a:ln>
            </p:spPr>
            <p:txBody>
              <a:bodyPr/>
              <a:lstStyle/>
              <a:p>
                <a:endParaRPr lang="zh-TW" altLang="en-US"/>
              </a:p>
            </p:txBody>
          </p:sp>
          <p:sp>
            <p:nvSpPr>
              <p:cNvPr id="24781" name="Freeform 213"/>
              <p:cNvSpPr>
                <a:spLocks/>
              </p:cNvSpPr>
              <p:nvPr/>
            </p:nvSpPr>
            <p:spPr bwMode="auto">
              <a:xfrm>
                <a:off x="368" y="254"/>
                <a:ext cx="39" cy="32"/>
              </a:xfrm>
              <a:custGeom>
                <a:avLst/>
                <a:gdLst>
                  <a:gd name="T0" fmla="*/ 6 w 48"/>
                  <a:gd name="T1" fmla="*/ 1 h 52"/>
                  <a:gd name="T2" fmla="*/ 6 w 48"/>
                  <a:gd name="T3" fmla="*/ 1 h 52"/>
                  <a:gd name="T4" fmla="*/ 6 w 48"/>
                  <a:gd name="T5" fmla="*/ 1 h 52"/>
                  <a:gd name="T6" fmla="*/ 6 w 48"/>
                  <a:gd name="T7" fmla="*/ 1 h 52"/>
                  <a:gd name="T8" fmla="*/ 4 w 48"/>
                  <a:gd name="T9" fmla="*/ 1 h 52"/>
                  <a:gd name="T10" fmla="*/ 3 w 48"/>
                  <a:gd name="T11" fmla="*/ 0 h 52"/>
                  <a:gd name="T12" fmla="*/ 3 w 48"/>
                  <a:gd name="T13" fmla="*/ 0 h 52"/>
                  <a:gd name="T14" fmla="*/ 2 w 48"/>
                  <a:gd name="T15" fmla="*/ 1 h 52"/>
                  <a:gd name="T16" fmla="*/ 2 w 48"/>
                  <a:gd name="T17" fmla="*/ 1 h 52"/>
                  <a:gd name="T18" fmla="*/ 0 w 48"/>
                  <a:gd name="T19" fmla="*/ 1 h 52"/>
                  <a:gd name="T20" fmla="*/ 0 w 48"/>
                  <a:gd name="T21" fmla="*/ 1 h 52"/>
                  <a:gd name="T22" fmla="*/ 0 w 48"/>
                  <a:gd name="T23" fmla="*/ 1 h 52"/>
                  <a:gd name="T24" fmla="*/ 2 w 48"/>
                  <a:gd name="T25" fmla="*/ 1 h 52"/>
                  <a:gd name="T26" fmla="*/ 2 w 48"/>
                  <a:gd name="T27" fmla="*/ 1 h 52"/>
                  <a:gd name="T28" fmla="*/ 2 w 48"/>
                  <a:gd name="T29" fmla="*/ 1 h 52"/>
                  <a:gd name="T30" fmla="*/ 3 w 48"/>
                  <a:gd name="T31" fmla="*/ 1 h 52"/>
                  <a:gd name="T32" fmla="*/ 3 w 48"/>
                  <a:gd name="T33" fmla="*/ 1 h 52"/>
                  <a:gd name="T34" fmla="*/ 5 w 48"/>
                  <a:gd name="T35" fmla="*/ 1 h 52"/>
                  <a:gd name="T36" fmla="*/ 6 w 48"/>
                  <a:gd name="T37" fmla="*/ 1 h 52"/>
                  <a:gd name="T38" fmla="*/ 6 w 48"/>
                  <a:gd name="T39" fmla="*/ 1 h 52"/>
                  <a:gd name="T40" fmla="*/ 6 w 48"/>
                  <a:gd name="T41" fmla="*/ 1 h 52"/>
                  <a:gd name="T42" fmla="*/ 6 w 48"/>
                  <a:gd name="T43" fmla="*/ 1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52"/>
                  <a:gd name="T68" fmla="*/ 48 w 4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52">
                    <a:moveTo>
                      <a:pt x="48" y="24"/>
                    </a:moveTo>
                    <a:lnTo>
                      <a:pt x="48" y="24"/>
                    </a:lnTo>
                    <a:lnTo>
                      <a:pt x="46" y="14"/>
                    </a:lnTo>
                    <a:lnTo>
                      <a:pt x="40" y="8"/>
                    </a:lnTo>
                    <a:lnTo>
                      <a:pt x="30" y="2"/>
                    </a:lnTo>
                    <a:lnTo>
                      <a:pt x="22" y="0"/>
                    </a:lnTo>
                    <a:lnTo>
                      <a:pt x="12" y="4"/>
                    </a:lnTo>
                    <a:lnTo>
                      <a:pt x="4" y="10"/>
                    </a:lnTo>
                    <a:lnTo>
                      <a:pt x="0" y="18"/>
                    </a:lnTo>
                    <a:lnTo>
                      <a:pt x="0" y="28"/>
                    </a:lnTo>
                    <a:lnTo>
                      <a:pt x="2" y="38"/>
                    </a:lnTo>
                    <a:lnTo>
                      <a:pt x="8" y="44"/>
                    </a:lnTo>
                    <a:lnTo>
                      <a:pt x="16" y="50"/>
                    </a:lnTo>
                    <a:lnTo>
                      <a:pt x="26" y="52"/>
                    </a:lnTo>
                    <a:lnTo>
                      <a:pt x="36" y="48"/>
                    </a:lnTo>
                    <a:lnTo>
                      <a:pt x="42" y="42"/>
                    </a:lnTo>
                    <a:lnTo>
                      <a:pt x="48" y="34"/>
                    </a:lnTo>
                    <a:lnTo>
                      <a:pt x="48" y="24"/>
                    </a:lnTo>
                    <a:close/>
                  </a:path>
                </a:pathLst>
              </a:custGeom>
              <a:solidFill>
                <a:srgbClr val="FFBF00"/>
              </a:solidFill>
              <a:ln w="9525">
                <a:noFill/>
                <a:round/>
                <a:headEnd/>
                <a:tailEnd/>
              </a:ln>
            </p:spPr>
            <p:txBody>
              <a:bodyPr/>
              <a:lstStyle/>
              <a:p>
                <a:endParaRPr lang="zh-TW" altLang="en-US"/>
              </a:p>
            </p:txBody>
          </p:sp>
          <p:grpSp>
            <p:nvGrpSpPr>
              <p:cNvPr id="24782" name="Group 214"/>
              <p:cNvGrpSpPr>
                <a:grpSpLocks/>
              </p:cNvGrpSpPr>
              <p:nvPr/>
            </p:nvGrpSpPr>
            <p:grpSpPr bwMode="auto">
              <a:xfrm>
                <a:off x="16" y="56"/>
                <a:ext cx="593" cy="980"/>
                <a:chOff x="4422" y="2560"/>
                <a:chExt cx="728" cy="1636"/>
              </a:xfrm>
            </p:grpSpPr>
            <p:sp>
              <p:nvSpPr>
                <p:cNvPr id="24989" name="Freeform 215"/>
                <p:cNvSpPr>
                  <a:spLocks/>
                </p:cNvSpPr>
                <p:nvPr/>
              </p:nvSpPr>
              <p:spPr bwMode="auto">
                <a:xfrm>
                  <a:off x="4918" y="2626"/>
                  <a:ext cx="38" cy="40"/>
                </a:xfrm>
                <a:custGeom>
                  <a:avLst/>
                  <a:gdLst>
                    <a:gd name="T0" fmla="*/ 38 w 38"/>
                    <a:gd name="T1" fmla="*/ 20 h 40"/>
                    <a:gd name="T2" fmla="*/ 38 w 38"/>
                    <a:gd name="T3" fmla="*/ 20 h 40"/>
                    <a:gd name="T4" fmla="*/ 34 w 38"/>
                    <a:gd name="T5" fmla="*/ 12 h 40"/>
                    <a:gd name="T6" fmla="*/ 30 w 38"/>
                    <a:gd name="T7" fmla="*/ 6 h 40"/>
                    <a:gd name="T8" fmla="*/ 24 w 38"/>
                    <a:gd name="T9" fmla="*/ 2 h 40"/>
                    <a:gd name="T10" fmla="*/ 16 w 38"/>
                    <a:gd name="T11" fmla="*/ 0 h 40"/>
                    <a:gd name="T12" fmla="*/ 16 w 38"/>
                    <a:gd name="T13" fmla="*/ 0 h 40"/>
                    <a:gd name="T14" fmla="*/ 10 w 38"/>
                    <a:gd name="T15" fmla="*/ 2 h 40"/>
                    <a:gd name="T16" fmla="*/ 4 w 38"/>
                    <a:gd name="T17" fmla="*/ 8 h 40"/>
                    <a:gd name="T18" fmla="*/ 0 w 38"/>
                    <a:gd name="T19" fmla="*/ 14 h 40"/>
                    <a:gd name="T20" fmla="*/ 0 w 38"/>
                    <a:gd name="T21" fmla="*/ 22 h 40"/>
                    <a:gd name="T22" fmla="*/ 0 w 38"/>
                    <a:gd name="T23" fmla="*/ 22 h 40"/>
                    <a:gd name="T24" fmla="*/ 2 w 38"/>
                    <a:gd name="T25" fmla="*/ 28 h 40"/>
                    <a:gd name="T26" fmla="*/ 6 w 38"/>
                    <a:gd name="T27" fmla="*/ 34 h 40"/>
                    <a:gd name="T28" fmla="*/ 14 w 38"/>
                    <a:gd name="T29" fmla="*/ 38 h 40"/>
                    <a:gd name="T30" fmla="*/ 20 w 38"/>
                    <a:gd name="T31" fmla="*/ 40 h 40"/>
                    <a:gd name="T32" fmla="*/ 20 w 38"/>
                    <a:gd name="T33" fmla="*/ 40 h 40"/>
                    <a:gd name="T34" fmla="*/ 28 w 38"/>
                    <a:gd name="T35" fmla="*/ 38 h 40"/>
                    <a:gd name="T36" fmla="*/ 34 w 38"/>
                    <a:gd name="T37" fmla="*/ 34 h 40"/>
                    <a:gd name="T38" fmla="*/ 36 w 38"/>
                    <a:gd name="T39" fmla="*/ 26 h 40"/>
                    <a:gd name="T40" fmla="*/ 38 w 38"/>
                    <a:gd name="T41" fmla="*/ 20 h 40"/>
                    <a:gd name="T42" fmla="*/ 38 w 38"/>
                    <a:gd name="T43" fmla="*/ 2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40"/>
                    <a:gd name="T68" fmla="*/ 38 w 38"/>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40">
                      <a:moveTo>
                        <a:pt x="38" y="20"/>
                      </a:moveTo>
                      <a:lnTo>
                        <a:pt x="38" y="20"/>
                      </a:lnTo>
                      <a:lnTo>
                        <a:pt x="34" y="12"/>
                      </a:lnTo>
                      <a:lnTo>
                        <a:pt x="30" y="6"/>
                      </a:lnTo>
                      <a:lnTo>
                        <a:pt x="24" y="2"/>
                      </a:lnTo>
                      <a:lnTo>
                        <a:pt x="16" y="0"/>
                      </a:lnTo>
                      <a:lnTo>
                        <a:pt x="10" y="2"/>
                      </a:lnTo>
                      <a:lnTo>
                        <a:pt x="4" y="8"/>
                      </a:lnTo>
                      <a:lnTo>
                        <a:pt x="0" y="14"/>
                      </a:lnTo>
                      <a:lnTo>
                        <a:pt x="0" y="22"/>
                      </a:lnTo>
                      <a:lnTo>
                        <a:pt x="2" y="28"/>
                      </a:lnTo>
                      <a:lnTo>
                        <a:pt x="6" y="34"/>
                      </a:lnTo>
                      <a:lnTo>
                        <a:pt x="14" y="38"/>
                      </a:lnTo>
                      <a:lnTo>
                        <a:pt x="20" y="40"/>
                      </a:lnTo>
                      <a:lnTo>
                        <a:pt x="28" y="38"/>
                      </a:lnTo>
                      <a:lnTo>
                        <a:pt x="34" y="34"/>
                      </a:lnTo>
                      <a:lnTo>
                        <a:pt x="36" y="26"/>
                      </a:lnTo>
                      <a:lnTo>
                        <a:pt x="38" y="20"/>
                      </a:lnTo>
                      <a:close/>
                    </a:path>
                  </a:pathLst>
                </a:custGeom>
                <a:solidFill>
                  <a:srgbClr val="FFBF00"/>
                </a:solidFill>
                <a:ln w="9525">
                  <a:noFill/>
                  <a:round/>
                  <a:headEnd/>
                  <a:tailEnd/>
                </a:ln>
              </p:spPr>
              <p:txBody>
                <a:bodyPr/>
                <a:lstStyle/>
                <a:p>
                  <a:endParaRPr lang="zh-TW" altLang="en-US"/>
                </a:p>
              </p:txBody>
            </p:sp>
            <p:sp>
              <p:nvSpPr>
                <p:cNvPr id="24990" name="Freeform 216"/>
                <p:cNvSpPr>
                  <a:spLocks/>
                </p:cNvSpPr>
                <p:nvPr/>
              </p:nvSpPr>
              <p:spPr bwMode="auto">
                <a:xfrm>
                  <a:off x="4720" y="2882"/>
                  <a:ext cx="66" cy="68"/>
                </a:xfrm>
                <a:custGeom>
                  <a:avLst/>
                  <a:gdLst>
                    <a:gd name="T0" fmla="*/ 66 w 66"/>
                    <a:gd name="T1" fmla="*/ 32 h 68"/>
                    <a:gd name="T2" fmla="*/ 66 w 66"/>
                    <a:gd name="T3" fmla="*/ 32 h 68"/>
                    <a:gd name="T4" fmla="*/ 64 w 66"/>
                    <a:gd name="T5" fmla="*/ 24 h 68"/>
                    <a:gd name="T6" fmla="*/ 62 w 66"/>
                    <a:gd name="T7" fmla="*/ 18 h 68"/>
                    <a:gd name="T8" fmla="*/ 58 w 66"/>
                    <a:gd name="T9" fmla="*/ 12 h 68"/>
                    <a:gd name="T10" fmla="*/ 54 w 66"/>
                    <a:gd name="T11" fmla="*/ 8 h 68"/>
                    <a:gd name="T12" fmla="*/ 48 w 66"/>
                    <a:gd name="T13" fmla="*/ 4 h 68"/>
                    <a:gd name="T14" fmla="*/ 42 w 66"/>
                    <a:gd name="T15" fmla="*/ 0 h 68"/>
                    <a:gd name="T16" fmla="*/ 36 w 66"/>
                    <a:gd name="T17" fmla="*/ 0 h 68"/>
                    <a:gd name="T18" fmla="*/ 28 w 66"/>
                    <a:gd name="T19" fmla="*/ 0 h 68"/>
                    <a:gd name="T20" fmla="*/ 28 w 66"/>
                    <a:gd name="T21" fmla="*/ 0 h 68"/>
                    <a:gd name="T22" fmla="*/ 22 w 66"/>
                    <a:gd name="T23" fmla="*/ 0 h 68"/>
                    <a:gd name="T24" fmla="*/ 16 w 66"/>
                    <a:gd name="T25" fmla="*/ 2 h 68"/>
                    <a:gd name="T26" fmla="*/ 12 w 66"/>
                    <a:gd name="T27" fmla="*/ 6 h 68"/>
                    <a:gd name="T28" fmla="*/ 6 w 66"/>
                    <a:gd name="T29" fmla="*/ 10 h 68"/>
                    <a:gd name="T30" fmla="*/ 4 w 66"/>
                    <a:gd name="T31" fmla="*/ 16 h 68"/>
                    <a:gd name="T32" fmla="*/ 0 w 66"/>
                    <a:gd name="T33" fmla="*/ 22 h 68"/>
                    <a:gd name="T34" fmla="*/ 0 w 66"/>
                    <a:gd name="T35" fmla="*/ 28 h 68"/>
                    <a:gd name="T36" fmla="*/ 0 w 66"/>
                    <a:gd name="T37" fmla="*/ 36 h 68"/>
                    <a:gd name="T38" fmla="*/ 0 w 66"/>
                    <a:gd name="T39" fmla="*/ 36 h 68"/>
                    <a:gd name="T40" fmla="*/ 0 w 66"/>
                    <a:gd name="T41" fmla="*/ 42 h 68"/>
                    <a:gd name="T42" fmla="*/ 4 w 66"/>
                    <a:gd name="T43" fmla="*/ 48 h 68"/>
                    <a:gd name="T44" fmla="*/ 12 w 66"/>
                    <a:gd name="T45" fmla="*/ 60 h 68"/>
                    <a:gd name="T46" fmla="*/ 16 w 66"/>
                    <a:gd name="T47" fmla="*/ 64 h 68"/>
                    <a:gd name="T48" fmla="*/ 22 w 66"/>
                    <a:gd name="T49" fmla="*/ 66 h 68"/>
                    <a:gd name="T50" fmla="*/ 30 w 66"/>
                    <a:gd name="T51" fmla="*/ 68 h 68"/>
                    <a:gd name="T52" fmla="*/ 36 w 66"/>
                    <a:gd name="T53" fmla="*/ 68 h 68"/>
                    <a:gd name="T54" fmla="*/ 36 w 66"/>
                    <a:gd name="T55" fmla="*/ 68 h 68"/>
                    <a:gd name="T56" fmla="*/ 42 w 66"/>
                    <a:gd name="T57" fmla="*/ 68 h 68"/>
                    <a:gd name="T58" fmla="*/ 48 w 66"/>
                    <a:gd name="T59" fmla="*/ 64 h 68"/>
                    <a:gd name="T60" fmla="*/ 54 w 66"/>
                    <a:gd name="T61" fmla="*/ 62 h 68"/>
                    <a:gd name="T62" fmla="*/ 58 w 66"/>
                    <a:gd name="T63" fmla="*/ 56 h 68"/>
                    <a:gd name="T64" fmla="*/ 62 w 66"/>
                    <a:gd name="T65" fmla="*/ 52 h 68"/>
                    <a:gd name="T66" fmla="*/ 64 w 66"/>
                    <a:gd name="T67" fmla="*/ 46 h 68"/>
                    <a:gd name="T68" fmla="*/ 66 w 66"/>
                    <a:gd name="T69" fmla="*/ 38 h 68"/>
                    <a:gd name="T70" fmla="*/ 66 w 66"/>
                    <a:gd name="T71" fmla="*/ 32 h 68"/>
                    <a:gd name="T72" fmla="*/ 66 w 66"/>
                    <a:gd name="T73" fmla="*/ 32 h 6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6"/>
                    <a:gd name="T112" fmla="*/ 0 h 68"/>
                    <a:gd name="T113" fmla="*/ 66 w 66"/>
                    <a:gd name="T114" fmla="*/ 68 h 6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6" h="68">
                      <a:moveTo>
                        <a:pt x="66" y="32"/>
                      </a:moveTo>
                      <a:lnTo>
                        <a:pt x="66" y="32"/>
                      </a:lnTo>
                      <a:lnTo>
                        <a:pt x="64" y="24"/>
                      </a:lnTo>
                      <a:lnTo>
                        <a:pt x="62" y="18"/>
                      </a:lnTo>
                      <a:lnTo>
                        <a:pt x="58" y="12"/>
                      </a:lnTo>
                      <a:lnTo>
                        <a:pt x="54" y="8"/>
                      </a:lnTo>
                      <a:lnTo>
                        <a:pt x="48" y="4"/>
                      </a:lnTo>
                      <a:lnTo>
                        <a:pt x="42" y="0"/>
                      </a:lnTo>
                      <a:lnTo>
                        <a:pt x="36" y="0"/>
                      </a:lnTo>
                      <a:lnTo>
                        <a:pt x="28" y="0"/>
                      </a:lnTo>
                      <a:lnTo>
                        <a:pt x="22" y="0"/>
                      </a:lnTo>
                      <a:lnTo>
                        <a:pt x="16" y="2"/>
                      </a:lnTo>
                      <a:lnTo>
                        <a:pt x="12" y="6"/>
                      </a:lnTo>
                      <a:lnTo>
                        <a:pt x="6" y="10"/>
                      </a:lnTo>
                      <a:lnTo>
                        <a:pt x="4" y="16"/>
                      </a:lnTo>
                      <a:lnTo>
                        <a:pt x="0" y="22"/>
                      </a:lnTo>
                      <a:lnTo>
                        <a:pt x="0" y="28"/>
                      </a:lnTo>
                      <a:lnTo>
                        <a:pt x="0" y="36"/>
                      </a:lnTo>
                      <a:lnTo>
                        <a:pt x="0" y="42"/>
                      </a:lnTo>
                      <a:lnTo>
                        <a:pt x="4" y="48"/>
                      </a:lnTo>
                      <a:lnTo>
                        <a:pt x="12" y="60"/>
                      </a:lnTo>
                      <a:lnTo>
                        <a:pt x="16" y="64"/>
                      </a:lnTo>
                      <a:lnTo>
                        <a:pt x="22" y="66"/>
                      </a:lnTo>
                      <a:lnTo>
                        <a:pt x="30" y="68"/>
                      </a:lnTo>
                      <a:lnTo>
                        <a:pt x="36" y="68"/>
                      </a:lnTo>
                      <a:lnTo>
                        <a:pt x="42" y="68"/>
                      </a:lnTo>
                      <a:lnTo>
                        <a:pt x="48" y="64"/>
                      </a:lnTo>
                      <a:lnTo>
                        <a:pt x="54" y="62"/>
                      </a:lnTo>
                      <a:lnTo>
                        <a:pt x="58" y="56"/>
                      </a:lnTo>
                      <a:lnTo>
                        <a:pt x="62" y="52"/>
                      </a:lnTo>
                      <a:lnTo>
                        <a:pt x="64" y="46"/>
                      </a:lnTo>
                      <a:lnTo>
                        <a:pt x="66" y="38"/>
                      </a:lnTo>
                      <a:lnTo>
                        <a:pt x="66" y="32"/>
                      </a:lnTo>
                      <a:close/>
                    </a:path>
                  </a:pathLst>
                </a:custGeom>
                <a:solidFill>
                  <a:srgbClr val="FFBF00"/>
                </a:solidFill>
                <a:ln w="9525">
                  <a:noFill/>
                  <a:round/>
                  <a:headEnd/>
                  <a:tailEnd/>
                </a:ln>
              </p:spPr>
              <p:txBody>
                <a:bodyPr/>
                <a:lstStyle/>
                <a:p>
                  <a:endParaRPr lang="zh-TW" altLang="en-US"/>
                </a:p>
              </p:txBody>
            </p:sp>
            <p:sp>
              <p:nvSpPr>
                <p:cNvPr id="24991" name="Freeform 217"/>
                <p:cNvSpPr>
                  <a:spLocks/>
                </p:cNvSpPr>
                <p:nvPr/>
              </p:nvSpPr>
              <p:spPr bwMode="auto">
                <a:xfrm>
                  <a:off x="4706" y="2940"/>
                  <a:ext cx="38" cy="40"/>
                </a:xfrm>
                <a:custGeom>
                  <a:avLst/>
                  <a:gdLst>
                    <a:gd name="T0" fmla="*/ 38 w 38"/>
                    <a:gd name="T1" fmla="*/ 18 h 40"/>
                    <a:gd name="T2" fmla="*/ 38 w 38"/>
                    <a:gd name="T3" fmla="*/ 18 h 40"/>
                    <a:gd name="T4" fmla="*/ 36 w 38"/>
                    <a:gd name="T5" fmla="*/ 12 h 40"/>
                    <a:gd name="T6" fmla="*/ 32 w 38"/>
                    <a:gd name="T7" fmla="*/ 6 h 40"/>
                    <a:gd name="T8" fmla="*/ 26 w 38"/>
                    <a:gd name="T9" fmla="*/ 2 h 40"/>
                    <a:gd name="T10" fmla="*/ 18 w 38"/>
                    <a:gd name="T11" fmla="*/ 0 h 40"/>
                    <a:gd name="T12" fmla="*/ 18 w 38"/>
                    <a:gd name="T13" fmla="*/ 0 h 40"/>
                    <a:gd name="T14" fmla="*/ 10 w 38"/>
                    <a:gd name="T15" fmla="*/ 2 h 40"/>
                    <a:gd name="T16" fmla="*/ 6 w 38"/>
                    <a:gd name="T17" fmla="*/ 6 h 40"/>
                    <a:gd name="T18" fmla="*/ 2 w 38"/>
                    <a:gd name="T19" fmla="*/ 14 h 40"/>
                    <a:gd name="T20" fmla="*/ 0 w 38"/>
                    <a:gd name="T21" fmla="*/ 20 h 40"/>
                    <a:gd name="T22" fmla="*/ 0 w 38"/>
                    <a:gd name="T23" fmla="*/ 20 h 40"/>
                    <a:gd name="T24" fmla="*/ 4 w 38"/>
                    <a:gd name="T25" fmla="*/ 28 h 40"/>
                    <a:gd name="T26" fmla="*/ 8 w 38"/>
                    <a:gd name="T27" fmla="*/ 34 h 40"/>
                    <a:gd name="T28" fmla="*/ 14 w 38"/>
                    <a:gd name="T29" fmla="*/ 38 h 40"/>
                    <a:gd name="T30" fmla="*/ 22 w 38"/>
                    <a:gd name="T31" fmla="*/ 40 h 40"/>
                    <a:gd name="T32" fmla="*/ 22 w 38"/>
                    <a:gd name="T33" fmla="*/ 40 h 40"/>
                    <a:gd name="T34" fmla="*/ 28 w 38"/>
                    <a:gd name="T35" fmla="*/ 38 h 40"/>
                    <a:gd name="T36" fmla="*/ 34 w 38"/>
                    <a:gd name="T37" fmla="*/ 32 h 40"/>
                    <a:gd name="T38" fmla="*/ 38 w 38"/>
                    <a:gd name="T39" fmla="*/ 26 h 40"/>
                    <a:gd name="T40" fmla="*/ 38 w 38"/>
                    <a:gd name="T41" fmla="*/ 18 h 40"/>
                    <a:gd name="T42" fmla="*/ 38 w 38"/>
                    <a:gd name="T43" fmla="*/ 18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40"/>
                    <a:gd name="T68" fmla="*/ 38 w 38"/>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40">
                      <a:moveTo>
                        <a:pt x="38" y="18"/>
                      </a:moveTo>
                      <a:lnTo>
                        <a:pt x="38" y="18"/>
                      </a:lnTo>
                      <a:lnTo>
                        <a:pt x="36" y="12"/>
                      </a:lnTo>
                      <a:lnTo>
                        <a:pt x="32" y="6"/>
                      </a:lnTo>
                      <a:lnTo>
                        <a:pt x="26" y="2"/>
                      </a:lnTo>
                      <a:lnTo>
                        <a:pt x="18" y="0"/>
                      </a:lnTo>
                      <a:lnTo>
                        <a:pt x="10" y="2"/>
                      </a:lnTo>
                      <a:lnTo>
                        <a:pt x="6" y="6"/>
                      </a:lnTo>
                      <a:lnTo>
                        <a:pt x="2" y="14"/>
                      </a:lnTo>
                      <a:lnTo>
                        <a:pt x="0" y="20"/>
                      </a:lnTo>
                      <a:lnTo>
                        <a:pt x="4" y="28"/>
                      </a:lnTo>
                      <a:lnTo>
                        <a:pt x="8" y="34"/>
                      </a:lnTo>
                      <a:lnTo>
                        <a:pt x="14" y="38"/>
                      </a:lnTo>
                      <a:lnTo>
                        <a:pt x="22" y="40"/>
                      </a:lnTo>
                      <a:lnTo>
                        <a:pt x="28" y="38"/>
                      </a:lnTo>
                      <a:lnTo>
                        <a:pt x="34" y="32"/>
                      </a:lnTo>
                      <a:lnTo>
                        <a:pt x="38" y="26"/>
                      </a:lnTo>
                      <a:lnTo>
                        <a:pt x="38" y="18"/>
                      </a:lnTo>
                      <a:close/>
                    </a:path>
                  </a:pathLst>
                </a:custGeom>
                <a:solidFill>
                  <a:srgbClr val="FFA300"/>
                </a:solidFill>
                <a:ln w="9525">
                  <a:noFill/>
                  <a:round/>
                  <a:headEnd/>
                  <a:tailEnd/>
                </a:ln>
              </p:spPr>
              <p:txBody>
                <a:bodyPr/>
                <a:lstStyle/>
                <a:p>
                  <a:endParaRPr lang="zh-TW" altLang="en-US"/>
                </a:p>
              </p:txBody>
            </p:sp>
            <p:sp>
              <p:nvSpPr>
                <p:cNvPr id="24992" name="Freeform 218"/>
                <p:cNvSpPr>
                  <a:spLocks/>
                </p:cNvSpPr>
                <p:nvPr/>
              </p:nvSpPr>
              <p:spPr bwMode="auto">
                <a:xfrm>
                  <a:off x="4696" y="2870"/>
                  <a:ext cx="36" cy="40"/>
                </a:xfrm>
                <a:custGeom>
                  <a:avLst/>
                  <a:gdLst>
                    <a:gd name="T0" fmla="*/ 36 w 36"/>
                    <a:gd name="T1" fmla="*/ 18 h 40"/>
                    <a:gd name="T2" fmla="*/ 36 w 36"/>
                    <a:gd name="T3" fmla="*/ 18 h 40"/>
                    <a:gd name="T4" fmla="*/ 34 w 36"/>
                    <a:gd name="T5" fmla="*/ 10 h 40"/>
                    <a:gd name="T6" fmla="*/ 30 w 36"/>
                    <a:gd name="T7" fmla="*/ 4 h 40"/>
                    <a:gd name="T8" fmla="*/ 24 w 36"/>
                    <a:gd name="T9" fmla="*/ 0 h 40"/>
                    <a:gd name="T10" fmla="*/ 16 w 36"/>
                    <a:gd name="T11" fmla="*/ 0 h 40"/>
                    <a:gd name="T12" fmla="*/ 16 w 36"/>
                    <a:gd name="T13" fmla="*/ 0 h 40"/>
                    <a:gd name="T14" fmla="*/ 10 w 36"/>
                    <a:gd name="T15" fmla="*/ 2 h 40"/>
                    <a:gd name="T16" fmla="*/ 4 w 36"/>
                    <a:gd name="T17" fmla="*/ 6 h 40"/>
                    <a:gd name="T18" fmla="*/ 0 w 36"/>
                    <a:gd name="T19" fmla="*/ 12 h 40"/>
                    <a:gd name="T20" fmla="*/ 0 w 36"/>
                    <a:gd name="T21" fmla="*/ 20 h 40"/>
                    <a:gd name="T22" fmla="*/ 0 w 36"/>
                    <a:gd name="T23" fmla="*/ 20 h 40"/>
                    <a:gd name="T24" fmla="*/ 2 w 36"/>
                    <a:gd name="T25" fmla="*/ 28 h 40"/>
                    <a:gd name="T26" fmla="*/ 6 w 36"/>
                    <a:gd name="T27" fmla="*/ 34 h 40"/>
                    <a:gd name="T28" fmla="*/ 12 w 36"/>
                    <a:gd name="T29" fmla="*/ 38 h 40"/>
                    <a:gd name="T30" fmla="*/ 20 w 36"/>
                    <a:gd name="T31" fmla="*/ 40 h 40"/>
                    <a:gd name="T32" fmla="*/ 20 w 36"/>
                    <a:gd name="T33" fmla="*/ 40 h 40"/>
                    <a:gd name="T34" fmla="*/ 28 w 36"/>
                    <a:gd name="T35" fmla="*/ 36 h 40"/>
                    <a:gd name="T36" fmla="*/ 34 w 36"/>
                    <a:gd name="T37" fmla="*/ 32 h 40"/>
                    <a:gd name="T38" fmla="*/ 36 w 36"/>
                    <a:gd name="T39" fmla="*/ 26 h 40"/>
                    <a:gd name="T40" fmla="*/ 36 w 36"/>
                    <a:gd name="T41" fmla="*/ 18 h 40"/>
                    <a:gd name="T42" fmla="*/ 36 w 36"/>
                    <a:gd name="T43" fmla="*/ 18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40"/>
                    <a:gd name="T68" fmla="*/ 36 w 36"/>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40">
                      <a:moveTo>
                        <a:pt x="36" y="18"/>
                      </a:moveTo>
                      <a:lnTo>
                        <a:pt x="36" y="18"/>
                      </a:lnTo>
                      <a:lnTo>
                        <a:pt x="34" y="10"/>
                      </a:lnTo>
                      <a:lnTo>
                        <a:pt x="30" y="4"/>
                      </a:lnTo>
                      <a:lnTo>
                        <a:pt x="24" y="0"/>
                      </a:lnTo>
                      <a:lnTo>
                        <a:pt x="16" y="0"/>
                      </a:lnTo>
                      <a:lnTo>
                        <a:pt x="10" y="2"/>
                      </a:lnTo>
                      <a:lnTo>
                        <a:pt x="4" y="6"/>
                      </a:lnTo>
                      <a:lnTo>
                        <a:pt x="0" y="12"/>
                      </a:lnTo>
                      <a:lnTo>
                        <a:pt x="0" y="20"/>
                      </a:lnTo>
                      <a:lnTo>
                        <a:pt x="2" y="28"/>
                      </a:lnTo>
                      <a:lnTo>
                        <a:pt x="6" y="34"/>
                      </a:lnTo>
                      <a:lnTo>
                        <a:pt x="12" y="38"/>
                      </a:lnTo>
                      <a:lnTo>
                        <a:pt x="20" y="40"/>
                      </a:lnTo>
                      <a:lnTo>
                        <a:pt x="28" y="36"/>
                      </a:lnTo>
                      <a:lnTo>
                        <a:pt x="34" y="32"/>
                      </a:lnTo>
                      <a:lnTo>
                        <a:pt x="36" y="26"/>
                      </a:lnTo>
                      <a:lnTo>
                        <a:pt x="36" y="18"/>
                      </a:lnTo>
                      <a:close/>
                    </a:path>
                  </a:pathLst>
                </a:custGeom>
                <a:solidFill>
                  <a:srgbClr val="FFBF00"/>
                </a:solidFill>
                <a:ln w="9525">
                  <a:noFill/>
                  <a:round/>
                  <a:headEnd/>
                  <a:tailEnd/>
                </a:ln>
              </p:spPr>
              <p:txBody>
                <a:bodyPr/>
                <a:lstStyle/>
                <a:p>
                  <a:endParaRPr lang="zh-TW" altLang="en-US"/>
                </a:p>
              </p:txBody>
            </p:sp>
            <p:sp>
              <p:nvSpPr>
                <p:cNvPr id="24993" name="Freeform 219"/>
                <p:cNvSpPr>
                  <a:spLocks/>
                </p:cNvSpPr>
                <p:nvPr/>
              </p:nvSpPr>
              <p:spPr bwMode="auto">
                <a:xfrm>
                  <a:off x="4660" y="2882"/>
                  <a:ext cx="38" cy="38"/>
                </a:xfrm>
                <a:custGeom>
                  <a:avLst/>
                  <a:gdLst>
                    <a:gd name="T0" fmla="*/ 38 w 38"/>
                    <a:gd name="T1" fmla="*/ 18 h 38"/>
                    <a:gd name="T2" fmla="*/ 38 w 38"/>
                    <a:gd name="T3" fmla="*/ 18 h 38"/>
                    <a:gd name="T4" fmla="*/ 34 w 38"/>
                    <a:gd name="T5" fmla="*/ 10 h 38"/>
                    <a:gd name="T6" fmla="*/ 30 w 38"/>
                    <a:gd name="T7" fmla="*/ 4 h 38"/>
                    <a:gd name="T8" fmla="*/ 24 w 38"/>
                    <a:gd name="T9" fmla="*/ 0 h 38"/>
                    <a:gd name="T10" fmla="*/ 16 w 38"/>
                    <a:gd name="T11" fmla="*/ 0 h 38"/>
                    <a:gd name="T12" fmla="*/ 16 w 38"/>
                    <a:gd name="T13" fmla="*/ 0 h 38"/>
                    <a:gd name="T14" fmla="*/ 10 w 38"/>
                    <a:gd name="T15" fmla="*/ 2 h 38"/>
                    <a:gd name="T16" fmla="*/ 4 w 38"/>
                    <a:gd name="T17" fmla="*/ 6 h 38"/>
                    <a:gd name="T18" fmla="*/ 0 w 38"/>
                    <a:gd name="T19" fmla="*/ 12 h 38"/>
                    <a:gd name="T20" fmla="*/ 0 w 38"/>
                    <a:gd name="T21" fmla="*/ 20 h 38"/>
                    <a:gd name="T22" fmla="*/ 0 w 38"/>
                    <a:gd name="T23" fmla="*/ 20 h 38"/>
                    <a:gd name="T24" fmla="*/ 2 w 38"/>
                    <a:gd name="T25" fmla="*/ 28 h 38"/>
                    <a:gd name="T26" fmla="*/ 6 w 38"/>
                    <a:gd name="T27" fmla="*/ 34 h 38"/>
                    <a:gd name="T28" fmla="*/ 14 w 38"/>
                    <a:gd name="T29" fmla="*/ 38 h 38"/>
                    <a:gd name="T30" fmla="*/ 20 w 38"/>
                    <a:gd name="T31" fmla="*/ 38 h 38"/>
                    <a:gd name="T32" fmla="*/ 20 w 38"/>
                    <a:gd name="T33" fmla="*/ 38 h 38"/>
                    <a:gd name="T34" fmla="*/ 28 w 38"/>
                    <a:gd name="T35" fmla="*/ 36 h 38"/>
                    <a:gd name="T36" fmla="*/ 34 w 38"/>
                    <a:gd name="T37" fmla="*/ 32 h 38"/>
                    <a:gd name="T38" fmla="*/ 36 w 38"/>
                    <a:gd name="T39" fmla="*/ 26 h 38"/>
                    <a:gd name="T40" fmla="*/ 38 w 38"/>
                    <a:gd name="T41" fmla="*/ 18 h 38"/>
                    <a:gd name="T42" fmla="*/ 38 w 38"/>
                    <a:gd name="T43" fmla="*/ 18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38"/>
                    <a:gd name="T68" fmla="*/ 38 w 38"/>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38">
                      <a:moveTo>
                        <a:pt x="38" y="18"/>
                      </a:moveTo>
                      <a:lnTo>
                        <a:pt x="38" y="18"/>
                      </a:lnTo>
                      <a:lnTo>
                        <a:pt x="34" y="10"/>
                      </a:lnTo>
                      <a:lnTo>
                        <a:pt x="30" y="4"/>
                      </a:lnTo>
                      <a:lnTo>
                        <a:pt x="24" y="0"/>
                      </a:lnTo>
                      <a:lnTo>
                        <a:pt x="16" y="0"/>
                      </a:lnTo>
                      <a:lnTo>
                        <a:pt x="10" y="2"/>
                      </a:lnTo>
                      <a:lnTo>
                        <a:pt x="4" y="6"/>
                      </a:lnTo>
                      <a:lnTo>
                        <a:pt x="0" y="12"/>
                      </a:lnTo>
                      <a:lnTo>
                        <a:pt x="0" y="20"/>
                      </a:lnTo>
                      <a:lnTo>
                        <a:pt x="2" y="28"/>
                      </a:lnTo>
                      <a:lnTo>
                        <a:pt x="6" y="34"/>
                      </a:lnTo>
                      <a:lnTo>
                        <a:pt x="14" y="38"/>
                      </a:lnTo>
                      <a:lnTo>
                        <a:pt x="20" y="38"/>
                      </a:lnTo>
                      <a:lnTo>
                        <a:pt x="28" y="36"/>
                      </a:lnTo>
                      <a:lnTo>
                        <a:pt x="34" y="32"/>
                      </a:lnTo>
                      <a:lnTo>
                        <a:pt x="36" y="26"/>
                      </a:lnTo>
                      <a:lnTo>
                        <a:pt x="38" y="18"/>
                      </a:lnTo>
                      <a:close/>
                    </a:path>
                  </a:pathLst>
                </a:custGeom>
                <a:solidFill>
                  <a:srgbClr val="FFBF00"/>
                </a:solidFill>
                <a:ln w="9525">
                  <a:noFill/>
                  <a:round/>
                  <a:headEnd/>
                  <a:tailEnd/>
                </a:ln>
              </p:spPr>
              <p:txBody>
                <a:bodyPr/>
                <a:lstStyle/>
                <a:p>
                  <a:endParaRPr lang="zh-TW" altLang="en-US"/>
                </a:p>
              </p:txBody>
            </p:sp>
            <p:sp>
              <p:nvSpPr>
                <p:cNvPr id="24994" name="Freeform 220"/>
                <p:cNvSpPr>
                  <a:spLocks/>
                </p:cNvSpPr>
                <p:nvPr/>
              </p:nvSpPr>
              <p:spPr bwMode="auto">
                <a:xfrm>
                  <a:off x="4678" y="2902"/>
                  <a:ext cx="48" cy="50"/>
                </a:xfrm>
                <a:custGeom>
                  <a:avLst/>
                  <a:gdLst>
                    <a:gd name="T0" fmla="*/ 48 w 48"/>
                    <a:gd name="T1" fmla="*/ 24 h 50"/>
                    <a:gd name="T2" fmla="*/ 48 w 48"/>
                    <a:gd name="T3" fmla="*/ 24 h 50"/>
                    <a:gd name="T4" fmla="*/ 46 w 48"/>
                    <a:gd name="T5" fmla="*/ 14 h 50"/>
                    <a:gd name="T6" fmla="*/ 40 w 48"/>
                    <a:gd name="T7" fmla="*/ 6 h 50"/>
                    <a:gd name="T8" fmla="*/ 30 w 48"/>
                    <a:gd name="T9" fmla="*/ 2 h 50"/>
                    <a:gd name="T10" fmla="*/ 22 w 48"/>
                    <a:gd name="T11" fmla="*/ 0 h 50"/>
                    <a:gd name="T12" fmla="*/ 22 w 48"/>
                    <a:gd name="T13" fmla="*/ 0 h 50"/>
                    <a:gd name="T14" fmla="*/ 12 w 48"/>
                    <a:gd name="T15" fmla="*/ 2 h 50"/>
                    <a:gd name="T16" fmla="*/ 6 w 48"/>
                    <a:gd name="T17" fmla="*/ 8 h 50"/>
                    <a:gd name="T18" fmla="*/ 0 w 48"/>
                    <a:gd name="T19" fmla="*/ 16 h 50"/>
                    <a:gd name="T20" fmla="*/ 0 w 48"/>
                    <a:gd name="T21" fmla="*/ 26 h 50"/>
                    <a:gd name="T22" fmla="*/ 0 w 48"/>
                    <a:gd name="T23" fmla="*/ 26 h 50"/>
                    <a:gd name="T24" fmla="*/ 2 w 48"/>
                    <a:gd name="T25" fmla="*/ 36 h 50"/>
                    <a:gd name="T26" fmla="*/ 8 w 48"/>
                    <a:gd name="T27" fmla="*/ 44 h 50"/>
                    <a:gd name="T28" fmla="*/ 18 w 48"/>
                    <a:gd name="T29" fmla="*/ 50 h 50"/>
                    <a:gd name="T30" fmla="*/ 26 w 48"/>
                    <a:gd name="T31" fmla="*/ 50 h 50"/>
                    <a:gd name="T32" fmla="*/ 26 w 48"/>
                    <a:gd name="T33" fmla="*/ 50 h 50"/>
                    <a:gd name="T34" fmla="*/ 36 w 48"/>
                    <a:gd name="T35" fmla="*/ 48 h 50"/>
                    <a:gd name="T36" fmla="*/ 42 w 48"/>
                    <a:gd name="T37" fmla="*/ 42 h 50"/>
                    <a:gd name="T38" fmla="*/ 48 w 48"/>
                    <a:gd name="T39" fmla="*/ 34 h 50"/>
                    <a:gd name="T40" fmla="*/ 48 w 48"/>
                    <a:gd name="T41" fmla="*/ 24 h 50"/>
                    <a:gd name="T42" fmla="*/ 48 w 48"/>
                    <a:gd name="T43" fmla="*/ 24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50"/>
                    <a:gd name="T68" fmla="*/ 48 w 48"/>
                    <a:gd name="T69" fmla="*/ 50 h 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50">
                      <a:moveTo>
                        <a:pt x="48" y="24"/>
                      </a:moveTo>
                      <a:lnTo>
                        <a:pt x="48" y="24"/>
                      </a:lnTo>
                      <a:lnTo>
                        <a:pt x="46" y="14"/>
                      </a:lnTo>
                      <a:lnTo>
                        <a:pt x="40" y="6"/>
                      </a:lnTo>
                      <a:lnTo>
                        <a:pt x="30" y="2"/>
                      </a:lnTo>
                      <a:lnTo>
                        <a:pt x="22" y="0"/>
                      </a:lnTo>
                      <a:lnTo>
                        <a:pt x="12" y="2"/>
                      </a:lnTo>
                      <a:lnTo>
                        <a:pt x="6" y="8"/>
                      </a:lnTo>
                      <a:lnTo>
                        <a:pt x="0" y="16"/>
                      </a:lnTo>
                      <a:lnTo>
                        <a:pt x="0" y="26"/>
                      </a:lnTo>
                      <a:lnTo>
                        <a:pt x="2" y="36"/>
                      </a:lnTo>
                      <a:lnTo>
                        <a:pt x="8" y="44"/>
                      </a:lnTo>
                      <a:lnTo>
                        <a:pt x="18" y="50"/>
                      </a:lnTo>
                      <a:lnTo>
                        <a:pt x="26" y="50"/>
                      </a:lnTo>
                      <a:lnTo>
                        <a:pt x="36" y="48"/>
                      </a:lnTo>
                      <a:lnTo>
                        <a:pt x="42" y="42"/>
                      </a:lnTo>
                      <a:lnTo>
                        <a:pt x="48" y="34"/>
                      </a:lnTo>
                      <a:lnTo>
                        <a:pt x="48" y="24"/>
                      </a:lnTo>
                      <a:close/>
                    </a:path>
                  </a:pathLst>
                </a:custGeom>
                <a:solidFill>
                  <a:srgbClr val="FFA300"/>
                </a:solidFill>
                <a:ln w="9525">
                  <a:noFill/>
                  <a:round/>
                  <a:headEnd/>
                  <a:tailEnd/>
                </a:ln>
              </p:spPr>
              <p:txBody>
                <a:bodyPr/>
                <a:lstStyle/>
                <a:p>
                  <a:endParaRPr lang="zh-TW" altLang="en-US"/>
                </a:p>
              </p:txBody>
            </p:sp>
            <p:sp>
              <p:nvSpPr>
                <p:cNvPr id="24995" name="Freeform 221"/>
                <p:cNvSpPr>
                  <a:spLocks/>
                </p:cNvSpPr>
                <p:nvPr/>
              </p:nvSpPr>
              <p:spPr bwMode="auto">
                <a:xfrm>
                  <a:off x="4714" y="2902"/>
                  <a:ext cx="48" cy="50"/>
                </a:xfrm>
                <a:custGeom>
                  <a:avLst/>
                  <a:gdLst>
                    <a:gd name="T0" fmla="*/ 48 w 48"/>
                    <a:gd name="T1" fmla="*/ 24 h 50"/>
                    <a:gd name="T2" fmla="*/ 48 w 48"/>
                    <a:gd name="T3" fmla="*/ 24 h 50"/>
                    <a:gd name="T4" fmla="*/ 46 w 48"/>
                    <a:gd name="T5" fmla="*/ 14 h 50"/>
                    <a:gd name="T6" fmla="*/ 40 w 48"/>
                    <a:gd name="T7" fmla="*/ 6 h 50"/>
                    <a:gd name="T8" fmla="*/ 30 w 48"/>
                    <a:gd name="T9" fmla="*/ 0 h 50"/>
                    <a:gd name="T10" fmla="*/ 22 w 48"/>
                    <a:gd name="T11" fmla="*/ 0 h 50"/>
                    <a:gd name="T12" fmla="*/ 22 w 48"/>
                    <a:gd name="T13" fmla="*/ 0 h 50"/>
                    <a:gd name="T14" fmla="*/ 12 w 48"/>
                    <a:gd name="T15" fmla="*/ 2 h 50"/>
                    <a:gd name="T16" fmla="*/ 4 w 48"/>
                    <a:gd name="T17" fmla="*/ 8 h 50"/>
                    <a:gd name="T18" fmla="*/ 0 w 48"/>
                    <a:gd name="T19" fmla="*/ 16 h 50"/>
                    <a:gd name="T20" fmla="*/ 0 w 48"/>
                    <a:gd name="T21" fmla="*/ 26 h 50"/>
                    <a:gd name="T22" fmla="*/ 0 w 48"/>
                    <a:gd name="T23" fmla="*/ 26 h 50"/>
                    <a:gd name="T24" fmla="*/ 2 w 48"/>
                    <a:gd name="T25" fmla="*/ 36 h 50"/>
                    <a:gd name="T26" fmla="*/ 8 w 48"/>
                    <a:gd name="T27" fmla="*/ 44 h 50"/>
                    <a:gd name="T28" fmla="*/ 16 w 48"/>
                    <a:gd name="T29" fmla="*/ 48 h 50"/>
                    <a:gd name="T30" fmla="*/ 26 w 48"/>
                    <a:gd name="T31" fmla="*/ 50 h 50"/>
                    <a:gd name="T32" fmla="*/ 26 w 48"/>
                    <a:gd name="T33" fmla="*/ 50 h 50"/>
                    <a:gd name="T34" fmla="*/ 36 w 48"/>
                    <a:gd name="T35" fmla="*/ 48 h 50"/>
                    <a:gd name="T36" fmla="*/ 42 w 48"/>
                    <a:gd name="T37" fmla="*/ 42 h 50"/>
                    <a:gd name="T38" fmla="*/ 48 w 48"/>
                    <a:gd name="T39" fmla="*/ 34 h 50"/>
                    <a:gd name="T40" fmla="*/ 48 w 48"/>
                    <a:gd name="T41" fmla="*/ 24 h 50"/>
                    <a:gd name="T42" fmla="*/ 48 w 48"/>
                    <a:gd name="T43" fmla="*/ 24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50"/>
                    <a:gd name="T68" fmla="*/ 48 w 48"/>
                    <a:gd name="T69" fmla="*/ 50 h 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50">
                      <a:moveTo>
                        <a:pt x="48" y="24"/>
                      </a:moveTo>
                      <a:lnTo>
                        <a:pt x="48" y="24"/>
                      </a:lnTo>
                      <a:lnTo>
                        <a:pt x="46" y="14"/>
                      </a:lnTo>
                      <a:lnTo>
                        <a:pt x="40" y="6"/>
                      </a:lnTo>
                      <a:lnTo>
                        <a:pt x="30" y="0"/>
                      </a:lnTo>
                      <a:lnTo>
                        <a:pt x="22" y="0"/>
                      </a:lnTo>
                      <a:lnTo>
                        <a:pt x="12" y="2"/>
                      </a:lnTo>
                      <a:lnTo>
                        <a:pt x="4" y="8"/>
                      </a:lnTo>
                      <a:lnTo>
                        <a:pt x="0" y="16"/>
                      </a:lnTo>
                      <a:lnTo>
                        <a:pt x="0" y="26"/>
                      </a:lnTo>
                      <a:lnTo>
                        <a:pt x="2" y="36"/>
                      </a:lnTo>
                      <a:lnTo>
                        <a:pt x="8" y="44"/>
                      </a:lnTo>
                      <a:lnTo>
                        <a:pt x="16" y="48"/>
                      </a:lnTo>
                      <a:lnTo>
                        <a:pt x="26" y="50"/>
                      </a:lnTo>
                      <a:lnTo>
                        <a:pt x="36" y="48"/>
                      </a:lnTo>
                      <a:lnTo>
                        <a:pt x="42" y="42"/>
                      </a:lnTo>
                      <a:lnTo>
                        <a:pt x="48" y="34"/>
                      </a:lnTo>
                      <a:lnTo>
                        <a:pt x="48" y="24"/>
                      </a:lnTo>
                      <a:close/>
                    </a:path>
                  </a:pathLst>
                </a:custGeom>
                <a:solidFill>
                  <a:srgbClr val="FFBF00"/>
                </a:solidFill>
                <a:ln w="9525">
                  <a:noFill/>
                  <a:round/>
                  <a:headEnd/>
                  <a:tailEnd/>
                </a:ln>
              </p:spPr>
              <p:txBody>
                <a:bodyPr/>
                <a:lstStyle/>
                <a:p>
                  <a:endParaRPr lang="zh-TW" altLang="en-US"/>
                </a:p>
              </p:txBody>
            </p:sp>
            <p:sp>
              <p:nvSpPr>
                <p:cNvPr id="24996" name="Freeform 222"/>
                <p:cNvSpPr>
                  <a:spLocks/>
                </p:cNvSpPr>
                <p:nvPr/>
              </p:nvSpPr>
              <p:spPr bwMode="auto">
                <a:xfrm>
                  <a:off x="4828" y="2924"/>
                  <a:ext cx="66" cy="70"/>
                </a:xfrm>
                <a:custGeom>
                  <a:avLst/>
                  <a:gdLst>
                    <a:gd name="T0" fmla="*/ 66 w 66"/>
                    <a:gd name="T1" fmla="*/ 32 h 70"/>
                    <a:gd name="T2" fmla="*/ 66 w 66"/>
                    <a:gd name="T3" fmla="*/ 32 h 70"/>
                    <a:gd name="T4" fmla="*/ 66 w 66"/>
                    <a:gd name="T5" fmla="*/ 26 h 70"/>
                    <a:gd name="T6" fmla="*/ 62 w 66"/>
                    <a:gd name="T7" fmla="*/ 20 h 70"/>
                    <a:gd name="T8" fmla="*/ 58 w 66"/>
                    <a:gd name="T9" fmla="*/ 14 h 70"/>
                    <a:gd name="T10" fmla="*/ 54 w 66"/>
                    <a:gd name="T11" fmla="*/ 8 h 70"/>
                    <a:gd name="T12" fmla="*/ 48 w 66"/>
                    <a:gd name="T13" fmla="*/ 4 h 70"/>
                    <a:gd name="T14" fmla="*/ 42 w 66"/>
                    <a:gd name="T15" fmla="*/ 2 h 70"/>
                    <a:gd name="T16" fmla="*/ 36 w 66"/>
                    <a:gd name="T17" fmla="*/ 0 h 70"/>
                    <a:gd name="T18" fmla="*/ 30 w 66"/>
                    <a:gd name="T19" fmla="*/ 0 h 70"/>
                    <a:gd name="T20" fmla="*/ 30 w 66"/>
                    <a:gd name="T21" fmla="*/ 0 h 70"/>
                    <a:gd name="T22" fmla="*/ 24 w 66"/>
                    <a:gd name="T23" fmla="*/ 2 h 70"/>
                    <a:gd name="T24" fmla="*/ 18 w 66"/>
                    <a:gd name="T25" fmla="*/ 4 h 70"/>
                    <a:gd name="T26" fmla="*/ 12 w 66"/>
                    <a:gd name="T27" fmla="*/ 8 h 70"/>
                    <a:gd name="T28" fmla="*/ 8 w 66"/>
                    <a:gd name="T29" fmla="*/ 12 h 70"/>
                    <a:gd name="T30" fmla="*/ 4 w 66"/>
                    <a:gd name="T31" fmla="*/ 18 h 70"/>
                    <a:gd name="T32" fmla="*/ 2 w 66"/>
                    <a:gd name="T33" fmla="*/ 24 h 70"/>
                    <a:gd name="T34" fmla="*/ 0 w 66"/>
                    <a:gd name="T35" fmla="*/ 30 h 70"/>
                    <a:gd name="T36" fmla="*/ 0 w 66"/>
                    <a:gd name="T37" fmla="*/ 36 h 70"/>
                    <a:gd name="T38" fmla="*/ 0 w 66"/>
                    <a:gd name="T39" fmla="*/ 36 h 70"/>
                    <a:gd name="T40" fmla="*/ 2 w 66"/>
                    <a:gd name="T41" fmla="*/ 44 h 70"/>
                    <a:gd name="T42" fmla="*/ 4 w 66"/>
                    <a:gd name="T43" fmla="*/ 50 h 70"/>
                    <a:gd name="T44" fmla="*/ 8 w 66"/>
                    <a:gd name="T45" fmla="*/ 56 h 70"/>
                    <a:gd name="T46" fmla="*/ 12 w 66"/>
                    <a:gd name="T47" fmla="*/ 60 h 70"/>
                    <a:gd name="T48" fmla="*/ 18 w 66"/>
                    <a:gd name="T49" fmla="*/ 64 h 70"/>
                    <a:gd name="T50" fmla="*/ 24 w 66"/>
                    <a:gd name="T51" fmla="*/ 68 h 70"/>
                    <a:gd name="T52" fmla="*/ 30 w 66"/>
                    <a:gd name="T53" fmla="*/ 68 h 70"/>
                    <a:gd name="T54" fmla="*/ 36 w 66"/>
                    <a:gd name="T55" fmla="*/ 70 h 70"/>
                    <a:gd name="T56" fmla="*/ 36 w 66"/>
                    <a:gd name="T57" fmla="*/ 70 h 70"/>
                    <a:gd name="T58" fmla="*/ 44 w 66"/>
                    <a:gd name="T59" fmla="*/ 68 h 70"/>
                    <a:gd name="T60" fmla="*/ 50 w 66"/>
                    <a:gd name="T61" fmla="*/ 66 h 70"/>
                    <a:gd name="T62" fmla="*/ 54 w 66"/>
                    <a:gd name="T63" fmla="*/ 62 h 70"/>
                    <a:gd name="T64" fmla="*/ 58 w 66"/>
                    <a:gd name="T65" fmla="*/ 58 h 70"/>
                    <a:gd name="T66" fmla="*/ 62 w 66"/>
                    <a:gd name="T67" fmla="*/ 52 h 70"/>
                    <a:gd name="T68" fmla="*/ 66 w 66"/>
                    <a:gd name="T69" fmla="*/ 46 h 70"/>
                    <a:gd name="T70" fmla="*/ 66 w 66"/>
                    <a:gd name="T71" fmla="*/ 40 h 70"/>
                    <a:gd name="T72" fmla="*/ 66 w 66"/>
                    <a:gd name="T73" fmla="*/ 32 h 70"/>
                    <a:gd name="T74" fmla="*/ 66 w 66"/>
                    <a:gd name="T75" fmla="*/ 32 h 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
                    <a:gd name="T115" fmla="*/ 0 h 70"/>
                    <a:gd name="T116" fmla="*/ 66 w 66"/>
                    <a:gd name="T117" fmla="*/ 70 h 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 h="70">
                      <a:moveTo>
                        <a:pt x="66" y="32"/>
                      </a:moveTo>
                      <a:lnTo>
                        <a:pt x="66" y="32"/>
                      </a:lnTo>
                      <a:lnTo>
                        <a:pt x="66" y="26"/>
                      </a:lnTo>
                      <a:lnTo>
                        <a:pt x="62" y="20"/>
                      </a:lnTo>
                      <a:lnTo>
                        <a:pt x="58" y="14"/>
                      </a:lnTo>
                      <a:lnTo>
                        <a:pt x="54" y="8"/>
                      </a:lnTo>
                      <a:lnTo>
                        <a:pt x="48" y="4"/>
                      </a:lnTo>
                      <a:lnTo>
                        <a:pt x="42" y="2"/>
                      </a:lnTo>
                      <a:lnTo>
                        <a:pt x="36" y="0"/>
                      </a:lnTo>
                      <a:lnTo>
                        <a:pt x="30" y="0"/>
                      </a:lnTo>
                      <a:lnTo>
                        <a:pt x="24" y="2"/>
                      </a:lnTo>
                      <a:lnTo>
                        <a:pt x="18" y="4"/>
                      </a:lnTo>
                      <a:lnTo>
                        <a:pt x="12" y="8"/>
                      </a:lnTo>
                      <a:lnTo>
                        <a:pt x="8" y="12"/>
                      </a:lnTo>
                      <a:lnTo>
                        <a:pt x="4" y="18"/>
                      </a:lnTo>
                      <a:lnTo>
                        <a:pt x="2" y="24"/>
                      </a:lnTo>
                      <a:lnTo>
                        <a:pt x="0" y="30"/>
                      </a:lnTo>
                      <a:lnTo>
                        <a:pt x="0" y="36"/>
                      </a:lnTo>
                      <a:lnTo>
                        <a:pt x="2" y="44"/>
                      </a:lnTo>
                      <a:lnTo>
                        <a:pt x="4" y="50"/>
                      </a:lnTo>
                      <a:lnTo>
                        <a:pt x="8" y="56"/>
                      </a:lnTo>
                      <a:lnTo>
                        <a:pt x="12" y="60"/>
                      </a:lnTo>
                      <a:lnTo>
                        <a:pt x="18" y="64"/>
                      </a:lnTo>
                      <a:lnTo>
                        <a:pt x="24" y="68"/>
                      </a:lnTo>
                      <a:lnTo>
                        <a:pt x="30" y="68"/>
                      </a:lnTo>
                      <a:lnTo>
                        <a:pt x="36" y="70"/>
                      </a:lnTo>
                      <a:lnTo>
                        <a:pt x="44" y="68"/>
                      </a:lnTo>
                      <a:lnTo>
                        <a:pt x="50" y="66"/>
                      </a:lnTo>
                      <a:lnTo>
                        <a:pt x="54" y="62"/>
                      </a:lnTo>
                      <a:lnTo>
                        <a:pt x="58" y="58"/>
                      </a:lnTo>
                      <a:lnTo>
                        <a:pt x="62" y="52"/>
                      </a:lnTo>
                      <a:lnTo>
                        <a:pt x="66" y="46"/>
                      </a:lnTo>
                      <a:lnTo>
                        <a:pt x="66" y="40"/>
                      </a:lnTo>
                      <a:lnTo>
                        <a:pt x="66" y="32"/>
                      </a:lnTo>
                      <a:close/>
                    </a:path>
                  </a:pathLst>
                </a:custGeom>
                <a:solidFill>
                  <a:srgbClr val="FFBF00"/>
                </a:solidFill>
                <a:ln w="9525">
                  <a:noFill/>
                  <a:round/>
                  <a:headEnd/>
                  <a:tailEnd/>
                </a:ln>
              </p:spPr>
              <p:txBody>
                <a:bodyPr/>
                <a:lstStyle/>
                <a:p>
                  <a:endParaRPr lang="zh-TW" altLang="en-US"/>
                </a:p>
              </p:txBody>
            </p:sp>
            <p:sp>
              <p:nvSpPr>
                <p:cNvPr id="24997" name="Freeform 223"/>
                <p:cNvSpPr>
                  <a:spLocks/>
                </p:cNvSpPr>
                <p:nvPr/>
              </p:nvSpPr>
              <p:spPr bwMode="auto">
                <a:xfrm>
                  <a:off x="4816" y="2984"/>
                  <a:ext cx="38" cy="38"/>
                </a:xfrm>
                <a:custGeom>
                  <a:avLst/>
                  <a:gdLst>
                    <a:gd name="T0" fmla="*/ 38 w 38"/>
                    <a:gd name="T1" fmla="*/ 18 h 38"/>
                    <a:gd name="T2" fmla="*/ 38 w 38"/>
                    <a:gd name="T3" fmla="*/ 18 h 38"/>
                    <a:gd name="T4" fmla="*/ 36 w 38"/>
                    <a:gd name="T5" fmla="*/ 10 h 38"/>
                    <a:gd name="T6" fmla="*/ 30 w 38"/>
                    <a:gd name="T7" fmla="*/ 4 h 38"/>
                    <a:gd name="T8" fmla="*/ 24 w 38"/>
                    <a:gd name="T9" fmla="*/ 0 h 38"/>
                    <a:gd name="T10" fmla="*/ 16 w 38"/>
                    <a:gd name="T11" fmla="*/ 0 h 38"/>
                    <a:gd name="T12" fmla="*/ 16 w 38"/>
                    <a:gd name="T13" fmla="*/ 0 h 38"/>
                    <a:gd name="T14" fmla="*/ 10 w 38"/>
                    <a:gd name="T15" fmla="*/ 2 h 38"/>
                    <a:gd name="T16" fmla="*/ 4 w 38"/>
                    <a:gd name="T17" fmla="*/ 6 h 38"/>
                    <a:gd name="T18" fmla="*/ 0 w 38"/>
                    <a:gd name="T19" fmla="*/ 12 h 38"/>
                    <a:gd name="T20" fmla="*/ 0 w 38"/>
                    <a:gd name="T21" fmla="*/ 20 h 38"/>
                    <a:gd name="T22" fmla="*/ 0 w 38"/>
                    <a:gd name="T23" fmla="*/ 20 h 38"/>
                    <a:gd name="T24" fmla="*/ 2 w 38"/>
                    <a:gd name="T25" fmla="*/ 28 h 38"/>
                    <a:gd name="T26" fmla="*/ 6 w 38"/>
                    <a:gd name="T27" fmla="*/ 34 h 38"/>
                    <a:gd name="T28" fmla="*/ 12 w 38"/>
                    <a:gd name="T29" fmla="*/ 38 h 38"/>
                    <a:gd name="T30" fmla="*/ 20 w 38"/>
                    <a:gd name="T31" fmla="*/ 38 h 38"/>
                    <a:gd name="T32" fmla="*/ 20 w 38"/>
                    <a:gd name="T33" fmla="*/ 38 h 38"/>
                    <a:gd name="T34" fmla="*/ 28 w 38"/>
                    <a:gd name="T35" fmla="*/ 36 h 38"/>
                    <a:gd name="T36" fmla="*/ 34 w 38"/>
                    <a:gd name="T37" fmla="*/ 32 h 38"/>
                    <a:gd name="T38" fmla="*/ 36 w 38"/>
                    <a:gd name="T39" fmla="*/ 26 h 38"/>
                    <a:gd name="T40" fmla="*/ 38 w 38"/>
                    <a:gd name="T41" fmla="*/ 18 h 38"/>
                    <a:gd name="T42" fmla="*/ 38 w 38"/>
                    <a:gd name="T43" fmla="*/ 18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38"/>
                    <a:gd name="T68" fmla="*/ 38 w 38"/>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38">
                      <a:moveTo>
                        <a:pt x="38" y="18"/>
                      </a:moveTo>
                      <a:lnTo>
                        <a:pt x="38" y="18"/>
                      </a:lnTo>
                      <a:lnTo>
                        <a:pt x="36" y="10"/>
                      </a:lnTo>
                      <a:lnTo>
                        <a:pt x="30" y="4"/>
                      </a:lnTo>
                      <a:lnTo>
                        <a:pt x="24" y="0"/>
                      </a:lnTo>
                      <a:lnTo>
                        <a:pt x="16" y="0"/>
                      </a:lnTo>
                      <a:lnTo>
                        <a:pt x="10" y="2"/>
                      </a:lnTo>
                      <a:lnTo>
                        <a:pt x="4" y="6"/>
                      </a:lnTo>
                      <a:lnTo>
                        <a:pt x="0" y="12"/>
                      </a:lnTo>
                      <a:lnTo>
                        <a:pt x="0" y="20"/>
                      </a:lnTo>
                      <a:lnTo>
                        <a:pt x="2" y="28"/>
                      </a:lnTo>
                      <a:lnTo>
                        <a:pt x="6" y="34"/>
                      </a:lnTo>
                      <a:lnTo>
                        <a:pt x="12" y="38"/>
                      </a:lnTo>
                      <a:lnTo>
                        <a:pt x="20" y="38"/>
                      </a:lnTo>
                      <a:lnTo>
                        <a:pt x="28" y="36"/>
                      </a:lnTo>
                      <a:lnTo>
                        <a:pt x="34" y="32"/>
                      </a:lnTo>
                      <a:lnTo>
                        <a:pt x="36" y="26"/>
                      </a:lnTo>
                      <a:lnTo>
                        <a:pt x="38" y="18"/>
                      </a:lnTo>
                      <a:close/>
                    </a:path>
                  </a:pathLst>
                </a:custGeom>
                <a:solidFill>
                  <a:srgbClr val="FFBF00"/>
                </a:solidFill>
                <a:ln w="9525">
                  <a:noFill/>
                  <a:round/>
                  <a:headEnd/>
                  <a:tailEnd/>
                </a:ln>
              </p:spPr>
              <p:txBody>
                <a:bodyPr/>
                <a:lstStyle/>
                <a:p>
                  <a:endParaRPr lang="zh-TW" altLang="en-US"/>
                </a:p>
              </p:txBody>
            </p:sp>
            <p:sp>
              <p:nvSpPr>
                <p:cNvPr id="24998" name="Freeform 224"/>
                <p:cNvSpPr>
                  <a:spLocks/>
                </p:cNvSpPr>
                <p:nvPr/>
              </p:nvSpPr>
              <p:spPr bwMode="auto">
                <a:xfrm>
                  <a:off x="4804" y="2912"/>
                  <a:ext cx="38" cy="40"/>
                </a:xfrm>
                <a:custGeom>
                  <a:avLst/>
                  <a:gdLst>
                    <a:gd name="T0" fmla="*/ 38 w 38"/>
                    <a:gd name="T1" fmla="*/ 20 h 40"/>
                    <a:gd name="T2" fmla="*/ 38 w 38"/>
                    <a:gd name="T3" fmla="*/ 20 h 40"/>
                    <a:gd name="T4" fmla="*/ 36 w 38"/>
                    <a:gd name="T5" fmla="*/ 12 h 40"/>
                    <a:gd name="T6" fmla="*/ 30 w 38"/>
                    <a:gd name="T7" fmla="*/ 6 h 40"/>
                    <a:gd name="T8" fmla="*/ 24 w 38"/>
                    <a:gd name="T9" fmla="*/ 2 h 40"/>
                    <a:gd name="T10" fmla="*/ 16 w 38"/>
                    <a:gd name="T11" fmla="*/ 0 h 40"/>
                    <a:gd name="T12" fmla="*/ 16 w 38"/>
                    <a:gd name="T13" fmla="*/ 0 h 40"/>
                    <a:gd name="T14" fmla="*/ 10 w 38"/>
                    <a:gd name="T15" fmla="*/ 2 h 40"/>
                    <a:gd name="T16" fmla="*/ 4 w 38"/>
                    <a:gd name="T17" fmla="*/ 8 h 40"/>
                    <a:gd name="T18" fmla="*/ 0 w 38"/>
                    <a:gd name="T19" fmla="*/ 14 h 40"/>
                    <a:gd name="T20" fmla="*/ 0 w 38"/>
                    <a:gd name="T21" fmla="*/ 22 h 40"/>
                    <a:gd name="T22" fmla="*/ 0 w 38"/>
                    <a:gd name="T23" fmla="*/ 22 h 40"/>
                    <a:gd name="T24" fmla="*/ 2 w 38"/>
                    <a:gd name="T25" fmla="*/ 28 h 40"/>
                    <a:gd name="T26" fmla="*/ 8 w 38"/>
                    <a:gd name="T27" fmla="*/ 34 h 40"/>
                    <a:gd name="T28" fmla="*/ 14 w 38"/>
                    <a:gd name="T29" fmla="*/ 38 h 40"/>
                    <a:gd name="T30" fmla="*/ 22 w 38"/>
                    <a:gd name="T31" fmla="*/ 40 h 40"/>
                    <a:gd name="T32" fmla="*/ 22 w 38"/>
                    <a:gd name="T33" fmla="*/ 40 h 40"/>
                    <a:gd name="T34" fmla="*/ 28 w 38"/>
                    <a:gd name="T35" fmla="*/ 38 h 40"/>
                    <a:gd name="T36" fmla="*/ 34 w 38"/>
                    <a:gd name="T37" fmla="*/ 34 h 40"/>
                    <a:gd name="T38" fmla="*/ 36 w 38"/>
                    <a:gd name="T39" fmla="*/ 26 h 40"/>
                    <a:gd name="T40" fmla="*/ 38 w 38"/>
                    <a:gd name="T41" fmla="*/ 20 h 40"/>
                    <a:gd name="T42" fmla="*/ 38 w 38"/>
                    <a:gd name="T43" fmla="*/ 2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40"/>
                    <a:gd name="T68" fmla="*/ 38 w 38"/>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40">
                      <a:moveTo>
                        <a:pt x="38" y="20"/>
                      </a:moveTo>
                      <a:lnTo>
                        <a:pt x="38" y="20"/>
                      </a:lnTo>
                      <a:lnTo>
                        <a:pt x="36" y="12"/>
                      </a:lnTo>
                      <a:lnTo>
                        <a:pt x="30" y="6"/>
                      </a:lnTo>
                      <a:lnTo>
                        <a:pt x="24" y="2"/>
                      </a:lnTo>
                      <a:lnTo>
                        <a:pt x="16" y="0"/>
                      </a:lnTo>
                      <a:lnTo>
                        <a:pt x="10" y="2"/>
                      </a:lnTo>
                      <a:lnTo>
                        <a:pt x="4" y="8"/>
                      </a:lnTo>
                      <a:lnTo>
                        <a:pt x="0" y="14"/>
                      </a:lnTo>
                      <a:lnTo>
                        <a:pt x="0" y="22"/>
                      </a:lnTo>
                      <a:lnTo>
                        <a:pt x="2" y="28"/>
                      </a:lnTo>
                      <a:lnTo>
                        <a:pt x="8" y="34"/>
                      </a:lnTo>
                      <a:lnTo>
                        <a:pt x="14" y="38"/>
                      </a:lnTo>
                      <a:lnTo>
                        <a:pt x="22" y="40"/>
                      </a:lnTo>
                      <a:lnTo>
                        <a:pt x="28" y="38"/>
                      </a:lnTo>
                      <a:lnTo>
                        <a:pt x="34" y="34"/>
                      </a:lnTo>
                      <a:lnTo>
                        <a:pt x="36" y="26"/>
                      </a:lnTo>
                      <a:lnTo>
                        <a:pt x="38" y="20"/>
                      </a:lnTo>
                      <a:close/>
                    </a:path>
                  </a:pathLst>
                </a:custGeom>
                <a:solidFill>
                  <a:srgbClr val="FFBF00"/>
                </a:solidFill>
                <a:ln w="9525">
                  <a:noFill/>
                  <a:round/>
                  <a:headEnd/>
                  <a:tailEnd/>
                </a:ln>
              </p:spPr>
              <p:txBody>
                <a:bodyPr/>
                <a:lstStyle/>
                <a:p>
                  <a:endParaRPr lang="zh-TW" altLang="en-US"/>
                </a:p>
              </p:txBody>
            </p:sp>
            <p:sp>
              <p:nvSpPr>
                <p:cNvPr id="24999" name="Freeform 225"/>
                <p:cNvSpPr>
                  <a:spLocks/>
                </p:cNvSpPr>
                <p:nvPr/>
              </p:nvSpPr>
              <p:spPr bwMode="auto">
                <a:xfrm>
                  <a:off x="4768" y="2924"/>
                  <a:ext cx="38" cy="40"/>
                </a:xfrm>
                <a:custGeom>
                  <a:avLst/>
                  <a:gdLst>
                    <a:gd name="T0" fmla="*/ 38 w 38"/>
                    <a:gd name="T1" fmla="*/ 20 h 40"/>
                    <a:gd name="T2" fmla="*/ 38 w 38"/>
                    <a:gd name="T3" fmla="*/ 20 h 40"/>
                    <a:gd name="T4" fmla="*/ 36 w 38"/>
                    <a:gd name="T5" fmla="*/ 12 h 40"/>
                    <a:gd name="T6" fmla="*/ 32 w 38"/>
                    <a:gd name="T7" fmla="*/ 6 h 40"/>
                    <a:gd name="T8" fmla="*/ 24 w 38"/>
                    <a:gd name="T9" fmla="*/ 2 h 40"/>
                    <a:gd name="T10" fmla="*/ 18 w 38"/>
                    <a:gd name="T11" fmla="*/ 0 h 40"/>
                    <a:gd name="T12" fmla="*/ 18 w 38"/>
                    <a:gd name="T13" fmla="*/ 0 h 40"/>
                    <a:gd name="T14" fmla="*/ 10 w 38"/>
                    <a:gd name="T15" fmla="*/ 2 h 40"/>
                    <a:gd name="T16" fmla="*/ 4 w 38"/>
                    <a:gd name="T17" fmla="*/ 8 h 40"/>
                    <a:gd name="T18" fmla="*/ 2 w 38"/>
                    <a:gd name="T19" fmla="*/ 14 h 40"/>
                    <a:gd name="T20" fmla="*/ 0 w 38"/>
                    <a:gd name="T21" fmla="*/ 22 h 40"/>
                    <a:gd name="T22" fmla="*/ 0 w 38"/>
                    <a:gd name="T23" fmla="*/ 22 h 40"/>
                    <a:gd name="T24" fmla="*/ 2 w 38"/>
                    <a:gd name="T25" fmla="*/ 30 h 40"/>
                    <a:gd name="T26" fmla="*/ 8 w 38"/>
                    <a:gd name="T27" fmla="*/ 34 h 40"/>
                    <a:gd name="T28" fmla="*/ 14 w 38"/>
                    <a:gd name="T29" fmla="*/ 38 h 40"/>
                    <a:gd name="T30" fmla="*/ 22 w 38"/>
                    <a:gd name="T31" fmla="*/ 40 h 40"/>
                    <a:gd name="T32" fmla="*/ 22 w 38"/>
                    <a:gd name="T33" fmla="*/ 40 h 40"/>
                    <a:gd name="T34" fmla="*/ 28 w 38"/>
                    <a:gd name="T35" fmla="*/ 38 h 40"/>
                    <a:gd name="T36" fmla="*/ 34 w 38"/>
                    <a:gd name="T37" fmla="*/ 34 h 40"/>
                    <a:gd name="T38" fmla="*/ 38 w 38"/>
                    <a:gd name="T39" fmla="*/ 26 h 40"/>
                    <a:gd name="T40" fmla="*/ 38 w 38"/>
                    <a:gd name="T41" fmla="*/ 20 h 40"/>
                    <a:gd name="T42" fmla="*/ 38 w 38"/>
                    <a:gd name="T43" fmla="*/ 2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40"/>
                    <a:gd name="T68" fmla="*/ 38 w 38"/>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40">
                      <a:moveTo>
                        <a:pt x="38" y="20"/>
                      </a:moveTo>
                      <a:lnTo>
                        <a:pt x="38" y="20"/>
                      </a:lnTo>
                      <a:lnTo>
                        <a:pt x="36" y="12"/>
                      </a:lnTo>
                      <a:lnTo>
                        <a:pt x="32" y="6"/>
                      </a:lnTo>
                      <a:lnTo>
                        <a:pt x="24" y="2"/>
                      </a:lnTo>
                      <a:lnTo>
                        <a:pt x="18" y="0"/>
                      </a:lnTo>
                      <a:lnTo>
                        <a:pt x="10" y="2"/>
                      </a:lnTo>
                      <a:lnTo>
                        <a:pt x="4" y="8"/>
                      </a:lnTo>
                      <a:lnTo>
                        <a:pt x="2" y="14"/>
                      </a:lnTo>
                      <a:lnTo>
                        <a:pt x="0" y="22"/>
                      </a:lnTo>
                      <a:lnTo>
                        <a:pt x="2" y="30"/>
                      </a:lnTo>
                      <a:lnTo>
                        <a:pt x="8" y="34"/>
                      </a:lnTo>
                      <a:lnTo>
                        <a:pt x="14" y="38"/>
                      </a:lnTo>
                      <a:lnTo>
                        <a:pt x="22" y="40"/>
                      </a:lnTo>
                      <a:lnTo>
                        <a:pt x="28" y="38"/>
                      </a:lnTo>
                      <a:lnTo>
                        <a:pt x="34" y="34"/>
                      </a:lnTo>
                      <a:lnTo>
                        <a:pt x="38" y="26"/>
                      </a:lnTo>
                      <a:lnTo>
                        <a:pt x="38" y="20"/>
                      </a:lnTo>
                      <a:close/>
                    </a:path>
                  </a:pathLst>
                </a:custGeom>
                <a:solidFill>
                  <a:srgbClr val="FFBF00"/>
                </a:solidFill>
                <a:ln w="9525">
                  <a:noFill/>
                  <a:round/>
                  <a:headEnd/>
                  <a:tailEnd/>
                </a:ln>
              </p:spPr>
              <p:txBody>
                <a:bodyPr/>
                <a:lstStyle/>
                <a:p>
                  <a:endParaRPr lang="zh-TW" altLang="en-US"/>
                </a:p>
              </p:txBody>
            </p:sp>
            <p:sp>
              <p:nvSpPr>
                <p:cNvPr id="25000" name="Freeform 226"/>
                <p:cNvSpPr>
                  <a:spLocks/>
                </p:cNvSpPr>
                <p:nvPr/>
              </p:nvSpPr>
              <p:spPr bwMode="auto">
                <a:xfrm>
                  <a:off x="4786" y="2946"/>
                  <a:ext cx="50" cy="50"/>
                </a:xfrm>
                <a:custGeom>
                  <a:avLst/>
                  <a:gdLst>
                    <a:gd name="T0" fmla="*/ 50 w 50"/>
                    <a:gd name="T1" fmla="*/ 22 h 50"/>
                    <a:gd name="T2" fmla="*/ 50 w 50"/>
                    <a:gd name="T3" fmla="*/ 22 h 50"/>
                    <a:gd name="T4" fmla="*/ 46 w 50"/>
                    <a:gd name="T5" fmla="*/ 14 h 50"/>
                    <a:gd name="T6" fmla="*/ 40 w 50"/>
                    <a:gd name="T7" fmla="*/ 6 h 50"/>
                    <a:gd name="T8" fmla="*/ 32 w 50"/>
                    <a:gd name="T9" fmla="*/ 0 h 50"/>
                    <a:gd name="T10" fmla="*/ 22 w 50"/>
                    <a:gd name="T11" fmla="*/ 0 h 50"/>
                    <a:gd name="T12" fmla="*/ 22 w 50"/>
                    <a:gd name="T13" fmla="*/ 0 h 50"/>
                    <a:gd name="T14" fmla="*/ 12 w 50"/>
                    <a:gd name="T15" fmla="*/ 2 h 50"/>
                    <a:gd name="T16" fmla="*/ 6 w 50"/>
                    <a:gd name="T17" fmla="*/ 8 h 50"/>
                    <a:gd name="T18" fmla="*/ 2 w 50"/>
                    <a:gd name="T19" fmla="*/ 16 h 50"/>
                    <a:gd name="T20" fmla="*/ 0 w 50"/>
                    <a:gd name="T21" fmla="*/ 26 h 50"/>
                    <a:gd name="T22" fmla="*/ 0 w 50"/>
                    <a:gd name="T23" fmla="*/ 26 h 50"/>
                    <a:gd name="T24" fmla="*/ 4 w 50"/>
                    <a:gd name="T25" fmla="*/ 36 h 50"/>
                    <a:gd name="T26" fmla="*/ 10 w 50"/>
                    <a:gd name="T27" fmla="*/ 44 h 50"/>
                    <a:gd name="T28" fmla="*/ 18 w 50"/>
                    <a:gd name="T29" fmla="*/ 48 h 50"/>
                    <a:gd name="T30" fmla="*/ 28 w 50"/>
                    <a:gd name="T31" fmla="*/ 50 h 50"/>
                    <a:gd name="T32" fmla="*/ 28 w 50"/>
                    <a:gd name="T33" fmla="*/ 50 h 50"/>
                    <a:gd name="T34" fmla="*/ 36 w 50"/>
                    <a:gd name="T35" fmla="*/ 46 h 50"/>
                    <a:gd name="T36" fmla="*/ 44 w 50"/>
                    <a:gd name="T37" fmla="*/ 42 h 50"/>
                    <a:gd name="T38" fmla="*/ 48 w 50"/>
                    <a:gd name="T39" fmla="*/ 32 h 50"/>
                    <a:gd name="T40" fmla="*/ 50 w 50"/>
                    <a:gd name="T41" fmla="*/ 22 h 50"/>
                    <a:gd name="T42" fmla="*/ 50 w 50"/>
                    <a:gd name="T43" fmla="*/ 22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50"/>
                    <a:gd name="T68" fmla="*/ 50 w 50"/>
                    <a:gd name="T69" fmla="*/ 50 h 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50">
                      <a:moveTo>
                        <a:pt x="50" y="22"/>
                      </a:moveTo>
                      <a:lnTo>
                        <a:pt x="50" y="22"/>
                      </a:lnTo>
                      <a:lnTo>
                        <a:pt x="46" y="14"/>
                      </a:lnTo>
                      <a:lnTo>
                        <a:pt x="40" y="6"/>
                      </a:lnTo>
                      <a:lnTo>
                        <a:pt x="32" y="0"/>
                      </a:lnTo>
                      <a:lnTo>
                        <a:pt x="22" y="0"/>
                      </a:lnTo>
                      <a:lnTo>
                        <a:pt x="12" y="2"/>
                      </a:lnTo>
                      <a:lnTo>
                        <a:pt x="6" y="8"/>
                      </a:lnTo>
                      <a:lnTo>
                        <a:pt x="2" y="16"/>
                      </a:lnTo>
                      <a:lnTo>
                        <a:pt x="0" y="26"/>
                      </a:lnTo>
                      <a:lnTo>
                        <a:pt x="4" y="36"/>
                      </a:lnTo>
                      <a:lnTo>
                        <a:pt x="10" y="44"/>
                      </a:lnTo>
                      <a:lnTo>
                        <a:pt x="18" y="48"/>
                      </a:lnTo>
                      <a:lnTo>
                        <a:pt x="28" y="50"/>
                      </a:lnTo>
                      <a:lnTo>
                        <a:pt x="36" y="46"/>
                      </a:lnTo>
                      <a:lnTo>
                        <a:pt x="44" y="42"/>
                      </a:lnTo>
                      <a:lnTo>
                        <a:pt x="48" y="32"/>
                      </a:lnTo>
                      <a:lnTo>
                        <a:pt x="50" y="22"/>
                      </a:lnTo>
                      <a:close/>
                    </a:path>
                  </a:pathLst>
                </a:custGeom>
                <a:solidFill>
                  <a:srgbClr val="FFBF00"/>
                </a:solidFill>
                <a:ln w="9525">
                  <a:noFill/>
                  <a:round/>
                  <a:headEnd/>
                  <a:tailEnd/>
                </a:ln>
              </p:spPr>
              <p:txBody>
                <a:bodyPr/>
                <a:lstStyle/>
                <a:p>
                  <a:endParaRPr lang="zh-TW" altLang="en-US"/>
                </a:p>
              </p:txBody>
            </p:sp>
            <p:sp>
              <p:nvSpPr>
                <p:cNvPr id="25001" name="Freeform 227"/>
                <p:cNvSpPr>
                  <a:spLocks/>
                </p:cNvSpPr>
                <p:nvPr/>
              </p:nvSpPr>
              <p:spPr bwMode="auto">
                <a:xfrm>
                  <a:off x="4822" y="2944"/>
                  <a:ext cx="48" cy="52"/>
                </a:xfrm>
                <a:custGeom>
                  <a:avLst/>
                  <a:gdLst>
                    <a:gd name="T0" fmla="*/ 48 w 48"/>
                    <a:gd name="T1" fmla="*/ 24 h 52"/>
                    <a:gd name="T2" fmla="*/ 48 w 48"/>
                    <a:gd name="T3" fmla="*/ 24 h 52"/>
                    <a:gd name="T4" fmla="*/ 46 w 48"/>
                    <a:gd name="T5" fmla="*/ 14 h 52"/>
                    <a:gd name="T6" fmla="*/ 40 w 48"/>
                    <a:gd name="T7" fmla="*/ 6 h 52"/>
                    <a:gd name="T8" fmla="*/ 32 w 48"/>
                    <a:gd name="T9" fmla="*/ 2 h 52"/>
                    <a:gd name="T10" fmla="*/ 22 w 48"/>
                    <a:gd name="T11" fmla="*/ 0 h 52"/>
                    <a:gd name="T12" fmla="*/ 22 w 48"/>
                    <a:gd name="T13" fmla="*/ 0 h 52"/>
                    <a:gd name="T14" fmla="*/ 12 w 48"/>
                    <a:gd name="T15" fmla="*/ 2 h 52"/>
                    <a:gd name="T16" fmla="*/ 6 w 48"/>
                    <a:gd name="T17" fmla="*/ 8 h 52"/>
                    <a:gd name="T18" fmla="*/ 0 w 48"/>
                    <a:gd name="T19" fmla="*/ 18 h 52"/>
                    <a:gd name="T20" fmla="*/ 0 w 48"/>
                    <a:gd name="T21" fmla="*/ 28 h 52"/>
                    <a:gd name="T22" fmla="*/ 0 w 48"/>
                    <a:gd name="T23" fmla="*/ 28 h 52"/>
                    <a:gd name="T24" fmla="*/ 2 w 48"/>
                    <a:gd name="T25" fmla="*/ 36 h 52"/>
                    <a:gd name="T26" fmla="*/ 8 w 48"/>
                    <a:gd name="T27" fmla="*/ 44 h 52"/>
                    <a:gd name="T28" fmla="*/ 18 w 48"/>
                    <a:gd name="T29" fmla="*/ 50 h 52"/>
                    <a:gd name="T30" fmla="*/ 26 w 48"/>
                    <a:gd name="T31" fmla="*/ 52 h 52"/>
                    <a:gd name="T32" fmla="*/ 26 w 48"/>
                    <a:gd name="T33" fmla="*/ 52 h 52"/>
                    <a:gd name="T34" fmla="*/ 36 w 48"/>
                    <a:gd name="T35" fmla="*/ 48 h 52"/>
                    <a:gd name="T36" fmla="*/ 44 w 48"/>
                    <a:gd name="T37" fmla="*/ 42 h 52"/>
                    <a:gd name="T38" fmla="*/ 48 w 48"/>
                    <a:gd name="T39" fmla="*/ 34 h 52"/>
                    <a:gd name="T40" fmla="*/ 48 w 48"/>
                    <a:gd name="T41" fmla="*/ 24 h 52"/>
                    <a:gd name="T42" fmla="*/ 48 w 48"/>
                    <a:gd name="T43" fmla="*/ 24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52"/>
                    <a:gd name="T68" fmla="*/ 48 w 4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52">
                      <a:moveTo>
                        <a:pt x="48" y="24"/>
                      </a:moveTo>
                      <a:lnTo>
                        <a:pt x="48" y="24"/>
                      </a:lnTo>
                      <a:lnTo>
                        <a:pt x="46" y="14"/>
                      </a:lnTo>
                      <a:lnTo>
                        <a:pt x="40" y="6"/>
                      </a:lnTo>
                      <a:lnTo>
                        <a:pt x="32" y="2"/>
                      </a:lnTo>
                      <a:lnTo>
                        <a:pt x="22" y="0"/>
                      </a:lnTo>
                      <a:lnTo>
                        <a:pt x="12" y="2"/>
                      </a:lnTo>
                      <a:lnTo>
                        <a:pt x="6" y="8"/>
                      </a:lnTo>
                      <a:lnTo>
                        <a:pt x="0" y="18"/>
                      </a:lnTo>
                      <a:lnTo>
                        <a:pt x="0" y="28"/>
                      </a:lnTo>
                      <a:lnTo>
                        <a:pt x="2" y="36"/>
                      </a:lnTo>
                      <a:lnTo>
                        <a:pt x="8" y="44"/>
                      </a:lnTo>
                      <a:lnTo>
                        <a:pt x="18" y="50"/>
                      </a:lnTo>
                      <a:lnTo>
                        <a:pt x="26" y="52"/>
                      </a:lnTo>
                      <a:lnTo>
                        <a:pt x="36" y="48"/>
                      </a:lnTo>
                      <a:lnTo>
                        <a:pt x="44" y="42"/>
                      </a:lnTo>
                      <a:lnTo>
                        <a:pt x="48" y="34"/>
                      </a:lnTo>
                      <a:lnTo>
                        <a:pt x="48" y="24"/>
                      </a:lnTo>
                      <a:close/>
                    </a:path>
                  </a:pathLst>
                </a:custGeom>
                <a:solidFill>
                  <a:srgbClr val="FFA300"/>
                </a:solidFill>
                <a:ln w="9525">
                  <a:noFill/>
                  <a:round/>
                  <a:headEnd/>
                  <a:tailEnd/>
                </a:ln>
              </p:spPr>
              <p:txBody>
                <a:bodyPr/>
                <a:lstStyle/>
                <a:p>
                  <a:endParaRPr lang="zh-TW" altLang="en-US"/>
                </a:p>
              </p:txBody>
            </p:sp>
            <p:sp>
              <p:nvSpPr>
                <p:cNvPr id="25002" name="Freeform 228"/>
                <p:cNvSpPr>
                  <a:spLocks/>
                </p:cNvSpPr>
                <p:nvPr/>
              </p:nvSpPr>
              <p:spPr bwMode="auto">
                <a:xfrm>
                  <a:off x="4726" y="2886"/>
                  <a:ext cx="36" cy="38"/>
                </a:xfrm>
                <a:custGeom>
                  <a:avLst/>
                  <a:gdLst>
                    <a:gd name="T0" fmla="*/ 32 w 36"/>
                    <a:gd name="T1" fmla="*/ 8 h 38"/>
                    <a:gd name="T2" fmla="*/ 32 w 36"/>
                    <a:gd name="T3" fmla="*/ 8 h 38"/>
                    <a:gd name="T4" fmla="*/ 34 w 36"/>
                    <a:gd name="T5" fmla="*/ 14 h 38"/>
                    <a:gd name="T6" fmla="*/ 36 w 36"/>
                    <a:gd name="T7" fmla="*/ 22 h 38"/>
                    <a:gd name="T8" fmla="*/ 34 w 36"/>
                    <a:gd name="T9" fmla="*/ 30 h 38"/>
                    <a:gd name="T10" fmla="*/ 28 w 36"/>
                    <a:gd name="T11" fmla="*/ 34 h 38"/>
                    <a:gd name="T12" fmla="*/ 28 w 36"/>
                    <a:gd name="T13" fmla="*/ 34 h 38"/>
                    <a:gd name="T14" fmla="*/ 22 w 36"/>
                    <a:gd name="T15" fmla="*/ 38 h 38"/>
                    <a:gd name="T16" fmla="*/ 16 w 36"/>
                    <a:gd name="T17" fmla="*/ 38 h 38"/>
                    <a:gd name="T18" fmla="*/ 8 w 36"/>
                    <a:gd name="T19" fmla="*/ 36 h 38"/>
                    <a:gd name="T20" fmla="*/ 4 w 36"/>
                    <a:gd name="T21" fmla="*/ 30 h 38"/>
                    <a:gd name="T22" fmla="*/ 4 w 36"/>
                    <a:gd name="T23" fmla="*/ 30 h 38"/>
                    <a:gd name="T24" fmla="*/ 0 w 36"/>
                    <a:gd name="T25" fmla="*/ 24 h 38"/>
                    <a:gd name="T26" fmla="*/ 0 w 36"/>
                    <a:gd name="T27" fmla="*/ 16 h 38"/>
                    <a:gd name="T28" fmla="*/ 2 w 36"/>
                    <a:gd name="T29" fmla="*/ 10 h 38"/>
                    <a:gd name="T30" fmla="*/ 6 w 36"/>
                    <a:gd name="T31" fmla="*/ 4 h 38"/>
                    <a:gd name="T32" fmla="*/ 6 w 36"/>
                    <a:gd name="T33" fmla="*/ 4 h 38"/>
                    <a:gd name="T34" fmla="*/ 12 w 36"/>
                    <a:gd name="T35" fmla="*/ 0 h 38"/>
                    <a:gd name="T36" fmla="*/ 20 w 36"/>
                    <a:gd name="T37" fmla="*/ 0 h 38"/>
                    <a:gd name="T38" fmla="*/ 26 w 36"/>
                    <a:gd name="T39" fmla="*/ 2 h 38"/>
                    <a:gd name="T40" fmla="*/ 32 w 36"/>
                    <a:gd name="T41" fmla="*/ 8 h 38"/>
                    <a:gd name="T42" fmla="*/ 32 w 36"/>
                    <a:gd name="T43" fmla="*/ 8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8"/>
                    <a:gd name="T68" fmla="*/ 36 w 36"/>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8">
                      <a:moveTo>
                        <a:pt x="32" y="8"/>
                      </a:moveTo>
                      <a:lnTo>
                        <a:pt x="32" y="8"/>
                      </a:lnTo>
                      <a:lnTo>
                        <a:pt x="34" y="14"/>
                      </a:lnTo>
                      <a:lnTo>
                        <a:pt x="36" y="22"/>
                      </a:lnTo>
                      <a:lnTo>
                        <a:pt x="34" y="30"/>
                      </a:lnTo>
                      <a:lnTo>
                        <a:pt x="28" y="34"/>
                      </a:lnTo>
                      <a:lnTo>
                        <a:pt x="22" y="38"/>
                      </a:lnTo>
                      <a:lnTo>
                        <a:pt x="16" y="38"/>
                      </a:lnTo>
                      <a:lnTo>
                        <a:pt x="8" y="36"/>
                      </a:lnTo>
                      <a:lnTo>
                        <a:pt x="4" y="30"/>
                      </a:lnTo>
                      <a:lnTo>
                        <a:pt x="0" y="24"/>
                      </a:lnTo>
                      <a:lnTo>
                        <a:pt x="0" y="16"/>
                      </a:lnTo>
                      <a:lnTo>
                        <a:pt x="2" y="10"/>
                      </a:lnTo>
                      <a:lnTo>
                        <a:pt x="6" y="4"/>
                      </a:lnTo>
                      <a:lnTo>
                        <a:pt x="12" y="0"/>
                      </a:lnTo>
                      <a:lnTo>
                        <a:pt x="20" y="0"/>
                      </a:lnTo>
                      <a:lnTo>
                        <a:pt x="26" y="2"/>
                      </a:lnTo>
                      <a:lnTo>
                        <a:pt x="32" y="8"/>
                      </a:lnTo>
                      <a:close/>
                    </a:path>
                  </a:pathLst>
                </a:custGeom>
                <a:solidFill>
                  <a:srgbClr val="FF9700"/>
                </a:solidFill>
                <a:ln w="9525">
                  <a:noFill/>
                  <a:round/>
                  <a:headEnd/>
                  <a:tailEnd/>
                </a:ln>
              </p:spPr>
              <p:txBody>
                <a:bodyPr/>
                <a:lstStyle/>
                <a:p>
                  <a:endParaRPr lang="zh-TW" altLang="en-US"/>
                </a:p>
              </p:txBody>
            </p:sp>
            <p:sp>
              <p:nvSpPr>
                <p:cNvPr id="25003" name="Freeform 229"/>
                <p:cNvSpPr>
                  <a:spLocks/>
                </p:cNvSpPr>
                <p:nvPr/>
              </p:nvSpPr>
              <p:spPr bwMode="auto">
                <a:xfrm>
                  <a:off x="4710" y="2598"/>
                  <a:ext cx="104" cy="244"/>
                </a:xfrm>
                <a:custGeom>
                  <a:avLst/>
                  <a:gdLst>
                    <a:gd name="T0" fmla="*/ 104 w 104"/>
                    <a:gd name="T1" fmla="*/ 0 h 244"/>
                    <a:gd name="T2" fmla="*/ 104 w 104"/>
                    <a:gd name="T3" fmla="*/ 0 h 244"/>
                    <a:gd name="T4" fmla="*/ 102 w 104"/>
                    <a:gd name="T5" fmla="*/ 16 h 244"/>
                    <a:gd name="T6" fmla="*/ 100 w 104"/>
                    <a:gd name="T7" fmla="*/ 56 h 244"/>
                    <a:gd name="T8" fmla="*/ 98 w 104"/>
                    <a:gd name="T9" fmla="*/ 78 h 244"/>
                    <a:gd name="T10" fmla="*/ 94 w 104"/>
                    <a:gd name="T11" fmla="*/ 102 h 244"/>
                    <a:gd name="T12" fmla="*/ 88 w 104"/>
                    <a:gd name="T13" fmla="*/ 122 h 244"/>
                    <a:gd name="T14" fmla="*/ 80 w 104"/>
                    <a:gd name="T15" fmla="*/ 138 h 244"/>
                    <a:gd name="T16" fmla="*/ 80 w 104"/>
                    <a:gd name="T17" fmla="*/ 138 h 244"/>
                    <a:gd name="T18" fmla="*/ 58 w 104"/>
                    <a:gd name="T19" fmla="*/ 172 h 244"/>
                    <a:gd name="T20" fmla="*/ 30 w 104"/>
                    <a:gd name="T21" fmla="*/ 206 h 244"/>
                    <a:gd name="T22" fmla="*/ 0 w 104"/>
                    <a:gd name="T23" fmla="*/ 244 h 244"/>
                    <a:gd name="T24" fmla="*/ 0 w 104"/>
                    <a:gd name="T25" fmla="*/ 244 h 244"/>
                    <a:gd name="T26" fmla="*/ 44 w 104"/>
                    <a:gd name="T27" fmla="*/ 164 h 244"/>
                    <a:gd name="T28" fmla="*/ 66 w 104"/>
                    <a:gd name="T29" fmla="*/ 126 h 244"/>
                    <a:gd name="T30" fmla="*/ 66 w 104"/>
                    <a:gd name="T31" fmla="*/ 126 h 244"/>
                    <a:gd name="T32" fmla="*/ 74 w 104"/>
                    <a:gd name="T33" fmla="*/ 110 h 244"/>
                    <a:gd name="T34" fmla="*/ 80 w 104"/>
                    <a:gd name="T35" fmla="*/ 92 h 244"/>
                    <a:gd name="T36" fmla="*/ 92 w 104"/>
                    <a:gd name="T37" fmla="*/ 50 h 244"/>
                    <a:gd name="T38" fmla="*/ 104 w 104"/>
                    <a:gd name="T39" fmla="*/ 0 h 244"/>
                    <a:gd name="T40" fmla="*/ 104 w 104"/>
                    <a:gd name="T41" fmla="*/ 0 h 2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4"/>
                    <a:gd name="T64" fmla="*/ 0 h 244"/>
                    <a:gd name="T65" fmla="*/ 104 w 104"/>
                    <a:gd name="T66" fmla="*/ 244 h 2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4" h="244">
                      <a:moveTo>
                        <a:pt x="104" y="0"/>
                      </a:moveTo>
                      <a:lnTo>
                        <a:pt x="104" y="0"/>
                      </a:lnTo>
                      <a:lnTo>
                        <a:pt x="102" y="16"/>
                      </a:lnTo>
                      <a:lnTo>
                        <a:pt x="100" y="56"/>
                      </a:lnTo>
                      <a:lnTo>
                        <a:pt x="98" y="78"/>
                      </a:lnTo>
                      <a:lnTo>
                        <a:pt x="94" y="102"/>
                      </a:lnTo>
                      <a:lnTo>
                        <a:pt x="88" y="122"/>
                      </a:lnTo>
                      <a:lnTo>
                        <a:pt x="80" y="138"/>
                      </a:lnTo>
                      <a:lnTo>
                        <a:pt x="58" y="172"/>
                      </a:lnTo>
                      <a:lnTo>
                        <a:pt x="30" y="206"/>
                      </a:lnTo>
                      <a:lnTo>
                        <a:pt x="0" y="244"/>
                      </a:lnTo>
                      <a:lnTo>
                        <a:pt x="44" y="164"/>
                      </a:lnTo>
                      <a:lnTo>
                        <a:pt x="66" y="126"/>
                      </a:lnTo>
                      <a:lnTo>
                        <a:pt x="74" y="110"/>
                      </a:lnTo>
                      <a:lnTo>
                        <a:pt x="80" y="92"/>
                      </a:lnTo>
                      <a:lnTo>
                        <a:pt x="92" y="50"/>
                      </a:lnTo>
                      <a:lnTo>
                        <a:pt x="104" y="0"/>
                      </a:lnTo>
                      <a:close/>
                    </a:path>
                  </a:pathLst>
                </a:custGeom>
                <a:solidFill>
                  <a:srgbClr val="418217"/>
                </a:solidFill>
                <a:ln w="9525">
                  <a:noFill/>
                  <a:round/>
                  <a:headEnd/>
                  <a:tailEnd/>
                </a:ln>
              </p:spPr>
              <p:txBody>
                <a:bodyPr/>
                <a:lstStyle/>
                <a:p>
                  <a:endParaRPr lang="zh-TW" altLang="en-US"/>
                </a:p>
              </p:txBody>
            </p:sp>
            <p:sp>
              <p:nvSpPr>
                <p:cNvPr id="25004" name="Freeform 230"/>
                <p:cNvSpPr>
                  <a:spLocks/>
                </p:cNvSpPr>
                <p:nvPr/>
              </p:nvSpPr>
              <p:spPr bwMode="auto">
                <a:xfrm>
                  <a:off x="4692" y="2808"/>
                  <a:ext cx="186" cy="86"/>
                </a:xfrm>
                <a:custGeom>
                  <a:avLst/>
                  <a:gdLst>
                    <a:gd name="T0" fmla="*/ 0 w 186"/>
                    <a:gd name="T1" fmla="*/ 86 h 86"/>
                    <a:gd name="T2" fmla="*/ 0 w 186"/>
                    <a:gd name="T3" fmla="*/ 86 h 86"/>
                    <a:gd name="T4" fmla="*/ 12 w 186"/>
                    <a:gd name="T5" fmla="*/ 76 h 86"/>
                    <a:gd name="T6" fmla="*/ 44 w 186"/>
                    <a:gd name="T7" fmla="*/ 52 h 86"/>
                    <a:gd name="T8" fmla="*/ 80 w 186"/>
                    <a:gd name="T9" fmla="*/ 28 h 86"/>
                    <a:gd name="T10" fmla="*/ 98 w 186"/>
                    <a:gd name="T11" fmla="*/ 18 h 86"/>
                    <a:gd name="T12" fmla="*/ 114 w 186"/>
                    <a:gd name="T13" fmla="*/ 12 h 86"/>
                    <a:gd name="T14" fmla="*/ 114 w 186"/>
                    <a:gd name="T15" fmla="*/ 12 h 86"/>
                    <a:gd name="T16" fmla="*/ 140 w 186"/>
                    <a:gd name="T17" fmla="*/ 6 h 86"/>
                    <a:gd name="T18" fmla="*/ 164 w 186"/>
                    <a:gd name="T19" fmla="*/ 2 h 86"/>
                    <a:gd name="T20" fmla="*/ 186 w 186"/>
                    <a:gd name="T21" fmla="*/ 0 h 86"/>
                    <a:gd name="T22" fmla="*/ 186 w 186"/>
                    <a:gd name="T23" fmla="*/ 0 h 86"/>
                    <a:gd name="T24" fmla="*/ 156 w 186"/>
                    <a:gd name="T25" fmla="*/ 16 h 86"/>
                    <a:gd name="T26" fmla="*/ 128 w 186"/>
                    <a:gd name="T27" fmla="*/ 30 h 86"/>
                    <a:gd name="T28" fmla="*/ 94 w 186"/>
                    <a:gd name="T29" fmla="*/ 44 h 86"/>
                    <a:gd name="T30" fmla="*/ 94 w 186"/>
                    <a:gd name="T31" fmla="*/ 44 h 86"/>
                    <a:gd name="T32" fmla="*/ 62 w 186"/>
                    <a:gd name="T33" fmla="*/ 56 h 86"/>
                    <a:gd name="T34" fmla="*/ 32 w 186"/>
                    <a:gd name="T35" fmla="*/ 70 h 86"/>
                    <a:gd name="T36" fmla="*/ 0 w 186"/>
                    <a:gd name="T37" fmla="*/ 86 h 86"/>
                    <a:gd name="T38" fmla="*/ 0 w 186"/>
                    <a:gd name="T39" fmla="*/ 86 h 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6"/>
                    <a:gd name="T61" fmla="*/ 0 h 86"/>
                    <a:gd name="T62" fmla="*/ 186 w 186"/>
                    <a:gd name="T63" fmla="*/ 86 h 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6" h="86">
                      <a:moveTo>
                        <a:pt x="0" y="86"/>
                      </a:moveTo>
                      <a:lnTo>
                        <a:pt x="0" y="86"/>
                      </a:lnTo>
                      <a:lnTo>
                        <a:pt x="12" y="76"/>
                      </a:lnTo>
                      <a:lnTo>
                        <a:pt x="44" y="52"/>
                      </a:lnTo>
                      <a:lnTo>
                        <a:pt x="80" y="28"/>
                      </a:lnTo>
                      <a:lnTo>
                        <a:pt x="98" y="18"/>
                      </a:lnTo>
                      <a:lnTo>
                        <a:pt x="114" y="12"/>
                      </a:lnTo>
                      <a:lnTo>
                        <a:pt x="140" y="6"/>
                      </a:lnTo>
                      <a:lnTo>
                        <a:pt x="164" y="2"/>
                      </a:lnTo>
                      <a:lnTo>
                        <a:pt x="186" y="0"/>
                      </a:lnTo>
                      <a:lnTo>
                        <a:pt x="156" y="16"/>
                      </a:lnTo>
                      <a:lnTo>
                        <a:pt x="128" y="30"/>
                      </a:lnTo>
                      <a:lnTo>
                        <a:pt x="94" y="44"/>
                      </a:lnTo>
                      <a:lnTo>
                        <a:pt x="62" y="56"/>
                      </a:lnTo>
                      <a:lnTo>
                        <a:pt x="32" y="70"/>
                      </a:lnTo>
                      <a:lnTo>
                        <a:pt x="0" y="86"/>
                      </a:lnTo>
                      <a:close/>
                    </a:path>
                  </a:pathLst>
                </a:custGeom>
                <a:solidFill>
                  <a:srgbClr val="418217"/>
                </a:solidFill>
                <a:ln w="9525">
                  <a:noFill/>
                  <a:round/>
                  <a:headEnd/>
                  <a:tailEnd/>
                </a:ln>
              </p:spPr>
              <p:txBody>
                <a:bodyPr/>
                <a:lstStyle/>
                <a:p>
                  <a:endParaRPr lang="zh-TW" altLang="en-US"/>
                </a:p>
              </p:txBody>
            </p:sp>
            <p:sp>
              <p:nvSpPr>
                <p:cNvPr id="25005" name="Freeform 231"/>
                <p:cNvSpPr>
                  <a:spLocks/>
                </p:cNvSpPr>
                <p:nvPr/>
              </p:nvSpPr>
              <p:spPr bwMode="auto">
                <a:xfrm>
                  <a:off x="4708" y="2560"/>
                  <a:ext cx="26" cy="224"/>
                </a:xfrm>
                <a:custGeom>
                  <a:avLst/>
                  <a:gdLst>
                    <a:gd name="T0" fmla="*/ 26 w 26"/>
                    <a:gd name="T1" fmla="*/ 0 h 224"/>
                    <a:gd name="T2" fmla="*/ 26 w 26"/>
                    <a:gd name="T3" fmla="*/ 0 h 224"/>
                    <a:gd name="T4" fmla="*/ 26 w 26"/>
                    <a:gd name="T5" fmla="*/ 30 h 224"/>
                    <a:gd name="T6" fmla="*/ 22 w 26"/>
                    <a:gd name="T7" fmla="*/ 98 h 224"/>
                    <a:gd name="T8" fmla="*/ 22 w 26"/>
                    <a:gd name="T9" fmla="*/ 98 h 224"/>
                    <a:gd name="T10" fmla="*/ 16 w 26"/>
                    <a:gd name="T11" fmla="*/ 178 h 224"/>
                    <a:gd name="T12" fmla="*/ 12 w 26"/>
                    <a:gd name="T13" fmla="*/ 208 h 224"/>
                    <a:gd name="T14" fmla="*/ 10 w 26"/>
                    <a:gd name="T15" fmla="*/ 222 h 224"/>
                    <a:gd name="T16" fmla="*/ 10 w 26"/>
                    <a:gd name="T17" fmla="*/ 222 h 224"/>
                    <a:gd name="T18" fmla="*/ 6 w 26"/>
                    <a:gd name="T19" fmla="*/ 224 h 224"/>
                    <a:gd name="T20" fmla="*/ 4 w 26"/>
                    <a:gd name="T21" fmla="*/ 220 h 224"/>
                    <a:gd name="T22" fmla="*/ 0 w 26"/>
                    <a:gd name="T23" fmla="*/ 204 h 224"/>
                    <a:gd name="T24" fmla="*/ 0 w 26"/>
                    <a:gd name="T25" fmla="*/ 180 h 224"/>
                    <a:gd name="T26" fmla="*/ 0 w 26"/>
                    <a:gd name="T27" fmla="*/ 146 h 224"/>
                    <a:gd name="T28" fmla="*/ 2 w 26"/>
                    <a:gd name="T29" fmla="*/ 108 h 224"/>
                    <a:gd name="T30" fmla="*/ 6 w 26"/>
                    <a:gd name="T31" fmla="*/ 70 h 224"/>
                    <a:gd name="T32" fmla="*/ 14 w 26"/>
                    <a:gd name="T33" fmla="*/ 32 h 224"/>
                    <a:gd name="T34" fmla="*/ 20 w 26"/>
                    <a:gd name="T35" fmla="*/ 16 h 224"/>
                    <a:gd name="T36" fmla="*/ 26 w 26"/>
                    <a:gd name="T37" fmla="*/ 0 h 224"/>
                    <a:gd name="T38" fmla="*/ 26 w 26"/>
                    <a:gd name="T39" fmla="*/ 0 h 2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
                    <a:gd name="T61" fmla="*/ 0 h 224"/>
                    <a:gd name="T62" fmla="*/ 26 w 26"/>
                    <a:gd name="T63" fmla="*/ 224 h 2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 h="224">
                      <a:moveTo>
                        <a:pt x="26" y="0"/>
                      </a:moveTo>
                      <a:lnTo>
                        <a:pt x="26" y="0"/>
                      </a:lnTo>
                      <a:lnTo>
                        <a:pt x="26" y="30"/>
                      </a:lnTo>
                      <a:lnTo>
                        <a:pt x="22" y="98"/>
                      </a:lnTo>
                      <a:lnTo>
                        <a:pt x="16" y="178"/>
                      </a:lnTo>
                      <a:lnTo>
                        <a:pt x="12" y="208"/>
                      </a:lnTo>
                      <a:lnTo>
                        <a:pt x="10" y="222"/>
                      </a:lnTo>
                      <a:lnTo>
                        <a:pt x="6" y="224"/>
                      </a:lnTo>
                      <a:lnTo>
                        <a:pt x="4" y="220"/>
                      </a:lnTo>
                      <a:lnTo>
                        <a:pt x="0" y="204"/>
                      </a:lnTo>
                      <a:lnTo>
                        <a:pt x="0" y="180"/>
                      </a:lnTo>
                      <a:lnTo>
                        <a:pt x="0" y="146"/>
                      </a:lnTo>
                      <a:lnTo>
                        <a:pt x="2" y="108"/>
                      </a:lnTo>
                      <a:lnTo>
                        <a:pt x="6" y="70"/>
                      </a:lnTo>
                      <a:lnTo>
                        <a:pt x="14" y="32"/>
                      </a:lnTo>
                      <a:lnTo>
                        <a:pt x="20" y="16"/>
                      </a:lnTo>
                      <a:lnTo>
                        <a:pt x="26" y="0"/>
                      </a:lnTo>
                      <a:close/>
                    </a:path>
                  </a:pathLst>
                </a:custGeom>
                <a:solidFill>
                  <a:srgbClr val="418217"/>
                </a:solidFill>
                <a:ln w="9525">
                  <a:noFill/>
                  <a:round/>
                  <a:headEnd/>
                  <a:tailEnd/>
                </a:ln>
              </p:spPr>
              <p:txBody>
                <a:bodyPr/>
                <a:lstStyle/>
                <a:p>
                  <a:endParaRPr lang="zh-TW" altLang="en-US"/>
                </a:p>
              </p:txBody>
            </p:sp>
            <p:sp>
              <p:nvSpPr>
                <p:cNvPr id="25006" name="Freeform 232"/>
                <p:cNvSpPr>
                  <a:spLocks/>
                </p:cNvSpPr>
                <p:nvPr/>
              </p:nvSpPr>
              <p:spPr bwMode="auto">
                <a:xfrm>
                  <a:off x="4692" y="2872"/>
                  <a:ext cx="178" cy="36"/>
                </a:xfrm>
                <a:custGeom>
                  <a:avLst/>
                  <a:gdLst>
                    <a:gd name="T0" fmla="*/ 0 w 178"/>
                    <a:gd name="T1" fmla="*/ 36 h 36"/>
                    <a:gd name="T2" fmla="*/ 0 w 178"/>
                    <a:gd name="T3" fmla="*/ 36 h 36"/>
                    <a:gd name="T4" fmla="*/ 6 w 178"/>
                    <a:gd name="T5" fmla="*/ 32 h 36"/>
                    <a:gd name="T6" fmla="*/ 22 w 178"/>
                    <a:gd name="T7" fmla="*/ 24 h 36"/>
                    <a:gd name="T8" fmla="*/ 34 w 178"/>
                    <a:gd name="T9" fmla="*/ 18 h 36"/>
                    <a:gd name="T10" fmla="*/ 48 w 178"/>
                    <a:gd name="T11" fmla="*/ 14 h 36"/>
                    <a:gd name="T12" fmla="*/ 62 w 178"/>
                    <a:gd name="T13" fmla="*/ 12 h 36"/>
                    <a:gd name="T14" fmla="*/ 78 w 178"/>
                    <a:gd name="T15" fmla="*/ 10 h 36"/>
                    <a:gd name="T16" fmla="*/ 78 w 178"/>
                    <a:gd name="T17" fmla="*/ 10 h 36"/>
                    <a:gd name="T18" fmla="*/ 112 w 178"/>
                    <a:gd name="T19" fmla="*/ 8 h 36"/>
                    <a:gd name="T20" fmla="*/ 144 w 178"/>
                    <a:gd name="T21" fmla="*/ 4 h 36"/>
                    <a:gd name="T22" fmla="*/ 178 w 178"/>
                    <a:gd name="T23" fmla="*/ 0 h 36"/>
                    <a:gd name="T24" fmla="*/ 178 w 178"/>
                    <a:gd name="T25" fmla="*/ 0 h 36"/>
                    <a:gd name="T26" fmla="*/ 174 w 178"/>
                    <a:gd name="T27" fmla="*/ 4 h 36"/>
                    <a:gd name="T28" fmla="*/ 162 w 178"/>
                    <a:gd name="T29" fmla="*/ 12 h 36"/>
                    <a:gd name="T30" fmla="*/ 152 w 178"/>
                    <a:gd name="T31" fmla="*/ 18 h 36"/>
                    <a:gd name="T32" fmla="*/ 142 w 178"/>
                    <a:gd name="T33" fmla="*/ 22 h 36"/>
                    <a:gd name="T34" fmla="*/ 128 w 178"/>
                    <a:gd name="T35" fmla="*/ 26 h 36"/>
                    <a:gd name="T36" fmla="*/ 112 w 178"/>
                    <a:gd name="T37" fmla="*/ 30 h 36"/>
                    <a:gd name="T38" fmla="*/ 112 w 178"/>
                    <a:gd name="T39" fmla="*/ 30 h 36"/>
                    <a:gd name="T40" fmla="*/ 38 w 178"/>
                    <a:gd name="T41" fmla="*/ 34 h 36"/>
                    <a:gd name="T42" fmla="*/ 0 w 178"/>
                    <a:gd name="T43" fmla="*/ 36 h 36"/>
                    <a:gd name="T44" fmla="*/ 0 w 178"/>
                    <a:gd name="T45" fmla="*/ 36 h 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8"/>
                    <a:gd name="T70" fmla="*/ 0 h 36"/>
                    <a:gd name="T71" fmla="*/ 178 w 178"/>
                    <a:gd name="T72" fmla="*/ 36 h 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8" h="36">
                      <a:moveTo>
                        <a:pt x="0" y="36"/>
                      </a:moveTo>
                      <a:lnTo>
                        <a:pt x="0" y="36"/>
                      </a:lnTo>
                      <a:lnTo>
                        <a:pt x="6" y="32"/>
                      </a:lnTo>
                      <a:lnTo>
                        <a:pt x="22" y="24"/>
                      </a:lnTo>
                      <a:lnTo>
                        <a:pt x="34" y="18"/>
                      </a:lnTo>
                      <a:lnTo>
                        <a:pt x="48" y="14"/>
                      </a:lnTo>
                      <a:lnTo>
                        <a:pt x="62" y="12"/>
                      </a:lnTo>
                      <a:lnTo>
                        <a:pt x="78" y="10"/>
                      </a:lnTo>
                      <a:lnTo>
                        <a:pt x="112" y="8"/>
                      </a:lnTo>
                      <a:lnTo>
                        <a:pt x="144" y="4"/>
                      </a:lnTo>
                      <a:lnTo>
                        <a:pt x="178" y="0"/>
                      </a:lnTo>
                      <a:lnTo>
                        <a:pt x="174" y="4"/>
                      </a:lnTo>
                      <a:lnTo>
                        <a:pt x="162" y="12"/>
                      </a:lnTo>
                      <a:lnTo>
                        <a:pt x="152" y="18"/>
                      </a:lnTo>
                      <a:lnTo>
                        <a:pt x="142" y="22"/>
                      </a:lnTo>
                      <a:lnTo>
                        <a:pt x="128" y="26"/>
                      </a:lnTo>
                      <a:lnTo>
                        <a:pt x="112" y="30"/>
                      </a:lnTo>
                      <a:lnTo>
                        <a:pt x="38" y="34"/>
                      </a:lnTo>
                      <a:lnTo>
                        <a:pt x="0" y="36"/>
                      </a:lnTo>
                      <a:close/>
                    </a:path>
                  </a:pathLst>
                </a:custGeom>
                <a:solidFill>
                  <a:srgbClr val="418217"/>
                </a:solidFill>
                <a:ln w="9525">
                  <a:noFill/>
                  <a:round/>
                  <a:headEnd/>
                  <a:tailEnd/>
                </a:ln>
              </p:spPr>
              <p:txBody>
                <a:bodyPr/>
                <a:lstStyle/>
                <a:p>
                  <a:endParaRPr lang="zh-TW" altLang="en-US"/>
                </a:p>
              </p:txBody>
            </p:sp>
            <p:sp>
              <p:nvSpPr>
                <p:cNvPr id="25007" name="Freeform 233"/>
                <p:cNvSpPr>
                  <a:spLocks/>
                </p:cNvSpPr>
                <p:nvPr/>
              </p:nvSpPr>
              <p:spPr bwMode="auto">
                <a:xfrm>
                  <a:off x="4676" y="2966"/>
                  <a:ext cx="150" cy="38"/>
                </a:xfrm>
                <a:custGeom>
                  <a:avLst/>
                  <a:gdLst>
                    <a:gd name="T0" fmla="*/ 0 w 150"/>
                    <a:gd name="T1" fmla="*/ 0 h 38"/>
                    <a:gd name="T2" fmla="*/ 0 w 150"/>
                    <a:gd name="T3" fmla="*/ 0 h 38"/>
                    <a:gd name="T4" fmla="*/ 6 w 150"/>
                    <a:gd name="T5" fmla="*/ 0 h 38"/>
                    <a:gd name="T6" fmla="*/ 24 w 150"/>
                    <a:gd name="T7" fmla="*/ 0 h 38"/>
                    <a:gd name="T8" fmla="*/ 48 w 150"/>
                    <a:gd name="T9" fmla="*/ 2 h 38"/>
                    <a:gd name="T10" fmla="*/ 62 w 150"/>
                    <a:gd name="T11" fmla="*/ 4 h 38"/>
                    <a:gd name="T12" fmla="*/ 76 w 150"/>
                    <a:gd name="T13" fmla="*/ 10 h 38"/>
                    <a:gd name="T14" fmla="*/ 76 w 150"/>
                    <a:gd name="T15" fmla="*/ 10 h 38"/>
                    <a:gd name="T16" fmla="*/ 126 w 150"/>
                    <a:gd name="T17" fmla="*/ 28 h 38"/>
                    <a:gd name="T18" fmla="*/ 150 w 150"/>
                    <a:gd name="T19" fmla="*/ 36 h 38"/>
                    <a:gd name="T20" fmla="*/ 150 w 150"/>
                    <a:gd name="T21" fmla="*/ 36 h 38"/>
                    <a:gd name="T22" fmla="*/ 142 w 150"/>
                    <a:gd name="T23" fmla="*/ 36 h 38"/>
                    <a:gd name="T24" fmla="*/ 126 w 150"/>
                    <a:gd name="T25" fmla="*/ 38 h 38"/>
                    <a:gd name="T26" fmla="*/ 102 w 150"/>
                    <a:gd name="T27" fmla="*/ 38 h 38"/>
                    <a:gd name="T28" fmla="*/ 90 w 150"/>
                    <a:gd name="T29" fmla="*/ 36 h 38"/>
                    <a:gd name="T30" fmla="*/ 76 w 150"/>
                    <a:gd name="T31" fmla="*/ 34 h 38"/>
                    <a:gd name="T32" fmla="*/ 76 w 150"/>
                    <a:gd name="T33" fmla="*/ 34 h 38"/>
                    <a:gd name="T34" fmla="*/ 50 w 150"/>
                    <a:gd name="T35" fmla="*/ 24 h 38"/>
                    <a:gd name="T36" fmla="*/ 26 w 150"/>
                    <a:gd name="T37" fmla="*/ 14 h 38"/>
                    <a:gd name="T38" fmla="*/ 0 w 150"/>
                    <a:gd name="T39" fmla="*/ 0 h 38"/>
                    <a:gd name="T40" fmla="*/ 0 w 150"/>
                    <a:gd name="T41" fmla="*/ 0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38"/>
                    <a:gd name="T65" fmla="*/ 150 w 150"/>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38">
                      <a:moveTo>
                        <a:pt x="0" y="0"/>
                      </a:moveTo>
                      <a:lnTo>
                        <a:pt x="0" y="0"/>
                      </a:lnTo>
                      <a:lnTo>
                        <a:pt x="6" y="0"/>
                      </a:lnTo>
                      <a:lnTo>
                        <a:pt x="24" y="0"/>
                      </a:lnTo>
                      <a:lnTo>
                        <a:pt x="48" y="2"/>
                      </a:lnTo>
                      <a:lnTo>
                        <a:pt x="62" y="4"/>
                      </a:lnTo>
                      <a:lnTo>
                        <a:pt x="76" y="10"/>
                      </a:lnTo>
                      <a:lnTo>
                        <a:pt x="126" y="28"/>
                      </a:lnTo>
                      <a:lnTo>
                        <a:pt x="150" y="36"/>
                      </a:lnTo>
                      <a:lnTo>
                        <a:pt x="142" y="36"/>
                      </a:lnTo>
                      <a:lnTo>
                        <a:pt x="126" y="38"/>
                      </a:lnTo>
                      <a:lnTo>
                        <a:pt x="102" y="38"/>
                      </a:lnTo>
                      <a:lnTo>
                        <a:pt x="90" y="36"/>
                      </a:lnTo>
                      <a:lnTo>
                        <a:pt x="76" y="34"/>
                      </a:lnTo>
                      <a:lnTo>
                        <a:pt x="50" y="24"/>
                      </a:lnTo>
                      <a:lnTo>
                        <a:pt x="26" y="14"/>
                      </a:lnTo>
                      <a:lnTo>
                        <a:pt x="0" y="0"/>
                      </a:lnTo>
                      <a:close/>
                    </a:path>
                  </a:pathLst>
                </a:custGeom>
                <a:solidFill>
                  <a:srgbClr val="418217"/>
                </a:solidFill>
                <a:ln w="9525">
                  <a:noFill/>
                  <a:round/>
                  <a:headEnd/>
                  <a:tailEnd/>
                </a:ln>
              </p:spPr>
              <p:txBody>
                <a:bodyPr/>
                <a:lstStyle/>
                <a:p>
                  <a:endParaRPr lang="zh-TW" altLang="en-US"/>
                </a:p>
              </p:txBody>
            </p:sp>
            <p:sp>
              <p:nvSpPr>
                <p:cNvPr id="25008" name="Freeform 234"/>
                <p:cNvSpPr>
                  <a:spLocks/>
                </p:cNvSpPr>
                <p:nvPr/>
              </p:nvSpPr>
              <p:spPr bwMode="auto">
                <a:xfrm>
                  <a:off x="4608" y="2756"/>
                  <a:ext cx="68" cy="206"/>
                </a:xfrm>
                <a:custGeom>
                  <a:avLst/>
                  <a:gdLst>
                    <a:gd name="T0" fmla="*/ 66 w 68"/>
                    <a:gd name="T1" fmla="*/ 206 h 206"/>
                    <a:gd name="T2" fmla="*/ 66 w 68"/>
                    <a:gd name="T3" fmla="*/ 206 h 206"/>
                    <a:gd name="T4" fmla="*/ 68 w 68"/>
                    <a:gd name="T5" fmla="*/ 196 h 206"/>
                    <a:gd name="T6" fmla="*/ 66 w 68"/>
                    <a:gd name="T7" fmla="*/ 170 h 206"/>
                    <a:gd name="T8" fmla="*/ 66 w 68"/>
                    <a:gd name="T9" fmla="*/ 154 h 206"/>
                    <a:gd name="T10" fmla="*/ 62 w 68"/>
                    <a:gd name="T11" fmla="*/ 134 h 206"/>
                    <a:gd name="T12" fmla="*/ 56 w 68"/>
                    <a:gd name="T13" fmla="*/ 116 h 206"/>
                    <a:gd name="T14" fmla="*/ 50 w 68"/>
                    <a:gd name="T15" fmla="*/ 98 h 206"/>
                    <a:gd name="T16" fmla="*/ 50 w 68"/>
                    <a:gd name="T17" fmla="*/ 98 h 206"/>
                    <a:gd name="T18" fmla="*/ 32 w 68"/>
                    <a:gd name="T19" fmla="*/ 62 h 206"/>
                    <a:gd name="T20" fmla="*/ 16 w 68"/>
                    <a:gd name="T21" fmla="*/ 30 h 206"/>
                    <a:gd name="T22" fmla="*/ 0 w 68"/>
                    <a:gd name="T23" fmla="*/ 0 h 206"/>
                    <a:gd name="T24" fmla="*/ 0 w 68"/>
                    <a:gd name="T25" fmla="*/ 0 h 206"/>
                    <a:gd name="T26" fmla="*/ 0 w 68"/>
                    <a:gd name="T27" fmla="*/ 10 h 206"/>
                    <a:gd name="T28" fmla="*/ 0 w 68"/>
                    <a:gd name="T29" fmla="*/ 34 h 206"/>
                    <a:gd name="T30" fmla="*/ 6 w 68"/>
                    <a:gd name="T31" fmla="*/ 68 h 206"/>
                    <a:gd name="T32" fmla="*/ 10 w 68"/>
                    <a:gd name="T33" fmla="*/ 86 h 206"/>
                    <a:gd name="T34" fmla="*/ 16 w 68"/>
                    <a:gd name="T35" fmla="*/ 104 h 206"/>
                    <a:gd name="T36" fmla="*/ 16 w 68"/>
                    <a:gd name="T37" fmla="*/ 104 h 206"/>
                    <a:gd name="T38" fmla="*/ 30 w 68"/>
                    <a:gd name="T39" fmla="*/ 138 h 206"/>
                    <a:gd name="T40" fmla="*/ 48 w 68"/>
                    <a:gd name="T41" fmla="*/ 172 h 206"/>
                    <a:gd name="T42" fmla="*/ 66 w 68"/>
                    <a:gd name="T43" fmla="*/ 206 h 206"/>
                    <a:gd name="T44" fmla="*/ 66 w 68"/>
                    <a:gd name="T45" fmla="*/ 206 h 2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8"/>
                    <a:gd name="T70" fmla="*/ 0 h 206"/>
                    <a:gd name="T71" fmla="*/ 68 w 68"/>
                    <a:gd name="T72" fmla="*/ 206 h 20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8" h="206">
                      <a:moveTo>
                        <a:pt x="66" y="206"/>
                      </a:moveTo>
                      <a:lnTo>
                        <a:pt x="66" y="206"/>
                      </a:lnTo>
                      <a:lnTo>
                        <a:pt x="68" y="196"/>
                      </a:lnTo>
                      <a:lnTo>
                        <a:pt x="66" y="170"/>
                      </a:lnTo>
                      <a:lnTo>
                        <a:pt x="66" y="154"/>
                      </a:lnTo>
                      <a:lnTo>
                        <a:pt x="62" y="134"/>
                      </a:lnTo>
                      <a:lnTo>
                        <a:pt x="56" y="116"/>
                      </a:lnTo>
                      <a:lnTo>
                        <a:pt x="50" y="98"/>
                      </a:lnTo>
                      <a:lnTo>
                        <a:pt x="32" y="62"/>
                      </a:lnTo>
                      <a:lnTo>
                        <a:pt x="16" y="30"/>
                      </a:lnTo>
                      <a:lnTo>
                        <a:pt x="0" y="0"/>
                      </a:lnTo>
                      <a:lnTo>
                        <a:pt x="0" y="10"/>
                      </a:lnTo>
                      <a:lnTo>
                        <a:pt x="0" y="34"/>
                      </a:lnTo>
                      <a:lnTo>
                        <a:pt x="6" y="68"/>
                      </a:lnTo>
                      <a:lnTo>
                        <a:pt x="10" y="86"/>
                      </a:lnTo>
                      <a:lnTo>
                        <a:pt x="16" y="104"/>
                      </a:lnTo>
                      <a:lnTo>
                        <a:pt x="30" y="138"/>
                      </a:lnTo>
                      <a:lnTo>
                        <a:pt x="48" y="172"/>
                      </a:lnTo>
                      <a:lnTo>
                        <a:pt x="66" y="206"/>
                      </a:lnTo>
                      <a:close/>
                    </a:path>
                  </a:pathLst>
                </a:custGeom>
                <a:solidFill>
                  <a:srgbClr val="418217"/>
                </a:solidFill>
                <a:ln w="9525">
                  <a:noFill/>
                  <a:round/>
                  <a:headEnd/>
                  <a:tailEnd/>
                </a:ln>
              </p:spPr>
              <p:txBody>
                <a:bodyPr/>
                <a:lstStyle/>
                <a:p>
                  <a:endParaRPr lang="zh-TW" altLang="en-US"/>
                </a:p>
              </p:txBody>
            </p:sp>
            <p:sp>
              <p:nvSpPr>
                <p:cNvPr id="25009" name="Freeform 235"/>
                <p:cNvSpPr>
                  <a:spLocks/>
                </p:cNvSpPr>
                <p:nvPr/>
              </p:nvSpPr>
              <p:spPr bwMode="auto">
                <a:xfrm>
                  <a:off x="4650" y="2694"/>
                  <a:ext cx="38" cy="236"/>
                </a:xfrm>
                <a:custGeom>
                  <a:avLst/>
                  <a:gdLst>
                    <a:gd name="T0" fmla="*/ 38 w 38"/>
                    <a:gd name="T1" fmla="*/ 236 h 236"/>
                    <a:gd name="T2" fmla="*/ 38 w 38"/>
                    <a:gd name="T3" fmla="*/ 236 h 236"/>
                    <a:gd name="T4" fmla="*/ 32 w 38"/>
                    <a:gd name="T5" fmla="*/ 226 h 236"/>
                    <a:gd name="T6" fmla="*/ 22 w 38"/>
                    <a:gd name="T7" fmla="*/ 200 h 236"/>
                    <a:gd name="T8" fmla="*/ 10 w 38"/>
                    <a:gd name="T9" fmla="*/ 164 h 236"/>
                    <a:gd name="T10" fmla="*/ 4 w 38"/>
                    <a:gd name="T11" fmla="*/ 146 h 236"/>
                    <a:gd name="T12" fmla="*/ 2 w 38"/>
                    <a:gd name="T13" fmla="*/ 126 h 236"/>
                    <a:gd name="T14" fmla="*/ 2 w 38"/>
                    <a:gd name="T15" fmla="*/ 126 h 236"/>
                    <a:gd name="T16" fmla="*/ 0 w 38"/>
                    <a:gd name="T17" fmla="*/ 86 h 236"/>
                    <a:gd name="T18" fmla="*/ 2 w 38"/>
                    <a:gd name="T19" fmla="*/ 44 h 236"/>
                    <a:gd name="T20" fmla="*/ 4 w 38"/>
                    <a:gd name="T21" fmla="*/ 0 h 236"/>
                    <a:gd name="T22" fmla="*/ 4 w 38"/>
                    <a:gd name="T23" fmla="*/ 0 h 236"/>
                    <a:gd name="T24" fmla="*/ 20 w 38"/>
                    <a:gd name="T25" fmla="*/ 108 h 236"/>
                    <a:gd name="T26" fmla="*/ 20 w 38"/>
                    <a:gd name="T27" fmla="*/ 108 h 236"/>
                    <a:gd name="T28" fmla="*/ 32 w 38"/>
                    <a:gd name="T29" fmla="*/ 192 h 236"/>
                    <a:gd name="T30" fmla="*/ 38 w 38"/>
                    <a:gd name="T31" fmla="*/ 236 h 236"/>
                    <a:gd name="T32" fmla="*/ 38 w 38"/>
                    <a:gd name="T33" fmla="*/ 236 h 2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236"/>
                    <a:gd name="T53" fmla="*/ 38 w 38"/>
                    <a:gd name="T54" fmla="*/ 236 h 2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236">
                      <a:moveTo>
                        <a:pt x="38" y="236"/>
                      </a:moveTo>
                      <a:lnTo>
                        <a:pt x="38" y="236"/>
                      </a:lnTo>
                      <a:lnTo>
                        <a:pt x="32" y="226"/>
                      </a:lnTo>
                      <a:lnTo>
                        <a:pt x="22" y="200"/>
                      </a:lnTo>
                      <a:lnTo>
                        <a:pt x="10" y="164"/>
                      </a:lnTo>
                      <a:lnTo>
                        <a:pt x="4" y="146"/>
                      </a:lnTo>
                      <a:lnTo>
                        <a:pt x="2" y="126"/>
                      </a:lnTo>
                      <a:lnTo>
                        <a:pt x="0" y="86"/>
                      </a:lnTo>
                      <a:lnTo>
                        <a:pt x="2" y="44"/>
                      </a:lnTo>
                      <a:lnTo>
                        <a:pt x="4" y="0"/>
                      </a:lnTo>
                      <a:lnTo>
                        <a:pt x="20" y="108"/>
                      </a:lnTo>
                      <a:lnTo>
                        <a:pt x="32" y="192"/>
                      </a:lnTo>
                      <a:lnTo>
                        <a:pt x="38" y="236"/>
                      </a:lnTo>
                      <a:close/>
                    </a:path>
                  </a:pathLst>
                </a:custGeom>
                <a:solidFill>
                  <a:srgbClr val="418217"/>
                </a:solidFill>
                <a:ln w="9525">
                  <a:noFill/>
                  <a:round/>
                  <a:headEnd/>
                  <a:tailEnd/>
                </a:ln>
              </p:spPr>
              <p:txBody>
                <a:bodyPr/>
                <a:lstStyle/>
                <a:p>
                  <a:endParaRPr lang="zh-TW" altLang="en-US"/>
                </a:p>
              </p:txBody>
            </p:sp>
            <p:sp>
              <p:nvSpPr>
                <p:cNvPr id="25010" name="Freeform 236"/>
                <p:cNvSpPr>
                  <a:spLocks/>
                </p:cNvSpPr>
                <p:nvPr/>
              </p:nvSpPr>
              <p:spPr bwMode="auto">
                <a:xfrm>
                  <a:off x="4656" y="2772"/>
                  <a:ext cx="62" cy="384"/>
                </a:xfrm>
                <a:custGeom>
                  <a:avLst/>
                  <a:gdLst>
                    <a:gd name="T0" fmla="*/ 62 w 62"/>
                    <a:gd name="T1" fmla="*/ 0 h 384"/>
                    <a:gd name="T2" fmla="*/ 62 w 62"/>
                    <a:gd name="T3" fmla="*/ 0 h 384"/>
                    <a:gd name="T4" fmla="*/ 54 w 62"/>
                    <a:gd name="T5" fmla="*/ 42 h 384"/>
                    <a:gd name="T6" fmla="*/ 42 w 62"/>
                    <a:gd name="T7" fmla="*/ 108 h 384"/>
                    <a:gd name="T8" fmla="*/ 42 w 62"/>
                    <a:gd name="T9" fmla="*/ 108 h 384"/>
                    <a:gd name="T10" fmla="*/ 36 w 62"/>
                    <a:gd name="T11" fmla="*/ 124 h 384"/>
                    <a:gd name="T12" fmla="*/ 32 w 62"/>
                    <a:gd name="T13" fmla="*/ 138 h 384"/>
                    <a:gd name="T14" fmla="*/ 26 w 62"/>
                    <a:gd name="T15" fmla="*/ 156 h 384"/>
                    <a:gd name="T16" fmla="*/ 18 w 62"/>
                    <a:gd name="T17" fmla="*/ 188 h 384"/>
                    <a:gd name="T18" fmla="*/ 18 w 62"/>
                    <a:gd name="T19" fmla="*/ 188 h 384"/>
                    <a:gd name="T20" fmla="*/ 6 w 62"/>
                    <a:gd name="T21" fmla="*/ 232 h 384"/>
                    <a:gd name="T22" fmla="*/ 2 w 62"/>
                    <a:gd name="T23" fmla="*/ 274 h 384"/>
                    <a:gd name="T24" fmla="*/ 2 w 62"/>
                    <a:gd name="T25" fmla="*/ 274 h 384"/>
                    <a:gd name="T26" fmla="*/ 0 w 62"/>
                    <a:gd name="T27" fmla="*/ 296 h 384"/>
                    <a:gd name="T28" fmla="*/ 2 w 62"/>
                    <a:gd name="T29" fmla="*/ 316 h 384"/>
                    <a:gd name="T30" fmla="*/ 6 w 62"/>
                    <a:gd name="T31" fmla="*/ 334 h 384"/>
                    <a:gd name="T32" fmla="*/ 10 w 62"/>
                    <a:gd name="T33" fmla="*/ 350 h 384"/>
                    <a:gd name="T34" fmla="*/ 20 w 62"/>
                    <a:gd name="T35" fmla="*/ 374 h 384"/>
                    <a:gd name="T36" fmla="*/ 26 w 62"/>
                    <a:gd name="T37" fmla="*/ 384 h 384"/>
                    <a:gd name="T38" fmla="*/ 36 w 62"/>
                    <a:gd name="T39" fmla="*/ 374 h 384"/>
                    <a:gd name="T40" fmla="*/ 36 w 62"/>
                    <a:gd name="T41" fmla="*/ 374 h 384"/>
                    <a:gd name="T42" fmla="*/ 24 w 62"/>
                    <a:gd name="T43" fmla="*/ 344 h 384"/>
                    <a:gd name="T44" fmla="*/ 16 w 62"/>
                    <a:gd name="T45" fmla="*/ 316 h 384"/>
                    <a:gd name="T46" fmla="*/ 12 w 62"/>
                    <a:gd name="T47" fmla="*/ 300 h 384"/>
                    <a:gd name="T48" fmla="*/ 10 w 62"/>
                    <a:gd name="T49" fmla="*/ 286 h 384"/>
                    <a:gd name="T50" fmla="*/ 10 w 62"/>
                    <a:gd name="T51" fmla="*/ 286 h 384"/>
                    <a:gd name="T52" fmla="*/ 10 w 62"/>
                    <a:gd name="T53" fmla="*/ 262 h 384"/>
                    <a:gd name="T54" fmla="*/ 12 w 62"/>
                    <a:gd name="T55" fmla="*/ 238 h 384"/>
                    <a:gd name="T56" fmla="*/ 18 w 62"/>
                    <a:gd name="T57" fmla="*/ 214 h 384"/>
                    <a:gd name="T58" fmla="*/ 24 w 62"/>
                    <a:gd name="T59" fmla="*/ 190 h 384"/>
                    <a:gd name="T60" fmla="*/ 24 w 62"/>
                    <a:gd name="T61" fmla="*/ 190 h 384"/>
                    <a:gd name="T62" fmla="*/ 38 w 62"/>
                    <a:gd name="T63" fmla="*/ 142 h 384"/>
                    <a:gd name="T64" fmla="*/ 50 w 62"/>
                    <a:gd name="T65" fmla="*/ 96 h 384"/>
                    <a:gd name="T66" fmla="*/ 50 w 62"/>
                    <a:gd name="T67" fmla="*/ 96 h 384"/>
                    <a:gd name="T68" fmla="*/ 54 w 62"/>
                    <a:gd name="T69" fmla="*/ 68 h 384"/>
                    <a:gd name="T70" fmla="*/ 58 w 62"/>
                    <a:gd name="T71" fmla="*/ 36 h 384"/>
                    <a:gd name="T72" fmla="*/ 62 w 62"/>
                    <a:gd name="T73" fmla="*/ 0 h 384"/>
                    <a:gd name="T74" fmla="*/ 62 w 62"/>
                    <a:gd name="T75" fmla="*/ 0 h 3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2"/>
                    <a:gd name="T115" fmla="*/ 0 h 384"/>
                    <a:gd name="T116" fmla="*/ 62 w 62"/>
                    <a:gd name="T117" fmla="*/ 384 h 3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2" h="384">
                      <a:moveTo>
                        <a:pt x="62" y="0"/>
                      </a:moveTo>
                      <a:lnTo>
                        <a:pt x="62" y="0"/>
                      </a:lnTo>
                      <a:lnTo>
                        <a:pt x="54" y="42"/>
                      </a:lnTo>
                      <a:lnTo>
                        <a:pt x="42" y="108"/>
                      </a:lnTo>
                      <a:lnTo>
                        <a:pt x="36" y="124"/>
                      </a:lnTo>
                      <a:lnTo>
                        <a:pt x="32" y="138"/>
                      </a:lnTo>
                      <a:lnTo>
                        <a:pt x="26" y="156"/>
                      </a:lnTo>
                      <a:lnTo>
                        <a:pt x="18" y="188"/>
                      </a:lnTo>
                      <a:lnTo>
                        <a:pt x="6" y="232"/>
                      </a:lnTo>
                      <a:lnTo>
                        <a:pt x="2" y="274"/>
                      </a:lnTo>
                      <a:lnTo>
                        <a:pt x="0" y="296"/>
                      </a:lnTo>
                      <a:lnTo>
                        <a:pt x="2" y="316"/>
                      </a:lnTo>
                      <a:lnTo>
                        <a:pt x="6" y="334"/>
                      </a:lnTo>
                      <a:lnTo>
                        <a:pt x="10" y="350"/>
                      </a:lnTo>
                      <a:lnTo>
                        <a:pt x="20" y="374"/>
                      </a:lnTo>
                      <a:lnTo>
                        <a:pt x="26" y="384"/>
                      </a:lnTo>
                      <a:lnTo>
                        <a:pt x="36" y="374"/>
                      </a:lnTo>
                      <a:lnTo>
                        <a:pt x="24" y="344"/>
                      </a:lnTo>
                      <a:lnTo>
                        <a:pt x="16" y="316"/>
                      </a:lnTo>
                      <a:lnTo>
                        <a:pt x="12" y="300"/>
                      </a:lnTo>
                      <a:lnTo>
                        <a:pt x="10" y="286"/>
                      </a:lnTo>
                      <a:lnTo>
                        <a:pt x="10" y="262"/>
                      </a:lnTo>
                      <a:lnTo>
                        <a:pt x="12" y="238"/>
                      </a:lnTo>
                      <a:lnTo>
                        <a:pt x="18" y="214"/>
                      </a:lnTo>
                      <a:lnTo>
                        <a:pt x="24" y="190"/>
                      </a:lnTo>
                      <a:lnTo>
                        <a:pt x="38" y="142"/>
                      </a:lnTo>
                      <a:lnTo>
                        <a:pt x="50" y="96"/>
                      </a:lnTo>
                      <a:lnTo>
                        <a:pt x="54" y="68"/>
                      </a:lnTo>
                      <a:lnTo>
                        <a:pt x="58" y="36"/>
                      </a:lnTo>
                      <a:lnTo>
                        <a:pt x="62" y="0"/>
                      </a:lnTo>
                      <a:close/>
                    </a:path>
                  </a:pathLst>
                </a:custGeom>
                <a:solidFill>
                  <a:srgbClr val="418217"/>
                </a:solidFill>
                <a:ln w="9525">
                  <a:noFill/>
                  <a:round/>
                  <a:headEnd/>
                  <a:tailEnd/>
                </a:ln>
              </p:spPr>
              <p:txBody>
                <a:bodyPr/>
                <a:lstStyle/>
                <a:p>
                  <a:endParaRPr lang="zh-TW" altLang="en-US"/>
                </a:p>
              </p:txBody>
            </p:sp>
            <p:sp>
              <p:nvSpPr>
                <p:cNvPr id="25011" name="Freeform 237"/>
                <p:cNvSpPr>
                  <a:spLocks/>
                </p:cNvSpPr>
                <p:nvPr/>
              </p:nvSpPr>
              <p:spPr bwMode="auto">
                <a:xfrm>
                  <a:off x="4704" y="2704"/>
                  <a:ext cx="170" cy="164"/>
                </a:xfrm>
                <a:custGeom>
                  <a:avLst/>
                  <a:gdLst>
                    <a:gd name="T0" fmla="*/ 0 w 170"/>
                    <a:gd name="T1" fmla="*/ 164 h 164"/>
                    <a:gd name="T2" fmla="*/ 0 w 170"/>
                    <a:gd name="T3" fmla="*/ 164 h 164"/>
                    <a:gd name="T4" fmla="*/ 30 w 170"/>
                    <a:gd name="T5" fmla="*/ 128 h 164"/>
                    <a:gd name="T6" fmla="*/ 58 w 170"/>
                    <a:gd name="T7" fmla="*/ 98 h 164"/>
                    <a:gd name="T8" fmla="*/ 86 w 170"/>
                    <a:gd name="T9" fmla="*/ 70 h 164"/>
                    <a:gd name="T10" fmla="*/ 86 w 170"/>
                    <a:gd name="T11" fmla="*/ 70 h 164"/>
                    <a:gd name="T12" fmla="*/ 170 w 170"/>
                    <a:gd name="T13" fmla="*/ 0 h 164"/>
                    <a:gd name="T14" fmla="*/ 170 w 170"/>
                    <a:gd name="T15" fmla="*/ 0 h 164"/>
                    <a:gd name="T16" fmla="*/ 162 w 170"/>
                    <a:gd name="T17" fmla="*/ 16 h 164"/>
                    <a:gd name="T18" fmla="*/ 154 w 170"/>
                    <a:gd name="T19" fmla="*/ 30 h 164"/>
                    <a:gd name="T20" fmla="*/ 146 w 170"/>
                    <a:gd name="T21" fmla="*/ 44 h 164"/>
                    <a:gd name="T22" fmla="*/ 136 w 170"/>
                    <a:gd name="T23" fmla="*/ 54 h 164"/>
                    <a:gd name="T24" fmla="*/ 116 w 170"/>
                    <a:gd name="T25" fmla="*/ 76 h 164"/>
                    <a:gd name="T26" fmla="*/ 92 w 170"/>
                    <a:gd name="T27" fmla="*/ 92 h 164"/>
                    <a:gd name="T28" fmla="*/ 44 w 170"/>
                    <a:gd name="T29" fmla="*/ 126 h 164"/>
                    <a:gd name="T30" fmla="*/ 20 w 170"/>
                    <a:gd name="T31" fmla="*/ 142 h 164"/>
                    <a:gd name="T32" fmla="*/ 0 w 170"/>
                    <a:gd name="T33" fmla="*/ 164 h 164"/>
                    <a:gd name="T34" fmla="*/ 0 w 170"/>
                    <a:gd name="T35" fmla="*/ 164 h 1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0"/>
                    <a:gd name="T55" fmla="*/ 0 h 164"/>
                    <a:gd name="T56" fmla="*/ 170 w 170"/>
                    <a:gd name="T57" fmla="*/ 164 h 1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0" h="164">
                      <a:moveTo>
                        <a:pt x="0" y="164"/>
                      </a:moveTo>
                      <a:lnTo>
                        <a:pt x="0" y="164"/>
                      </a:lnTo>
                      <a:lnTo>
                        <a:pt x="30" y="128"/>
                      </a:lnTo>
                      <a:lnTo>
                        <a:pt x="58" y="98"/>
                      </a:lnTo>
                      <a:lnTo>
                        <a:pt x="86" y="70"/>
                      </a:lnTo>
                      <a:lnTo>
                        <a:pt x="170" y="0"/>
                      </a:lnTo>
                      <a:lnTo>
                        <a:pt x="162" y="16"/>
                      </a:lnTo>
                      <a:lnTo>
                        <a:pt x="154" y="30"/>
                      </a:lnTo>
                      <a:lnTo>
                        <a:pt x="146" y="44"/>
                      </a:lnTo>
                      <a:lnTo>
                        <a:pt x="136" y="54"/>
                      </a:lnTo>
                      <a:lnTo>
                        <a:pt x="116" y="76"/>
                      </a:lnTo>
                      <a:lnTo>
                        <a:pt x="92" y="92"/>
                      </a:lnTo>
                      <a:lnTo>
                        <a:pt x="44" y="126"/>
                      </a:lnTo>
                      <a:lnTo>
                        <a:pt x="20" y="142"/>
                      </a:lnTo>
                      <a:lnTo>
                        <a:pt x="0" y="164"/>
                      </a:lnTo>
                      <a:close/>
                    </a:path>
                  </a:pathLst>
                </a:custGeom>
                <a:solidFill>
                  <a:srgbClr val="418217"/>
                </a:solidFill>
                <a:ln w="9525">
                  <a:noFill/>
                  <a:round/>
                  <a:headEnd/>
                  <a:tailEnd/>
                </a:ln>
              </p:spPr>
              <p:txBody>
                <a:bodyPr/>
                <a:lstStyle/>
                <a:p>
                  <a:endParaRPr lang="zh-TW" altLang="en-US"/>
                </a:p>
              </p:txBody>
            </p:sp>
            <p:sp>
              <p:nvSpPr>
                <p:cNvPr id="25012" name="Freeform 238"/>
                <p:cNvSpPr>
                  <a:spLocks/>
                </p:cNvSpPr>
                <p:nvPr/>
              </p:nvSpPr>
              <p:spPr bwMode="auto">
                <a:xfrm>
                  <a:off x="4666" y="2668"/>
                  <a:ext cx="44" cy="172"/>
                </a:xfrm>
                <a:custGeom>
                  <a:avLst/>
                  <a:gdLst>
                    <a:gd name="T0" fmla="*/ 42 w 44"/>
                    <a:gd name="T1" fmla="*/ 172 h 172"/>
                    <a:gd name="T2" fmla="*/ 42 w 44"/>
                    <a:gd name="T3" fmla="*/ 172 h 172"/>
                    <a:gd name="T4" fmla="*/ 42 w 44"/>
                    <a:gd name="T5" fmla="*/ 164 h 172"/>
                    <a:gd name="T6" fmla="*/ 44 w 44"/>
                    <a:gd name="T7" fmla="*/ 142 h 172"/>
                    <a:gd name="T8" fmla="*/ 42 w 44"/>
                    <a:gd name="T9" fmla="*/ 114 h 172"/>
                    <a:gd name="T10" fmla="*/ 38 w 44"/>
                    <a:gd name="T11" fmla="*/ 98 h 172"/>
                    <a:gd name="T12" fmla="*/ 34 w 44"/>
                    <a:gd name="T13" fmla="*/ 82 h 172"/>
                    <a:gd name="T14" fmla="*/ 34 w 44"/>
                    <a:gd name="T15" fmla="*/ 82 h 172"/>
                    <a:gd name="T16" fmla="*/ 10 w 44"/>
                    <a:gd name="T17" fmla="*/ 26 h 172"/>
                    <a:gd name="T18" fmla="*/ 0 w 44"/>
                    <a:gd name="T19" fmla="*/ 0 h 172"/>
                    <a:gd name="T20" fmla="*/ 0 w 44"/>
                    <a:gd name="T21" fmla="*/ 0 h 172"/>
                    <a:gd name="T22" fmla="*/ 6 w 44"/>
                    <a:gd name="T23" fmla="*/ 26 h 172"/>
                    <a:gd name="T24" fmla="*/ 20 w 44"/>
                    <a:gd name="T25" fmla="*/ 80 h 172"/>
                    <a:gd name="T26" fmla="*/ 20 w 44"/>
                    <a:gd name="T27" fmla="*/ 80 h 172"/>
                    <a:gd name="T28" fmla="*/ 34 w 44"/>
                    <a:gd name="T29" fmla="*/ 140 h 172"/>
                    <a:gd name="T30" fmla="*/ 42 w 44"/>
                    <a:gd name="T31" fmla="*/ 172 h 172"/>
                    <a:gd name="T32" fmla="*/ 42 w 44"/>
                    <a:gd name="T33" fmla="*/ 172 h 1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172"/>
                    <a:gd name="T53" fmla="*/ 44 w 44"/>
                    <a:gd name="T54" fmla="*/ 172 h 1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172">
                      <a:moveTo>
                        <a:pt x="42" y="172"/>
                      </a:moveTo>
                      <a:lnTo>
                        <a:pt x="42" y="172"/>
                      </a:lnTo>
                      <a:lnTo>
                        <a:pt x="42" y="164"/>
                      </a:lnTo>
                      <a:lnTo>
                        <a:pt x="44" y="142"/>
                      </a:lnTo>
                      <a:lnTo>
                        <a:pt x="42" y="114"/>
                      </a:lnTo>
                      <a:lnTo>
                        <a:pt x="38" y="98"/>
                      </a:lnTo>
                      <a:lnTo>
                        <a:pt x="34" y="82"/>
                      </a:lnTo>
                      <a:lnTo>
                        <a:pt x="10" y="26"/>
                      </a:lnTo>
                      <a:lnTo>
                        <a:pt x="0" y="0"/>
                      </a:lnTo>
                      <a:lnTo>
                        <a:pt x="6" y="26"/>
                      </a:lnTo>
                      <a:lnTo>
                        <a:pt x="20" y="80"/>
                      </a:lnTo>
                      <a:lnTo>
                        <a:pt x="34" y="140"/>
                      </a:lnTo>
                      <a:lnTo>
                        <a:pt x="42" y="172"/>
                      </a:lnTo>
                      <a:close/>
                    </a:path>
                  </a:pathLst>
                </a:custGeom>
                <a:solidFill>
                  <a:srgbClr val="418217"/>
                </a:solidFill>
                <a:ln w="9525">
                  <a:noFill/>
                  <a:round/>
                  <a:headEnd/>
                  <a:tailEnd/>
                </a:ln>
              </p:spPr>
              <p:txBody>
                <a:bodyPr/>
                <a:lstStyle/>
                <a:p>
                  <a:endParaRPr lang="zh-TW" altLang="en-US"/>
                </a:p>
              </p:txBody>
            </p:sp>
            <p:sp>
              <p:nvSpPr>
                <p:cNvPr id="25013" name="Freeform 239"/>
                <p:cNvSpPr>
                  <a:spLocks/>
                </p:cNvSpPr>
                <p:nvPr/>
              </p:nvSpPr>
              <p:spPr bwMode="auto">
                <a:xfrm>
                  <a:off x="4618" y="2690"/>
                  <a:ext cx="88" cy="176"/>
                </a:xfrm>
                <a:custGeom>
                  <a:avLst/>
                  <a:gdLst>
                    <a:gd name="T0" fmla="*/ 88 w 88"/>
                    <a:gd name="T1" fmla="*/ 176 h 176"/>
                    <a:gd name="T2" fmla="*/ 88 w 88"/>
                    <a:gd name="T3" fmla="*/ 176 h 176"/>
                    <a:gd name="T4" fmla="*/ 80 w 88"/>
                    <a:gd name="T5" fmla="*/ 174 h 176"/>
                    <a:gd name="T6" fmla="*/ 64 w 88"/>
                    <a:gd name="T7" fmla="*/ 162 h 176"/>
                    <a:gd name="T8" fmla="*/ 56 w 88"/>
                    <a:gd name="T9" fmla="*/ 152 h 176"/>
                    <a:gd name="T10" fmla="*/ 46 w 88"/>
                    <a:gd name="T11" fmla="*/ 142 h 176"/>
                    <a:gd name="T12" fmla="*/ 38 w 88"/>
                    <a:gd name="T13" fmla="*/ 128 h 176"/>
                    <a:gd name="T14" fmla="*/ 32 w 88"/>
                    <a:gd name="T15" fmla="*/ 112 h 176"/>
                    <a:gd name="T16" fmla="*/ 32 w 88"/>
                    <a:gd name="T17" fmla="*/ 112 h 176"/>
                    <a:gd name="T18" fmla="*/ 10 w 88"/>
                    <a:gd name="T19" fmla="*/ 38 h 176"/>
                    <a:gd name="T20" fmla="*/ 0 w 88"/>
                    <a:gd name="T21" fmla="*/ 0 h 176"/>
                    <a:gd name="T22" fmla="*/ 0 w 88"/>
                    <a:gd name="T23" fmla="*/ 0 h 176"/>
                    <a:gd name="T24" fmla="*/ 4 w 88"/>
                    <a:gd name="T25" fmla="*/ 4 h 176"/>
                    <a:gd name="T26" fmla="*/ 12 w 88"/>
                    <a:gd name="T27" fmla="*/ 14 h 176"/>
                    <a:gd name="T28" fmla="*/ 22 w 88"/>
                    <a:gd name="T29" fmla="*/ 32 h 176"/>
                    <a:gd name="T30" fmla="*/ 36 w 88"/>
                    <a:gd name="T31" fmla="*/ 64 h 176"/>
                    <a:gd name="T32" fmla="*/ 36 w 88"/>
                    <a:gd name="T33" fmla="*/ 64 h 176"/>
                    <a:gd name="T34" fmla="*/ 52 w 88"/>
                    <a:gd name="T35" fmla="*/ 102 h 176"/>
                    <a:gd name="T36" fmla="*/ 68 w 88"/>
                    <a:gd name="T37" fmla="*/ 140 h 176"/>
                    <a:gd name="T38" fmla="*/ 88 w 88"/>
                    <a:gd name="T39" fmla="*/ 176 h 176"/>
                    <a:gd name="T40" fmla="*/ 88 w 88"/>
                    <a:gd name="T41" fmla="*/ 176 h 1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176"/>
                    <a:gd name="T65" fmla="*/ 88 w 88"/>
                    <a:gd name="T66" fmla="*/ 176 h 1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176">
                      <a:moveTo>
                        <a:pt x="88" y="176"/>
                      </a:moveTo>
                      <a:lnTo>
                        <a:pt x="88" y="176"/>
                      </a:lnTo>
                      <a:lnTo>
                        <a:pt x="80" y="174"/>
                      </a:lnTo>
                      <a:lnTo>
                        <a:pt x="64" y="162"/>
                      </a:lnTo>
                      <a:lnTo>
                        <a:pt x="56" y="152"/>
                      </a:lnTo>
                      <a:lnTo>
                        <a:pt x="46" y="142"/>
                      </a:lnTo>
                      <a:lnTo>
                        <a:pt x="38" y="128"/>
                      </a:lnTo>
                      <a:lnTo>
                        <a:pt x="32" y="112"/>
                      </a:lnTo>
                      <a:lnTo>
                        <a:pt x="10" y="38"/>
                      </a:lnTo>
                      <a:lnTo>
                        <a:pt x="0" y="0"/>
                      </a:lnTo>
                      <a:lnTo>
                        <a:pt x="4" y="4"/>
                      </a:lnTo>
                      <a:lnTo>
                        <a:pt x="12" y="14"/>
                      </a:lnTo>
                      <a:lnTo>
                        <a:pt x="22" y="32"/>
                      </a:lnTo>
                      <a:lnTo>
                        <a:pt x="36" y="64"/>
                      </a:lnTo>
                      <a:lnTo>
                        <a:pt x="52" y="102"/>
                      </a:lnTo>
                      <a:lnTo>
                        <a:pt x="68" y="140"/>
                      </a:lnTo>
                      <a:lnTo>
                        <a:pt x="88" y="176"/>
                      </a:lnTo>
                      <a:close/>
                    </a:path>
                  </a:pathLst>
                </a:custGeom>
                <a:solidFill>
                  <a:srgbClr val="418217"/>
                </a:solidFill>
                <a:ln w="9525">
                  <a:noFill/>
                  <a:round/>
                  <a:headEnd/>
                  <a:tailEnd/>
                </a:ln>
              </p:spPr>
              <p:txBody>
                <a:bodyPr/>
                <a:lstStyle/>
                <a:p>
                  <a:endParaRPr lang="zh-TW" altLang="en-US"/>
                </a:p>
              </p:txBody>
            </p:sp>
            <p:sp>
              <p:nvSpPr>
                <p:cNvPr id="25014" name="Freeform 240"/>
                <p:cNvSpPr>
                  <a:spLocks/>
                </p:cNvSpPr>
                <p:nvPr/>
              </p:nvSpPr>
              <p:spPr bwMode="auto">
                <a:xfrm>
                  <a:off x="4688" y="2918"/>
                  <a:ext cx="150" cy="40"/>
                </a:xfrm>
                <a:custGeom>
                  <a:avLst/>
                  <a:gdLst>
                    <a:gd name="T0" fmla="*/ 0 w 150"/>
                    <a:gd name="T1" fmla="*/ 4 h 40"/>
                    <a:gd name="T2" fmla="*/ 0 w 150"/>
                    <a:gd name="T3" fmla="*/ 4 h 40"/>
                    <a:gd name="T4" fmla="*/ 8 w 150"/>
                    <a:gd name="T5" fmla="*/ 2 h 40"/>
                    <a:gd name="T6" fmla="*/ 26 w 150"/>
                    <a:gd name="T7" fmla="*/ 0 h 40"/>
                    <a:gd name="T8" fmla="*/ 36 w 150"/>
                    <a:gd name="T9" fmla="*/ 0 h 40"/>
                    <a:gd name="T10" fmla="*/ 50 w 150"/>
                    <a:gd name="T11" fmla="*/ 0 h 40"/>
                    <a:gd name="T12" fmla="*/ 64 w 150"/>
                    <a:gd name="T13" fmla="*/ 2 h 40"/>
                    <a:gd name="T14" fmla="*/ 78 w 150"/>
                    <a:gd name="T15" fmla="*/ 6 h 40"/>
                    <a:gd name="T16" fmla="*/ 78 w 150"/>
                    <a:gd name="T17" fmla="*/ 6 h 40"/>
                    <a:gd name="T18" fmla="*/ 104 w 150"/>
                    <a:gd name="T19" fmla="*/ 18 h 40"/>
                    <a:gd name="T20" fmla="*/ 128 w 150"/>
                    <a:gd name="T21" fmla="*/ 28 h 40"/>
                    <a:gd name="T22" fmla="*/ 150 w 150"/>
                    <a:gd name="T23" fmla="*/ 40 h 40"/>
                    <a:gd name="T24" fmla="*/ 150 w 150"/>
                    <a:gd name="T25" fmla="*/ 40 h 40"/>
                    <a:gd name="T26" fmla="*/ 126 w 150"/>
                    <a:gd name="T27" fmla="*/ 36 h 40"/>
                    <a:gd name="T28" fmla="*/ 102 w 150"/>
                    <a:gd name="T29" fmla="*/ 32 h 40"/>
                    <a:gd name="T30" fmla="*/ 76 w 150"/>
                    <a:gd name="T31" fmla="*/ 26 h 40"/>
                    <a:gd name="T32" fmla="*/ 76 w 150"/>
                    <a:gd name="T33" fmla="*/ 26 h 40"/>
                    <a:gd name="T34" fmla="*/ 0 w 150"/>
                    <a:gd name="T35" fmla="*/ 4 h 40"/>
                    <a:gd name="T36" fmla="*/ 0 w 150"/>
                    <a:gd name="T37" fmla="*/ 4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0"/>
                    <a:gd name="T58" fmla="*/ 0 h 40"/>
                    <a:gd name="T59" fmla="*/ 150 w 150"/>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0" h="40">
                      <a:moveTo>
                        <a:pt x="0" y="4"/>
                      </a:moveTo>
                      <a:lnTo>
                        <a:pt x="0" y="4"/>
                      </a:lnTo>
                      <a:lnTo>
                        <a:pt x="8" y="2"/>
                      </a:lnTo>
                      <a:lnTo>
                        <a:pt x="26" y="0"/>
                      </a:lnTo>
                      <a:lnTo>
                        <a:pt x="36" y="0"/>
                      </a:lnTo>
                      <a:lnTo>
                        <a:pt x="50" y="0"/>
                      </a:lnTo>
                      <a:lnTo>
                        <a:pt x="64" y="2"/>
                      </a:lnTo>
                      <a:lnTo>
                        <a:pt x="78" y="6"/>
                      </a:lnTo>
                      <a:lnTo>
                        <a:pt x="104" y="18"/>
                      </a:lnTo>
                      <a:lnTo>
                        <a:pt x="128" y="28"/>
                      </a:lnTo>
                      <a:lnTo>
                        <a:pt x="150" y="40"/>
                      </a:lnTo>
                      <a:lnTo>
                        <a:pt x="126" y="36"/>
                      </a:lnTo>
                      <a:lnTo>
                        <a:pt x="102" y="32"/>
                      </a:lnTo>
                      <a:lnTo>
                        <a:pt x="76" y="26"/>
                      </a:lnTo>
                      <a:lnTo>
                        <a:pt x="0" y="4"/>
                      </a:lnTo>
                      <a:close/>
                    </a:path>
                  </a:pathLst>
                </a:custGeom>
                <a:solidFill>
                  <a:srgbClr val="418217"/>
                </a:solidFill>
                <a:ln w="9525">
                  <a:noFill/>
                  <a:round/>
                  <a:headEnd/>
                  <a:tailEnd/>
                </a:ln>
              </p:spPr>
              <p:txBody>
                <a:bodyPr/>
                <a:lstStyle/>
                <a:p>
                  <a:endParaRPr lang="zh-TW" altLang="en-US"/>
                </a:p>
              </p:txBody>
            </p:sp>
            <p:sp>
              <p:nvSpPr>
                <p:cNvPr id="25015" name="Freeform 241"/>
                <p:cNvSpPr>
                  <a:spLocks/>
                </p:cNvSpPr>
                <p:nvPr/>
              </p:nvSpPr>
              <p:spPr bwMode="auto">
                <a:xfrm>
                  <a:off x="4672" y="2902"/>
                  <a:ext cx="166" cy="62"/>
                </a:xfrm>
                <a:custGeom>
                  <a:avLst/>
                  <a:gdLst>
                    <a:gd name="T0" fmla="*/ 0 w 166"/>
                    <a:gd name="T1" fmla="*/ 62 h 62"/>
                    <a:gd name="T2" fmla="*/ 0 w 166"/>
                    <a:gd name="T3" fmla="*/ 62 h 62"/>
                    <a:gd name="T4" fmla="*/ 38 w 166"/>
                    <a:gd name="T5" fmla="*/ 46 h 62"/>
                    <a:gd name="T6" fmla="*/ 72 w 166"/>
                    <a:gd name="T7" fmla="*/ 32 h 62"/>
                    <a:gd name="T8" fmla="*/ 102 w 166"/>
                    <a:gd name="T9" fmla="*/ 22 h 62"/>
                    <a:gd name="T10" fmla="*/ 102 w 166"/>
                    <a:gd name="T11" fmla="*/ 22 h 62"/>
                    <a:gd name="T12" fmla="*/ 148 w 166"/>
                    <a:gd name="T13" fmla="*/ 6 h 62"/>
                    <a:gd name="T14" fmla="*/ 166 w 166"/>
                    <a:gd name="T15" fmla="*/ 0 h 62"/>
                    <a:gd name="T16" fmla="*/ 166 w 166"/>
                    <a:gd name="T17" fmla="*/ 0 h 62"/>
                    <a:gd name="T18" fmla="*/ 158 w 166"/>
                    <a:gd name="T19" fmla="*/ 8 h 62"/>
                    <a:gd name="T20" fmla="*/ 148 w 166"/>
                    <a:gd name="T21" fmla="*/ 16 h 62"/>
                    <a:gd name="T22" fmla="*/ 138 w 166"/>
                    <a:gd name="T23" fmla="*/ 24 h 62"/>
                    <a:gd name="T24" fmla="*/ 128 w 166"/>
                    <a:gd name="T25" fmla="*/ 28 h 62"/>
                    <a:gd name="T26" fmla="*/ 108 w 166"/>
                    <a:gd name="T27" fmla="*/ 36 h 62"/>
                    <a:gd name="T28" fmla="*/ 86 w 166"/>
                    <a:gd name="T29" fmla="*/ 42 h 62"/>
                    <a:gd name="T30" fmla="*/ 42 w 166"/>
                    <a:gd name="T31" fmla="*/ 48 h 62"/>
                    <a:gd name="T32" fmla="*/ 22 w 166"/>
                    <a:gd name="T33" fmla="*/ 54 h 62"/>
                    <a:gd name="T34" fmla="*/ 0 w 166"/>
                    <a:gd name="T35" fmla="*/ 62 h 62"/>
                    <a:gd name="T36" fmla="*/ 0 w 166"/>
                    <a:gd name="T37" fmla="*/ 62 h 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6"/>
                    <a:gd name="T58" fmla="*/ 0 h 62"/>
                    <a:gd name="T59" fmla="*/ 166 w 166"/>
                    <a:gd name="T60" fmla="*/ 62 h 6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6" h="62">
                      <a:moveTo>
                        <a:pt x="0" y="62"/>
                      </a:moveTo>
                      <a:lnTo>
                        <a:pt x="0" y="62"/>
                      </a:lnTo>
                      <a:lnTo>
                        <a:pt x="38" y="46"/>
                      </a:lnTo>
                      <a:lnTo>
                        <a:pt x="72" y="32"/>
                      </a:lnTo>
                      <a:lnTo>
                        <a:pt x="102" y="22"/>
                      </a:lnTo>
                      <a:lnTo>
                        <a:pt x="148" y="6"/>
                      </a:lnTo>
                      <a:lnTo>
                        <a:pt x="166" y="0"/>
                      </a:lnTo>
                      <a:lnTo>
                        <a:pt x="158" y="8"/>
                      </a:lnTo>
                      <a:lnTo>
                        <a:pt x="148" y="16"/>
                      </a:lnTo>
                      <a:lnTo>
                        <a:pt x="138" y="24"/>
                      </a:lnTo>
                      <a:lnTo>
                        <a:pt x="128" y="28"/>
                      </a:lnTo>
                      <a:lnTo>
                        <a:pt x="108" y="36"/>
                      </a:lnTo>
                      <a:lnTo>
                        <a:pt x="86" y="42"/>
                      </a:lnTo>
                      <a:lnTo>
                        <a:pt x="42" y="48"/>
                      </a:lnTo>
                      <a:lnTo>
                        <a:pt x="22" y="54"/>
                      </a:lnTo>
                      <a:lnTo>
                        <a:pt x="0" y="62"/>
                      </a:lnTo>
                      <a:close/>
                    </a:path>
                  </a:pathLst>
                </a:custGeom>
                <a:solidFill>
                  <a:srgbClr val="418217"/>
                </a:solidFill>
                <a:ln w="9525">
                  <a:noFill/>
                  <a:round/>
                  <a:headEnd/>
                  <a:tailEnd/>
                </a:ln>
              </p:spPr>
              <p:txBody>
                <a:bodyPr/>
                <a:lstStyle/>
                <a:p>
                  <a:endParaRPr lang="zh-TW" altLang="en-US"/>
                </a:p>
              </p:txBody>
            </p:sp>
            <p:sp>
              <p:nvSpPr>
                <p:cNvPr id="25016" name="Freeform 242"/>
                <p:cNvSpPr>
                  <a:spLocks/>
                </p:cNvSpPr>
                <p:nvPr/>
              </p:nvSpPr>
              <p:spPr bwMode="auto">
                <a:xfrm>
                  <a:off x="4714" y="2584"/>
                  <a:ext cx="88" cy="222"/>
                </a:xfrm>
                <a:custGeom>
                  <a:avLst/>
                  <a:gdLst>
                    <a:gd name="T0" fmla="*/ 0 w 88"/>
                    <a:gd name="T1" fmla="*/ 222 h 222"/>
                    <a:gd name="T2" fmla="*/ 0 w 88"/>
                    <a:gd name="T3" fmla="*/ 222 h 222"/>
                    <a:gd name="T4" fmla="*/ 2 w 88"/>
                    <a:gd name="T5" fmla="*/ 210 h 222"/>
                    <a:gd name="T6" fmla="*/ 4 w 88"/>
                    <a:gd name="T7" fmla="*/ 182 h 222"/>
                    <a:gd name="T8" fmla="*/ 12 w 88"/>
                    <a:gd name="T9" fmla="*/ 146 h 222"/>
                    <a:gd name="T10" fmla="*/ 16 w 88"/>
                    <a:gd name="T11" fmla="*/ 126 h 222"/>
                    <a:gd name="T12" fmla="*/ 24 w 88"/>
                    <a:gd name="T13" fmla="*/ 110 h 222"/>
                    <a:gd name="T14" fmla="*/ 24 w 88"/>
                    <a:gd name="T15" fmla="*/ 110 h 222"/>
                    <a:gd name="T16" fmla="*/ 42 w 88"/>
                    <a:gd name="T17" fmla="*/ 72 h 222"/>
                    <a:gd name="T18" fmla="*/ 64 w 88"/>
                    <a:gd name="T19" fmla="*/ 38 h 222"/>
                    <a:gd name="T20" fmla="*/ 88 w 88"/>
                    <a:gd name="T21" fmla="*/ 0 h 222"/>
                    <a:gd name="T22" fmla="*/ 88 w 88"/>
                    <a:gd name="T23" fmla="*/ 0 h 222"/>
                    <a:gd name="T24" fmla="*/ 48 w 88"/>
                    <a:gd name="T25" fmla="*/ 102 h 222"/>
                    <a:gd name="T26" fmla="*/ 48 w 88"/>
                    <a:gd name="T27" fmla="*/ 102 h 222"/>
                    <a:gd name="T28" fmla="*/ 16 w 88"/>
                    <a:gd name="T29" fmla="*/ 182 h 222"/>
                    <a:gd name="T30" fmla="*/ 0 w 88"/>
                    <a:gd name="T31" fmla="*/ 222 h 222"/>
                    <a:gd name="T32" fmla="*/ 0 w 88"/>
                    <a:gd name="T33" fmla="*/ 222 h 2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8"/>
                    <a:gd name="T52" fmla="*/ 0 h 222"/>
                    <a:gd name="T53" fmla="*/ 88 w 88"/>
                    <a:gd name="T54" fmla="*/ 222 h 2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8" h="222">
                      <a:moveTo>
                        <a:pt x="0" y="222"/>
                      </a:moveTo>
                      <a:lnTo>
                        <a:pt x="0" y="222"/>
                      </a:lnTo>
                      <a:lnTo>
                        <a:pt x="2" y="210"/>
                      </a:lnTo>
                      <a:lnTo>
                        <a:pt x="4" y="182"/>
                      </a:lnTo>
                      <a:lnTo>
                        <a:pt x="12" y="146"/>
                      </a:lnTo>
                      <a:lnTo>
                        <a:pt x="16" y="126"/>
                      </a:lnTo>
                      <a:lnTo>
                        <a:pt x="24" y="110"/>
                      </a:lnTo>
                      <a:lnTo>
                        <a:pt x="42" y="72"/>
                      </a:lnTo>
                      <a:lnTo>
                        <a:pt x="64" y="38"/>
                      </a:lnTo>
                      <a:lnTo>
                        <a:pt x="88" y="0"/>
                      </a:lnTo>
                      <a:lnTo>
                        <a:pt x="48" y="102"/>
                      </a:lnTo>
                      <a:lnTo>
                        <a:pt x="16" y="182"/>
                      </a:lnTo>
                      <a:lnTo>
                        <a:pt x="0" y="222"/>
                      </a:lnTo>
                      <a:close/>
                    </a:path>
                  </a:pathLst>
                </a:custGeom>
                <a:solidFill>
                  <a:srgbClr val="418217"/>
                </a:solidFill>
                <a:ln w="9525">
                  <a:noFill/>
                  <a:round/>
                  <a:headEnd/>
                  <a:tailEnd/>
                </a:ln>
              </p:spPr>
              <p:txBody>
                <a:bodyPr/>
                <a:lstStyle/>
                <a:p>
                  <a:endParaRPr lang="zh-TW" altLang="en-US"/>
                </a:p>
              </p:txBody>
            </p:sp>
            <p:sp>
              <p:nvSpPr>
                <p:cNvPr id="25017" name="Freeform 243"/>
                <p:cNvSpPr>
                  <a:spLocks/>
                </p:cNvSpPr>
                <p:nvPr/>
              </p:nvSpPr>
              <p:spPr bwMode="auto">
                <a:xfrm>
                  <a:off x="4662" y="3022"/>
                  <a:ext cx="130" cy="28"/>
                </a:xfrm>
                <a:custGeom>
                  <a:avLst/>
                  <a:gdLst>
                    <a:gd name="T0" fmla="*/ 0 w 130"/>
                    <a:gd name="T1" fmla="*/ 28 h 28"/>
                    <a:gd name="T2" fmla="*/ 0 w 130"/>
                    <a:gd name="T3" fmla="*/ 28 h 28"/>
                    <a:gd name="T4" fmla="*/ 4 w 130"/>
                    <a:gd name="T5" fmla="*/ 24 h 28"/>
                    <a:gd name="T6" fmla="*/ 16 w 130"/>
                    <a:gd name="T7" fmla="*/ 14 h 28"/>
                    <a:gd name="T8" fmla="*/ 24 w 130"/>
                    <a:gd name="T9" fmla="*/ 10 h 28"/>
                    <a:gd name="T10" fmla="*/ 34 w 130"/>
                    <a:gd name="T11" fmla="*/ 4 h 28"/>
                    <a:gd name="T12" fmla="*/ 44 w 130"/>
                    <a:gd name="T13" fmla="*/ 2 h 28"/>
                    <a:gd name="T14" fmla="*/ 56 w 130"/>
                    <a:gd name="T15" fmla="*/ 0 h 28"/>
                    <a:gd name="T16" fmla="*/ 56 w 130"/>
                    <a:gd name="T17" fmla="*/ 0 h 28"/>
                    <a:gd name="T18" fmla="*/ 104 w 130"/>
                    <a:gd name="T19" fmla="*/ 0 h 28"/>
                    <a:gd name="T20" fmla="*/ 130 w 130"/>
                    <a:gd name="T21" fmla="*/ 2 h 28"/>
                    <a:gd name="T22" fmla="*/ 130 w 130"/>
                    <a:gd name="T23" fmla="*/ 2 h 28"/>
                    <a:gd name="T24" fmla="*/ 126 w 130"/>
                    <a:gd name="T25" fmla="*/ 4 h 28"/>
                    <a:gd name="T26" fmla="*/ 118 w 130"/>
                    <a:gd name="T27" fmla="*/ 12 h 28"/>
                    <a:gd name="T28" fmla="*/ 104 w 130"/>
                    <a:gd name="T29" fmla="*/ 18 h 28"/>
                    <a:gd name="T30" fmla="*/ 92 w 130"/>
                    <a:gd name="T31" fmla="*/ 22 h 28"/>
                    <a:gd name="T32" fmla="*/ 80 w 130"/>
                    <a:gd name="T33" fmla="*/ 24 h 28"/>
                    <a:gd name="T34" fmla="*/ 80 w 130"/>
                    <a:gd name="T35" fmla="*/ 24 h 28"/>
                    <a:gd name="T36" fmla="*/ 26 w 130"/>
                    <a:gd name="T37" fmla="*/ 28 h 28"/>
                    <a:gd name="T38" fmla="*/ 0 w 130"/>
                    <a:gd name="T39" fmla="*/ 28 h 28"/>
                    <a:gd name="T40" fmla="*/ 0 w 130"/>
                    <a:gd name="T41" fmla="*/ 28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0"/>
                    <a:gd name="T64" fmla="*/ 0 h 28"/>
                    <a:gd name="T65" fmla="*/ 130 w 130"/>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0" h="28">
                      <a:moveTo>
                        <a:pt x="0" y="28"/>
                      </a:moveTo>
                      <a:lnTo>
                        <a:pt x="0" y="28"/>
                      </a:lnTo>
                      <a:lnTo>
                        <a:pt x="4" y="24"/>
                      </a:lnTo>
                      <a:lnTo>
                        <a:pt x="16" y="14"/>
                      </a:lnTo>
                      <a:lnTo>
                        <a:pt x="24" y="10"/>
                      </a:lnTo>
                      <a:lnTo>
                        <a:pt x="34" y="4"/>
                      </a:lnTo>
                      <a:lnTo>
                        <a:pt x="44" y="2"/>
                      </a:lnTo>
                      <a:lnTo>
                        <a:pt x="56" y="0"/>
                      </a:lnTo>
                      <a:lnTo>
                        <a:pt x="104" y="0"/>
                      </a:lnTo>
                      <a:lnTo>
                        <a:pt x="130" y="2"/>
                      </a:lnTo>
                      <a:lnTo>
                        <a:pt x="126" y="4"/>
                      </a:lnTo>
                      <a:lnTo>
                        <a:pt x="118" y="12"/>
                      </a:lnTo>
                      <a:lnTo>
                        <a:pt x="104" y="18"/>
                      </a:lnTo>
                      <a:lnTo>
                        <a:pt x="92" y="22"/>
                      </a:lnTo>
                      <a:lnTo>
                        <a:pt x="80" y="24"/>
                      </a:lnTo>
                      <a:lnTo>
                        <a:pt x="26" y="28"/>
                      </a:lnTo>
                      <a:lnTo>
                        <a:pt x="0" y="28"/>
                      </a:lnTo>
                      <a:close/>
                    </a:path>
                  </a:pathLst>
                </a:custGeom>
                <a:solidFill>
                  <a:srgbClr val="418217"/>
                </a:solidFill>
                <a:ln w="9525">
                  <a:noFill/>
                  <a:round/>
                  <a:headEnd/>
                  <a:tailEnd/>
                </a:ln>
              </p:spPr>
              <p:txBody>
                <a:bodyPr/>
                <a:lstStyle/>
                <a:p>
                  <a:endParaRPr lang="zh-TW" altLang="en-US"/>
                </a:p>
              </p:txBody>
            </p:sp>
            <p:sp>
              <p:nvSpPr>
                <p:cNvPr id="25018" name="Freeform 244"/>
                <p:cNvSpPr>
                  <a:spLocks/>
                </p:cNvSpPr>
                <p:nvPr/>
              </p:nvSpPr>
              <p:spPr bwMode="auto">
                <a:xfrm>
                  <a:off x="4666" y="2982"/>
                  <a:ext cx="158" cy="46"/>
                </a:xfrm>
                <a:custGeom>
                  <a:avLst/>
                  <a:gdLst>
                    <a:gd name="T0" fmla="*/ 0 w 158"/>
                    <a:gd name="T1" fmla="*/ 14 h 46"/>
                    <a:gd name="T2" fmla="*/ 0 w 158"/>
                    <a:gd name="T3" fmla="*/ 14 h 46"/>
                    <a:gd name="T4" fmla="*/ 6 w 158"/>
                    <a:gd name="T5" fmla="*/ 10 h 46"/>
                    <a:gd name="T6" fmla="*/ 22 w 158"/>
                    <a:gd name="T7" fmla="*/ 4 h 46"/>
                    <a:gd name="T8" fmla="*/ 34 w 158"/>
                    <a:gd name="T9" fmla="*/ 0 h 46"/>
                    <a:gd name="T10" fmla="*/ 46 w 158"/>
                    <a:gd name="T11" fmla="*/ 0 h 46"/>
                    <a:gd name="T12" fmla="*/ 60 w 158"/>
                    <a:gd name="T13" fmla="*/ 0 h 46"/>
                    <a:gd name="T14" fmla="*/ 72 w 158"/>
                    <a:gd name="T15" fmla="*/ 4 h 46"/>
                    <a:gd name="T16" fmla="*/ 72 w 158"/>
                    <a:gd name="T17" fmla="*/ 4 h 46"/>
                    <a:gd name="T18" fmla="*/ 128 w 158"/>
                    <a:gd name="T19" fmla="*/ 26 h 46"/>
                    <a:gd name="T20" fmla="*/ 158 w 158"/>
                    <a:gd name="T21" fmla="*/ 38 h 46"/>
                    <a:gd name="T22" fmla="*/ 158 w 158"/>
                    <a:gd name="T23" fmla="*/ 38 h 46"/>
                    <a:gd name="T24" fmla="*/ 154 w 158"/>
                    <a:gd name="T25" fmla="*/ 40 h 46"/>
                    <a:gd name="T26" fmla="*/ 142 w 158"/>
                    <a:gd name="T27" fmla="*/ 44 h 46"/>
                    <a:gd name="T28" fmla="*/ 132 w 158"/>
                    <a:gd name="T29" fmla="*/ 46 h 46"/>
                    <a:gd name="T30" fmla="*/ 122 w 158"/>
                    <a:gd name="T31" fmla="*/ 46 h 46"/>
                    <a:gd name="T32" fmla="*/ 110 w 158"/>
                    <a:gd name="T33" fmla="*/ 46 h 46"/>
                    <a:gd name="T34" fmla="*/ 94 w 158"/>
                    <a:gd name="T35" fmla="*/ 42 h 46"/>
                    <a:gd name="T36" fmla="*/ 94 w 158"/>
                    <a:gd name="T37" fmla="*/ 42 h 46"/>
                    <a:gd name="T38" fmla="*/ 32 w 158"/>
                    <a:gd name="T39" fmla="*/ 24 h 46"/>
                    <a:gd name="T40" fmla="*/ 0 w 158"/>
                    <a:gd name="T41" fmla="*/ 14 h 46"/>
                    <a:gd name="T42" fmla="*/ 0 w 158"/>
                    <a:gd name="T43" fmla="*/ 14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8"/>
                    <a:gd name="T67" fmla="*/ 0 h 46"/>
                    <a:gd name="T68" fmla="*/ 158 w 158"/>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8" h="46">
                      <a:moveTo>
                        <a:pt x="0" y="14"/>
                      </a:moveTo>
                      <a:lnTo>
                        <a:pt x="0" y="14"/>
                      </a:lnTo>
                      <a:lnTo>
                        <a:pt x="6" y="10"/>
                      </a:lnTo>
                      <a:lnTo>
                        <a:pt x="22" y="4"/>
                      </a:lnTo>
                      <a:lnTo>
                        <a:pt x="34" y="0"/>
                      </a:lnTo>
                      <a:lnTo>
                        <a:pt x="46" y="0"/>
                      </a:lnTo>
                      <a:lnTo>
                        <a:pt x="60" y="0"/>
                      </a:lnTo>
                      <a:lnTo>
                        <a:pt x="72" y="4"/>
                      </a:lnTo>
                      <a:lnTo>
                        <a:pt x="128" y="26"/>
                      </a:lnTo>
                      <a:lnTo>
                        <a:pt x="158" y="38"/>
                      </a:lnTo>
                      <a:lnTo>
                        <a:pt x="154" y="40"/>
                      </a:lnTo>
                      <a:lnTo>
                        <a:pt x="142" y="44"/>
                      </a:lnTo>
                      <a:lnTo>
                        <a:pt x="132" y="46"/>
                      </a:lnTo>
                      <a:lnTo>
                        <a:pt x="122" y="46"/>
                      </a:lnTo>
                      <a:lnTo>
                        <a:pt x="110" y="46"/>
                      </a:lnTo>
                      <a:lnTo>
                        <a:pt x="94" y="42"/>
                      </a:lnTo>
                      <a:lnTo>
                        <a:pt x="32" y="24"/>
                      </a:lnTo>
                      <a:lnTo>
                        <a:pt x="0" y="14"/>
                      </a:lnTo>
                      <a:close/>
                    </a:path>
                  </a:pathLst>
                </a:custGeom>
                <a:solidFill>
                  <a:srgbClr val="418217"/>
                </a:solidFill>
                <a:ln w="9525">
                  <a:noFill/>
                  <a:round/>
                  <a:headEnd/>
                  <a:tailEnd/>
                </a:ln>
              </p:spPr>
              <p:txBody>
                <a:bodyPr/>
                <a:lstStyle/>
                <a:p>
                  <a:endParaRPr lang="zh-TW" altLang="en-US"/>
                </a:p>
              </p:txBody>
            </p:sp>
            <p:sp>
              <p:nvSpPr>
                <p:cNvPr id="25019" name="Freeform 245"/>
                <p:cNvSpPr>
                  <a:spLocks/>
                </p:cNvSpPr>
                <p:nvPr/>
              </p:nvSpPr>
              <p:spPr bwMode="auto">
                <a:xfrm>
                  <a:off x="4596" y="2832"/>
                  <a:ext cx="72" cy="154"/>
                </a:xfrm>
                <a:custGeom>
                  <a:avLst/>
                  <a:gdLst>
                    <a:gd name="T0" fmla="*/ 72 w 72"/>
                    <a:gd name="T1" fmla="*/ 154 h 154"/>
                    <a:gd name="T2" fmla="*/ 72 w 72"/>
                    <a:gd name="T3" fmla="*/ 154 h 154"/>
                    <a:gd name="T4" fmla="*/ 72 w 72"/>
                    <a:gd name="T5" fmla="*/ 146 h 154"/>
                    <a:gd name="T6" fmla="*/ 68 w 72"/>
                    <a:gd name="T7" fmla="*/ 126 h 154"/>
                    <a:gd name="T8" fmla="*/ 62 w 72"/>
                    <a:gd name="T9" fmla="*/ 100 h 154"/>
                    <a:gd name="T10" fmla="*/ 56 w 72"/>
                    <a:gd name="T11" fmla="*/ 84 h 154"/>
                    <a:gd name="T12" fmla="*/ 48 w 72"/>
                    <a:gd name="T13" fmla="*/ 70 h 154"/>
                    <a:gd name="T14" fmla="*/ 48 w 72"/>
                    <a:gd name="T15" fmla="*/ 70 h 154"/>
                    <a:gd name="T16" fmla="*/ 16 w 72"/>
                    <a:gd name="T17" fmla="*/ 22 h 154"/>
                    <a:gd name="T18" fmla="*/ 0 w 72"/>
                    <a:gd name="T19" fmla="*/ 0 h 154"/>
                    <a:gd name="T20" fmla="*/ 0 w 72"/>
                    <a:gd name="T21" fmla="*/ 0 h 154"/>
                    <a:gd name="T22" fmla="*/ 4 w 72"/>
                    <a:gd name="T23" fmla="*/ 28 h 154"/>
                    <a:gd name="T24" fmla="*/ 10 w 72"/>
                    <a:gd name="T25" fmla="*/ 54 h 154"/>
                    <a:gd name="T26" fmla="*/ 16 w 72"/>
                    <a:gd name="T27" fmla="*/ 68 h 154"/>
                    <a:gd name="T28" fmla="*/ 22 w 72"/>
                    <a:gd name="T29" fmla="*/ 80 h 154"/>
                    <a:gd name="T30" fmla="*/ 22 w 72"/>
                    <a:gd name="T31" fmla="*/ 80 h 154"/>
                    <a:gd name="T32" fmla="*/ 38 w 72"/>
                    <a:gd name="T33" fmla="*/ 106 h 154"/>
                    <a:gd name="T34" fmla="*/ 54 w 72"/>
                    <a:gd name="T35" fmla="*/ 130 h 154"/>
                    <a:gd name="T36" fmla="*/ 72 w 72"/>
                    <a:gd name="T37" fmla="*/ 154 h 154"/>
                    <a:gd name="T38" fmla="*/ 72 w 72"/>
                    <a:gd name="T39" fmla="*/ 154 h 1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2"/>
                    <a:gd name="T61" fmla="*/ 0 h 154"/>
                    <a:gd name="T62" fmla="*/ 72 w 72"/>
                    <a:gd name="T63" fmla="*/ 154 h 1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2" h="154">
                      <a:moveTo>
                        <a:pt x="72" y="154"/>
                      </a:moveTo>
                      <a:lnTo>
                        <a:pt x="72" y="154"/>
                      </a:lnTo>
                      <a:lnTo>
                        <a:pt x="72" y="146"/>
                      </a:lnTo>
                      <a:lnTo>
                        <a:pt x="68" y="126"/>
                      </a:lnTo>
                      <a:lnTo>
                        <a:pt x="62" y="100"/>
                      </a:lnTo>
                      <a:lnTo>
                        <a:pt x="56" y="84"/>
                      </a:lnTo>
                      <a:lnTo>
                        <a:pt x="48" y="70"/>
                      </a:lnTo>
                      <a:lnTo>
                        <a:pt x="16" y="22"/>
                      </a:lnTo>
                      <a:lnTo>
                        <a:pt x="0" y="0"/>
                      </a:lnTo>
                      <a:lnTo>
                        <a:pt x="4" y="28"/>
                      </a:lnTo>
                      <a:lnTo>
                        <a:pt x="10" y="54"/>
                      </a:lnTo>
                      <a:lnTo>
                        <a:pt x="16" y="68"/>
                      </a:lnTo>
                      <a:lnTo>
                        <a:pt x="22" y="80"/>
                      </a:lnTo>
                      <a:lnTo>
                        <a:pt x="38" y="106"/>
                      </a:lnTo>
                      <a:lnTo>
                        <a:pt x="54" y="130"/>
                      </a:lnTo>
                      <a:lnTo>
                        <a:pt x="72" y="154"/>
                      </a:lnTo>
                      <a:close/>
                    </a:path>
                  </a:pathLst>
                </a:custGeom>
                <a:solidFill>
                  <a:srgbClr val="418217"/>
                </a:solidFill>
                <a:ln w="9525">
                  <a:noFill/>
                  <a:round/>
                  <a:headEnd/>
                  <a:tailEnd/>
                </a:ln>
              </p:spPr>
              <p:txBody>
                <a:bodyPr/>
                <a:lstStyle/>
                <a:p>
                  <a:endParaRPr lang="zh-TW" altLang="en-US"/>
                </a:p>
              </p:txBody>
            </p:sp>
            <p:sp>
              <p:nvSpPr>
                <p:cNvPr id="25020" name="Freeform 246"/>
                <p:cNvSpPr>
                  <a:spLocks/>
                </p:cNvSpPr>
                <p:nvPr/>
              </p:nvSpPr>
              <p:spPr bwMode="auto">
                <a:xfrm>
                  <a:off x="4564" y="2884"/>
                  <a:ext cx="98" cy="142"/>
                </a:xfrm>
                <a:custGeom>
                  <a:avLst/>
                  <a:gdLst>
                    <a:gd name="T0" fmla="*/ 98 w 98"/>
                    <a:gd name="T1" fmla="*/ 142 h 142"/>
                    <a:gd name="T2" fmla="*/ 98 w 98"/>
                    <a:gd name="T3" fmla="*/ 142 h 142"/>
                    <a:gd name="T4" fmla="*/ 98 w 98"/>
                    <a:gd name="T5" fmla="*/ 134 h 142"/>
                    <a:gd name="T6" fmla="*/ 94 w 98"/>
                    <a:gd name="T7" fmla="*/ 114 h 142"/>
                    <a:gd name="T8" fmla="*/ 90 w 98"/>
                    <a:gd name="T9" fmla="*/ 102 h 142"/>
                    <a:gd name="T10" fmla="*/ 86 w 98"/>
                    <a:gd name="T11" fmla="*/ 90 h 142"/>
                    <a:gd name="T12" fmla="*/ 78 w 98"/>
                    <a:gd name="T13" fmla="*/ 78 h 142"/>
                    <a:gd name="T14" fmla="*/ 68 w 98"/>
                    <a:gd name="T15" fmla="*/ 66 h 142"/>
                    <a:gd name="T16" fmla="*/ 68 w 98"/>
                    <a:gd name="T17" fmla="*/ 66 h 142"/>
                    <a:gd name="T18" fmla="*/ 22 w 98"/>
                    <a:gd name="T19" fmla="*/ 22 h 142"/>
                    <a:gd name="T20" fmla="*/ 0 w 98"/>
                    <a:gd name="T21" fmla="*/ 0 h 142"/>
                    <a:gd name="T22" fmla="*/ 0 w 98"/>
                    <a:gd name="T23" fmla="*/ 0 h 142"/>
                    <a:gd name="T24" fmla="*/ 0 w 98"/>
                    <a:gd name="T25" fmla="*/ 6 h 142"/>
                    <a:gd name="T26" fmla="*/ 2 w 98"/>
                    <a:gd name="T27" fmla="*/ 20 h 142"/>
                    <a:gd name="T28" fmla="*/ 6 w 98"/>
                    <a:gd name="T29" fmla="*/ 30 h 142"/>
                    <a:gd name="T30" fmla="*/ 10 w 98"/>
                    <a:gd name="T31" fmla="*/ 40 h 142"/>
                    <a:gd name="T32" fmla="*/ 18 w 98"/>
                    <a:gd name="T33" fmla="*/ 52 h 142"/>
                    <a:gd name="T34" fmla="*/ 28 w 98"/>
                    <a:gd name="T35" fmla="*/ 64 h 142"/>
                    <a:gd name="T36" fmla="*/ 28 w 98"/>
                    <a:gd name="T37" fmla="*/ 64 h 142"/>
                    <a:gd name="T38" fmla="*/ 74 w 98"/>
                    <a:gd name="T39" fmla="*/ 116 h 142"/>
                    <a:gd name="T40" fmla="*/ 98 w 98"/>
                    <a:gd name="T41" fmla="*/ 142 h 142"/>
                    <a:gd name="T42" fmla="*/ 98 w 98"/>
                    <a:gd name="T43" fmla="*/ 142 h 1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8"/>
                    <a:gd name="T67" fmla="*/ 0 h 142"/>
                    <a:gd name="T68" fmla="*/ 98 w 98"/>
                    <a:gd name="T69" fmla="*/ 142 h 1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8" h="142">
                      <a:moveTo>
                        <a:pt x="98" y="142"/>
                      </a:moveTo>
                      <a:lnTo>
                        <a:pt x="98" y="142"/>
                      </a:lnTo>
                      <a:lnTo>
                        <a:pt x="98" y="134"/>
                      </a:lnTo>
                      <a:lnTo>
                        <a:pt x="94" y="114"/>
                      </a:lnTo>
                      <a:lnTo>
                        <a:pt x="90" y="102"/>
                      </a:lnTo>
                      <a:lnTo>
                        <a:pt x="86" y="90"/>
                      </a:lnTo>
                      <a:lnTo>
                        <a:pt x="78" y="78"/>
                      </a:lnTo>
                      <a:lnTo>
                        <a:pt x="68" y="66"/>
                      </a:lnTo>
                      <a:lnTo>
                        <a:pt x="22" y="22"/>
                      </a:lnTo>
                      <a:lnTo>
                        <a:pt x="0" y="0"/>
                      </a:lnTo>
                      <a:lnTo>
                        <a:pt x="0" y="6"/>
                      </a:lnTo>
                      <a:lnTo>
                        <a:pt x="2" y="20"/>
                      </a:lnTo>
                      <a:lnTo>
                        <a:pt x="6" y="30"/>
                      </a:lnTo>
                      <a:lnTo>
                        <a:pt x="10" y="40"/>
                      </a:lnTo>
                      <a:lnTo>
                        <a:pt x="18" y="52"/>
                      </a:lnTo>
                      <a:lnTo>
                        <a:pt x="28" y="64"/>
                      </a:lnTo>
                      <a:lnTo>
                        <a:pt x="74" y="116"/>
                      </a:lnTo>
                      <a:lnTo>
                        <a:pt x="98" y="142"/>
                      </a:lnTo>
                      <a:close/>
                    </a:path>
                  </a:pathLst>
                </a:custGeom>
                <a:solidFill>
                  <a:srgbClr val="418217"/>
                </a:solidFill>
                <a:ln w="9525">
                  <a:noFill/>
                  <a:round/>
                  <a:headEnd/>
                  <a:tailEnd/>
                </a:ln>
              </p:spPr>
              <p:txBody>
                <a:bodyPr/>
                <a:lstStyle/>
                <a:p>
                  <a:endParaRPr lang="zh-TW" altLang="en-US"/>
                </a:p>
              </p:txBody>
            </p:sp>
            <p:sp>
              <p:nvSpPr>
                <p:cNvPr id="25021" name="Freeform 247"/>
                <p:cNvSpPr>
                  <a:spLocks/>
                </p:cNvSpPr>
                <p:nvPr/>
              </p:nvSpPr>
              <p:spPr bwMode="auto">
                <a:xfrm>
                  <a:off x="4532" y="2916"/>
                  <a:ext cx="128" cy="158"/>
                </a:xfrm>
                <a:custGeom>
                  <a:avLst/>
                  <a:gdLst>
                    <a:gd name="T0" fmla="*/ 0 w 128"/>
                    <a:gd name="T1" fmla="*/ 0 h 158"/>
                    <a:gd name="T2" fmla="*/ 0 w 128"/>
                    <a:gd name="T3" fmla="*/ 0 h 158"/>
                    <a:gd name="T4" fmla="*/ 8 w 128"/>
                    <a:gd name="T5" fmla="*/ 2 h 158"/>
                    <a:gd name="T6" fmla="*/ 24 w 128"/>
                    <a:gd name="T7" fmla="*/ 14 h 158"/>
                    <a:gd name="T8" fmla="*/ 46 w 128"/>
                    <a:gd name="T9" fmla="*/ 30 h 158"/>
                    <a:gd name="T10" fmla="*/ 58 w 128"/>
                    <a:gd name="T11" fmla="*/ 42 h 158"/>
                    <a:gd name="T12" fmla="*/ 70 w 128"/>
                    <a:gd name="T13" fmla="*/ 54 h 158"/>
                    <a:gd name="T14" fmla="*/ 70 w 128"/>
                    <a:gd name="T15" fmla="*/ 54 h 158"/>
                    <a:gd name="T16" fmla="*/ 82 w 128"/>
                    <a:gd name="T17" fmla="*/ 68 h 158"/>
                    <a:gd name="T18" fmla="*/ 92 w 128"/>
                    <a:gd name="T19" fmla="*/ 84 h 158"/>
                    <a:gd name="T20" fmla="*/ 110 w 128"/>
                    <a:gd name="T21" fmla="*/ 116 h 158"/>
                    <a:gd name="T22" fmla="*/ 122 w 128"/>
                    <a:gd name="T23" fmla="*/ 140 h 158"/>
                    <a:gd name="T24" fmla="*/ 128 w 128"/>
                    <a:gd name="T25" fmla="*/ 154 h 158"/>
                    <a:gd name="T26" fmla="*/ 128 w 128"/>
                    <a:gd name="T27" fmla="*/ 154 h 158"/>
                    <a:gd name="T28" fmla="*/ 126 w 128"/>
                    <a:gd name="T29" fmla="*/ 158 h 158"/>
                    <a:gd name="T30" fmla="*/ 124 w 128"/>
                    <a:gd name="T31" fmla="*/ 158 h 158"/>
                    <a:gd name="T32" fmla="*/ 118 w 128"/>
                    <a:gd name="T33" fmla="*/ 156 h 158"/>
                    <a:gd name="T34" fmla="*/ 112 w 128"/>
                    <a:gd name="T35" fmla="*/ 150 h 158"/>
                    <a:gd name="T36" fmla="*/ 94 w 128"/>
                    <a:gd name="T37" fmla="*/ 136 h 158"/>
                    <a:gd name="T38" fmla="*/ 72 w 128"/>
                    <a:gd name="T39" fmla="*/ 114 h 158"/>
                    <a:gd name="T40" fmla="*/ 50 w 128"/>
                    <a:gd name="T41" fmla="*/ 88 h 158"/>
                    <a:gd name="T42" fmla="*/ 30 w 128"/>
                    <a:gd name="T43" fmla="*/ 60 h 158"/>
                    <a:gd name="T44" fmla="*/ 12 w 128"/>
                    <a:gd name="T45" fmla="*/ 30 h 158"/>
                    <a:gd name="T46" fmla="*/ 6 w 128"/>
                    <a:gd name="T47" fmla="*/ 14 h 158"/>
                    <a:gd name="T48" fmla="*/ 0 w 128"/>
                    <a:gd name="T49" fmla="*/ 0 h 158"/>
                    <a:gd name="T50" fmla="*/ 0 w 128"/>
                    <a:gd name="T51" fmla="*/ 0 h 1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158"/>
                    <a:gd name="T80" fmla="*/ 128 w 128"/>
                    <a:gd name="T81" fmla="*/ 158 h 1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158">
                      <a:moveTo>
                        <a:pt x="0" y="0"/>
                      </a:moveTo>
                      <a:lnTo>
                        <a:pt x="0" y="0"/>
                      </a:lnTo>
                      <a:lnTo>
                        <a:pt x="8" y="2"/>
                      </a:lnTo>
                      <a:lnTo>
                        <a:pt x="24" y="14"/>
                      </a:lnTo>
                      <a:lnTo>
                        <a:pt x="46" y="30"/>
                      </a:lnTo>
                      <a:lnTo>
                        <a:pt x="58" y="42"/>
                      </a:lnTo>
                      <a:lnTo>
                        <a:pt x="70" y="54"/>
                      </a:lnTo>
                      <a:lnTo>
                        <a:pt x="82" y="68"/>
                      </a:lnTo>
                      <a:lnTo>
                        <a:pt x="92" y="84"/>
                      </a:lnTo>
                      <a:lnTo>
                        <a:pt x="110" y="116"/>
                      </a:lnTo>
                      <a:lnTo>
                        <a:pt x="122" y="140"/>
                      </a:lnTo>
                      <a:lnTo>
                        <a:pt x="128" y="154"/>
                      </a:lnTo>
                      <a:lnTo>
                        <a:pt x="126" y="158"/>
                      </a:lnTo>
                      <a:lnTo>
                        <a:pt x="124" y="158"/>
                      </a:lnTo>
                      <a:lnTo>
                        <a:pt x="118" y="156"/>
                      </a:lnTo>
                      <a:lnTo>
                        <a:pt x="112" y="150"/>
                      </a:lnTo>
                      <a:lnTo>
                        <a:pt x="94" y="136"/>
                      </a:lnTo>
                      <a:lnTo>
                        <a:pt x="72" y="114"/>
                      </a:lnTo>
                      <a:lnTo>
                        <a:pt x="50" y="88"/>
                      </a:lnTo>
                      <a:lnTo>
                        <a:pt x="30" y="60"/>
                      </a:lnTo>
                      <a:lnTo>
                        <a:pt x="12" y="30"/>
                      </a:lnTo>
                      <a:lnTo>
                        <a:pt x="6" y="14"/>
                      </a:lnTo>
                      <a:lnTo>
                        <a:pt x="0" y="0"/>
                      </a:lnTo>
                      <a:close/>
                    </a:path>
                  </a:pathLst>
                </a:custGeom>
                <a:solidFill>
                  <a:srgbClr val="418217"/>
                </a:solidFill>
                <a:ln w="9525">
                  <a:noFill/>
                  <a:round/>
                  <a:headEnd/>
                  <a:tailEnd/>
                </a:ln>
              </p:spPr>
              <p:txBody>
                <a:bodyPr/>
                <a:lstStyle/>
                <a:p>
                  <a:endParaRPr lang="zh-TW" altLang="en-US"/>
                </a:p>
              </p:txBody>
            </p:sp>
            <p:sp>
              <p:nvSpPr>
                <p:cNvPr id="25022" name="Freeform 248"/>
                <p:cNvSpPr>
                  <a:spLocks/>
                </p:cNvSpPr>
                <p:nvPr/>
              </p:nvSpPr>
              <p:spPr bwMode="auto">
                <a:xfrm>
                  <a:off x="4632" y="3500"/>
                  <a:ext cx="60" cy="64"/>
                </a:xfrm>
                <a:custGeom>
                  <a:avLst/>
                  <a:gdLst>
                    <a:gd name="T0" fmla="*/ 60 w 60"/>
                    <a:gd name="T1" fmla="*/ 38 h 64"/>
                    <a:gd name="T2" fmla="*/ 60 w 60"/>
                    <a:gd name="T3" fmla="*/ 38 h 64"/>
                    <a:gd name="T4" fmla="*/ 60 w 60"/>
                    <a:gd name="T5" fmla="*/ 32 h 64"/>
                    <a:gd name="T6" fmla="*/ 58 w 60"/>
                    <a:gd name="T7" fmla="*/ 26 h 64"/>
                    <a:gd name="T8" fmla="*/ 54 w 60"/>
                    <a:gd name="T9" fmla="*/ 14 h 64"/>
                    <a:gd name="T10" fmla="*/ 44 w 60"/>
                    <a:gd name="T11" fmla="*/ 6 h 64"/>
                    <a:gd name="T12" fmla="*/ 40 w 60"/>
                    <a:gd name="T13" fmla="*/ 2 h 64"/>
                    <a:gd name="T14" fmla="*/ 34 w 60"/>
                    <a:gd name="T15" fmla="*/ 0 h 64"/>
                    <a:gd name="T16" fmla="*/ 34 w 60"/>
                    <a:gd name="T17" fmla="*/ 0 h 64"/>
                    <a:gd name="T18" fmla="*/ 28 w 60"/>
                    <a:gd name="T19" fmla="*/ 0 h 64"/>
                    <a:gd name="T20" fmla="*/ 22 w 60"/>
                    <a:gd name="T21" fmla="*/ 0 h 64"/>
                    <a:gd name="T22" fmla="*/ 16 w 60"/>
                    <a:gd name="T23" fmla="*/ 2 h 64"/>
                    <a:gd name="T24" fmla="*/ 12 w 60"/>
                    <a:gd name="T25" fmla="*/ 4 h 64"/>
                    <a:gd name="T26" fmla="*/ 8 w 60"/>
                    <a:gd name="T27" fmla="*/ 8 h 64"/>
                    <a:gd name="T28" fmla="*/ 4 w 60"/>
                    <a:gd name="T29" fmla="*/ 14 h 64"/>
                    <a:gd name="T30" fmla="*/ 2 w 60"/>
                    <a:gd name="T31" fmla="*/ 18 h 64"/>
                    <a:gd name="T32" fmla="*/ 0 w 60"/>
                    <a:gd name="T33" fmla="*/ 26 h 64"/>
                    <a:gd name="T34" fmla="*/ 0 w 60"/>
                    <a:gd name="T35" fmla="*/ 26 h 64"/>
                    <a:gd name="T36" fmla="*/ 0 w 60"/>
                    <a:gd name="T37" fmla="*/ 32 h 64"/>
                    <a:gd name="T38" fmla="*/ 2 w 60"/>
                    <a:gd name="T39" fmla="*/ 38 h 64"/>
                    <a:gd name="T40" fmla="*/ 8 w 60"/>
                    <a:gd name="T41" fmla="*/ 50 h 64"/>
                    <a:gd name="T42" fmla="*/ 16 w 60"/>
                    <a:gd name="T43" fmla="*/ 58 h 64"/>
                    <a:gd name="T44" fmla="*/ 22 w 60"/>
                    <a:gd name="T45" fmla="*/ 62 h 64"/>
                    <a:gd name="T46" fmla="*/ 28 w 60"/>
                    <a:gd name="T47" fmla="*/ 64 h 64"/>
                    <a:gd name="T48" fmla="*/ 28 w 60"/>
                    <a:gd name="T49" fmla="*/ 64 h 64"/>
                    <a:gd name="T50" fmla="*/ 34 w 60"/>
                    <a:gd name="T51" fmla="*/ 64 h 64"/>
                    <a:gd name="T52" fmla="*/ 38 w 60"/>
                    <a:gd name="T53" fmla="*/ 64 h 64"/>
                    <a:gd name="T54" fmla="*/ 44 w 60"/>
                    <a:gd name="T55" fmla="*/ 62 h 64"/>
                    <a:gd name="T56" fmla="*/ 48 w 60"/>
                    <a:gd name="T57" fmla="*/ 60 h 64"/>
                    <a:gd name="T58" fmla="*/ 56 w 60"/>
                    <a:gd name="T59" fmla="*/ 50 h 64"/>
                    <a:gd name="T60" fmla="*/ 58 w 60"/>
                    <a:gd name="T61" fmla="*/ 46 h 64"/>
                    <a:gd name="T62" fmla="*/ 60 w 60"/>
                    <a:gd name="T63" fmla="*/ 38 h 64"/>
                    <a:gd name="T64" fmla="*/ 60 w 60"/>
                    <a:gd name="T65" fmla="*/ 38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64"/>
                    <a:gd name="T101" fmla="*/ 60 w 60"/>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64">
                      <a:moveTo>
                        <a:pt x="60" y="38"/>
                      </a:moveTo>
                      <a:lnTo>
                        <a:pt x="60" y="38"/>
                      </a:lnTo>
                      <a:lnTo>
                        <a:pt x="60" y="32"/>
                      </a:lnTo>
                      <a:lnTo>
                        <a:pt x="58" y="26"/>
                      </a:lnTo>
                      <a:lnTo>
                        <a:pt x="54" y="14"/>
                      </a:lnTo>
                      <a:lnTo>
                        <a:pt x="44" y="6"/>
                      </a:lnTo>
                      <a:lnTo>
                        <a:pt x="40" y="2"/>
                      </a:lnTo>
                      <a:lnTo>
                        <a:pt x="34" y="0"/>
                      </a:lnTo>
                      <a:lnTo>
                        <a:pt x="28" y="0"/>
                      </a:lnTo>
                      <a:lnTo>
                        <a:pt x="22" y="0"/>
                      </a:lnTo>
                      <a:lnTo>
                        <a:pt x="16" y="2"/>
                      </a:lnTo>
                      <a:lnTo>
                        <a:pt x="12" y="4"/>
                      </a:lnTo>
                      <a:lnTo>
                        <a:pt x="8" y="8"/>
                      </a:lnTo>
                      <a:lnTo>
                        <a:pt x="4" y="14"/>
                      </a:lnTo>
                      <a:lnTo>
                        <a:pt x="2" y="18"/>
                      </a:lnTo>
                      <a:lnTo>
                        <a:pt x="0" y="26"/>
                      </a:lnTo>
                      <a:lnTo>
                        <a:pt x="0" y="32"/>
                      </a:lnTo>
                      <a:lnTo>
                        <a:pt x="2" y="38"/>
                      </a:lnTo>
                      <a:lnTo>
                        <a:pt x="8" y="50"/>
                      </a:lnTo>
                      <a:lnTo>
                        <a:pt x="16" y="58"/>
                      </a:lnTo>
                      <a:lnTo>
                        <a:pt x="22" y="62"/>
                      </a:lnTo>
                      <a:lnTo>
                        <a:pt x="28" y="64"/>
                      </a:lnTo>
                      <a:lnTo>
                        <a:pt x="34" y="64"/>
                      </a:lnTo>
                      <a:lnTo>
                        <a:pt x="38" y="64"/>
                      </a:lnTo>
                      <a:lnTo>
                        <a:pt x="44" y="62"/>
                      </a:lnTo>
                      <a:lnTo>
                        <a:pt x="48" y="60"/>
                      </a:lnTo>
                      <a:lnTo>
                        <a:pt x="56" y="50"/>
                      </a:lnTo>
                      <a:lnTo>
                        <a:pt x="58" y="46"/>
                      </a:lnTo>
                      <a:lnTo>
                        <a:pt x="60" y="38"/>
                      </a:lnTo>
                      <a:close/>
                    </a:path>
                  </a:pathLst>
                </a:custGeom>
                <a:solidFill>
                  <a:srgbClr val="FFBF00"/>
                </a:solidFill>
                <a:ln w="9525">
                  <a:noFill/>
                  <a:round/>
                  <a:headEnd/>
                  <a:tailEnd/>
                </a:ln>
              </p:spPr>
              <p:txBody>
                <a:bodyPr/>
                <a:lstStyle/>
                <a:p>
                  <a:endParaRPr lang="zh-TW" altLang="en-US"/>
                </a:p>
              </p:txBody>
            </p:sp>
            <p:sp>
              <p:nvSpPr>
                <p:cNvPr id="25023" name="Freeform 249"/>
                <p:cNvSpPr>
                  <a:spLocks/>
                </p:cNvSpPr>
                <p:nvPr/>
              </p:nvSpPr>
              <p:spPr bwMode="auto">
                <a:xfrm>
                  <a:off x="4434" y="3134"/>
                  <a:ext cx="126" cy="146"/>
                </a:xfrm>
                <a:custGeom>
                  <a:avLst/>
                  <a:gdLst>
                    <a:gd name="T0" fmla="*/ 0 w 126"/>
                    <a:gd name="T1" fmla="*/ 0 h 146"/>
                    <a:gd name="T2" fmla="*/ 0 w 126"/>
                    <a:gd name="T3" fmla="*/ 0 h 146"/>
                    <a:gd name="T4" fmla="*/ 4 w 126"/>
                    <a:gd name="T5" fmla="*/ 12 h 146"/>
                    <a:gd name="T6" fmla="*/ 16 w 126"/>
                    <a:gd name="T7" fmla="*/ 40 h 146"/>
                    <a:gd name="T8" fmla="*/ 32 w 126"/>
                    <a:gd name="T9" fmla="*/ 74 h 146"/>
                    <a:gd name="T10" fmla="*/ 40 w 126"/>
                    <a:gd name="T11" fmla="*/ 86 h 146"/>
                    <a:gd name="T12" fmla="*/ 50 w 126"/>
                    <a:gd name="T13" fmla="*/ 96 h 146"/>
                    <a:gd name="T14" fmla="*/ 50 w 126"/>
                    <a:gd name="T15" fmla="*/ 96 h 146"/>
                    <a:gd name="T16" fmla="*/ 72 w 126"/>
                    <a:gd name="T17" fmla="*/ 112 h 146"/>
                    <a:gd name="T18" fmla="*/ 96 w 126"/>
                    <a:gd name="T19" fmla="*/ 128 h 146"/>
                    <a:gd name="T20" fmla="*/ 126 w 126"/>
                    <a:gd name="T21" fmla="*/ 146 h 146"/>
                    <a:gd name="T22" fmla="*/ 126 w 126"/>
                    <a:gd name="T23" fmla="*/ 146 h 146"/>
                    <a:gd name="T24" fmla="*/ 102 w 126"/>
                    <a:gd name="T25" fmla="*/ 118 h 146"/>
                    <a:gd name="T26" fmla="*/ 80 w 126"/>
                    <a:gd name="T27" fmla="*/ 96 h 146"/>
                    <a:gd name="T28" fmla="*/ 62 w 126"/>
                    <a:gd name="T29" fmla="*/ 78 h 146"/>
                    <a:gd name="T30" fmla="*/ 62 w 126"/>
                    <a:gd name="T31" fmla="*/ 78 h 146"/>
                    <a:gd name="T32" fmla="*/ 44 w 126"/>
                    <a:gd name="T33" fmla="*/ 60 h 146"/>
                    <a:gd name="T34" fmla="*/ 22 w 126"/>
                    <a:gd name="T35" fmla="*/ 32 h 146"/>
                    <a:gd name="T36" fmla="*/ 0 w 126"/>
                    <a:gd name="T37" fmla="*/ 0 h 146"/>
                    <a:gd name="T38" fmla="*/ 0 w 126"/>
                    <a:gd name="T39" fmla="*/ 0 h 1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6"/>
                    <a:gd name="T61" fmla="*/ 0 h 146"/>
                    <a:gd name="T62" fmla="*/ 126 w 126"/>
                    <a:gd name="T63" fmla="*/ 146 h 1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6" h="146">
                      <a:moveTo>
                        <a:pt x="0" y="0"/>
                      </a:moveTo>
                      <a:lnTo>
                        <a:pt x="0" y="0"/>
                      </a:lnTo>
                      <a:lnTo>
                        <a:pt x="4" y="12"/>
                      </a:lnTo>
                      <a:lnTo>
                        <a:pt x="16" y="40"/>
                      </a:lnTo>
                      <a:lnTo>
                        <a:pt x="32" y="74"/>
                      </a:lnTo>
                      <a:lnTo>
                        <a:pt x="40" y="86"/>
                      </a:lnTo>
                      <a:lnTo>
                        <a:pt x="50" y="96"/>
                      </a:lnTo>
                      <a:lnTo>
                        <a:pt x="72" y="112"/>
                      </a:lnTo>
                      <a:lnTo>
                        <a:pt x="96" y="128"/>
                      </a:lnTo>
                      <a:lnTo>
                        <a:pt x="126" y="146"/>
                      </a:lnTo>
                      <a:lnTo>
                        <a:pt x="102" y="118"/>
                      </a:lnTo>
                      <a:lnTo>
                        <a:pt x="80" y="96"/>
                      </a:lnTo>
                      <a:lnTo>
                        <a:pt x="62" y="78"/>
                      </a:lnTo>
                      <a:lnTo>
                        <a:pt x="44" y="60"/>
                      </a:lnTo>
                      <a:lnTo>
                        <a:pt x="22" y="32"/>
                      </a:lnTo>
                      <a:lnTo>
                        <a:pt x="0" y="0"/>
                      </a:lnTo>
                      <a:close/>
                    </a:path>
                  </a:pathLst>
                </a:custGeom>
                <a:solidFill>
                  <a:srgbClr val="2B5B0C"/>
                </a:solidFill>
                <a:ln w="9525">
                  <a:noFill/>
                  <a:round/>
                  <a:headEnd/>
                  <a:tailEnd/>
                </a:ln>
              </p:spPr>
              <p:txBody>
                <a:bodyPr/>
                <a:lstStyle/>
                <a:p>
                  <a:endParaRPr lang="zh-TW" altLang="en-US"/>
                </a:p>
              </p:txBody>
            </p:sp>
            <p:sp>
              <p:nvSpPr>
                <p:cNvPr id="25024" name="Freeform 250"/>
                <p:cNvSpPr>
                  <a:spLocks/>
                </p:cNvSpPr>
                <p:nvPr/>
              </p:nvSpPr>
              <p:spPr bwMode="auto">
                <a:xfrm>
                  <a:off x="4444" y="3300"/>
                  <a:ext cx="140" cy="20"/>
                </a:xfrm>
                <a:custGeom>
                  <a:avLst/>
                  <a:gdLst>
                    <a:gd name="T0" fmla="*/ 140 w 140"/>
                    <a:gd name="T1" fmla="*/ 12 h 20"/>
                    <a:gd name="T2" fmla="*/ 140 w 140"/>
                    <a:gd name="T3" fmla="*/ 12 h 20"/>
                    <a:gd name="T4" fmla="*/ 104 w 140"/>
                    <a:gd name="T5" fmla="*/ 4 h 20"/>
                    <a:gd name="T6" fmla="*/ 74 w 140"/>
                    <a:gd name="T7" fmla="*/ 0 h 20"/>
                    <a:gd name="T8" fmla="*/ 60 w 140"/>
                    <a:gd name="T9" fmla="*/ 0 h 20"/>
                    <a:gd name="T10" fmla="*/ 50 w 140"/>
                    <a:gd name="T11" fmla="*/ 0 h 20"/>
                    <a:gd name="T12" fmla="*/ 50 w 140"/>
                    <a:gd name="T13" fmla="*/ 0 h 20"/>
                    <a:gd name="T14" fmla="*/ 30 w 140"/>
                    <a:gd name="T15" fmla="*/ 6 h 20"/>
                    <a:gd name="T16" fmla="*/ 14 w 140"/>
                    <a:gd name="T17" fmla="*/ 12 h 20"/>
                    <a:gd name="T18" fmla="*/ 0 w 140"/>
                    <a:gd name="T19" fmla="*/ 18 h 20"/>
                    <a:gd name="T20" fmla="*/ 0 w 140"/>
                    <a:gd name="T21" fmla="*/ 18 h 20"/>
                    <a:gd name="T22" fmla="*/ 22 w 140"/>
                    <a:gd name="T23" fmla="*/ 20 h 20"/>
                    <a:gd name="T24" fmla="*/ 46 w 140"/>
                    <a:gd name="T25" fmla="*/ 18 h 20"/>
                    <a:gd name="T26" fmla="*/ 70 w 140"/>
                    <a:gd name="T27" fmla="*/ 16 h 20"/>
                    <a:gd name="T28" fmla="*/ 70 w 140"/>
                    <a:gd name="T29" fmla="*/ 16 h 20"/>
                    <a:gd name="T30" fmla="*/ 94 w 140"/>
                    <a:gd name="T31" fmla="*/ 12 h 20"/>
                    <a:gd name="T32" fmla="*/ 116 w 140"/>
                    <a:gd name="T33" fmla="*/ 12 h 20"/>
                    <a:gd name="T34" fmla="*/ 140 w 140"/>
                    <a:gd name="T35" fmla="*/ 12 h 20"/>
                    <a:gd name="T36" fmla="*/ 140 w 140"/>
                    <a:gd name="T37" fmla="*/ 12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0"/>
                    <a:gd name="T58" fmla="*/ 0 h 20"/>
                    <a:gd name="T59" fmla="*/ 140 w 140"/>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0" h="20">
                      <a:moveTo>
                        <a:pt x="140" y="12"/>
                      </a:moveTo>
                      <a:lnTo>
                        <a:pt x="140" y="12"/>
                      </a:lnTo>
                      <a:lnTo>
                        <a:pt x="104" y="4"/>
                      </a:lnTo>
                      <a:lnTo>
                        <a:pt x="74" y="0"/>
                      </a:lnTo>
                      <a:lnTo>
                        <a:pt x="60" y="0"/>
                      </a:lnTo>
                      <a:lnTo>
                        <a:pt x="50" y="0"/>
                      </a:lnTo>
                      <a:lnTo>
                        <a:pt x="30" y="6"/>
                      </a:lnTo>
                      <a:lnTo>
                        <a:pt x="14" y="12"/>
                      </a:lnTo>
                      <a:lnTo>
                        <a:pt x="0" y="18"/>
                      </a:lnTo>
                      <a:lnTo>
                        <a:pt x="22" y="20"/>
                      </a:lnTo>
                      <a:lnTo>
                        <a:pt x="46" y="18"/>
                      </a:lnTo>
                      <a:lnTo>
                        <a:pt x="70" y="16"/>
                      </a:lnTo>
                      <a:lnTo>
                        <a:pt x="94" y="12"/>
                      </a:lnTo>
                      <a:lnTo>
                        <a:pt x="116" y="12"/>
                      </a:lnTo>
                      <a:lnTo>
                        <a:pt x="140" y="12"/>
                      </a:lnTo>
                      <a:close/>
                    </a:path>
                  </a:pathLst>
                </a:custGeom>
                <a:solidFill>
                  <a:srgbClr val="2B5B0C"/>
                </a:solidFill>
                <a:ln w="9525">
                  <a:noFill/>
                  <a:round/>
                  <a:headEnd/>
                  <a:tailEnd/>
                </a:ln>
              </p:spPr>
              <p:txBody>
                <a:bodyPr/>
                <a:lstStyle/>
                <a:p>
                  <a:endParaRPr lang="zh-TW" altLang="en-US"/>
                </a:p>
              </p:txBody>
            </p:sp>
            <p:sp>
              <p:nvSpPr>
                <p:cNvPr id="25025" name="Freeform 251"/>
                <p:cNvSpPr>
                  <a:spLocks/>
                </p:cNvSpPr>
                <p:nvPr/>
              </p:nvSpPr>
              <p:spPr bwMode="auto">
                <a:xfrm>
                  <a:off x="4476" y="3076"/>
                  <a:ext cx="68" cy="162"/>
                </a:xfrm>
                <a:custGeom>
                  <a:avLst/>
                  <a:gdLst>
                    <a:gd name="T0" fmla="*/ 0 w 68"/>
                    <a:gd name="T1" fmla="*/ 0 h 162"/>
                    <a:gd name="T2" fmla="*/ 0 w 68"/>
                    <a:gd name="T3" fmla="*/ 0 h 162"/>
                    <a:gd name="T4" fmla="*/ 8 w 68"/>
                    <a:gd name="T5" fmla="*/ 24 h 162"/>
                    <a:gd name="T6" fmla="*/ 26 w 68"/>
                    <a:gd name="T7" fmla="*/ 78 h 162"/>
                    <a:gd name="T8" fmla="*/ 26 w 68"/>
                    <a:gd name="T9" fmla="*/ 78 h 162"/>
                    <a:gd name="T10" fmla="*/ 38 w 68"/>
                    <a:gd name="T11" fmla="*/ 108 h 162"/>
                    <a:gd name="T12" fmla="*/ 50 w 68"/>
                    <a:gd name="T13" fmla="*/ 134 h 162"/>
                    <a:gd name="T14" fmla="*/ 60 w 68"/>
                    <a:gd name="T15" fmla="*/ 152 h 162"/>
                    <a:gd name="T16" fmla="*/ 64 w 68"/>
                    <a:gd name="T17" fmla="*/ 162 h 162"/>
                    <a:gd name="T18" fmla="*/ 64 w 68"/>
                    <a:gd name="T19" fmla="*/ 162 h 162"/>
                    <a:gd name="T20" fmla="*/ 66 w 68"/>
                    <a:gd name="T21" fmla="*/ 160 h 162"/>
                    <a:gd name="T22" fmla="*/ 68 w 68"/>
                    <a:gd name="T23" fmla="*/ 158 h 162"/>
                    <a:gd name="T24" fmla="*/ 66 w 68"/>
                    <a:gd name="T25" fmla="*/ 144 h 162"/>
                    <a:gd name="T26" fmla="*/ 60 w 68"/>
                    <a:gd name="T27" fmla="*/ 124 h 162"/>
                    <a:gd name="T28" fmla="*/ 52 w 68"/>
                    <a:gd name="T29" fmla="*/ 100 h 162"/>
                    <a:gd name="T30" fmla="*/ 42 w 68"/>
                    <a:gd name="T31" fmla="*/ 72 h 162"/>
                    <a:gd name="T32" fmla="*/ 28 w 68"/>
                    <a:gd name="T33" fmla="*/ 44 h 162"/>
                    <a:gd name="T34" fmla="*/ 14 w 68"/>
                    <a:gd name="T35" fmla="*/ 20 h 162"/>
                    <a:gd name="T36" fmla="*/ 0 w 68"/>
                    <a:gd name="T37" fmla="*/ 0 h 162"/>
                    <a:gd name="T38" fmla="*/ 0 w 68"/>
                    <a:gd name="T39" fmla="*/ 0 h 1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8"/>
                    <a:gd name="T61" fmla="*/ 0 h 162"/>
                    <a:gd name="T62" fmla="*/ 68 w 68"/>
                    <a:gd name="T63" fmla="*/ 162 h 1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8" h="162">
                      <a:moveTo>
                        <a:pt x="0" y="0"/>
                      </a:moveTo>
                      <a:lnTo>
                        <a:pt x="0" y="0"/>
                      </a:lnTo>
                      <a:lnTo>
                        <a:pt x="8" y="24"/>
                      </a:lnTo>
                      <a:lnTo>
                        <a:pt x="26" y="78"/>
                      </a:lnTo>
                      <a:lnTo>
                        <a:pt x="38" y="108"/>
                      </a:lnTo>
                      <a:lnTo>
                        <a:pt x="50" y="134"/>
                      </a:lnTo>
                      <a:lnTo>
                        <a:pt x="60" y="152"/>
                      </a:lnTo>
                      <a:lnTo>
                        <a:pt x="64" y="162"/>
                      </a:lnTo>
                      <a:lnTo>
                        <a:pt x="66" y="160"/>
                      </a:lnTo>
                      <a:lnTo>
                        <a:pt x="68" y="158"/>
                      </a:lnTo>
                      <a:lnTo>
                        <a:pt x="66" y="144"/>
                      </a:lnTo>
                      <a:lnTo>
                        <a:pt x="60" y="124"/>
                      </a:lnTo>
                      <a:lnTo>
                        <a:pt x="52" y="100"/>
                      </a:lnTo>
                      <a:lnTo>
                        <a:pt x="42" y="72"/>
                      </a:lnTo>
                      <a:lnTo>
                        <a:pt x="28" y="44"/>
                      </a:lnTo>
                      <a:lnTo>
                        <a:pt x="14" y="20"/>
                      </a:lnTo>
                      <a:lnTo>
                        <a:pt x="0" y="0"/>
                      </a:lnTo>
                      <a:close/>
                    </a:path>
                  </a:pathLst>
                </a:custGeom>
                <a:solidFill>
                  <a:srgbClr val="2B5B0C"/>
                </a:solidFill>
                <a:ln w="9525">
                  <a:noFill/>
                  <a:round/>
                  <a:headEnd/>
                  <a:tailEnd/>
                </a:ln>
              </p:spPr>
              <p:txBody>
                <a:bodyPr/>
                <a:lstStyle/>
                <a:p>
                  <a:endParaRPr lang="zh-TW" altLang="en-US"/>
                </a:p>
              </p:txBody>
            </p:sp>
            <p:sp>
              <p:nvSpPr>
                <p:cNvPr id="25026" name="Freeform 252"/>
                <p:cNvSpPr>
                  <a:spLocks/>
                </p:cNvSpPr>
                <p:nvPr/>
              </p:nvSpPr>
              <p:spPr bwMode="auto">
                <a:xfrm>
                  <a:off x="4466" y="3322"/>
                  <a:ext cx="122" cy="46"/>
                </a:xfrm>
                <a:custGeom>
                  <a:avLst/>
                  <a:gdLst>
                    <a:gd name="T0" fmla="*/ 122 w 122"/>
                    <a:gd name="T1" fmla="*/ 0 h 46"/>
                    <a:gd name="T2" fmla="*/ 122 w 122"/>
                    <a:gd name="T3" fmla="*/ 0 h 46"/>
                    <a:gd name="T4" fmla="*/ 116 w 122"/>
                    <a:gd name="T5" fmla="*/ 0 h 46"/>
                    <a:gd name="T6" fmla="*/ 100 w 122"/>
                    <a:gd name="T7" fmla="*/ 0 h 46"/>
                    <a:gd name="T8" fmla="*/ 80 w 122"/>
                    <a:gd name="T9" fmla="*/ 4 h 46"/>
                    <a:gd name="T10" fmla="*/ 68 w 122"/>
                    <a:gd name="T11" fmla="*/ 8 h 46"/>
                    <a:gd name="T12" fmla="*/ 58 w 122"/>
                    <a:gd name="T13" fmla="*/ 14 h 46"/>
                    <a:gd name="T14" fmla="*/ 58 w 122"/>
                    <a:gd name="T15" fmla="*/ 14 h 46"/>
                    <a:gd name="T16" fmla="*/ 38 w 122"/>
                    <a:gd name="T17" fmla="*/ 24 h 46"/>
                    <a:gd name="T18" fmla="*/ 18 w 122"/>
                    <a:gd name="T19" fmla="*/ 32 h 46"/>
                    <a:gd name="T20" fmla="*/ 0 w 122"/>
                    <a:gd name="T21" fmla="*/ 40 h 46"/>
                    <a:gd name="T22" fmla="*/ 0 w 122"/>
                    <a:gd name="T23" fmla="*/ 40 h 46"/>
                    <a:gd name="T24" fmla="*/ 2 w 122"/>
                    <a:gd name="T25" fmla="*/ 42 h 46"/>
                    <a:gd name="T26" fmla="*/ 12 w 122"/>
                    <a:gd name="T27" fmla="*/ 44 h 46"/>
                    <a:gd name="T28" fmla="*/ 20 w 122"/>
                    <a:gd name="T29" fmla="*/ 46 h 46"/>
                    <a:gd name="T30" fmla="*/ 28 w 122"/>
                    <a:gd name="T31" fmla="*/ 44 h 46"/>
                    <a:gd name="T32" fmla="*/ 38 w 122"/>
                    <a:gd name="T33" fmla="*/ 42 h 46"/>
                    <a:gd name="T34" fmla="*/ 50 w 122"/>
                    <a:gd name="T35" fmla="*/ 38 h 46"/>
                    <a:gd name="T36" fmla="*/ 50 w 122"/>
                    <a:gd name="T37" fmla="*/ 38 h 46"/>
                    <a:gd name="T38" fmla="*/ 98 w 122"/>
                    <a:gd name="T39" fmla="*/ 14 h 46"/>
                    <a:gd name="T40" fmla="*/ 122 w 122"/>
                    <a:gd name="T41" fmla="*/ 0 h 46"/>
                    <a:gd name="T42" fmla="*/ 122 w 122"/>
                    <a:gd name="T43" fmla="*/ 0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2"/>
                    <a:gd name="T67" fmla="*/ 0 h 46"/>
                    <a:gd name="T68" fmla="*/ 122 w 122"/>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2" h="46">
                      <a:moveTo>
                        <a:pt x="122" y="0"/>
                      </a:moveTo>
                      <a:lnTo>
                        <a:pt x="122" y="0"/>
                      </a:lnTo>
                      <a:lnTo>
                        <a:pt x="116" y="0"/>
                      </a:lnTo>
                      <a:lnTo>
                        <a:pt x="100" y="0"/>
                      </a:lnTo>
                      <a:lnTo>
                        <a:pt x="80" y="4"/>
                      </a:lnTo>
                      <a:lnTo>
                        <a:pt x="68" y="8"/>
                      </a:lnTo>
                      <a:lnTo>
                        <a:pt x="58" y="14"/>
                      </a:lnTo>
                      <a:lnTo>
                        <a:pt x="38" y="24"/>
                      </a:lnTo>
                      <a:lnTo>
                        <a:pt x="18" y="32"/>
                      </a:lnTo>
                      <a:lnTo>
                        <a:pt x="0" y="40"/>
                      </a:lnTo>
                      <a:lnTo>
                        <a:pt x="2" y="42"/>
                      </a:lnTo>
                      <a:lnTo>
                        <a:pt x="12" y="44"/>
                      </a:lnTo>
                      <a:lnTo>
                        <a:pt x="20" y="46"/>
                      </a:lnTo>
                      <a:lnTo>
                        <a:pt x="28" y="44"/>
                      </a:lnTo>
                      <a:lnTo>
                        <a:pt x="38" y="42"/>
                      </a:lnTo>
                      <a:lnTo>
                        <a:pt x="50" y="38"/>
                      </a:lnTo>
                      <a:lnTo>
                        <a:pt x="98" y="14"/>
                      </a:lnTo>
                      <a:lnTo>
                        <a:pt x="122" y="0"/>
                      </a:lnTo>
                      <a:close/>
                    </a:path>
                  </a:pathLst>
                </a:custGeom>
                <a:solidFill>
                  <a:srgbClr val="2B5B0C"/>
                </a:solidFill>
                <a:ln w="9525">
                  <a:noFill/>
                  <a:round/>
                  <a:headEnd/>
                  <a:tailEnd/>
                </a:ln>
              </p:spPr>
              <p:txBody>
                <a:bodyPr/>
                <a:lstStyle/>
                <a:p>
                  <a:endParaRPr lang="zh-TW" altLang="en-US"/>
                </a:p>
              </p:txBody>
            </p:sp>
            <p:sp>
              <p:nvSpPr>
                <p:cNvPr id="25027" name="Freeform 253"/>
                <p:cNvSpPr>
                  <a:spLocks/>
                </p:cNvSpPr>
                <p:nvPr/>
              </p:nvSpPr>
              <p:spPr bwMode="auto">
                <a:xfrm>
                  <a:off x="4572" y="3170"/>
                  <a:ext cx="34" cy="166"/>
                </a:xfrm>
                <a:custGeom>
                  <a:avLst/>
                  <a:gdLst>
                    <a:gd name="T0" fmla="*/ 24 w 34"/>
                    <a:gd name="T1" fmla="*/ 166 h 166"/>
                    <a:gd name="T2" fmla="*/ 24 w 34"/>
                    <a:gd name="T3" fmla="*/ 166 h 166"/>
                    <a:gd name="T4" fmla="*/ 26 w 34"/>
                    <a:gd name="T5" fmla="*/ 160 h 166"/>
                    <a:gd name="T6" fmla="*/ 32 w 34"/>
                    <a:gd name="T7" fmla="*/ 144 h 166"/>
                    <a:gd name="T8" fmla="*/ 32 w 34"/>
                    <a:gd name="T9" fmla="*/ 132 h 166"/>
                    <a:gd name="T10" fmla="*/ 34 w 34"/>
                    <a:gd name="T11" fmla="*/ 120 h 166"/>
                    <a:gd name="T12" fmla="*/ 34 w 34"/>
                    <a:gd name="T13" fmla="*/ 106 h 166"/>
                    <a:gd name="T14" fmla="*/ 30 w 34"/>
                    <a:gd name="T15" fmla="*/ 90 h 166"/>
                    <a:gd name="T16" fmla="*/ 30 w 34"/>
                    <a:gd name="T17" fmla="*/ 90 h 166"/>
                    <a:gd name="T18" fmla="*/ 16 w 34"/>
                    <a:gd name="T19" fmla="*/ 30 h 166"/>
                    <a:gd name="T20" fmla="*/ 6 w 34"/>
                    <a:gd name="T21" fmla="*/ 0 h 166"/>
                    <a:gd name="T22" fmla="*/ 6 w 34"/>
                    <a:gd name="T23" fmla="*/ 0 h 166"/>
                    <a:gd name="T24" fmla="*/ 6 w 34"/>
                    <a:gd name="T25" fmla="*/ 4 h 166"/>
                    <a:gd name="T26" fmla="*/ 2 w 34"/>
                    <a:gd name="T27" fmla="*/ 16 h 166"/>
                    <a:gd name="T28" fmla="*/ 0 w 34"/>
                    <a:gd name="T29" fmla="*/ 36 h 166"/>
                    <a:gd name="T30" fmla="*/ 2 w 34"/>
                    <a:gd name="T31" fmla="*/ 48 h 166"/>
                    <a:gd name="T32" fmla="*/ 4 w 34"/>
                    <a:gd name="T33" fmla="*/ 64 h 166"/>
                    <a:gd name="T34" fmla="*/ 4 w 34"/>
                    <a:gd name="T35" fmla="*/ 64 h 166"/>
                    <a:gd name="T36" fmla="*/ 16 w 34"/>
                    <a:gd name="T37" fmla="*/ 132 h 166"/>
                    <a:gd name="T38" fmla="*/ 24 w 34"/>
                    <a:gd name="T39" fmla="*/ 166 h 166"/>
                    <a:gd name="T40" fmla="*/ 24 w 34"/>
                    <a:gd name="T41" fmla="*/ 166 h 1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166"/>
                    <a:gd name="T65" fmla="*/ 34 w 34"/>
                    <a:gd name="T66" fmla="*/ 166 h 1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166">
                      <a:moveTo>
                        <a:pt x="24" y="166"/>
                      </a:moveTo>
                      <a:lnTo>
                        <a:pt x="24" y="166"/>
                      </a:lnTo>
                      <a:lnTo>
                        <a:pt x="26" y="160"/>
                      </a:lnTo>
                      <a:lnTo>
                        <a:pt x="32" y="144"/>
                      </a:lnTo>
                      <a:lnTo>
                        <a:pt x="32" y="132"/>
                      </a:lnTo>
                      <a:lnTo>
                        <a:pt x="34" y="120"/>
                      </a:lnTo>
                      <a:lnTo>
                        <a:pt x="34" y="106"/>
                      </a:lnTo>
                      <a:lnTo>
                        <a:pt x="30" y="90"/>
                      </a:lnTo>
                      <a:lnTo>
                        <a:pt x="16" y="30"/>
                      </a:lnTo>
                      <a:lnTo>
                        <a:pt x="6" y="0"/>
                      </a:lnTo>
                      <a:lnTo>
                        <a:pt x="6" y="4"/>
                      </a:lnTo>
                      <a:lnTo>
                        <a:pt x="2" y="16"/>
                      </a:lnTo>
                      <a:lnTo>
                        <a:pt x="0" y="36"/>
                      </a:lnTo>
                      <a:lnTo>
                        <a:pt x="2" y="48"/>
                      </a:lnTo>
                      <a:lnTo>
                        <a:pt x="4" y="64"/>
                      </a:lnTo>
                      <a:lnTo>
                        <a:pt x="16" y="132"/>
                      </a:lnTo>
                      <a:lnTo>
                        <a:pt x="24" y="166"/>
                      </a:lnTo>
                      <a:close/>
                    </a:path>
                  </a:pathLst>
                </a:custGeom>
                <a:solidFill>
                  <a:srgbClr val="2B5B0C"/>
                </a:solidFill>
                <a:ln w="9525">
                  <a:noFill/>
                  <a:round/>
                  <a:headEnd/>
                  <a:tailEnd/>
                </a:ln>
              </p:spPr>
              <p:txBody>
                <a:bodyPr/>
                <a:lstStyle/>
                <a:p>
                  <a:endParaRPr lang="zh-TW" altLang="en-US"/>
                </a:p>
              </p:txBody>
            </p:sp>
            <p:sp>
              <p:nvSpPr>
                <p:cNvPr id="25028" name="Freeform 254"/>
                <p:cNvSpPr>
                  <a:spLocks/>
                </p:cNvSpPr>
                <p:nvPr/>
              </p:nvSpPr>
              <p:spPr bwMode="auto">
                <a:xfrm>
                  <a:off x="4422" y="3238"/>
                  <a:ext cx="148" cy="58"/>
                </a:xfrm>
                <a:custGeom>
                  <a:avLst/>
                  <a:gdLst>
                    <a:gd name="T0" fmla="*/ 148 w 148"/>
                    <a:gd name="T1" fmla="*/ 58 h 58"/>
                    <a:gd name="T2" fmla="*/ 148 w 148"/>
                    <a:gd name="T3" fmla="*/ 58 h 58"/>
                    <a:gd name="T4" fmla="*/ 116 w 148"/>
                    <a:gd name="T5" fmla="*/ 42 h 58"/>
                    <a:gd name="T6" fmla="*/ 86 w 148"/>
                    <a:gd name="T7" fmla="*/ 30 h 58"/>
                    <a:gd name="T8" fmla="*/ 58 w 148"/>
                    <a:gd name="T9" fmla="*/ 20 h 58"/>
                    <a:gd name="T10" fmla="*/ 58 w 148"/>
                    <a:gd name="T11" fmla="*/ 20 h 58"/>
                    <a:gd name="T12" fmla="*/ 18 w 148"/>
                    <a:gd name="T13" fmla="*/ 6 h 58"/>
                    <a:gd name="T14" fmla="*/ 0 w 148"/>
                    <a:gd name="T15" fmla="*/ 0 h 58"/>
                    <a:gd name="T16" fmla="*/ 0 w 148"/>
                    <a:gd name="T17" fmla="*/ 0 h 58"/>
                    <a:gd name="T18" fmla="*/ 8 w 148"/>
                    <a:gd name="T19" fmla="*/ 10 h 58"/>
                    <a:gd name="T20" fmla="*/ 16 w 148"/>
                    <a:gd name="T21" fmla="*/ 18 h 58"/>
                    <a:gd name="T22" fmla="*/ 24 w 148"/>
                    <a:gd name="T23" fmla="*/ 24 h 58"/>
                    <a:gd name="T24" fmla="*/ 34 w 148"/>
                    <a:gd name="T25" fmla="*/ 28 h 58"/>
                    <a:gd name="T26" fmla="*/ 52 w 148"/>
                    <a:gd name="T27" fmla="*/ 36 h 58"/>
                    <a:gd name="T28" fmla="*/ 72 w 148"/>
                    <a:gd name="T29" fmla="*/ 40 h 58"/>
                    <a:gd name="T30" fmla="*/ 110 w 148"/>
                    <a:gd name="T31" fmla="*/ 46 h 58"/>
                    <a:gd name="T32" fmla="*/ 130 w 148"/>
                    <a:gd name="T33" fmla="*/ 50 h 58"/>
                    <a:gd name="T34" fmla="*/ 148 w 148"/>
                    <a:gd name="T35" fmla="*/ 58 h 58"/>
                    <a:gd name="T36" fmla="*/ 148 w 148"/>
                    <a:gd name="T37" fmla="*/ 58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8"/>
                    <a:gd name="T58" fmla="*/ 0 h 58"/>
                    <a:gd name="T59" fmla="*/ 148 w 148"/>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8" h="58">
                      <a:moveTo>
                        <a:pt x="148" y="58"/>
                      </a:moveTo>
                      <a:lnTo>
                        <a:pt x="148" y="58"/>
                      </a:lnTo>
                      <a:lnTo>
                        <a:pt x="116" y="42"/>
                      </a:lnTo>
                      <a:lnTo>
                        <a:pt x="86" y="30"/>
                      </a:lnTo>
                      <a:lnTo>
                        <a:pt x="58" y="20"/>
                      </a:lnTo>
                      <a:lnTo>
                        <a:pt x="18" y="6"/>
                      </a:lnTo>
                      <a:lnTo>
                        <a:pt x="0" y="0"/>
                      </a:lnTo>
                      <a:lnTo>
                        <a:pt x="8" y="10"/>
                      </a:lnTo>
                      <a:lnTo>
                        <a:pt x="16" y="18"/>
                      </a:lnTo>
                      <a:lnTo>
                        <a:pt x="24" y="24"/>
                      </a:lnTo>
                      <a:lnTo>
                        <a:pt x="34" y="28"/>
                      </a:lnTo>
                      <a:lnTo>
                        <a:pt x="52" y="36"/>
                      </a:lnTo>
                      <a:lnTo>
                        <a:pt x="72" y="40"/>
                      </a:lnTo>
                      <a:lnTo>
                        <a:pt x="110" y="46"/>
                      </a:lnTo>
                      <a:lnTo>
                        <a:pt x="130" y="50"/>
                      </a:lnTo>
                      <a:lnTo>
                        <a:pt x="148" y="58"/>
                      </a:lnTo>
                      <a:close/>
                    </a:path>
                  </a:pathLst>
                </a:custGeom>
                <a:solidFill>
                  <a:srgbClr val="2B5B0C"/>
                </a:solidFill>
                <a:ln w="9525">
                  <a:noFill/>
                  <a:round/>
                  <a:headEnd/>
                  <a:tailEnd/>
                </a:ln>
              </p:spPr>
              <p:txBody>
                <a:bodyPr/>
                <a:lstStyle/>
                <a:p>
                  <a:endParaRPr lang="zh-TW" altLang="en-US"/>
                </a:p>
              </p:txBody>
            </p:sp>
            <p:sp>
              <p:nvSpPr>
                <p:cNvPr id="25029" name="Freeform 255"/>
                <p:cNvSpPr>
                  <a:spLocks/>
                </p:cNvSpPr>
                <p:nvPr/>
              </p:nvSpPr>
              <p:spPr bwMode="auto">
                <a:xfrm>
                  <a:off x="4544" y="3132"/>
                  <a:ext cx="18" cy="144"/>
                </a:xfrm>
                <a:custGeom>
                  <a:avLst/>
                  <a:gdLst>
                    <a:gd name="T0" fmla="*/ 16 w 18"/>
                    <a:gd name="T1" fmla="*/ 144 h 144"/>
                    <a:gd name="T2" fmla="*/ 16 w 18"/>
                    <a:gd name="T3" fmla="*/ 144 h 144"/>
                    <a:gd name="T4" fmla="*/ 14 w 18"/>
                    <a:gd name="T5" fmla="*/ 138 h 144"/>
                    <a:gd name="T6" fmla="*/ 8 w 18"/>
                    <a:gd name="T7" fmla="*/ 124 h 144"/>
                    <a:gd name="T8" fmla="*/ 2 w 18"/>
                    <a:gd name="T9" fmla="*/ 102 h 144"/>
                    <a:gd name="T10" fmla="*/ 0 w 18"/>
                    <a:gd name="T11" fmla="*/ 88 h 144"/>
                    <a:gd name="T12" fmla="*/ 0 w 18"/>
                    <a:gd name="T13" fmla="*/ 74 h 144"/>
                    <a:gd name="T14" fmla="*/ 0 w 18"/>
                    <a:gd name="T15" fmla="*/ 74 h 144"/>
                    <a:gd name="T16" fmla="*/ 0 w 18"/>
                    <a:gd name="T17" fmla="*/ 22 h 144"/>
                    <a:gd name="T18" fmla="*/ 2 w 18"/>
                    <a:gd name="T19" fmla="*/ 0 h 144"/>
                    <a:gd name="T20" fmla="*/ 2 w 18"/>
                    <a:gd name="T21" fmla="*/ 0 h 144"/>
                    <a:gd name="T22" fmla="*/ 8 w 18"/>
                    <a:gd name="T23" fmla="*/ 20 h 144"/>
                    <a:gd name="T24" fmla="*/ 14 w 18"/>
                    <a:gd name="T25" fmla="*/ 42 h 144"/>
                    <a:gd name="T26" fmla="*/ 18 w 18"/>
                    <a:gd name="T27" fmla="*/ 66 h 144"/>
                    <a:gd name="T28" fmla="*/ 18 w 18"/>
                    <a:gd name="T29" fmla="*/ 66 h 144"/>
                    <a:gd name="T30" fmla="*/ 18 w 18"/>
                    <a:gd name="T31" fmla="*/ 92 h 144"/>
                    <a:gd name="T32" fmla="*/ 18 w 18"/>
                    <a:gd name="T33" fmla="*/ 118 h 144"/>
                    <a:gd name="T34" fmla="*/ 16 w 18"/>
                    <a:gd name="T35" fmla="*/ 144 h 144"/>
                    <a:gd name="T36" fmla="*/ 16 w 18"/>
                    <a:gd name="T37" fmla="*/ 144 h 1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144"/>
                    <a:gd name="T59" fmla="*/ 18 w 18"/>
                    <a:gd name="T60" fmla="*/ 144 h 1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144">
                      <a:moveTo>
                        <a:pt x="16" y="144"/>
                      </a:moveTo>
                      <a:lnTo>
                        <a:pt x="16" y="144"/>
                      </a:lnTo>
                      <a:lnTo>
                        <a:pt x="14" y="138"/>
                      </a:lnTo>
                      <a:lnTo>
                        <a:pt x="8" y="124"/>
                      </a:lnTo>
                      <a:lnTo>
                        <a:pt x="2" y="102"/>
                      </a:lnTo>
                      <a:lnTo>
                        <a:pt x="0" y="88"/>
                      </a:lnTo>
                      <a:lnTo>
                        <a:pt x="0" y="74"/>
                      </a:lnTo>
                      <a:lnTo>
                        <a:pt x="0" y="22"/>
                      </a:lnTo>
                      <a:lnTo>
                        <a:pt x="2" y="0"/>
                      </a:lnTo>
                      <a:lnTo>
                        <a:pt x="8" y="20"/>
                      </a:lnTo>
                      <a:lnTo>
                        <a:pt x="14" y="42"/>
                      </a:lnTo>
                      <a:lnTo>
                        <a:pt x="18" y="66"/>
                      </a:lnTo>
                      <a:lnTo>
                        <a:pt x="18" y="92"/>
                      </a:lnTo>
                      <a:lnTo>
                        <a:pt x="18" y="118"/>
                      </a:lnTo>
                      <a:lnTo>
                        <a:pt x="16" y="144"/>
                      </a:lnTo>
                      <a:close/>
                    </a:path>
                  </a:pathLst>
                </a:custGeom>
                <a:solidFill>
                  <a:srgbClr val="2B5B0C"/>
                </a:solidFill>
                <a:ln w="9525">
                  <a:noFill/>
                  <a:round/>
                  <a:headEnd/>
                  <a:tailEnd/>
                </a:ln>
              </p:spPr>
              <p:txBody>
                <a:bodyPr/>
                <a:lstStyle/>
                <a:p>
                  <a:endParaRPr lang="zh-TW" altLang="en-US"/>
                </a:p>
              </p:txBody>
            </p:sp>
            <p:sp>
              <p:nvSpPr>
                <p:cNvPr id="25030" name="Freeform 256"/>
                <p:cNvSpPr>
                  <a:spLocks/>
                </p:cNvSpPr>
                <p:nvPr/>
              </p:nvSpPr>
              <p:spPr bwMode="auto">
                <a:xfrm>
                  <a:off x="4566" y="3130"/>
                  <a:ext cx="22" cy="166"/>
                </a:xfrm>
                <a:custGeom>
                  <a:avLst/>
                  <a:gdLst>
                    <a:gd name="T0" fmla="*/ 4 w 22"/>
                    <a:gd name="T1" fmla="*/ 166 h 166"/>
                    <a:gd name="T2" fmla="*/ 4 w 22"/>
                    <a:gd name="T3" fmla="*/ 166 h 166"/>
                    <a:gd name="T4" fmla="*/ 6 w 22"/>
                    <a:gd name="T5" fmla="*/ 162 h 166"/>
                    <a:gd name="T6" fmla="*/ 14 w 22"/>
                    <a:gd name="T7" fmla="*/ 146 h 166"/>
                    <a:gd name="T8" fmla="*/ 18 w 22"/>
                    <a:gd name="T9" fmla="*/ 136 h 166"/>
                    <a:gd name="T10" fmla="*/ 20 w 22"/>
                    <a:gd name="T11" fmla="*/ 124 h 166"/>
                    <a:gd name="T12" fmla="*/ 22 w 22"/>
                    <a:gd name="T13" fmla="*/ 110 h 166"/>
                    <a:gd name="T14" fmla="*/ 22 w 22"/>
                    <a:gd name="T15" fmla="*/ 96 h 166"/>
                    <a:gd name="T16" fmla="*/ 22 w 22"/>
                    <a:gd name="T17" fmla="*/ 96 h 166"/>
                    <a:gd name="T18" fmla="*/ 16 w 22"/>
                    <a:gd name="T19" fmla="*/ 0 h 166"/>
                    <a:gd name="T20" fmla="*/ 16 w 22"/>
                    <a:gd name="T21" fmla="*/ 0 h 166"/>
                    <a:gd name="T22" fmla="*/ 12 w 22"/>
                    <a:gd name="T23" fmla="*/ 4 h 166"/>
                    <a:gd name="T24" fmla="*/ 8 w 22"/>
                    <a:gd name="T25" fmla="*/ 14 h 166"/>
                    <a:gd name="T26" fmla="*/ 2 w 22"/>
                    <a:gd name="T27" fmla="*/ 34 h 166"/>
                    <a:gd name="T28" fmla="*/ 2 w 22"/>
                    <a:gd name="T29" fmla="*/ 46 h 166"/>
                    <a:gd name="T30" fmla="*/ 0 w 22"/>
                    <a:gd name="T31" fmla="*/ 62 h 166"/>
                    <a:gd name="T32" fmla="*/ 0 w 22"/>
                    <a:gd name="T33" fmla="*/ 62 h 166"/>
                    <a:gd name="T34" fmla="*/ 4 w 22"/>
                    <a:gd name="T35" fmla="*/ 166 h 166"/>
                    <a:gd name="T36" fmla="*/ 4 w 22"/>
                    <a:gd name="T37" fmla="*/ 166 h 1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166"/>
                    <a:gd name="T59" fmla="*/ 22 w 22"/>
                    <a:gd name="T60" fmla="*/ 166 h 1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166">
                      <a:moveTo>
                        <a:pt x="4" y="166"/>
                      </a:moveTo>
                      <a:lnTo>
                        <a:pt x="4" y="166"/>
                      </a:lnTo>
                      <a:lnTo>
                        <a:pt x="6" y="162"/>
                      </a:lnTo>
                      <a:lnTo>
                        <a:pt x="14" y="146"/>
                      </a:lnTo>
                      <a:lnTo>
                        <a:pt x="18" y="136"/>
                      </a:lnTo>
                      <a:lnTo>
                        <a:pt x="20" y="124"/>
                      </a:lnTo>
                      <a:lnTo>
                        <a:pt x="22" y="110"/>
                      </a:lnTo>
                      <a:lnTo>
                        <a:pt x="22" y="96"/>
                      </a:lnTo>
                      <a:lnTo>
                        <a:pt x="16" y="0"/>
                      </a:lnTo>
                      <a:lnTo>
                        <a:pt x="12" y="4"/>
                      </a:lnTo>
                      <a:lnTo>
                        <a:pt x="8" y="14"/>
                      </a:lnTo>
                      <a:lnTo>
                        <a:pt x="2" y="34"/>
                      </a:lnTo>
                      <a:lnTo>
                        <a:pt x="2" y="46"/>
                      </a:lnTo>
                      <a:lnTo>
                        <a:pt x="0" y="62"/>
                      </a:lnTo>
                      <a:lnTo>
                        <a:pt x="4" y="166"/>
                      </a:lnTo>
                      <a:close/>
                    </a:path>
                  </a:pathLst>
                </a:custGeom>
                <a:solidFill>
                  <a:srgbClr val="2B5B0C"/>
                </a:solidFill>
                <a:ln w="9525">
                  <a:noFill/>
                  <a:round/>
                  <a:headEnd/>
                  <a:tailEnd/>
                </a:ln>
              </p:spPr>
              <p:txBody>
                <a:bodyPr/>
                <a:lstStyle/>
                <a:p>
                  <a:endParaRPr lang="zh-TW" altLang="en-US"/>
                </a:p>
              </p:txBody>
            </p:sp>
            <p:sp>
              <p:nvSpPr>
                <p:cNvPr id="25031" name="Freeform 257"/>
                <p:cNvSpPr>
                  <a:spLocks/>
                </p:cNvSpPr>
                <p:nvPr/>
              </p:nvSpPr>
              <p:spPr bwMode="auto">
                <a:xfrm>
                  <a:off x="4506" y="3332"/>
                  <a:ext cx="88" cy="84"/>
                </a:xfrm>
                <a:custGeom>
                  <a:avLst/>
                  <a:gdLst>
                    <a:gd name="T0" fmla="*/ 88 w 88"/>
                    <a:gd name="T1" fmla="*/ 0 h 84"/>
                    <a:gd name="T2" fmla="*/ 88 w 88"/>
                    <a:gd name="T3" fmla="*/ 0 h 84"/>
                    <a:gd name="T4" fmla="*/ 84 w 88"/>
                    <a:gd name="T5" fmla="*/ 2 h 84"/>
                    <a:gd name="T6" fmla="*/ 72 w 88"/>
                    <a:gd name="T7" fmla="*/ 6 h 84"/>
                    <a:gd name="T8" fmla="*/ 56 w 88"/>
                    <a:gd name="T9" fmla="*/ 16 h 84"/>
                    <a:gd name="T10" fmla="*/ 46 w 88"/>
                    <a:gd name="T11" fmla="*/ 22 h 84"/>
                    <a:gd name="T12" fmla="*/ 38 w 88"/>
                    <a:gd name="T13" fmla="*/ 30 h 84"/>
                    <a:gd name="T14" fmla="*/ 38 w 88"/>
                    <a:gd name="T15" fmla="*/ 30 h 84"/>
                    <a:gd name="T16" fmla="*/ 12 w 88"/>
                    <a:gd name="T17" fmla="*/ 68 h 84"/>
                    <a:gd name="T18" fmla="*/ 0 w 88"/>
                    <a:gd name="T19" fmla="*/ 84 h 84"/>
                    <a:gd name="T20" fmla="*/ 0 w 88"/>
                    <a:gd name="T21" fmla="*/ 84 h 84"/>
                    <a:gd name="T22" fmla="*/ 16 w 88"/>
                    <a:gd name="T23" fmla="*/ 78 h 84"/>
                    <a:gd name="T24" fmla="*/ 32 w 88"/>
                    <a:gd name="T25" fmla="*/ 68 h 84"/>
                    <a:gd name="T26" fmla="*/ 46 w 88"/>
                    <a:gd name="T27" fmla="*/ 56 h 84"/>
                    <a:gd name="T28" fmla="*/ 46 w 88"/>
                    <a:gd name="T29" fmla="*/ 56 h 84"/>
                    <a:gd name="T30" fmla="*/ 62 w 88"/>
                    <a:gd name="T31" fmla="*/ 38 h 84"/>
                    <a:gd name="T32" fmla="*/ 74 w 88"/>
                    <a:gd name="T33" fmla="*/ 20 h 84"/>
                    <a:gd name="T34" fmla="*/ 88 w 88"/>
                    <a:gd name="T35" fmla="*/ 0 h 84"/>
                    <a:gd name="T36" fmla="*/ 88 w 88"/>
                    <a:gd name="T37" fmla="*/ 0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8"/>
                    <a:gd name="T58" fmla="*/ 0 h 84"/>
                    <a:gd name="T59" fmla="*/ 88 w 88"/>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8" h="84">
                      <a:moveTo>
                        <a:pt x="88" y="0"/>
                      </a:moveTo>
                      <a:lnTo>
                        <a:pt x="88" y="0"/>
                      </a:lnTo>
                      <a:lnTo>
                        <a:pt x="84" y="2"/>
                      </a:lnTo>
                      <a:lnTo>
                        <a:pt x="72" y="6"/>
                      </a:lnTo>
                      <a:lnTo>
                        <a:pt x="56" y="16"/>
                      </a:lnTo>
                      <a:lnTo>
                        <a:pt x="46" y="22"/>
                      </a:lnTo>
                      <a:lnTo>
                        <a:pt x="38" y="30"/>
                      </a:lnTo>
                      <a:lnTo>
                        <a:pt x="12" y="68"/>
                      </a:lnTo>
                      <a:lnTo>
                        <a:pt x="0" y="84"/>
                      </a:lnTo>
                      <a:lnTo>
                        <a:pt x="16" y="78"/>
                      </a:lnTo>
                      <a:lnTo>
                        <a:pt x="32" y="68"/>
                      </a:lnTo>
                      <a:lnTo>
                        <a:pt x="46" y="56"/>
                      </a:lnTo>
                      <a:lnTo>
                        <a:pt x="62" y="38"/>
                      </a:lnTo>
                      <a:lnTo>
                        <a:pt x="74" y="20"/>
                      </a:lnTo>
                      <a:lnTo>
                        <a:pt x="88" y="0"/>
                      </a:lnTo>
                      <a:close/>
                    </a:path>
                  </a:pathLst>
                </a:custGeom>
                <a:solidFill>
                  <a:srgbClr val="2B5B0C"/>
                </a:solidFill>
                <a:ln w="9525">
                  <a:noFill/>
                  <a:round/>
                  <a:headEnd/>
                  <a:tailEnd/>
                </a:ln>
              </p:spPr>
              <p:txBody>
                <a:bodyPr/>
                <a:lstStyle/>
                <a:p>
                  <a:endParaRPr lang="zh-TW" altLang="en-US"/>
                </a:p>
              </p:txBody>
            </p:sp>
            <p:sp>
              <p:nvSpPr>
                <p:cNvPr id="25032" name="Freeform 258"/>
                <p:cNvSpPr>
                  <a:spLocks/>
                </p:cNvSpPr>
                <p:nvPr/>
              </p:nvSpPr>
              <p:spPr bwMode="auto">
                <a:xfrm>
                  <a:off x="4492" y="3356"/>
                  <a:ext cx="122" cy="24"/>
                </a:xfrm>
                <a:custGeom>
                  <a:avLst/>
                  <a:gdLst>
                    <a:gd name="T0" fmla="*/ 122 w 122"/>
                    <a:gd name="T1" fmla="*/ 0 h 24"/>
                    <a:gd name="T2" fmla="*/ 122 w 122"/>
                    <a:gd name="T3" fmla="*/ 0 h 24"/>
                    <a:gd name="T4" fmla="*/ 94 w 122"/>
                    <a:gd name="T5" fmla="*/ 0 h 24"/>
                    <a:gd name="T6" fmla="*/ 70 w 122"/>
                    <a:gd name="T7" fmla="*/ 0 h 24"/>
                    <a:gd name="T8" fmla="*/ 48 w 122"/>
                    <a:gd name="T9" fmla="*/ 2 h 24"/>
                    <a:gd name="T10" fmla="*/ 48 w 122"/>
                    <a:gd name="T11" fmla="*/ 2 h 24"/>
                    <a:gd name="T12" fmla="*/ 30 w 122"/>
                    <a:gd name="T13" fmla="*/ 6 h 24"/>
                    <a:gd name="T14" fmla="*/ 14 w 122"/>
                    <a:gd name="T15" fmla="*/ 12 h 24"/>
                    <a:gd name="T16" fmla="*/ 0 w 122"/>
                    <a:gd name="T17" fmla="*/ 16 h 24"/>
                    <a:gd name="T18" fmla="*/ 0 w 122"/>
                    <a:gd name="T19" fmla="*/ 16 h 24"/>
                    <a:gd name="T20" fmla="*/ 8 w 122"/>
                    <a:gd name="T21" fmla="*/ 20 h 24"/>
                    <a:gd name="T22" fmla="*/ 16 w 122"/>
                    <a:gd name="T23" fmla="*/ 24 h 24"/>
                    <a:gd name="T24" fmla="*/ 32 w 122"/>
                    <a:gd name="T25" fmla="*/ 24 h 24"/>
                    <a:gd name="T26" fmla="*/ 48 w 122"/>
                    <a:gd name="T27" fmla="*/ 22 h 24"/>
                    <a:gd name="T28" fmla="*/ 62 w 122"/>
                    <a:gd name="T29" fmla="*/ 18 h 24"/>
                    <a:gd name="T30" fmla="*/ 92 w 122"/>
                    <a:gd name="T31" fmla="*/ 8 h 24"/>
                    <a:gd name="T32" fmla="*/ 108 w 122"/>
                    <a:gd name="T33" fmla="*/ 2 h 24"/>
                    <a:gd name="T34" fmla="*/ 122 w 122"/>
                    <a:gd name="T35" fmla="*/ 0 h 24"/>
                    <a:gd name="T36" fmla="*/ 122 w 122"/>
                    <a:gd name="T37" fmla="*/ 0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2"/>
                    <a:gd name="T58" fmla="*/ 0 h 24"/>
                    <a:gd name="T59" fmla="*/ 122 w 122"/>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2" h="24">
                      <a:moveTo>
                        <a:pt x="122" y="0"/>
                      </a:moveTo>
                      <a:lnTo>
                        <a:pt x="122" y="0"/>
                      </a:lnTo>
                      <a:lnTo>
                        <a:pt x="94" y="0"/>
                      </a:lnTo>
                      <a:lnTo>
                        <a:pt x="70" y="0"/>
                      </a:lnTo>
                      <a:lnTo>
                        <a:pt x="48" y="2"/>
                      </a:lnTo>
                      <a:lnTo>
                        <a:pt x="30" y="6"/>
                      </a:lnTo>
                      <a:lnTo>
                        <a:pt x="14" y="12"/>
                      </a:lnTo>
                      <a:lnTo>
                        <a:pt x="0" y="16"/>
                      </a:lnTo>
                      <a:lnTo>
                        <a:pt x="8" y="20"/>
                      </a:lnTo>
                      <a:lnTo>
                        <a:pt x="16" y="24"/>
                      </a:lnTo>
                      <a:lnTo>
                        <a:pt x="32" y="24"/>
                      </a:lnTo>
                      <a:lnTo>
                        <a:pt x="48" y="22"/>
                      </a:lnTo>
                      <a:lnTo>
                        <a:pt x="62" y="18"/>
                      </a:lnTo>
                      <a:lnTo>
                        <a:pt x="92" y="8"/>
                      </a:lnTo>
                      <a:lnTo>
                        <a:pt x="108" y="2"/>
                      </a:lnTo>
                      <a:lnTo>
                        <a:pt x="122" y="0"/>
                      </a:lnTo>
                      <a:close/>
                    </a:path>
                  </a:pathLst>
                </a:custGeom>
                <a:solidFill>
                  <a:srgbClr val="2B5B0C"/>
                </a:solidFill>
                <a:ln w="9525">
                  <a:noFill/>
                  <a:round/>
                  <a:headEnd/>
                  <a:tailEnd/>
                </a:ln>
              </p:spPr>
              <p:txBody>
                <a:bodyPr/>
                <a:lstStyle/>
                <a:p>
                  <a:endParaRPr lang="zh-TW" altLang="en-US"/>
                </a:p>
              </p:txBody>
            </p:sp>
            <p:sp>
              <p:nvSpPr>
                <p:cNvPr id="25033" name="Freeform 259"/>
                <p:cNvSpPr>
                  <a:spLocks/>
                </p:cNvSpPr>
                <p:nvPr/>
              </p:nvSpPr>
              <p:spPr bwMode="auto">
                <a:xfrm>
                  <a:off x="4616" y="3228"/>
                  <a:ext cx="20" cy="144"/>
                </a:xfrm>
                <a:custGeom>
                  <a:avLst/>
                  <a:gdLst>
                    <a:gd name="T0" fmla="*/ 6 w 20"/>
                    <a:gd name="T1" fmla="*/ 144 h 144"/>
                    <a:gd name="T2" fmla="*/ 6 w 20"/>
                    <a:gd name="T3" fmla="*/ 144 h 144"/>
                    <a:gd name="T4" fmla="*/ 4 w 20"/>
                    <a:gd name="T5" fmla="*/ 138 h 144"/>
                    <a:gd name="T6" fmla="*/ 2 w 20"/>
                    <a:gd name="T7" fmla="*/ 122 h 144"/>
                    <a:gd name="T8" fmla="*/ 0 w 20"/>
                    <a:gd name="T9" fmla="*/ 100 h 144"/>
                    <a:gd name="T10" fmla="*/ 0 w 20"/>
                    <a:gd name="T11" fmla="*/ 86 h 144"/>
                    <a:gd name="T12" fmla="*/ 0 w 20"/>
                    <a:gd name="T13" fmla="*/ 72 h 144"/>
                    <a:gd name="T14" fmla="*/ 0 w 20"/>
                    <a:gd name="T15" fmla="*/ 72 h 144"/>
                    <a:gd name="T16" fmla="*/ 10 w 20"/>
                    <a:gd name="T17" fmla="*/ 22 h 144"/>
                    <a:gd name="T18" fmla="*/ 16 w 20"/>
                    <a:gd name="T19" fmla="*/ 0 h 144"/>
                    <a:gd name="T20" fmla="*/ 16 w 20"/>
                    <a:gd name="T21" fmla="*/ 0 h 144"/>
                    <a:gd name="T22" fmla="*/ 18 w 20"/>
                    <a:gd name="T23" fmla="*/ 22 h 144"/>
                    <a:gd name="T24" fmla="*/ 20 w 20"/>
                    <a:gd name="T25" fmla="*/ 44 h 144"/>
                    <a:gd name="T26" fmla="*/ 20 w 20"/>
                    <a:gd name="T27" fmla="*/ 70 h 144"/>
                    <a:gd name="T28" fmla="*/ 20 w 20"/>
                    <a:gd name="T29" fmla="*/ 70 h 144"/>
                    <a:gd name="T30" fmla="*/ 16 w 20"/>
                    <a:gd name="T31" fmla="*/ 94 h 144"/>
                    <a:gd name="T32" fmla="*/ 12 w 20"/>
                    <a:gd name="T33" fmla="*/ 120 h 144"/>
                    <a:gd name="T34" fmla="*/ 6 w 20"/>
                    <a:gd name="T35" fmla="*/ 144 h 144"/>
                    <a:gd name="T36" fmla="*/ 6 w 20"/>
                    <a:gd name="T37" fmla="*/ 144 h 1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144"/>
                    <a:gd name="T59" fmla="*/ 20 w 20"/>
                    <a:gd name="T60" fmla="*/ 144 h 1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144">
                      <a:moveTo>
                        <a:pt x="6" y="144"/>
                      </a:moveTo>
                      <a:lnTo>
                        <a:pt x="6" y="144"/>
                      </a:lnTo>
                      <a:lnTo>
                        <a:pt x="4" y="138"/>
                      </a:lnTo>
                      <a:lnTo>
                        <a:pt x="2" y="122"/>
                      </a:lnTo>
                      <a:lnTo>
                        <a:pt x="0" y="100"/>
                      </a:lnTo>
                      <a:lnTo>
                        <a:pt x="0" y="86"/>
                      </a:lnTo>
                      <a:lnTo>
                        <a:pt x="0" y="72"/>
                      </a:lnTo>
                      <a:lnTo>
                        <a:pt x="10" y="22"/>
                      </a:lnTo>
                      <a:lnTo>
                        <a:pt x="16" y="0"/>
                      </a:lnTo>
                      <a:lnTo>
                        <a:pt x="18" y="22"/>
                      </a:lnTo>
                      <a:lnTo>
                        <a:pt x="20" y="44"/>
                      </a:lnTo>
                      <a:lnTo>
                        <a:pt x="20" y="70"/>
                      </a:lnTo>
                      <a:lnTo>
                        <a:pt x="16" y="94"/>
                      </a:lnTo>
                      <a:lnTo>
                        <a:pt x="12" y="120"/>
                      </a:lnTo>
                      <a:lnTo>
                        <a:pt x="6" y="144"/>
                      </a:lnTo>
                      <a:close/>
                    </a:path>
                  </a:pathLst>
                </a:custGeom>
                <a:solidFill>
                  <a:srgbClr val="2B5B0C"/>
                </a:solidFill>
                <a:ln w="9525">
                  <a:noFill/>
                  <a:round/>
                  <a:headEnd/>
                  <a:tailEnd/>
                </a:ln>
              </p:spPr>
              <p:txBody>
                <a:bodyPr/>
                <a:lstStyle/>
                <a:p>
                  <a:endParaRPr lang="zh-TW" altLang="en-US"/>
                </a:p>
              </p:txBody>
            </p:sp>
            <p:sp>
              <p:nvSpPr>
                <p:cNvPr id="25034" name="Freeform 260"/>
                <p:cNvSpPr>
                  <a:spLocks/>
                </p:cNvSpPr>
                <p:nvPr/>
              </p:nvSpPr>
              <p:spPr bwMode="auto">
                <a:xfrm>
                  <a:off x="4576" y="3160"/>
                  <a:ext cx="58" cy="300"/>
                </a:xfrm>
                <a:custGeom>
                  <a:avLst/>
                  <a:gdLst>
                    <a:gd name="T0" fmla="*/ 18 w 58"/>
                    <a:gd name="T1" fmla="*/ 0 h 300"/>
                    <a:gd name="T2" fmla="*/ 18 w 58"/>
                    <a:gd name="T3" fmla="*/ 0 h 300"/>
                    <a:gd name="T4" fmla="*/ 16 w 58"/>
                    <a:gd name="T5" fmla="*/ 12 h 300"/>
                    <a:gd name="T6" fmla="*/ 8 w 58"/>
                    <a:gd name="T7" fmla="*/ 42 h 300"/>
                    <a:gd name="T8" fmla="*/ 2 w 58"/>
                    <a:gd name="T9" fmla="*/ 82 h 300"/>
                    <a:gd name="T10" fmla="*/ 0 w 58"/>
                    <a:gd name="T11" fmla="*/ 102 h 300"/>
                    <a:gd name="T12" fmla="*/ 2 w 58"/>
                    <a:gd name="T13" fmla="*/ 124 h 300"/>
                    <a:gd name="T14" fmla="*/ 2 w 58"/>
                    <a:gd name="T15" fmla="*/ 124 h 300"/>
                    <a:gd name="T16" fmla="*/ 4 w 58"/>
                    <a:gd name="T17" fmla="*/ 146 h 300"/>
                    <a:gd name="T18" fmla="*/ 10 w 58"/>
                    <a:gd name="T19" fmla="*/ 172 h 300"/>
                    <a:gd name="T20" fmla="*/ 26 w 58"/>
                    <a:gd name="T21" fmla="*/ 228 h 300"/>
                    <a:gd name="T22" fmla="*/ 46 w 58"/>
                    <a:gd name="T23" fmla="*/ 294 h 300"/>
                    <a:gd name="T24" fmla="*/ 56 w 58"/>
                    <a:gd name="T25" fmla="*/ 300 h 300"/>
                    <a:gd name="T26" fmla="*/ 58 w 58"/>
                    <a:gd name="T27" fmla="*/ 284 h 300"/>
                    <a:gd name="T28" fmla="*/ 58 w 58"/>
                    <a:gd name="T29" fmla="*/ 284 h 300"/>
                    <a:gd name="T30" fmla="*/ 52 w 58"/>
                    <a:gd name="T31" fmla="*/ 266 h 300"/>
                    <a:gd name="T32" fmla="*/ 36 w 58"/>
                    <a:gd name="T33" fmla="*/ 218 h 300"/>
                    <a:gd name="T34" fmla="*/ 20 w 58"/>
                    <a:gd name="T35" fmla="*/ 164 h 300"/>
                    <a:gd name="T36" fmla="*/ 14 w 58"/>
                    <a:gd name="T37" fmla="*/ 140 h 300"/>
                    <a:gd name="T38" fmla="*/ 12 w 58"/>
                    <a:gd name="T39" fmla="*/ 120 h 300"/>
                    <a:gd name="T40" fmla="*/ 12 w 58"/>
                    <a:gd name="T41" fmla="*/ 120 h 300"/>
                    <a:gd name="T42" fmla="*/ 14 w 58"/>
                    <a:gd name="T43" fmla="*/ 82 h 300"/>
                    <a:gd name="T44" fmla="*/ 16 w 58"/>
                    <a:gd name="T45" fmla="*/ 44 h 300"/>
                    <a:gd name="T46" fmla="*/ 18 w 58"/>
                    <a:gd name="T47" fmla="*/ 0 h 300"/>
                    <a:gd name="T48" fmla="*/ 18 w 58"/>
                    <a:gd name="T49" fmla="*/ 0 h 3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8"/>
                    <a:gd name="T76" fmla="*/ 0 h 300"/>
                    <a:gd name="T77" fmla="*/ 58 w 58"/>
                    <a:gd name="T78" fmla="*/ 300 h 3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8" h="300">
                      <a:moveTo>
                        <a:pt x="18" y="0"/>
                      </a:moveTo>
                      <a:lnTo>
                        <a:pt x="18" y="0"/>
                      </a:lnTo>
                      <a:lnTo>
                        <a:pt x="16" y="12"/>
                      </a:lnTo>
                      <a:lnTo>
                        <a:pt x="8" y="42"/>
                      </a:lnTo>
                      <a:lnTo>
                        <a:pt x="2" y="82"/>
                      </a:lnTo>
                      <a:lnTo>
                        <a:pt x="0" y="102"/>
                      </a:lnTo>
                      <a:lnTo>
                        <a:pt x="2" y="124"/>
                      </a:lnTo>
                      <a:lnTo>
                        <a:pt x="4" y="146"/>
                      </a:lnTo>
                      <a:lnTo>
                        <a:pt x="10" y="172"/>
                      </a:lnTo>
                      <a:lnTo>
                        <a:pt x="26" y="228"/>
                      </a:lnTo>
                      <a:lnTo>
                        <a:pt x="46" y="294"/>
                      </a:lnTo>
                      <a:lnTo>
                        <a:pt x="56" y="300"/>
                      </a:lnTo>
                      <a:lnTo>
                        <a:pt x="58" y="284"/>
                      </a:lnTo>
                      <a:lnTo>
                        <a:pt x="52" y="266"/>
                      </a:lnTo>
                      <a:lnTo>
                        <a:pt x="36" y="218"/>
                      </a:lnTo>
                      <a:lnTo>
                        <a:pt x="20" y="164"/>
                      </a:lnTo>
                      <a:lnTo>
                        <a:pt x="14" y="140"/>
                      </a:lnTo>
                      <a:lnTo>
                        <a:pt x="12" y="120"/>
                      </a:lnTo>
                      <a:lnTo>
                        <a:pt x="14" y="82"/>
                      </a:lnTo>
                      <a:lnTo>
                        <a:pt x="16" y="44"/>
                      </a:lnTo>
                      <a:lnTo>
                        <a:pt x="18" y="0"/>
                      </a:lnTo>
                      <a:close/>
                    </a:path>
                  </a:pathLst>
                </a:custGeom>
                <a:solidFill>
                  <a:srgbClr val="2B5B0C"/>
                </a:solidFill>
                <a:ln w="9525">
                  <a:noFill/>
                  <a:round/>
                  <a:headEnd/>
                  <a:tailEnd/>
                </a:ln>
              </p:spPr>
              <p:txBody>
                <a:bodyPr/>
                <a:lstStyle/>
                <a:p>
                  <a:endParaRPr lang="zh-TW" altLang="en-US"/>
                </a:p>
              </p:txBody>
            </p:sp>
            <p:sp>
              <p:nvSpPr>
                <p:cNvPr id="25035" name="Freeform 261"/>
                <p:cNvSpPr>
                  <a:spLocks/>
                </p:cNvSpPr>
                <p:nvPr/>
              </p:nvSpPr>
              <p:spPr bwMode="auto">
                <a:xfrm>
                  <a:off x="4526" y="3360"/>
                  <a:ext cx="86" cy="84"/>
                </a:xfrm>
                <a:custGeom>
                  <a:avLst/>
                  <a:gdLst>
                    <a:gd name="T0" fmla="*/ 86 w 86"/>
                    <a:gd name="T1" fmla="*/ 0 h 84"/>
                    <a:gd name="T2" fmla="*/ 86 w 86"/>
                    <a:gd name="T3" fmla="*/ 0 h 84"/>
                    <a:gd name="T4" fmla="*/ 82 w 86"/>
                    <a:gd name="T5" fmla="*/ 2 h 84"/>
                    <a:gd name="T6" fmla="*/ 70 w 86"/>
                    <a:gd name="T7" fmla="*/ 6 h 84"/>
                    <a:gd name="T8" fmla="*/ 54 w 86"/>
                    <a:gd name="T9" fmla="*/ 16 h 84"/>
                    <a:gd name="T10" fmla="*/ 46 w 86"/>
                    <a:gd name="T11" fmla="*/ 22 h 84"/>
                    <a:gd name="T12" fmla="*/ 38 w 86"/>
                    <a:gd name="T13" fmla="*/ 30 h 84"/>
                    <a:gd name="T14" fmla="*/ 38 w 86"/>
                    <a:gd name="T15" fmla="*/ 30 h 84"/>
                    <a:gd name="T16" fmla="*/ 12 w 86"/>
                    <a:gd name="T17" fmla="*/ 68 h 84"/>
                    <a:gd name="T18" fmla="*/ 0 w 86"/>
                    <a:gd name="T19" fmla="*/ 84 h 84"/>
                    <a:gd name="T20" fmla="*/ 0 w 86"/>
                    <a:gd name="T21" fmla="*/ 84 h 84"/>
                    <a:gd name="T22" fmla="*/ 16 w 86"/>
                    <a:gd name="T23" fmla="*/ 78 h 84"/>
                    <a:gd name="T24" fmla="*/ 32 w 86"/>
                    <a:gd name="T25" fmla="*/ 68 h 84"/>
                    <a:gd name="T26" fmla="*/ 46 w 86"/>
                    <a:gd name="T27" fmla="*/ 54 h 84"/>
                    <a:gd name="T28" fmla="*/ 46 w 86"/>
                    <a:gd name="T29" fmla="*/ 54 h 84"/>
                    <a:gd name="T30" fmla="*/ 60 w 86"/>
                    <a:gd name="T31" fmla="*/ 38 h 84"/>
                    <a:gd name="T32" fmla="*/ 74 w 86"/>
                    <a:gd name="T33" fmla="*/ 20 h 84"/>
                    <a:gd name="T34" fmla="*/ 86 w 86"/>
                    <a:gd name="T35" fmla="*/ 0 h 84"/>
                    <a:gd name="T36" fmla="*/ 86 w 86"/>
                    <a:gd name="T37" fmla="*/ 0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6"/>
                    <a:gd name="T58" fmla="*/ 0 h 84"/>
                    <a:gd name="T59" fmla="*/ 86 w 86"/>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6" h="84">
                      <a:moveTo>
                        <a:pt x="86" y="0"/>
                      </a:moveTo>
                      <a:lnTo>
                        <a:pt x="86" y="0"/>
                      </a:lnTo>
                      <a:lnTo>
                        <a:pt x="82" y="2"/>
                      </a:lnTo>
                      <a:lnTo>
                        <a:pt x="70" y="6"/>
                      </a:lnTo>
                      <a:lnTo>
                        <a:pt x="54" y="16"/>
                      </a:lnTo>
                      <a:lnTo>
                        <a:pt x="46" y="22"/>
                      </a:lnTo>
                      <a:lnTo>
                        <a:pt x="38" y="30"/>
                      </a:lnTo>
                      <a:lnTo>
                        <a:pt x="12" y="68"/>
                      </a:lnTo>
                      <a:lnTo>
                        <a:pt x="0" y="84"/>
                      </a:lnTo>
                      <a:lnTo>
                        <a:pt x="16" y="78"/>
                      </a:lnTo>
                      <a:lnTo>
                        <a:pt x="32" y="68"/>
                      </a:lnTo>
                      <a:lnTo>
                        <a:pt x="46" y="54"/>
                      </a:lnTo>
                      <a:lnTo>
                        <a:pt x="60" y="38"/>
                      </a:lnTo>
                      <a:lnTo>
                        <a:pt x="74" y="20"/>
                      </a:lnTo>
                      <a:lnTo>
                        <a:pt x="86" y="0"/>
                      </a:lnTo>
                      <a:close/>
                    </a:path>
                  </a:pathLst>
                </a:custGeom>
                <a:solidFill>
                  <a:srgbClr val="2B5B0C"/>
                </a:solidFill>
                <a:ln w="9525">
                  <a:noFill/>
                  <a:round/>
                  <a:headEnd/>
                  <a:tailEnd/>
                </a:ln>
              </p:spPr>
              <p:txBody>
                <a:bodyPr/>
                <a:lstStyle/>
                <a:p>
                  <a:endParaRPr lang="zh-TW" altLang="en-US"/>
                </a:p>
              </p:txBody>
            </p:sp>
            <p:sp>
              <p:nvSpPr>
                <p:cNvPr id="25036" name="Freeform 262"/>
                <p:cNvSpPr>
                  <a:spLocks/>
                </p:cNvSpPr>
                <p:nvPr/>
              </p:nvSpPr>
              <p:spPr bwMode="auto">
                <a:xfrm>
                  <a:off x="4596" y="3174"/>
                  <a:ext cx="24" cy="182"/>
                </a:xfrm>
                <a:custGeom>
                  <a:avLst/>
                  <a:gdLst>
                    <a:gd name="T0" fmla="*/ 16 w 24"/>
                    <a:gd name="T1" fmla="*/ 182 h 182"/>
                    <a:gd name="T2" fmla="*/ 16 w 24"/>
                    <a:gd name="T3" fmla="*/ 182 h 182"/>
                    <a:gd name="T4" fmla="*/ 14 w 24"/>
                    <a:gd name="T5" fmla="*/ 174 h 182"/>
                    <a:gd name="T6" fmla="*/ 8 w 24"/>
                    <a:gd name="T7" fmla="*/ 156 h 182"/>
                    <a:gd name="T8" fmla="*/ 2 w 24"/>
                    <a:gd name="T9" fmla="*/ 126 h 182"/>
                    <a:gd name="T10" fmla="*/ 0 w 24"/>
                    <a:gd name="T11" fmla="*/ 110 h 182"/>
                    <a:gd name="T12" fmla="*/ 0 w 24"/>
                    <a:gd name="T13" fmla="*/ 94 h 182"/>
                    <a:gd name="T14" fmla="*/ 0 w 24"/>
                    <a:gd name="T15" fmla="*/ 94 h 182"/>
                    <a:gd name="T16" fmla="*/ 6 w 24"/>
                    <a:gd name="T17" fmla="*/ 30 h 182"/>
                    <a:gd name="T18" fmla="*/ 8 w 24"/>
                    <a:gd name="T19" fmla="*/ 0 h 182"/>
                    <a:gd name="T20" fmla="*/ 8 w 24"/>
                    <a:gd name="T21" fmla="*/ 0 h 182"/>
                    <a:gd name="T22" fmla="*/ 16 w 24"/>
                    <a:gd name="T23" fmla="*/ 28 h 182"/>
                    <a:gd name="T24" fmla="*/ 22 w 24"/>
                    <a:gd name="T25" fmla="*/ 56 h 182"/>
                    <a:gd name="T26" fmla="*/ 24 w 24"/>
                    <a:gd name="T27" fmla="*/ 86 h 182"/>
                    <a:gd name="T28" fmla="*/ 24 w 24"/>
                    <a:gd name="T29" fmla="*/ 86 h 182"/>
                    <a:gd name="T30" fmla="*/ 22 w 24"/>
                    <a:gd name="T31" fmla="*/ 118 h 182"/>
                    <a:gd name="T32" fmla="*/ 20 w 24"/>
                    <a:gd name="T33" fmla="*/ 150 h 182"/>
                    <a:gd name="T34" fmla="*/ 16 w 24"/>
                    <a:gd name="T35" fmla="*/ 182 h 182"/>
                    <a:gd name="T36" fmla="*/ 16 w 24"/>
                    <a:gd name="T37" fmla="*/ 182 h 1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182"/>
                    <a:gd name="T59" fmla="*/ 24 w 24"/>
                    <a:gd name="T60" fmla="*/ 182 h 1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182">
                      <a:moveTo>
                        <a:pt x="16" y="182"/>
                      </a:moveTo>
                      <a:lnTo>
                        <a:pt x="16" y="182"/>
                      </a:lnTo>
                      <a:lnTo>
                        <a:pt x="14" y="174"/>
                      </a:lnTo>
                      <a:lnTo>
                        <a:pt x="8" y="156"/>
                      </a:lnTo>
                      <a:lnTo>
                        <a:pt x="2" y="126"/>
                      </a:lnTo>
                      <a:lnTo>
                        <a:pt x="0" y="110"/>
                      </a:lnTo>
                      <a:lnTo>
                        <a:pt x="0" y="94"/>
                      </a:lnTo>
                      <a:lnTo>
                        <a:pt x="6" y="30"/>
                      </a:lnTo>
                      <a:lnTo>
                        <a:pt x="8" y="0"/>
                      </a:lnTo>
                      <a:lnTo>
                        <a:pt x="16" y="28"/>
                      </a:lnTo>
                      <a:lnTo>
                        <a:pt x="22" y="56"/>
                      </a:lnTo>
                      <a:lnTo>
                        <a:pt x="24" y="86"/>
                      </a:lnTo>
                      <a:lnTo>
                        <a:pt x="22" y="118"/>
                      </a:lnTo>
                      <a:lnTo>
                        <a:pt x="20" y="150"/>
                      </a:lnTo>
                      <a:lnTo>
                        <a:pt x="16" y="182"/>
                      </a:lnTo>
                      <a:close/>
                    </a:path>
                  </a:pathLst>
                </a:custGeom>
                <a:solidFill>
                  <a:srgbClr val="2B5B0C"/>
                </a:solidFill>
                <a:ln w="9525">
                  <a:noFill/>
                  <a:round/>
                  <a:headEnd/>
                  <a:tailEnd/>
                </a:ln>
              </p:spPr>
              <p:txBody>
                <a:bodyPr/>
                <a:lstStyle/>
                <a:p>
                  <a:endParaRPr lang="zh-TW" altLang="en-US"/>
                </a:p>
              </p:txBody>
            </p:sp>
            <p:sp>
              <p:nvSpPr>
                <p:cNvPr id="25037" name="Freeform 263"/>
                <p:cNvSpPr>
                  <a:spLocks/>
                </p:cNvSpPr>
                <p:nvPr/>
              </p:nvSpPr>
              <p:spPr bwMode="auto">
                <a:xfrm>
                  <a:off x="4538" y="3230"/>
                  <a:ext cx="120" cy="278"/>
                </a:xfrm>
                <a:custGeom>
                  <a:avLst/>
                  <a:gdLst>
                    <a:gd name="T0" fmla="*/ 0 w 120"/>
                    <a:gd name="T1" fmla="*/ 0 h 278"/>
                    <a:gd name="T2" fmla="*/ 0 w 120"/>
                    <a:gd name="T3" fmla="*/ 0 h 278"/>
                    <a:gd name="T4" fmla="*/ 40 w 120"/>
                    <a:gd name="T5" fmla="*/ 74 h 278"/>
                    <a:gd name="T6" fmla="*/ 40 w 120"/>
                    <a:gd name="T7" fmla="*/ 74 h 278"/>
                    <a:gd name="T8" fmla="*/ 46 w 120"/>
                    <a:gd name="T9" fmla="*/ 84 h 278"/>
                    <a:gd name="T10" fmla="*/ 52 w 120"/>
                    <a:gd name="T11" fmla="*/ 92 h 278"/>
                    <a:gd name="T12" fmla="*/ 60 w 120"/>
                    <a:gd name="T13" fmla="*/ 104 h 278"/>
                    <a:gd name="T14" fmla="*/ 74 w 120"/>
                    <a:gd name="T15" fmla="*/ 124 h 278"/>
                    <a:gd name="T16" fmla="*/ 74 w 120"/>
                    <a:gd name="T17" fmla="*/ 124 h 278"/>
                    <a:gd name="T18" fmla="*/ 92 w 120"/>
                    <a:gd name="T19" fmla="*/ 154 h 278"/>
                    <a:gd name="T20" fmla="*/ 106 w 120"/>
                    <a:gd name="T21" fmla="*/ 184 h 278"/>
                    <a:gd name="T22" fmla="*/ 106 w 120"/>
                    <a:gd name="T23" fmla="*/ 184 h 278"/>
                    <a:gd name="T24" fmla="*/ 112 w 120"/>
                    <a:gd name="T25" fmla="*/ 200 h 278"/>
                    <a:gd name="T26" fmla="*/ 116 w 120"/>
                    <a:gd name="T27" fmla="*/ 216 h 278"/>
                    <a:gd name="T28" fmla="*/ 118 w 120"/>
                    <a:gd name="T29" fmla="*/ 232 h 278"/>
                    <a:gd name="T30" fmla="*/ 120 w 120"/>
                    <a:gd name="T31" fmla="*/ 246 h 278"/>
                    <a:gd name="T32" fmla="*/ 120 w 120"/>
                    <a:gd name="T33" fmla="*/ 270 h 278"/>
                    <a:gd name="T34" fmla="*/ 118 w 120"/>
                    <a:gd name="T35" fmla="*/ 278 h 278"/>
                    <a:gd name="T36" fmla="*/ 108 w 120"/>
                    <a:gd name="T37" fmla="*/ 276 h 278"/>
                    <a:gd name="T38" fmla="*/ 108 w 120"/>
                    <a:gd name="T39" fmla="*/ 276 h 278"/>
                    <a:gd name="T40" fmla="*/ 110 w 120"/>
                    <a:gd name="T41" fmla="*/ 246 h 278"/>
                    <a:gd name="T42" fmla="*/ 108 w 120"/>
                    <a:gd name="T43" fmla="*/ 220 h 278"/>
                    <a:gd name="T44" fmla="*/ 104 w 120"/>
                    <a:gd name="T45" fmla="*/ 196 h 278"/>
                    <a:gd name="T46" fmla="*/ 104 w 120"/>
                    <a:gd name="T47" fmla="*/ 196 h 278"/>
                    <a:gd name="T48" fmla="*/ 98 w 120"/>
                    <a:gd name="T49" fmla="*/ 178 h 278"/>
                    <a:gd name="T50" fmla="*/ 90 w 120"/>
                    <a:gd name="T51" fmla="*/ 160 h 278"/>
                    <a:gd name="T52" fmla="*/ 82 w 120"/>
                    <a:gd name="T53" fmla="*/ 144 h 278"/>
                    <a:gd name="T54" fmla="*/ 70 w 120"/>
                    <a:gd name="T55" fmla="*/ 128 h 278"/>
                    <a:gd name="T56" fmla="*/ 70 w 120"/>
                    <a:gd name="T57" fmla="*/ 128 h 278"/>
                    <a:gd name="T58" fmla="*/ 50 w 120"/>
                    <a:gd name="T59" fmla="*/ 98 h 278"/>
                    <a:gd name="T60" fmla="*/ 32 w 120"/>
                    <a:gd name="T61" fmla="*/ 68 h 278"/>
                    <a:gd name="T62" fmla="*/ 32 w 120"/>
                    <a:gd name="T63" fmla="*/ 68 h 278"/>
                    <a:gd name="T64" fmla="*/ 20 w 120"/>
                    <a:gd name="T65" fmla="*/ 48 h 278"/>
                    <a:gd name="T66" fmla="*/ 10 w 120"/>
                    <a:gd name="T67" fmla="*/ 26 h 278"/>
                    <a:gd name="T68" fmla="*/ 0 w 120"/>
                    <a:gd name="T69" fmla="*/ 0 h 278"/>
                    <a:gd name="T70" fmla="*/ 0 w 120"/>
                    <a:gd name="T71" fmla="*/ 0 h 27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
                    <a:gd name="T109" fmla="*/ 0 h 278"/>
                    <a:gd name="T110" fmla="*/ 120 w 120"/>
                    <a:gd name="T111" fmla="*/ 278 h 27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 h="278">
                      <a:moveTo>
                        <a:pt x="0" y="0"/>
                      </a:moveTo>
                      <a:lnTo>
                        <a:pt x="0" y="0"/>
                      </a:lnTo>
                      <a:lnTo>
                        <a:pt x="40" y="74"/>
                      </a:lnTo>
                      <a:lnTo>
                        <a:pt x="46" y="84"/>
                      </a:lnTo>
                      <a:lnTo>
                        <a:pt x="52" y="92"/>
                      </a:lnTo>
                      <a:lnTo>
                        <a:pt x="60" y="104"/>
                      </a:lnTo>
                      <a:lnTo>
                        <a:pt x="74" y="124"/>
                      </a:lnTo>
                      <a:lnTo>
                        <a:pt x="92" y="154"/>
                      </a:lnTo>
                      <a:lnTo>
                        <a:pt x="106" y="184"/>
                      </a:lnTo>
                      <a:lnTo>
                        <a:pt x="112" y="200"/>
                      </a:lnTo>
                      <a:lnTo>
                        <a:pt x="116" y="216"/>
                      </a:lnTo>
                      <a:lnTo>
                        <a:pt x="118" y="232"/>
                      </a:lnTo>
                      <a:lnTo>
                        <a:pt x="120" y="246"/>
                      </a:lnTo>
                      <a:lnTo>
                        <a:pt x="120" y="270"/>
                      </a:lnTo>
                      <a:lnTo>
                        <a:pt x="118" y="278"/>
                      </a:lnTo>
                      <a:lnTo>
                        <a:pt x="108" y="276"/>
                      </a:lnTo>
                      <a:lnTo>
                        <a:pt x="110" y="246"/>
                      </a:lnTo>
                      <a:lnTo>
                        <a:pt x="108" y="220"/>
                      </a:lnTo>
                      <a:lnTo>
                        <a:pt x="104" y="196"/>
                      </a:lnTo>
                      <a:lnTo>
                        <a:pt x="98" y="178"/>
                      </a:lnTo>
                      <a:lnTo>
                        <a:pt x="90" y="160"/>
                      </a:lnTo>
                      <a:lnTo>
                        <a:pt x="82" y="144"/>
                      </a:lnTo>
                      <a:lnTo>
                        <a:pt x="70" y="128"/>
                      </a:lnTo>
                      <a:lnTo>
                        <a:pt x="50" y="98"/>
                      </a:lnTo>
                      <a:lnTo>
                        <a:pt x="32" y="68"/>
                      </a:lnTo>
                      <a:lnTo>
                        <a:pt x="20" y="48"/>
                      </a:lnTo>
                      <a:lnTo>
                        <a:pt x="10" y="26"/>
                      </a:lnTo>
                      <a:lnTo>
                        <a:pt x="0" y="0"/>
                      </a:lnTo>
                      <a:close/>
                    </a:path>
                  </a:pathLst>
                </a:custGeom>
                <a:solidFill>
                  <a:srgbClr val="2B5B0C"/>
                </a:solidFill>
                <a:ln w="9525">
                  <a:noFill/>
                  <a:round/>
                  <a:headEnd/>
                  <a:tailEnd/>
                </a:ln>
              </p:spPr>
              <p:txBody>
                <a:bodyPr/>
                <a:lstStyle/>
                <a:p>
                  <a:endParaRPr lang="zh-TW" altLang="en-US"/>
                </a:p>
              </p:txBody>
            </p:sp>
            <p:sp>
              <p:nvSpPr>
                <p:cNvPr id="25038" name="Freeform 264"/>
                <p:cNvSpPr>
                  <a:spLocks/>
                </p:cNvSpPr>
                <p:nvPr/>
              </p:nvSpPr>
              <p:spPr bwMode="auto">
                <a:xfrm>
                  <a:off x="4532" y="3378"/>
                  <a:ext cx="94" cy="80"/>
                </a:xfrm>
                <a:custGeom>
                  <a:avLst/>
                  <a:gdLst>
                    <a:gd name="T0" fmla="*/ 94 w 94"/>
                    <a:gd name="T1" fmla="*/ 0 h 80"/>
                    <a:gd name="T2" fmla="*/ 94 w 94"/>
                    <a:gd name="T3" fmla="*/ 0 h 80"/>
                    <a:gd name="T4" fmla="*/ 90 w 94"/>
                    <a:gd name="T5" fmla="*/ 0 h 80"/>
                    <a:gd name="T6" fmla="*/ 78 w 94"/>
                    <a:gd name="T7" fmla="*/ 2 h 80"/>
                    <a:gd name="T8" fmla="*/ 70 w 94"/>
                    <a:gd name="T9" fmla="*/ 4 h 80"/>
                    <a:gd name="T10" fmla="*/ 62 w 94"/>
                    <a:gd name="T11" fmla="*/ 8 h 80"/>
                    <a:gd name="T12" fmla="*/ 52 w 94"/>
                    <a:gd name="T13" fmla="*/ 14 h 80"/>
                    <a:gd name="T14" fmla="*/ 44 w 94"/>
                    <a:gd name="T15" fmla="*/ 22 h 80"/>
                    <a:gd name="T16" fmla="*/ 44 w 94"/>
                    <a:gd name="T17" fmla="*/ 22 h 80"/>
                    <a:gd name="T18" fmla="*/ 0 w 94"/>
                    <a:gd name="T19" fmla="*/ 80 h 80"/>
                    <a:gd name="T20" fmla="*/ 0 w 94"/>
                    <a:gd name="T21" fmla="*/ 80 h 80"/>
                    <a:gd name="T22" fmla="*/ 2 w 94"/>
                    <a:gd name="T23" fmla="*/ 80 h 80"/>
                    <a:gd name="T24" fmla="*/ 12 w 94"/>
                    <a:gd name="T25" fmla="*/ 78 h 80"/>
                    <a:gd name="T26" fmla="*/ 24 w 94"/>
                    <a:gd name="T27" fmla="*/ 72 h 80"/>
                    <a:gd name="T28" fmla="*/ 32 w 94"/>
                    <a:gd name="T29" fmla="*/ 68 h 80"/>
                    <a:gd name="T30" fmla="*/ 40 w 94"/>
                    <a:gd name="T31" fmla="*/ 60 h 80"/>
                    <a:gd name="T32" fmla="*/ 40 w 94"/>
                    <a:gd name="T33" fmla="*/ 60 h 80"/>
                    <a:gd name="T34" fmla="*/ 76 w 94"/>
                    <a:gd name="T35" fmla="*/ 20 h 80"/>
                    <a:gd name="T36" fmla="*/ 94 w 94"/>
                    <a:gd name="T37" fmla="*/ 0 h 80"/>
                    <a:gd name="T38" fmla="*/ 94 w 94"/>
                    <a:gd name="T39" fmla="*/ 0 h 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4"/>
                    <a:gd name="T61" fmla="*/ 0 h 80"/>
                    <a:gd name="T62" fmla="*/ 94 w 94"/>
                    <a:gd name="T63" fmla="*/ 80 h 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4" h="80">
                      <a:moveTo>
                        <a:pt x="94" y="0"/>
                      </a:moveTo>
                      <a:lnTo>
                        <a:pt x="94" y="0"/>
                      </a:lnTo>
                      <a:lnTo>
                        <a:pt x="90" y="0"/>
                      </a:lnTo>
                      <a:lnTo>
                        <a:pt x="78" y="2"/>
                      </a:lnTo>
                      <a:lnTo>
                        <a:pt x="70" y="4"/>
                      </a:lnTo>
                      <a:lnTo>
                        <a:pt x="62" y="8"/>
                      </a:lnTo>
                      <a:lnTo>
                        <a:pt x="52" y="14"/>
                      </a:lnTo>
                      <a:lnTo>
                        <a:pt x="44" y="22"/>
                      </a:lnTo>
                      <a:lnTo>
                        <a:pt x="0" y="80"/>
                      </a:lnTo>
                      <a:lnTo>
                        <a:pt x="2" y="80"/>
                      </a:lnTo>
                      <a:lnTo>
                        <a:pt x="12" y="78"/>
                      </a:lnTo>
                      <a:lnTo>
                        <a:pt x="24" y="72"/>
                      </a:lnTo>
                      <a:lnTo>
                        <a:pt x="32" y="68"/>
                      </a:lnTo>
                      <a:lnTo>
                        <a:pt x="40" y="60"/>
                      </a:lnTo>
                      <a:lnTo>
                        <a:pt x="76" y="20"/>
                      </a:lnTo>
                      <a:lnTo>
                        <a:pt x="94" y="0"/>
                      </a:lnTo>
                      <a:close/>
                    </a:path>
                  </a:pathLst>
                </a:custGeom>
                <a:solidFill>
                  <a:srgbClr val="2B5B0C"/>
                </a:solidFill>
                <a:ln w="9525">
                  <a:noFill/>
                  <a:round/>
                  <a:headEnd/>
                  <a:tailEnd/>
                </a:ln>
              </p:spPr>
              <p:txBody>
                <a:bodyPr/>
                <a:lstStyle/>
                <a:p>
                  <a:endParaRPr lang="zh-TW" altLang="en-US"/>
                </a:p>
              </p:txBody>
            </p:sp>
            <p:sp>
              <p:nvSpPr>
                <p:cNvPr id="25039" name="Freeform 265"/>
                <p:cNvSpPr>
                  <a:spLocks/>
                </p:cNvSpPr>
                <p:nvPr/>
              </p:nvSpPr>
              <p:spPr bwMode="auto">
                <a:xfrm>
                  <a:off x="4784" y="3016"/>
                  <a:ext cx="88" cy="130"/>
                </a:xfrm>
                <a:custGeom>
                  <a:avLst/>
                  <a:gdLst>
                    <a:gd name="T0" fmla="*/ 88 w 88"/>
                    <a:gd name="T1" fmla="*/ 0 h 130"/>
                    <a:gd name="T2" fmla="*/ 88 w 88"/>
                    <a:gd name="T3" fmla="*/ 0 h 130"/>
                    <a:gd name="T4" fmla="*/ 86 w 88"/>
                    <a:gd name="T5" fmla="*/ 12 h 130"/>
                    <a:gd name="T6" fmla="*/ 80 w 88"/>
                    <a:gd name="T7" fmla="*/ 36 h 130"/>
                    <a:gd name="T8" fmla="*/ 70 w 88"/>
                    <a:gd name="T9" fmla="*/ 62 h 130"/>
                    <a:gd name="T10" fmla="*/ 64 w 88"/>
                    <a:gd name="T11" fmla="*/ 74 h 130"/>
                    <a:gd name="T12" fmla="*/ 58 w 88"/>
                    <a:gd name="T13" fmla="*/ 84 h 130"/>
                    <a:gd name="T14" fmla="*/ 58 w 88"/>
                    <a:gd name="T15" fmla="*/ 84 h 130"/>
                    <a:gd name="T16" fmla="*/ 42 w 88"/>
                    <a:gd name="T17" fmla="*/ 98 h 130"/>
                    <a:gd name="T18" fmla="*/ 22 w 88"/>
                    <a:gd name="T19" fmla="*/ 114 h 130"/>
                    <a:gd name="T20" fmla="*/ 0 w 88"/>
                    <a:gd name="T21" fmla="*/ 130 h 130"/>
                    <a:gd name="T22" fmla="*/ 0 w 88"/>
                    <a:gd name="T23" fmla="*/ 130 h 130"/>
                    <a:gd name="T24" fmla="*/ 16 w 88"/>
                    <a:gd name="T25" fmla="*/ 104 h 130"/>
                    <a:gd name="T26" fmla="*/ 30 w 88"/>
                    <a:gd name="T27" fmla="*/ 82 h 130"/>
                    <a:gd name="T28" fmla="*/ 42 w 88"/>
                    <a:gd name="T29" fmla="*/ 66 h 130"/>
                    <a:gd name="T30" fmla="*/ 42 w 88"/>
                    <a:gd name="T31" fmla="*/ 66 h 130"/>
                    <a:gd name="T32" fmla="*/ 56 w 88"/>
                    <a:gd name="T33" fmla="*/ 48 h 130"/>
                    <a:gd name="T34" fmla="*/ 72 w 88"/>
                    <a:gd name="T35" fmla="*/ 28 h 130"/>
                    <a:gd name="T36" fmla="*/ 88 w 88"/>
                    <a:gd name="T37" fmla="*/ 0 h 130"/>
                    <a:gd name="T38" fmla="*/ 88 w 88"/>
                    <a:gd name="T39" fmla="*/ 0 h 1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8"/>
                    <a:gd name="T61" fmla="*/ 0 h 130"/>
                    <a:gd name="T62" fmla="*/ 88 w 88"/>
                    <a:gd name="T63" fmla="*/ 130 h 1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8" h="130">
                      <a:moveTo>
                        <a:pt x="88" y="0"/>
                      </a:moveTo>
                      <a:lnTo>
                        <a:pt x="88" y="0"/>
                      </a:lnTo>
                      <a:lnTo>
                        <a:pt x="86" y="12"/>
                      </a:lnTo>
                      <a:lnTo>
                        <a:pt x="80" y="36"/>
                      </a:lnTo>
                      <a:lnTo>
                        <a:pt x="70" y="62"/>
                      </a:lnTo>
                      <a:lnTo>
                        <a:pt x="64" y="74"/>
                      </a:lnTo>
                      <a:lnTo>
                        <a:pt x="58" y="84"/>
                      </a:lnTo>
                      <a:lnTo>
                        <a:pt x="42" y="98"/>
                      </a:lnTo>
                      <a:lnTo>
                        <a:pt x="22" y="114"/>
                      </a:lnTo>
                      <a:lnTo>
                        <a:pt x="0" y="130"/>
                      </a:lnTo>
                      <a:lnTo>
                        <a:pt x="16" y="104"/>
                      </a:lnTo>
                      <a:lnTo>
                        <a:pt x="30" y="82"/>
                      </a:lnTo>
                      <a:lnTo>
                        <a:pt x="42" y="66"/>
                      </a:lnTo>
                      <a:lnTo>
                        <a:pt x="56" y="48"/>
                      </a:lnTo>
                      <a:lnTo>
                        <a:pt x="72" y="28"/>
                      </a:lnTo>
                      <a:lnTo>
                        <a:pt x="88" y="0"/>
                      </a:lnTo>
                      <a:close/>
                    </a:path>
                  </a:pathLst>
                </a:custGeom>
                <a:solidFill>
                  <a:srgbClr val="2B5B0C"/>
                </a:solidFill>
                <a:ln w="9525">
                  <a:noFill/>
                  <a:round/>
                  <a:headEnd/>
                  <a:tailEnd/>
                </a:ln>
              </p:spPr>
              <p:txBody>
                <a:bodyPr/>
                <a:lstStyle/>
                <a:p>
                  <a:endParaRPr lang="zh-TW" altLang="en-US"/>
                </a:p>
              </p:txBody>
            </p:sp>
            <p:sp>
              <p:nvSpPr>
                <p:cNvPr id="25040" name="Freeform 266"/>
                <p:cNvSpPr>
                  <a:spLocks/>
                </p:cNvSpPr>
                <p:nvPr/>
              </p:nvSpPr>
              <p:spPr bwMode="auto">
                <a:xfrm>
                  <a:off x="4768" y="3156"/>
                  <a:ext cx="114" cy="18"/>
                </a:xfrm>
                <a:custGeom>
                  <a:avLst/>
                  <a:gdLst>
                    <a:gd name="T0" fmla="*/ 0 w 114"/>
                    <a:gd name="T1" fmla="*/ 18 h 18"/>
                    <a:gd name="T2" fmla="*/ 0 w 114"/>
                    <a:gd name="T3" fmla="*/ 18 h 18"/>
                    <a:gd name="T4" fmla="*/ 30 w 114"/>
                    <a:gd name="T5" fmla="*/ 8 h 18"/>
                    <a:gd name="T6" fmla="*/ 54 w 114"/>
                    <a:gd name="T7" fmla="*/ 2 h 18"/>
                    <a:gd name="T8" fmla="*/ 66 w 114"/>
                    <a:gd name="T9" fmla="*/ 0 h 18"/>
                    <a:gd name="T10" fmla="*/ 74 w 114"/>
                    <a:gd name="T11" fmla="*/ 0 h 18"/>
                    <a:gd name="T12" fmla="*/ 74 w 114"/>
                    <a:gd name="T13" fmla="*/ 0 h 18"/>
                    <a:gd name="T14" fmla="*/ 90 w 114"/>
                    <a:gd name="T15" fmla="*/ 2 h 18"/>
                    <a:gd name="T16" fmla="*/ 102 w 114"/>
                    <a:gd name="T17" fmla="*/ 6 h 18"/>
                    <a:gd name="T18" fmla="*/ 114 w 114"/>
                    <a:gd name="T19" fmla="*/ 10 h 18"/>
                    <a:gd name="T20" fmla="*/ 114 w 114"/>
                    <a:gd name="T21" fmla="*/ 10 h 18"/>
                    <a:gd name="T22" fmla="*/ 96 w 114"/>
                    <a:gd name="T23" fmla="*/ 14 h 18"/>
                    <a:gd name="T24" fmla="*/ 78 w 114"/>
                    <a:gd name="T25" fmla="*/ 14 h 18"/>
                    <a:gd name="T26" fmla="*/ 58 w 114"/>
                    <a:gd name="T27" fmla="*/ 14 h 18"/>
                    <a:gd name="T28" fmla="*/ 58 w 114"/>
                    <a:gd name="T29" fmla="*/ 14 h 18"/>
                    <a:gd name="T30" fmla="*/ 38 w 114"/>
                    <a:gd name="T31" fmla="*/ 14 h 18"/>
                    <a:gd name="T32" fmla="*/ 20 w 114"/>
                    <a:gd name="T33" fmla="*/ 16 h 18"/>
                    <a:gd name="T34" fmla="*/ 0 w 114"/>
                    <a:gd name="T35" fmla="*/ 18 h 18"/>
                    <a:gd name="T36" fmla="*/ 0 w 114"/>
                    <a:gd name="T37" fmla="*/ 18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18"/>
                    <a:gd name="T59" fmla="*/ 114 w 114"/>
                    <a:gd name="T60" fmla="*/ 18 h 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18">
                      <a:moveTo>
                        <a:pt x="0" y="18"/>
                      </a:moveTo>
                      <a:lnTo>
                        <a:pt x="0" y="18"/>
                      </a:lnTo>
                      <a:lnTo>
                        <a:pt x="30" y="8"/>
                      </a:lnTo>
                      <a:lnTo>
                        <a:pt x="54" y="2"/>
                      </a:lnTo>
                      <a:lnTo>
                        <a:pt x="66" y="0"/>
                      </a:lnTo>
                      <a:lnTo>
                        <a:pt x="74" y="0"/>
                      </a:lnTo>
                      <a:lnTo>
                        <a:pt x="90" y="2"/>
                      </a:lnTo>
                      <a:lnTo>
                        <a:pt x="102" y="6"/>
                      </a:lnTo>
                      <a:lnTo>
                        <a:pt x="114" y="10"/>
                      </a:lnTo>
                      <a:lnTo>
                        <a:pt x="96" y="14"/>
                      </a:lnTo>
                      <a:lnTo>
                        <a:pt x="78" y="14"/>
                      </a:lnTo>
                      <a:lnTo>
                        <a:pt x="58" y="14"/>
                      </a:lnTo>
                      <a:lnTo>
                        <a:pt x="38" y="14"/>
                      </a:lnTo>
                      <a:lnTo>
                        <a:pt x="20" y="16"/>
                      </a:lnTo>
                      <a:lnTo>
                        <a:pt x="0" y="18"/>
                      </a:lnTo>
                      <a:close/>
                    </a:path>
                  </a:pathLst>
                </a:custGeom>
                <a:solidFill>
                  <a:srgbClr val="2B5B0C"/>
                </a:solidFill>
                <a:ln w="9525">
                  <a:noFill/>
                  <a:round/>
                  <a:headEnd/>
                  <a:tailEnd/>
                </a:ln>
              </p:spPr>
              <p:txBody>
                <a:bodyPr/>
                <a:lstStyle/>
                <a:p>
                  <a:endParaRPr lang="zh-TW" altLang="en-US"/>
                </a:p>
              </p:txBody>
            </p:sp>
            <p:sp>
              <p:nvSpPr>
                <p:cNvPr id="25041" name="Freeform 267"/>
                <p:cNvSpPr>
                  <a:spLocks/>
                </p:cNvSpPr>
                <p:nvPr/>
              </p:nvSpPr>
              <p:spPr bwMode="auto">
                <a:xfrm>
                  <a:off x="4794" y="2974"/>
                  <a:ext cx="40" cy="136"/>
                </a:xfrm>
                <a:custGeom>
                  <a:avLst/>
                  <a:gdLst>
                    <a:gd name="T0" fmla="*/ 40 w 40"/>
                    <a:gd name="T1" fmla="*/ 0 h 136"/>
                    <a:gd name="T2" fmla="*/ 40 w 40"/>
                    <a:gd name="T3" fmla="*/ 0 h 136"/>
                    <a:gd name="T4" fmla="*/ 40 w 40"/>
                    <a:gd name="T5" fmla="*/ 20 h 136"/>
                    <a:gd name="T6" fmla="*/ 38 w 40"/>
                    <a:gd name="T7" fmla="*/ 42 h 136"/>
                    <a:gd name="T8" fmla="*/ 32 w 40"/>
                    <a:gd name="T9" fmla="*/ 66 h 136"/>
                    <a:gd name="T10" fmla="*/ 32 w 40"/>
                    <a:gd name="T11" fmla="*/ 66 h 136"/>
                    <a:gd name="T12" fmla="*/ 24 w 40"/>
                    <a:gd name="T13" fmla="*/ 90 h 136"/>
                    <a:gd name="T14" fmla="*/ 16 w 40"/>
                    <a:gd name="T15" fmla="*/ 112 h 136"/>
                    <a:gd name="T16" fmla="*/ 2 w 40"/>
                    <a:gd name="T17" fmla="*/ 136 h 136"/>
                    <a:gd name="T18" fmla="*/ 2 w 40"/>
                    <a:gd name="T19" fmla="*/ 136 h 136"/>
                    <a:gd name="T20" fmla="*/ 0 w 40"/>
                    <a:gd name="T21" fmla="*/ 136 h 136"/>
                    <a:gd name="T22" fmla="*/ 0 w 40"/>
                    <a:gd name="T23" fmla="*/ 134 h 136"/>
                    <a:gd name="T24" fmla="*/ 0 w 40"/>
                    <a:gd name="T25" fmla="*/ 122 h 136"/>
                    <a:gd name="T26" fmla="*/ 2 w 40"/>
                    <a:gd name="T27" fmla="*/ 106 h 136"/>
                    <a:gd name="T28" fmla="*/ 6 w 40"/>
                    <a:gd name="T29" fmla="*/ 86 h 136"/>
                    <a:gd name="T30" fmla="*/ 12 w 40"/>
                    <a:gd name="T31" fmla="*/ 62 h 136"/>
                    <a:gd name="T32" fmla="*/ 20 w 40"/>
                    <a:gd name="T33" fmla="*/ 38 h 136"/>
                    <a:gd name="T34" fmla="*/ 30 w 40"/>
                    <a:gd name="T35" fmla="*/ 18 h 136"/>
                    <a:gd name="T36" fmla="*/ 40 w 40"/>
                    <a:gd name="T37" fmla="*/ 0 h 136"/>
                    <a:gd name="T38" fmla="*/ 40 w 40"/>
                    <a:gd name="T39" fmla="*/ 0 h 1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136"/>
                    <a:gd name="T62" fmla="*/ 40 w 40"/>
                    <a:gd name="T63" fmla="*/ 136 h 1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136">
                      <a:moveTo>
                        <a:pt x="40" y="0"/>
                      </a:moveTo>
                      <a:lnTo>
                        <a:pt x="40" y="0"/>
                      </a:lnTo>
                      <a:lnTo>
                        <a:pt x="40" y="20"/>
                      </a:lnTo>
                      <a:lnTo>
                        <a:pt x="38" y="42"/>
                      </a:lnTo>
                      <a:lnTo>
                        <a:pt x="32" y="66"/>
                      </a:lnTo>
                      <a:lnTo>
                        <a:pt x="24" y="90"/>
                      </a:lnTo>
                      <a:lnTo>
                        <a:pt x="16" y="112"/>
                      </a:lnTo>
                      <a:lnTo>
                        <a:pt x="2" y="136"/>
                      </a:lnTo>
                      <a:lnTo>
                        <a:pt x="0" y="136"/>
                      </a:lnTo>
                      <a:lnTo>
                        <a:pt x="0" y="134"/>
                      </a:lnTo>
                      <a:lnTo>
                        <a:pt x="0" y="122"/>
                      </a:lnTo>
                      <a:lnTo>
                        <a:pt x="2" y="106"/>
                      </a:lnTo>
                      <a:lnTo>
                        <a:pt x="6" y="86"/>
                      </a:lnTo>
                      <a:lnTo>
                        <a:pt x="12" y="62"/>
                      </a:lnTo>
                      <a:lnTo>
                        <a:pt x="20" y="38"/>
                      </a:lnTo>
                      <a:lnTo>
                        <a:pt x="30" y="18"/>
                      </a:lnTo>
                      <a:lnTo>
                        <a:pt x="40" y="0"/>
                      </a:lnTo>
                      <a:close/>
                    </a:path>
                  </a:pathLst>
                </a:custGeom>
                <a:solidFill>
                  <a:srgbClr val="2B5B0C"/>
                </a:solidFill>
                <a:ln w="9525">
                  <a:noFill/>
                  <a:round/>
                  <a:headEnd/>
                  <a:tailEnd/>
                </a:ln>
              </p:spPr>
              <p:txBody>
                <a:bodyPr/>
                <a:lstStyle/>
                <a:p>
                  <a:endParaRPr lang="zh-TW" altLang="en-US"/>
                </a:p>
              </p:txBody>
            </p:sp>
            <p:sp>
              <p:nvSpPr>
                <p:cNvPr id="25042" name="Freeform 268"/>
                <p:cNvSpPr>
                  <a:spLocks/>
                </p:cNvSpPr>
                <p:nvPr/>
              </p:nvSpPr>
              <p:spPr bwMode="auto">
                <a:xfrm>
                  <a:off x="4766" y="3174"/>
                  <a:ext cx="102" cy="30"/>
                </a:xfrm>
                <a:custGeom>
                  <a:avLst/>
                  <a:gdLst>
                    <a:gd name="T0" fmla="*/ 0 w 102"/>
                    <a:gd name="T1" fmla="*/ 10 h 30"/>
                    <a:gd name="T2" fmla="*/ 0 w 102"/>
                    <a:gd name="T3" fmla="*/ 10 h 30"/>
                    <a:gd name="T4" fmla="*/ 4 w 102"/>
                    <a:gd name="T5" fmla="*/ 6 h 30"/>
                    <a:gd name="T6" fmla="*/ 14 w 102"/>
                    <a:gd name="T7" fmla="*/ 2 h 30"/>
                    <a:gd name="T8" fmla="*/ 22 w 102"/>
                    <a:gd name="T9" fmla="*/ 0 h 30"/>
                    <a:gd name="T10" fmla="*/ 30 w 102"/>
                    <a:gd name="T11" fmla="*/ 0 h 30"/>
                    <a:gd name="T12" fmla="*/ 38 w 102"/>
                    <a:gd name="T13" fmla="*/ 0 h 30"/>
                    <a:gd name="T14" fmla="*/ 46 w 102"/>
                    <a:gd name="T15" fmla="*/ 4 h 30"/>
                    <a:gd name="T16" fmla="*/ 46 w 102"/>
                    <a:gd name="T17" fmla="*/ 4 h 30"/>
                    <a:gd name="T18" fmla="*/ 102 w 102"/>
                    <a:gd name="T19" fmla="*/ 30 h 30"/>
                    <a:gd name="T20" fmla="*/ 102 w 102"/>
                    <a:gd name="T21" fmla="*/ 30 h 30"/>
                    <a:gd name="T22" fmla="*/ 90 w 102"/>
                    <a:gd name="T23" fmla="*/ 30 h 30"/>
                    <a:gd name="T24" fmla="*/ 76 w 102"/>
                    <a:gd name="T25" fmla="*/ 28 h 30"/>
                    <a:gd name="T26" fmla="*/ 58 w 102"/>
                    <a:gd name="T27" fmla="*/ 22 h 30"/>
                    <a:gd name="T28" fmla="*/ 58 w 102"/>
                    <a:gd name="T29" fmla="*/ 22 h 30"/>
                    <a:gd name="T30" fmla="*/ 38 w 102"/>
                    <a:gd name="T31" fmla="*/ 16 h 30"/>
                    <a:gd name="T32" fmla="*/ 18 w 102"/>
                    <a:gd name="T33" fmla="*/ 12 h 30"/>
                    <a:gd name="T34" fmla="*/ 0 w 102"/>
                    <a:gd name="T35" fmla="*/ 10 h 30"/>
                    <a:gd name="T36" fmla="*/ 0 w 102"/>
                    <a:gd name="T37" fmla="*/ 1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2"/>
                    <a:gd name="T58" fmla="*/ 0 h 30"/>
                    <a:gd name="T59" fmla="*/ 102 w 102"/>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2" h="30">
                      <a:moveTo>
                        <a:pt x="0" y="10"/>
                      </a:moveTo>
                      <a:lnTo>
                        <a:pt x="0" y="10"/>
                      </a:lnTo>
                      <a:lnTo>
                        <a:pt x="4" y="6"/>
                      </a:lnTo>
                      <a:lnTo>
                        <a:pt x="14" y="2"/>
                      </a:lnTo>
                      <a:lnTo>
                        <a:pt x="22" y="0"/>
                      </a:lnTo>
                      <a:lnTo>
                        <a:pt x="30" y="0"/>
                      </a:lnTo>
                      <a:lnTo>
                        <a:pt x="38" y="0"/>
                      </a:lnTo>
                      <a:lnTo>
                        <a:pt x="46" y="4"/>
                      </a:lnTo>
                      <a:lnTo>
                        <a:pt x="102" y="30"/>
                      </a:lnTo>
                      <a:lnTo>
                        <a:pt x="90" y="30"/>
                      </a:lnTo>
                      <a:lnTo>
                        <a:pt x="76" y="28"/>
                      </a:lnTo>
                      <a:lnTo>
                        <a:pt x="58" y="22"/>
                      </a:lnTo>
                      <a:lnTo>
                        <a:pt x="38" y="16"/>
                      </a:lnTo>
                      <a:lnTo>
                        <a:pt x="18" y="12"/>
                      </a:lnTo>
                      <a:lnTo>
                        <a:pt x="0" y="10"/>
                      </a:lnTo>
                      <a:close/>
                    </a:path>
                  </a:pathLst>
                </a:custGeom>
                <a:solidFill>
                  <a:srgbClr val="2B5B0C"/>
                </a:solidFill>
                <a:ln w="9525">
                  <a:noFill/>
                  <a:round/>
                  <a:headEnd/>
                  <a:tailEnd/>
                </a:ln>
              </p:spPr>
              <p:txBody>
                <a:bodyPr/>
                <a:lstStyle/>
                <a:p>
                  <a:endParaRPr lang="zh-TW" altLang="en-US"/>
                </a:p>
              </p:txBody>
            </p:sp>
            <p:sp>
              <p:nvSpPr>
                <p:cNvPr id="25043" name="Freeform 269"/>
                <p:cNvSpPr>
                  <a:spLocks/>
                </p:cNvSpPr>
                <p:nvPr/>
              </p:nvSpPr>
              <p:spPr bwMode="auto">
                <a:xfrm>
                  <a:off x="4750" y="3216"/>
                  <a:ext cx="78" cy="60"/>
                </a:xfrm>
                <a:custGeom>
                  <a:avLst/>
                  <a:gdLst>
                    <a:gd name="T0" fmla="*/ 0 w 78"/>
                    <a:gd name="T1" fmla="*/ 0 h 60"/>
                    <a:gd name="T2" fmla="*/ 0 w 78"/>
                    <a:gd name="T3" fmla="*/ 0 h 60"/>
                    <a:gd name="T4" fmla="*/ 4 w 78"/>
                    <a:gd name="T5" fmla="*/ 0 h 60"/>
                    <a:gd name="T6" fmla="*/ 14 w 78"/>
                    <a:gd name="T7" fmla="*/ 2 h 60"/>
                    <a:gd name="T8" fmla="*/ 28 w 78"/>
                    <a:gd name="T9" fmla="*/ 8 h 60"/>
                    <a:gd name="T10" fmla="*/ 34 w 78"/>
                    <a:gd name="T11" fmla="*/ 14 h 60"/>
                    <a:gd name="T12" fmla="*/ 42 w 78"/>
                    <a:gd name="T13" fmla="*/ 20 h 60"/>
                    <a:gd name="T14" fmla="*/ 42 w 78"/>
                    <a:gd name="T15" fmla="*/ 20 h 60"/>
                    <a:gd name="T16" fmla="*/ 66 w 78"/>
                    <a:gd name="T17" fmla="*/ 46 h 60"/>
                    <a:gd name="T18" fmla="*/ 78 w 78"/>
                    <a:gd name="T19" fmla="*/ 60 h 60"/>
                    <a:gd name="T20" fmla="*/ 78 w 78"/>
                    <a:gd name="T21" fmla="*/ 60 h 60"/>
                    <a:gd name="T22" fmla="*/ 66 w 78"/>
                    <a:gd name="T23" fmla="*/ 52 h 60"/>
                    <a:gd name="T24" fmla="*/ 40 w 78"/>
                    <a:gd name="T25" fmla="*/ 32 h 60"/>
                    <a:gd name="T26" fmla="*/ 40 w 78"/>
                    <a:gd name="T27" fmla="*/ 32 h 60"/>
                    <a:gd name="T28" fmla="*/ 0 w 78"/>
                    <a:gd name="T29" fmla="*/ 0 h 60"/>
                    <a:gd name="T30" fmla="*/ 0 w 78"/>
                    <a:gd name="T31" fmla="*/ 0 h 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8"/>
                    <a:gd name="T49" fmla="*/ 0 h 60"/>
                    <a:gd name="T50" fmla="*/ 78 w 78"/>
                    <a:gd name="T51" fmla="*/ 60 h 6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8" h="60">
                      <a:moveTo>
                        <a:pt x="0" y="0"/>
                      </a:moveTo>
                      <a:lnTo>
                        <a:pt x="0" y="0"/>
                      </a:lnTo>
                      <a:lnTo>
                        <a:pt x="4" y="0"/>
                      </a:lnTo>
                      <a:lnTo>
                        <a:pt x="14" y="2"/>
                      </a:lnTo>
                      <a:lnTo>
                        <a:pt x="28" y="8"/>
                      </a:lnTo>
                      <a:lnTo>
                        <a:pt x="34" y="14"/>
                      </a:lnTo>
                      <a:lnTo>
                        <a:pt x="42" y="20"/>
                      </a:lnTo>
                      <a:lnTo>
                        <a:pt x="66" y="46"/>
                      </a:lnTo>
                      <a:lnTo>
                        <a:pt x="78" y="60"/>
                      </a:lnTo>
                      <a:lnTo>
                        <a:pt x="66" y="52"/>
                      </a:lnTo>
                      <a:lnTo>
                        <a:pt x="40" y="32"/>
                      </a:lnTo>
                      <a:lnTo>
                        <a:pt x="0" y="0"/>
                      </a:lnTo>
                      <a:close/>
                    </a:path>
                  </a:pathLst>
                </a:custGeom>
                <a:solidFill>
                  <a:srgbClr val="2B5B0C"/>
                </a:solidFill>
                <a:ln w="9525">
                  <a:noFill/>
                  <a:round/>
                  <a:headEnd/>
                  <a:tailEnd/>
                </a:ln>
              </p:spPr>
              <p:txBody>
                <a:bodyPr/>
                <a:lstStyle/>
                <a:p>
                  <a:endParaRPr lang="zh-TW" altLang="en-US"/>
                </a:p>
              </p:txBody>
            </p:sp>
            <p:sp>
              <p:nvSpPr>
                <p:cNvPr id="25044" name="Freeform 270"/>
                <p:cNvSpPr>
                  <a:spLocks/>
                </p:cNvSpPr>
                <p:nvPr/>
              </p:nvSpPr>
              <p:spPr bwMode="auto">
                <a:xfrm>
                  <a:off x="4734" y="3066"/>
                  <a:ext cx="22" cy="146"/>
                </a:xfrm>
                <a:custGeom>
                  <a:avLst/>
                  <a:gdLst>
                    <a:gd name="T0" fmla="*/ 16 w 22"/>
                    <a:gd name="T1" fmla="*/ 146 h 146"/>
                    <a:gd name="T2" fmla="*/ 16 w 22"/>
                    <a:gd name="T3" fmla="*/ 146 h 146"/>
                    <a:gd name="T4" fmla="*/ 18 w 22"/>
                    <a:gd name="T5" fmla="*/ 140 h 146"/>
                    <a:gd name="T6" fmla="*/ 20 w 22"/>
                    <a:gd name="T7" fmla="*/ 124 h 146"/>
                    <a:gd name="T8" fmla="*/ 22 w 22"/>
                    <a:gd name="T9" fmla="*/ 100 h 146"/>
                    <a:gd name="T10" fmla="*/ 22 w 22"/>
                    <a:gd name="T11" fmla="*/ 88 h 146"/>
                    <a:gd name="T12" fmla="*/ 20 w 22"/>
                    <a:gd name="T13" fmla="*/ 74 h 146"/>
                    <a:gd name="T14" fmla="*/ 20 w 22"/>
                    <a:gd name="T15" fmla="*/ 74 h 146"/>
                    <a:gd name="T16" fmla="*/ 10 w 22"/>
                    <a:gd name="T17" fmla="*/ 24 h 146"/>
                    <a:gd name="T18" fmla="*/ 4 w 22"/>
                    <a:gd name="T19" fmla="*/ 0 h 146"/>
                    <a:gd name="T20" fmla="*/ 4 w 22"/>
                    <a:gd name="T21" fmla="*/ 0 h 146"/>
                    <a:gd name="T22" fmla="*/ 2 w 22"/>
                    <a:gd name="T23" fmla="*/ 22 h 146"/>
                    <a:gd name="T24" fmla="*/ 0 w 22"/>
                    <a:gd name="T25" fmla="*/ 44 h 146"/>
                    <a:gd name="T26" fmla="*/ 0 w 22"/>
                    <a:gd name="T27" fmla="*/ 70 h 146"/>
                    <a:gd name="T28" fmla="*/ 0 w 22"/>
                    <a:gd name="T29" fmla="*/ 70 h 146"/>
                    <a:gd name="T30" fmla="*/ 4 w 22"/>
                    <a:gd name="T31" fmla="*/ 96 h 146"/>
                    <a:gd name="T32" fmla="*/ 10 w 22"/>
                    <a:gd name="T33" fmla="*/ 120 h 146"/>
                    <a:gd name="T34" fmla="*/ 16 w 22"/>
                    <a:gd name="T35" fmla="*/ 146 h 146"/>
                    <a:gd name="T36" fmla="*/ 16 w 22"/>
                    <a:gd name="T37" fmla="*/ 146 h 1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146"/>
                    <a:gd name="T59" fmla="*/ 22 w 22"/>
                    <a:gd name="T60" fmla="*/ 146 h 1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146">
                      <a:moveTo>
                        <a:pt x="16" y="146"/>
                      </a:moveTo>
                      <a:lnTo>
                        <a:pt x="16" y="146"/>
                      </a:lnTo>
                      <a:lnTo>
                        <a:pt x="18" y="140"/>
                      </a:lnTo>
                      <a:lnTo>
                        <a:pt x="20" y="124"/>
                      </a:lnTo>
                      <a:lnTo>
                        <a:pt x="22" y="100"/>
                      </a:lnTo>
                      <a:lnTo>
                        <a:pt x="22" y="88"/>
                      </a:lnTo>
                      <a:lnTo>
                        <a:pt x="20" y="74"/>
                      </a:lnTo>
                      <a:lnTo>
                        <a:pt x="10" y="24"/>
                      </a:lnTo>
                      <a:lnTo>
                        <a:pt x="4" y="0"/>
                      </a:lnTo>
                      <a:lnTo>
                        <a:pt x="2" y="22"/>
                      </a:lnTo>
                      <a:lnTo>
                        <a:pt x="0" y="44"/>
                      </a:lnTo>
                      <a:lnTo>
                        <a:pt x="0" y="70"/>
                      </a:lnTo>
                      <a:lnTo>
                        <a:pt x="4" y="96"/>
                      </a:lnTo>
                      <a:lnTo>
                        <a:pt x="10" y="120"/>
                      </a:lnTo>
                      <a:lnTo>
                        <a:pt x="16" y="146"/>
                      </a:lnTo>
                      <a:close/>
                    </a:path>
                  </a:pathLst>
                </a:custGeom>
                <a:solidFill>
                  <a:srgbClr val="2B5B0C"/>
                </a:solidFill>
                <a:ln w="9525">
                  <a:noFill/>
                  <a:round/>
                  <a:headEnd/>
                  <a:tailEnd/>
                </a:ln>
              </p:spPr>
              <p:txBody>
                <a:bodyPr/>
                <a:lstStyle/>
                <a:p>
                  <a:endParaRPr lang="zh-TW" altLang="en-US"/>
                </a:p>
              </p:txBody>
            </p:sp>
            <p:sp>
              <p:nvSpPr>
                <p:cNvPr id="25045" name="Freeform 271"/>
                <p:cNvSpPr>
                  <a:spLocks/>
                </p:cNvSpPr>
                <p:nvPr/>
              </p:nvSpPr>
              <p:spPr bwMode="auto">
                <a:xfrm>
                  <a:off x="4748" y="3058"/>
                  <a:ext cx="20" cy="138"/>
                </a:xfrm>
                <a:custGeom>
                  <a:avLst/>
                  <a:gdLst>
                    <a:gd name="T0" fmla="*/ 14 w 20"/>
                    <a:gd name="T1" fmla="*/ 138 h 138"/>
                    <a:gd name="T2" fmla="*/ 14 w 20"/>
                    <a:gd name="T3" fmla="*/ 138 h 138"/>
                    <a:gd name="T4" fmla="*/ 10 w 20"/>
                    <a:gd name="T5" fmla="*/ 132 h 138"/>
                    <a:gd name="T6" fmla="*/ 6 w 20"/>
                    <a:gd name="T7" fmla="*/ 120 h 138"/>
                    <a:gd name="T8" fmla="*/ 0 w 20"/>
                    <a:gd name="T9" fmla="*/ 100 h 138"/>
                    <a:gd name="T10" fmla="*/ 0 w 20"/>
                    <a:gd name="T11" fmla="*/ 90 h 138"/>
                    <a:gd name="T12" fmla="*/ 0 w 20"/>
                    <a:gd name="T13" fmla="*/ 78 h 138"/>
                    <a:gd name="T14" fmla="*/ 0 w 20"/>
                    <a:gd name="T15" fmla="*/ 78 h 138"/>
                    <a:gd name="T16" fmla="*/ 12 w 20"/>
                    <a:gd name="T17" fmla="*/ 0 h 138"/>
                    <a:gd name="T18" fmla="*/ 12 w 20"/>
                    <a:gd name="T19" fmla="*/ 0 h 138"/>
                    <a:gd name="T20" fmla="*/ 12 w 20"/>
                    <a:gd name="T21" fmla="*/ 4 h 138"/>
                    <a:gd name="T22" fmla="*/ 16 w 20"/>
                    <a:gd name="T23" fmla="*/ 14 h 138"/>
                    <a:gd name="T24" fmla="*/ 20 w 20"/>
                    <a:gd name="T25" fmla="*/ 30 h 138"/>
                    <a:gd name="T26" fmla="*/ 20 w 20"/>
                    <a:gd name="T27" fmla="*/ 54 h 138"/>
                    <a:gd name="T28" fmla="*/ 20 w 20"/>
                    <a:gd name="T29" fmla="*/ 54 h 138"/>
                    <a:gd name="T30" fmla="*/ 14 w 20"/>
                    <a:gd name="T31" fmla="*/ 138 h 138"/>
                    <a:gd name="T32" fmla="*/ 14 w 20"/>
                    <a:gd name="T33" fmla="*/ 138 h 1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138"/>
                    <a:gd name="T53" fmla="*/ 20 w 20"/>
                    <a:gd name="T54" fmla="*/ 138 h 1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138">
                      <a:moveTo>
                        <a:pt x="14" y="138"/>
                      </a:moveTo>
                      <a:lnTo>
                        <a:pt x="14" y="138"/>
                      </a:lnTo>
                      <a:lnTo>
                        <a:pt x="10" y="132"/>
                      </a:lnTo>
                      <a:lnTo>
                        <a:pt x="6" y="120"/>
                      </a:lnTo>
                      <a:lnTo>
                        <a:pt x="0" y="100"/>
                      </a:lnTo>
                      <a:lnTo>
                        <a:pt x="0" y="90"/>
                      </a:lnTo>
                      <a:lnTo>
                        <a:pt x="0" y="78"/>
                      </a:lnTo>
                      <a:lnTo>
                        <a:pt x="12" y="0"/>
                      </a:lnTo>
                      <a:lnTo>
                        <a:pt x="12" y="4"/>
                      </a:lnTo>
                      <a:lnTo>
                        <a:pt x="16" y="14"/>
                      </a:lnTo>
                      <a:lnTo>
                        <a:pt x="20" y="30"/>
                      </a:lnTo>
                      <a:lnTo>
                        <a:pt x="20" y="54"/>
                      </a:lnTo>
                      <a:lnTo>
                        <a:pt x="14" y="138"/>
                      </a:lnTo>
                      <a:close/>
                    </a:path>
                  </a:pathLst>
                </a:custGeom>
                <a:solidFill>
                  <a:srgbClr val="2B5B0C"/>
                </a:solidFill>
                <a:ln w="9525">
                  <a:noFill/>
                  <a:round/>
                  <a:headEnd/>
                  <a:tailEnd/>
                </a:ln>
              </p:spPr>
              <p:txBody>
                <a:bodyPr/>
                <a:lstStyle/>
                <a:p>
                  <a:endParaRPr lang="zh-TW" altLang="en-US"/>
                </a:p>
              </p:txBody>
            </p:sp>
            <p:sp>
              <p:nvSpPr>
                <p:cNvPr id="25046" name="Freeform 272"/>
                <p:cNvSpPr>
                  <a:spLocks/>
                </p:cNvSpPr>
                <p:nvPr/>
              </p:nvSpPr>
              <p:spPr bwMode="auto">
                <a:xfrm>
                  <a:off x="4724" y="3104"/>
                  <a:ext cx="74" cy="236"/>
                </a:xfrm>
                <a:custGeom>
                  <a:avLst/>
                  <a:gdLst>
                    <a:gd name="T0" fmla="*/ 74 w 74"/>
                    <a:gd name="T1" fmla="*/ 0 h 236"/>
                    <a:gd name="T2" fmla="*/ 74 w 74"/>
                    <a:gd name="T3" fmla="*/ 0 h 236"/>
                    <a:gd name="T4" fmla="*/ 48 w 74"/>
                    <a:gd name="T5" fmla="*/ 62 h 236"/>
                    <a:gd name="T6" fmla="*/ 48 w 74"/>
                    <a:gd name="T7" fmla="*/ 62 h 236"/>
                    <a:gd name="T8" fmla="*/ 40 w 74"/>
                    <a:gd name="T9" fmla="*/ 80 h 236"/>
                    <a:gd name="T10" fmla="*/ 26 w 74"/>
                    <a:gd name="T11" fmla="*/ 108 h 236"/>
                    <a:gd name="T12" fmla="*/ 26 w 74"/>
                    <a:gd name="T13" fmla="*/ 108 h 236"/>
                    <a:gd name="T14" fmla="*/ 14 w 74"/>
                    <a:gd name="T15" fmla="*/ 132 h 236"/>
                    <a:gd name="T16" fmla="*/ 6 w 74"/>
                    <a:gd name="T17" fmla="*/ 158 h 236"/>
                    <a:gd name="T18" fmla="*/ 6 w 74"/>
                    <a:gd name="T19" fmla="*/ 158 h 236"/>
                    <a:gd name="T20" fmla="*/ 2 w 74"/>
                    <a:gd name="T21" fmla="*/ 172 h 236"/>
                    <a:gd name="T22" fmla="*/ 0 w 74"/>
                    <a:gd name="T23" fmla="*/ 184 h 236"/>
                    <a:gd name="T24" fmla="*/ 2 w 74"/>
                    <a:gd name="T25" fmla="*/ 210 h 236"/>
                    <a:gd name="T26" fmla="*/ 4 w 74"/>
                    <a:gd name="T27" fmla="*/ 228 h 236"/>
                    <a:gd name="T28" fmla="*/ 4 w 74"/>
                    <a:gd name="T29" fmla="*/ 236 h 236"/>
                    <a:gd name="T30" fmla="*/ 12 w 74"/>
                    <a:gd name="T31" fmla="*/ 232 h 236"/>
                    <a:gd name="T32" fmla="*/ 12 w 74"/>
                    <a:gd name="T33" fmla="*/ 232 h 236"/>
                    <a:gd name="T34" fmla="*/ 10 w 74"/>
                    <a:gd name="T35" fmla="*/ 208 h 236"/>
                    <a:gd name="T36" fmla="*/ 8 w 74"/>
                    <a:gd name="T37" fmla="*/ 188 h 236"/>
                    <a:gd name="T38" fmla="*/ 8 w 74"/>
                    <a:gd name="T39" fmla="*/ 168 h 236"/>
                    <a:gd name="T40" fmla="*/ 8 w 74"/>
                    <a:gd name="T41" fmla="*/ 168 h 236"/>
                    <a:gd name="T42" fmla="*/ 12 w 74"/>
                    <a:gd name="T43" fmla="*/ 152 h 236"/>
                    <a:gd name="T44" fmla="*/ 16 w 74"/>
                    <a:gd name="T45" fmla="*/ 138 h 236"/>
                    <a:gd name="T46" fmla="*/ 22 w 74"/>
                    <a:gd name="T47" fmla="*/ 124 h 236"/>
                    <a:gd name="T48" fmla="*/ 30 w 74"/>
                    <a:gd name="T49" fmla="*/ 110 h 236"/>
                    <a:gd name="T50" fmla="*/ 30 w 74"/>
                    <a:gd name="T51" fmla="*/ 110 h 236"/>
                    <a:gd name="T52" fmla="*/ 54 w 74"/>
                    <a:gd name="T53" fmla="*/ 58 h 236"/>
                    <a:gd name="T54" fmla="*/ 54 w 74"/>
                    <a:gd name="T55" fmla="*/ 58 h 236"/>
                    <a:gd name="T56" fmla="*/ 62 w 74"/>
                    <a:gd name="T57" fmla="*/ 40 h 236"/>
                    <a:gd name="T58" fmla="*/ 68 w 74"/>
                    <a:gd name="T59" fmla="*/ 22 h 236"/>
                    <a:gd name="T60" fmla="*/ 74 w 74"/>
                    <a:gd name="T61" fmla="*/ 0 h 236"/>
                    <a:gd name="T62" fmla="*/ 74 w 74"/>
                    <a:gd name="T63" fmla="*/ 0 h 2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4"/>
                    <a:gd name="T97" fmla="*/ 0 h 236"/>
                    <a:gd name="T98" fmla="*/ 74 w 74"/>
                    <a:gd name="T99" fmla="*/ 236 h 2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4" h="236">
                      <a:moveTo>
                        <a:pt x="74" y="0"/>
                      </a:moveTo>
                      <a:lnTo>
                        <a:pt x="74" y="0"/>
                      </a:lnTo>
                      <a:lnTo>
                        <a:pt x="48" y="62"/>
                      </a:lnTo>
                      <a:lnTo>
                        <a:pt x="40" y="80"/>
                      </a:lnTo>
                      <a:lnTo>
                        <a:pt x="26" y="108"/>
                      </a:lnTo>
                      <a:lnTo>
                        <a:pt x="14" y="132"/>
                      </a:lnTo>
                      <a:lnTo>
                        <a:pt x="6" y="158"/>
                      </a:lnTo>
                      <a:lnTo>
                        <a:pt x="2" y="172"/>
                      </a:lnTo>
                      <a:lnTo>
                        <a:pt x="0" y="184"/>
                      </a:lnTo>
                      <a:lnTo>
                        <a:pt x="2" y="210"/>
                      </a:lnTo>
                      <a:lnTo>
                        <a:pt x="4" y="228"/>
                      </a:lnTo>
                      <a:lnTo>
                        <a:pt x="4" y="236"/>
                      </a:lnTo>
                      <a:lnTo>
                        <a:pt x="12" y="232"/>
                      </a:lnTo>
                      <a:lnTo>
                        <a:pt x="10" y="208"/>
                      </a:lnTo>
                      <a:lnTo>
                        <a:pt x="8" y="188"/>
                      </a:lnTo>
                      <a:lnTo>
                        <a:pt x="8" y="168"/>
                      </a:lnTo>
                      <a:lnTo>
                        <a:pt x="12" y="152"/>
                      </a:lnTo>
                      <a:lnTo>
                        <a:pt x="16" y="138"/>
                      </a:lnTo>
                      <a:lnTo>
                        <a:pt x="22" y="124"/>
                      </a:lnTo>
                      <a:lnTo>
                        <a:pt x="30" y="110"/>
                      </a:lnTo>
                      <a:lnTo>
                        <a:pt x="54" y="58"/>
                      </a:lnTo>
                      <a:lnTo>
                        <a:pt x="62" y="40"/>
                      </a:lnTo>
                      <a:lnTo>
                        <a:pt x="68" y="22"/>
                      </a:lnTo>
                      <a:lnTo>
                        <a:pt x="74" y="0"/>
                      </a:lnTo>
                      <a:close/>
                    </a:path>
                  </a:pathLst>
                </a:custGeom>
                <a:solidFill>
                  <a:srgbClr val="2B5B0C"/>
                </a:solidFill>
                <a:ln w="9525">
                  <a:noFill/>
                  <a:round/>
                  <a:headEnd/>
                  <a:tailEnd/>
                </a:ln>
              </p:spPr>
              <p:txBody>
                <a:bodyPr/>
                <a:lstStyle/>
                <a:p>
                  <a:endParaRPr lang="zh-TW" altLang="en-US"/>
                </a:p>
              </p:txBody>
            </p:sp>
            <p:sp>
              <p:nvSpPr>
                <p:cNvPr id="25047" name="Freeform 273"/>
                <p:cNvSpPr>
                  <a:spLocks/>
                </p:cNvSpPr>
                <p:nvPr/>
              </p:nvSpPr>
              <p:spPr bwMode="auto">
                <a:xfrm>
                  <a:off x="4778" y="3100"/>
                  <a:ext cx="114" cy="60"/>
                </a:xfrm>
                <a:custGeom>
                  <a:avLst/>
                  <a:gdLst>
                    <a:gd name="T0" fmla="*/ 0 w 114"/>
                    <a:gd name="T1" fmla="*/ 60 h 60"/>
                    <a:gd name="T2" fmla="*/ 0 w 114"/>
                    <a:gd name="T3" fmla="*/ 60 h 60"/>
                    <a:gd name="T4" fmla="*/ 24 w 114"/>
                    <a:gd name="T5" fmla="*/ 42 h 60"/>
                    <a:gd name="T6" fmla="*/ 46 w 114"/>
                    <a:gd name="T7" fmla="*/ 26 h 60"/>
                    <a:gd name="T8" fmla="*/ 66 w 114"/>
                    <a:gd name="T9" fmla="*/ 16 h 60"/>
                    <a:gd name="T10" fmla="*/ 66 w 114"/>
                    <a:gd name="T11" fmla="*/ 16 h 60"/>
                    <a:gd name="T12" fmla="*/ 84 w 114"/>
                    <a:gd name="T13" fmla="*/ 8 h 60"/>
                    <a:gd name="T14" fmla="*/ 100 w 114"/>
                    <a:gd name="T15" fmla="*/ 4 h 60"/>
                    <a:gd name="T16" fmla="*/ 114 w 114"/>
                    <a:gd name="T17" fmla="*/ 0 h 60"/>
                    <a:gd name="T18" fmla="*/ 114 w 114"/>
                    <a:gd name="T19" fmla="*/ 0 h 60"/>
                    <a:gd name="T20" fmla="*/ 102 w 114"/>
                    <a:gd name="T21" fmla="*/ 14 h 60"/>
                    <a:gd name="T22" fmla="*/ 90 w 114"/>
                    <a:gd name="T23" fmla="*/ 26 h 60"/>
                    <a:gd name="T24" fmla="*/ 76 w 114"/>
                    <a:gd name="T25" fmla="*/ 34 h 60"/>
                    <a:gd name="T26" fmla="*/ 60 w 114"/>
                    <a:gd name="T27" fmla="*/ 38 h 60"/>
                    <a:gd name="T28" fmla="*/ 30 w 114"/>
                    <a:gd name="T29" fmla="*/ 48 h 60"/>
                    <a:gd name="T30" fmla="*/ 14 w 114"/>
                    <a:gd name="T31" fmla="*/ 52 h 60"/>
                    <a:gd name="T32" fmla="*/ 0 w 114"/>
                    <a:gd name="T33" fmla="*/ 60 h 60"/>
                    <a:gd name="T34" fmla="*/ 0 w 114"/>
                    <a:gd name="T35" fmla="*/ 60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4"/>
                    <a:gd name="T55" fmla="*/ 0 h 60"/>
                    <a:gd name="T56" fmla="*/ 114 w 114"/>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4" h="60">
                      <a:moveTo>
                        <a:pt x="0" y="60"/>
                      </a:moveTo>
                      <a:lnTo>
                        <a:pt x="0" y="60"/>
                      </a:lnTo>
                      <a:lnTo>
                        <a:pt x="24" y="42"/>
                      </a:lnTo>
                      <a:lnTo>
                        <a:pt x="46" y="26"/>
                      </a:lnTo>
                      <a:lnTo>
                        <a:pt x="66" y="16"/>
                      </a:lnTo>
                      <a:lnTo>
                        <a:pt x="84" y="8"/>
                      </a:lnTo>
                      <a:lnTo>
                        <a:pt x="100" y="4"/>
                      </a:lnTo>
                      <a:lnTo>
                        <a:pt x="114" y="0"/>
                      </a:lnTo>
                      <a:lnTo>
                        <a:pt x="102" y="14"/>
                      </a:lnTo>
                      <a:lnTo>
                        <a:pt x="90" y="26"/>
                      </a:lnTo>
                      <a:lnTo>
                        <a:pt x="76" y="34"/>
                      </a:lnTo>
                      <a:lnTo>
                        <a:pt x="60" y="38"/>
                      </a:lnTo>
                      <a:lnTo>
                        <a:pt x="30" y="48"/>
                      </a:lnTo>
                      <a:lnTo>
                        <a:pt x="14" y="52"/>
                      </a:lnTo>
                      <a:lnTo>
                        <a:pt x="0" y="60"/>
                      </a:lnTo>
                      <a:close/>
                    </a:path>
                  </a:pathLst>
                </a:custGeom>
                <a:solidFill>
                  <a:srgbClr val="2B5B0C"/>
                </a:solidFill>
                <a:ln w="9525">
                  <a:noFill/>
                  <a:round/>
                  <a:headEnd/>
                  <a:tailEnd/>
                </a:ln>
              </p:spPr>
              <p:txBody>
                <a:bodyPr/>
                <a:lstStyle/>
                <a:p>
                  <a:endParaRPr lang="zh-TW" altLang="en-US"/>
                </a:p>
              </p:txBody>
            </p:sp>
            <p:sp>
              <p:nvSpPr>
                <p:cNvPr id="25048" name="Freeform 274"/>
                <p:cNvSpPr>
                  <a:spLocks/>
                </p:cNvSpPr>
                <p:nvPr/>
              </p:nvSpPr>
              <p:spPr bwMode="auto">
                <a:xfrm>
                  <a:off x="4776" y="3026"/>
                  <a:ext cx="16" cy="118"/>
                </a:xfrm>
                <a:custGeom>
                  <a:avLst/>
                  <a:gdLst>
                    <a:gd name="T0" fmla="*/ 8 w 16"/>
                    <a:gd name="T1" fmla="*/ 118 h 118"/>
                    <a:gd name="T2" fmla="*/ 8 w 16"/>
                    <a:gd name="T3" fmla="*/ 118 h 118"/>
                    <a:gd name="T4" fmla="*/ 12 w 16"/>
                    <a:gd name="T5" fmla="*/ 100 h 118"/>
                    <a:gd name="T6" fmla="*/ 16 w 16"/>
                    <a:gd name="T7" fmla="*/ 82 h 118"/>
                    <a:gd name="T8" fmla="*/ 14 w 16"/>
                    <a:gd name="T9" fmla="*/ 60 h 118"/>
                    <a:gd name="T10" fmla="*/ 14 w 16"/>
                    <a:gd name="T11" fmla="*/ 60 h 118"/>
                    <a:gd name="T12" fmla="*/ 10 w 16"/>
                    <a:gd name="T13" fmla="*/ 18 h 118"/>
                    <a:gd name="T14" fmla="*/ 6 w 16"/>
                    <a:gd name="T15" fmla="*/ 0 h 118"/>
                    <a:gd name="T16" fmla="*/ 6 w 16"/>
                    <a:gd name="T17" fmla="*/ 0 h 118"/>
                    <a:gd name="T18" fmla="*/ 2 w 16"/>
                    <a:gd name="T19" fmla="*/ 18 h 118"/>
                    <a:gd name="T20" fmla="*/ 0 w 16"/>
                    <a:gd name="T21" fmla="*/ 34 h 118"/>
                    <a:gd name="T22" fmla="*/ 0 w 16"/>
                    <a:gd name="T23" fmla="*/ 54 h 118"/>
                    <a:gd name="T24" fmla="*/ 0 w 16"/>
                    <a:gd name="T25" fmla="*/ 54 h 118"/>
                    <a:gd name="T26" fmla="*/ 2 w 16"/>
                    <a:gd name="T27" fmla="*/ 76 h 118"/>
                    <a:gd name="T28" fmla="*/ 4 w 16"/>
                    <a:gd name="T29" fmla="*/ 96 h 118"/>
                    <a:gd name="T30" fmla="*/ 8 w 16"/>
                    <a:gd name="T31" fmla="*/ 118 h 118"/>
                    <a:gd name="T32" fmla="*/ 8 w 16"/>
                    <a:gd name="T33" fmla="*/ 118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
                    <a:gd name="T52" fmla="*/ 0 h 118"/>
                    <a:gd name="T53" fmla="*/ 16 w 16"/>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 h="118">
                      <a:moveTo>
                        <a:pt x="8" y="118"/>
                      </a:moveTo>
                      <a:lnTo>
                        <a:pt x="8" y="118"/>
                      </a:lnTo>
                      <a:lnTo>
                        <a:pt x="12" y="100"/>
                      </a:lnTo>
                      <a:lnTo>
                        <a:pt x="16" y="82"/>
                      </a:lnTo>
                      <a:lnTo>
                        <a:pt x="14" y="60"/>
                      </a:lnTo>
                      <a:lnTo>
                        <a:pt x="10" y="18"/>
                      </a:lnTo>
                      <a:lnTo>
                        <a:pt x="6" y="0"/>
                      </a:lnTo>
                      <a:lnTo>
                        <a:pt x="2" y="18"/>
                      </a:lnTo>
                      <a:lnTo>
                        <a:pt x="0" y="34"/>
                      </a:lnTo>
                      <a:lnTo>
                        <a:pt x="0" y="54"/>
                      </a:lnTo>
                      <a:lnTo>
                        <a:pt x="2" y="76"/>
                      </a:lnTo>
                      <a:lnTo>
                        <a:pt x="4" y="96"/>
                      </a:lnTo>
                      <a:lnTo>
                        <a:pt x="8" y="118"/>
                      </a:lnTo>
                      <a:close/>
                    </a:path>
                  </a:pathLst>
                </a:custGeom>
                <a:solidFill>
                  <a:srgbClr val="2B5B0C"/>
                </a:solidFill>
                <a:ln w="9525">
                  <a:noFill/>
                  <a:round/>
                  <a:headEnd/>
                  <a:tailEnd/>
                </a:ln>
              </p:spPr>
              <p:txBody>
                <a:bodyPr/>
                <a:lstStyle/>
                <a:p>
                  <a:endParaRPr lang="zh-TW" altLang="en-US"/>
                </a:p>
              </p:txBody>
            </p:sp>
            <p:sp>
              <p:nvSpPr>
                <p:cNvPr id="25049" name="Freeform 275"/>
                <p:cNvSpPr>
                  <a:spLocks/>
                </p:cNvSpPr>
                <p:nvPr/>
              </p:nvSpPr>
              <p:spPr bwMode="auto">
                <a:xfrm>
                  <a:off x="4754" y="3028"/>
                  <a:ext cx="26" cy="132"/>
                </a:xfrm>
                <a:custGeom>
                  <a:avLst/>
                  <a:gdLst>
                    <a:gd name="T0" fmla="*/ 26 w 26"/>
                    <a:gd name="T1" fmla="*/ 132 h 132"/>
                    <a:gd name="T2" fmla="*/ 26 w 26"/>
                    <a:gd name="T3" fmla="*/ 132 h 132"/>
                    <a:gd name="T4" fmla="*/ 22 w 26"/>
                    <a:gd name="T5" fmla="*/ 128 h 132"/>
                    <a:gd name="T6" fmla="*/ 14 w 26"/>
                    <a:gd name="T7" fmla="*/ 118 h 132"/>
                    <a:gd name="T8" fmla="*/ 6 w 26"/>
                    <a:gd name="T9" fmla="*/ 100 h 132"/>
                    <a:gd name="T10" fmla="*/ 4 w 26"/>
                    <a:gd name="T11" fmla="*/ 88 h 132"/>
                    <a:gd name="T12" fmla="*/ 2 w 26"/>
                    <a:gd name="T13" fmla="*/ 76 h 132"/>
                    <a:gd name="T14" fmla="*/ 2 w 26"/>
                    <a:gd name="T15" fmla="*/ 76 h 132"/>
                    <a:gd name="T16" fmla="*/ 0 w 26"/>
                    <a:gd name="T17" fmla="*/ 0 h 132"/>
                    <a:gd name="T18" fmla="*/ 0 w 26"/>
                    <a:gd name="T19" fmla="*/ 0 h 132"/>
                    <a:gd name="T20" fmla="*/ 2 w 26"/>
                    <a:gd name="T21" fmla="*/ 2 h 132"/>
                    <a:gd name="T22" fmla="*/ 8 w 26"/>
                    <a:gd name="T23" fmla="*/ 10 h 132"/>
                    <a:gd name="T24" fmla="*/ 12 w 26"/>
                    <a:gd name="T25" fmla="*/ 26 h 132"/>
                    <a:gd name="T26" fmla="*/ 16 w 26"/>
                    <a:gd name="T27" fmla="*/ 48 h 132"/>
                    <a:gd name="T28" fmla="*/ 16 w 26"/>
                    <a:gd name="T29" fmla="*/ 48 h 132"/>
                    <a:gd name="T30" fmla="*/ 22 w 26"/>
                    <a:gd name="T31" fmla="*/ 104 h 132"/>
                    <a:gd name="T32" fmla="*/ 26 w 26"/>
                    <a:gd name="T33" fmla="*/ 132 h 132"/>
                    <a:gd name="T34" fmla="*/ 26 w 26"/>
                    <a:gd name="T35" fmla="*/ 132 h 1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
                    <a:gd name="T55" fmla="*/ 0 h 132"/>
                    <a:gd name="T56" fmla="*/ 26 w 26"/>
                    <a:gd name="T57" fmla="*/ 132 h 1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 h="132">
                      <a:moveTo>
                        <a:pt x="26" y="132"/>
                      </a:moveTo>
                      <a:lnTo>
                        <a:pt x="26" y="132"/>
                      </a:lnTo>
                      <a:lnTo>
                        <a:pt x="22" y="128"/>
                      </a:lnTo>
                      <a:lnTo>
                        <a:pt x="14" y="118"/>
                      </a:lnTo>
                      <a:lnTo>
                        <a:pt x="6" y="100"/>
                      </a:lnTo>
                      <a:lnTo>
                        <a:pt x="4" y="88"/>
                      </a:lnTo>
                      <a:lnTo>
                        <a:pt x="2" y="76"/>
                      </a:lnTo>
                      <a:lnTo>
                        <a:pt x="0" y="0"/>
                      </a:lnTo>
                      <a:lnTo>
                        <a:pt x="2" y="2"/>
                      </a:lnTo>
                      <a:lnTo>
                        <a:pt x="8" y="10"/>
                      </a:lnTo>
                      <a:lnTo>
                        <a:pt x="12" y="26"/>
                      </a:lnTo>
                      <a:lnTo>
                        <a:pt x="16" y="48"/>
                      </a:lnTo>
                      <a:lnTo>
                        <a:pt x="22" y="104"/>
                      </a:lnTo>
                      <a:lnTo>
                        <a:pt x="26" y="132"/>
                      </a:lnTo>
                      <a:close/>
                    </a:path>
                  </a:pathLst>
                </a:custGeom>
                <a:solidFill>
                  <a:srgbClr val="2B5B0C"/>
                </a:solidFill>
                <a:ln w="9525">
                  <a:noFill/>
                  <a:round/>
                  <a:headEnd/>
                  <a:tailEnd/>
                </a:ln>
              </p:spPr>
              <p:txBody>
                <a:bodyPr/>
                <a:lstStyle/>
                <a:p>
                  <a:endParaRPr lang="zh-TW" altLang="en-US"/>
                </a:p>
              </p:txBody>
            </p:sp>
            <p:sp>
              <p:nvSpPr>
                <p:cNvPr id="25050" name="Freeform 276"/>
                <p:cNvSpPr>
                  <a:spLocks/>
                </p:cNvSpPr>
                <p:nvPr/>
              </p:nvSpPr>
              <p:spPr bwMode="auto">
                <a:xfrm>
                  <a:off x="4762" y="3190"/>
                  <a:ext cx="78" cy="60"/>
                </a:xfrm>
                <a:custGeom>
                  <a:avLst/>
                  <a:gdLst>
                    <a:gd name="T0" fmla="*/ 0 w 78"/>
                    <a:gd name="T1" fmla="*/ 0 h 60"/>
                    <a:gd name="T2" fmla="*/ 0 w 78"/>
                    <a:gd name="T3" fmla="*/ 0 h 60"/>
                    <a:gd name="T4" fmla="*/ 4 w 78"/>
                    <a:gd name="T5" fmla="*/ 2 h 60"/>
                    <a:gd name="T6" fmla="*/ 14 w 78"/>
                    <a:gd name="T7" fmla="*/ 4 h 60"/>
                    <a:gd name="T8" fmla="*/ 28 w 78"/>
                    <a:gd name="T9" fmla="*/ 10 h 60"/>
                    <a:gd name="T10" fmla="*/ 36 w 78"/>
                    <a:gd name="T11" fmla="*/ 16 h 60"/>
                    <a:gd name="T12" fmla="*/ 42 w 78"/>
                    <a:gd name="T13" fmla="*/ 22 h 60"/>
                    <a:gd name="T14" fmla="*/ 42 w 78"/>
                    <a:gd name="T15" fmla="*/ 22 h 60"/>
                    <a:gd name="T16" fmla="*/ 68 w 78"/>
                    <a:gd name="T17" fmla="*/ 48 h 60"/>
                    <a:gd name="T18" fmla="*/ 78 w 78"/>
                    <a:gd name="T19" fmla="*/ 60 h 60"/>
                    <a:gd name="T20" fmla="*/ 78 w 78"/>
                    <a:gd name="T21" fmla="*/ 60 h 60"/>
                    <a:gd name="T22" fmla="*/ 64 w 78"/>
                    <a:gd name="T23" fmla="*/ 56 h 60"/>
                    <a:gd name="T24" fmla="*/ 52 w 78"/>
                    <a:gd name="T25" fmla="*/ 50 h 60"/>
                    <a:gd name="T26" fmla="*/ 38 w 78"/>
                    <a:gd name="T27" fmla="*/ 42 h 60"/>
                    <a:gd name="T28" fmla="*/ 38 w 78"/>
                    <a:gd name="T29" fmla="*/ 42 h 60"/>
                    <a:gd name="T30" fmla="*/ 26 w 78"/>
                    <a:gd name="T31" fmla="*/ 30 h 60"/>
                    <a:gd name="T32" fmla="*/ 14 w 78"/>
                    <a:gd name="T33" fmla="*/ 16 h 60"/>
                    <a:gd name="T34" fmla="*/ 0 w 78"/>
                    <a:gd name="T35" fmla="*/ 0 h 60"/>
                    <a:gd name="T36" fmla="*/ 0 w 78"/>
                    <a:gd name="T37" fmla="*/ 0 h 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60"/>
                    <a:gd name="T59" fmla="*/ 78 w 78"/>
                    <a:gd name="T60" fmla="*/ 60 h 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60">
                      <a:moveTo>
                        <a:pt x="0" y="0"/>
                      </a:moveTo>
                      <a:lnTo>
                        <a:pt x="0" y="0"/>
                      </a:lnTo>
                      <a:lnTo>
                        <a:pt x="4" y="2"/>
                      </a:lnTo>
                      <a:lnTo>
                        <a:pt x="14" y="4"/>
                      </a:lnTo>
                      <a:lnTo>
                        <a:pt x="28" y="10"/>
                      </a:lnTo>
                      <a:lnTo>
                        <a:pt x="36" y="16"/>
                      </a:lnTo>
                      <a:lnTo>
                        <a:pt x="42" y="22"/>
                      </a:lnTo>
                      <a:lnTo>
                        <a:pt x="68" y="48"/>
                      </a:lnTo>
                      <a:lnTo>
                        <a:pt x="78" y="60"/>
                      </a:lnTo>
                      <a:lnTo>
                        <a:pt x="64" y="56"/>
                      </a:lnTo>
                      <a:lnTo>
                        <a:pt x="52" y="50"/>
                      </a:lnTo>
                      <a:lnTo>
                        <a:pt x="38" y="42"/>
                      </a:lnTo>
                      <a:lnTo>
                        <a:pt x="26" y="30"/>
                      </a:lnTo>
                      <a:lnTo>
                        <a:pt x="14" y="16"/>
                      </a:lnTo>
                      <a:lnTo>
                        <a:pt x="0" y="0"/>
                      </a:lnTo>
                      <a:close/>
                    </a:path>
                  </a:pathLst>
                </a:custGeom>
                <a:solidFill>
                  <a:srgbClr val="2B5B0C"/>
                </a:solidFill>
                <a:ln w="9525">
                  <a:noFill/>
                  <a:round/>
                  <a:headEnd/>
                  <a:tailEnd/>
                </a:ln>
              </p:spPr>
              <p:txBody>
                <a:bodyPr/>
                <a:lstStyle/>
                <a:p>
                  <a:endParaRPr lang="zh-TW" altLang="en-US"/>
                </a:p>
              </p:txBody>
            </p:sp>
            <p:sp>
              <p:nvSpPr>
                <p:cNvPr id="25051" name="Freeform 277"/>
                <p:cNvSpPr>
                  <a:spLocks/>
                </p:cNvSpPr>
                <p:nvPr/>
              </p:nvSpPr>
              <p:spPr bwMode="auto">
                <a:xfrm>
                  <a:off x="4748" y="3206"/>
                  <a:ext cx="100" cy="18"/>
                </a:xfrm>
                <a:custGeom>
                  <a:avLst/>
                  <a:gdLst>
                    <a:gd name="T0" fmla="*/ 0 w 100"/>
                    <a:gd name="T1" fmla="*/ 8 h 18"/>
                    <a:gd name="T2" fmla="*/ 0 w 100"/>
                    <a:gd name="T3" fmla="*/ 8 h 18"/>
                    <a:gd name="T4" fmla="*/ 22 w 100"/>
                    <a:gd name="T5" fmla="*/ 4 h 18"/>
                    <a:gd name="T6" fmla="*/ 42 w 100"/>
                    <a:gd name="T7" fmla="*/ 0 h 18"/>
                    <a:gd name="T8" fmla="*/ 60 w 100"/>
                    <a:gd name="T9" fmla="*/ 0 h 18"/>
                    <a:gd name="T10" fmla="*/ 60 w 100"/>
                    <a:gd name="T11" fmla="*/ 0 h 18"/>
                    <a:gd name="T12" fmla="*/ 88 w 100"/>
                    <a:gd name="T13" fmla="*/ 6 h 18"/>
                    <a:gd name="T14" fmla="*/ 100 w 100"/>
                    <a:gd name="T15" fmla="*/ 8 h 18"/>
                    <a:gd name="T16" fmla="*/ 100 w 100"/>
                    <a:gd name="T17" fmla="*/ 8 h 18"/>
                    <a:gd name="T18" fmla="*/ 88 w 100"/>
                    <a:gd name="T19" fmla="*/ 16 h 18"/>
                    <a:gd name="T20" fmla="*/ 76 w 100"/>
                    <a:gd name="T21" fmla="*/ 18 h 18"/>
                    <a:gd name="T22" fmla="*/ 62 w 100"/>
                    <a:gd name="T23" fmla="*/ 18 h 18"/>
                    <a:gd name="T24" fmla="*/ 50 w 100"/>
                    <a:gd name="T25" fmla="*/ 16 h 18"/>
                    <a:gd name="T26" fmla="*/ 26 w 100"/>
                    <a:gd name="T27" fmla="*/ 10 h 18"/>
                    <a:gd name="T28" fmla="*/ 12 w 100"/>
                    <a:gd name="T29" fmla="*/ 8 h 18"/>
                    <a:gd name="T30" fmla="*/ 0 w 100"/>
                    <a:gd name="T31" fmla="*/ 8 h 18"/>
                    <a:gd name="T32" fmla="*/ 0 w 100"/>
                    <a:gd name="T33" fmla="*/ 8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18"/>
                    <a:gd name="T53" fmla="*/ 100 w 100"/>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18">
                      <a:moveTo>
                        <a:pt x="0" y="8"/>
                      </a:moveTo>
                      <a:lnTo>
                        <a:pt x="0" y="8"/>
                      </a:lnTo>
                      <a:lnTo>
                        <a:pt x="22" y="4"/>
                      </a:lnTo>
                      <a:lnTo>
                        <a:pt x="42" y="0"/>
                      </a:lnTo>
                      <a:lnTo>
                        <a:pt x="60" y="0"/>
                      </a:lnTo>
                      <a:lnTo>
                        <a:pt x="88" y="6"/>
                      </a:lnTo>
                      <a:lnTo>
                        <a:pt x="100" y="8"/>
                      </a:lnTo>
                      <a:lnTo>
                        <a:pt x="88" y="16"/>
                      </a:lnTo>
                      <a:lnTo>
                        <a:pt x="76" y="18"/>
                      </a:lnTo>
                      <a:lnTo>
                        <a:pt x="62" y="18"/>
                      </a:lnTo>
                      <a:lnTo>
                        <a:pt x="50" y="16"/>
                      </a:lnTo>
                      <a:lnTo>
                        <a:pt x="26" y="10"/>
                      </a:lnTo>
                      <a:lnTo>
                        <a:pt x="12" y="8"/>
                      </a:lnTo>
                      <a:lnTo>
                        <a:pt x="0" y="8"/>
                      </a:lnTo>
                      <a:close/>
                    </a:path>
                  </a:pathLst>
                </a:custGeom>
                <a:solidFill>
                  <a:srgbClr val="2B5B0C"/>
                </a:solidFill>
                <a:ln w="9525">
                  <a:noFill/>
                  <a:round/>
                  <a:headEnd/>
                  <a:tailEnd/>
                </a:ln>
              </p:spPr>
              <p:txBody>
                <a:bodyPr/>
                <a:lstStyle/>
                <a:p>
                  <a:endParaRPr lang="zh-TW" altLang="en-US"/>
                </a:p>
              </p:txBody>
            </p:sp>
            <p:sp>
              <p:nvSpPr>
                <p:cNvPr id="25052" name="Freeform 278"/>
                <p:cNvSpPr>
                  <a:spLocks/>
                </p:cNvSpPr>
                <p:nvPr/>
              </p:nvSpPr>
              <p:spPr bwMode="auto">
                <a:xfrm>
                  <a:off x="4730" y="3258"/>
                  <a:ext cx="76" cy="26"/>
                </a:xfrm>
                <a:custGeom>
                  <a:avLst/>
                  <a:gdLst>
                    <a:gd name="T0" fmla="*/ 0 w 76"/>
                    <a:gd name="T1" fmla="*/ 8 h 26"/>
                    <a:gd name="T2" fmla="*/ 0 w 76"/>
                    <a:gd name="T3" fmla="*/ 8 h 26"/>
                    <a:gd name="T4" fmla="*/ 4 w 76"/>
                    <a:gd name="T5" fmla="*/ 6 h 26"/>
                    <a:gd name="T6" fmla="*/ 12 w 76"/>
                    <a:gd name="T7" fmla="*/ 2 h 26"/>
                    <a:gd name="T8" fmla="*/ 22 w 76"/>
                    <a:gd name="T9" fmla="*/ 0 h 26"/>
                    <a:gd name="T10" fmla="*/ 28 w 76"/>
                    <a:gd name="T11" fmla="*/ 2 h 26"/>
                    <a:gd name="T12" fmla="*/ 36 w 76"/>
                    <a:gd name="T13" fmla="*/ 4 h 26"/>
                    <a:gd name="T14" fmla="*/ 36 w 76"/>
                    <a:gd name="T15" fmla="*/ 4 h 26"/>
                    <a:gd name="T16" fmla="*/ 76 w 76"/>
                    <a:gd name="T17" fmla="*/ 22 h 26"/>
                    <a:gd name="T18" fmla="*/ 76 w 76"/>
                    <a:gd name="T19" fmla="*/ 22 h 26"/>
                    <a:gd name="T20" fmla="*/ 74 w 76"/>
                    <a:gd name="T21" fmla="*/ 24 h 26"/>
                    <a:gd name="T22" fmla="*/ 68 w 76"/>
                    <a:gd name="T23" fmla="*/ 26 h 26"/>
                    <a:gd name="T24" fmla="*/ 60 w 76"/>
                    <a:gd name="T25" fmla="*/ 26 h 26"/>
                    <a:gd name="T26" fmla="*/ 46 w 76"/>
                    <a:gd name="T27" fmla="*/ 24 h 26"/>
                    <a:gd name="T28" fmla="*/ 46 w 76"/>
                    <a:gd name="T29" fmla="*/ 24 h 26"/>
                    <a:gd name="T30" fmla="*/ 16 w 76"/>
                    <a:gd name="T31" fmla="*/ 14 h 26"/>
                    <a:gd name="T32" fmla="*/ 0 w 76"/>
                    <a:gd name="T33" fmla="*/ 8 h 26"/>
                    <a:gd name="T34" fmla="*/ 0 w 76"/>
                    <a:gd name="T35" fmla="*/ 8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
                    <a:gd name="T55" fmla="*/ 0 h 26"/>
                    <a:gd name="T56" fmla="*/ 76 w 76"/>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 h="26">
                      <a:moveTo>
                        <a:pt x="0" y="8"/>
                      </a:moveTo>
                      <a:lnTo>
                        <a:pt x="0" y="8"/>
                      </a:lnTo>
                      <a:lnTo>
                        <a:pt x="4" y="6"/>
                      </a:lnTo>
                      <a:lnTo>
                        <a:pt x="12" y="2"/>
                      </a:lnTo>
                      <a:lnTo>
                        <a:pt x="22" y="0"/>
                      </a:lnTo>
                      <a:lnTo>
                        <a:pt x="28" y="2"/>
                      </a:lnTo>
                      <a:lnTo>
                        <a:pt x="36" y="4"/>
                      </a:lnTo>
                      <a:lnTo>
                        <a:pt x="76" y="22"/>
                      </a:lnTo>
                      <a:lnTo>
                        <a:pt x="74" y="24"/>
                      </a:lnTo>
                      <a:lnTo>
                        <a:pt x="68" y="26"/>
                      </a:lnTo>
                      <a:lnTo>
                        <a:pt x="60" y="26"/>
                      </a:lnTo>
                      <a:lnTo>
                        <a:pt x="46" y="24"/>
                      </a:lnTo>
                      <a:lnTo>
                        <a:pt x="16" y="14"/>
                      </a:lnTo>
                      <a:lnTo>
                        <a:pt x="0" y="8"/>
                      </a:lnTo>
                      <a:close/>
                    </a:path>
                  </a:pathLst>
                </a:custGeom>
                <a:solidFill>
                  <a:srgbClr val="2B5B0C"/>
                </a:solidFill>
                <a:ln w="9525">
                  <a:noFill/>
                  <a:round/>
                  <a:headEnd/>
                  <a:tailEnd/>
                </a:ln>
              </p:spPr>
              <p:txBody>
                <a:bodyPr/>
                <a:lstStyle/>
                <a:p>
                  <a:endParaRPr lang="zh-TW" altLang="en-US"/>
                </a:p>
              </p:txBody>
            </p:sp>
            <p:sp>
              <p:nvSpPr>
                <p:cNvPr id="25053" name="Freeform 279"/>
                <p:cNvSpPr>
                  <a:spLocks/>
                </p:cNvSpPr>
                <p:nvPr/>
              </p:nvSpPr>
              <p:spPr bwMode="auto">
                <a:xfrm>
                  <a:off x="4740" y="3232"/>
                  <a:ext cx="84" cy="54"/>
                </a:xfrm>
                <a:custGeom>
                  <a:avLst/>
                  <a:gdLst>
                    <a:gd name="T0" fmla="*/ 0 w 84"/>
                    <a:gd name="T1" fmla="*/ 0 h 54"/>
                    <a:gd name="T2" fmla="*/ 0 w 84"/>
                    <a:gd name="T3" fmla="*/ 0 h 54"/>
                    <a:gd name="T4" fmla="*/ 4 w 84"/>
                    <a:gd name="T5" fmla="*/ 0 h 54"/>
                    <a:gd name="T6" fmla="*/ 14 w 84"/>
                    <a:gd name="T7" fmla="*/ 0 h 54"/>
                    <a:gd name="T8" fmla="*/ 28 w 84"/>
                    <a:gd name="T9" fmla="*/ 2 h 54"/>
                    <a:gd name="T10" fmla="*/ 36 w 84"/>
                    <a:gd name="T11" fmla="*/ 6 h 54"/>
                    <a:gd name="T12" fmla="*/ 42 w 84"/>
                    <a:gd name="T13" fmla="*/ 12 h 54"/>
                    <a:gd name="T14" fmla="*/ 42 w 84"/>
                    <a:gd name="T15" fmla="*/ 12 h 54"/>
                    <a:gd name="T16" fmla="*/ 84 w 84"/>
                    <a:gd name="T17" fmla="*/ 54 h 54"/>
                    <a:gd name="T18" fmla="*/ 84 w 84"/>
                    <a:gd name="T19" fmla="*/ 54 h 54"/>
                    <a:gd name="T20" fmla="*/ 82 w 84"/>
                    <a:gd name="T21" fmla="*/ 54 h 54"/>
                    <a:gd name="T22" fmla="*/ 74 w 84"/>
                    <a:gd name="T23" fmla="*/ 54 h 54"/>
                    <a:gd name="T24" fmla="*/ 64 w 84"/>
                    <a:gd name="T25" fmla="*/ 50 h 54"/>
                    <a:gd name="T26" fmla="*/ 56 w 84"/>
                    <a:gd name="T27" fmla="*/ 48 h 54"/>
                    <a:gd name="T28" fmla="*/ 50 w 84"/>
                    <a:gd name="T29" fmla="*/ 42 h 54"/>
                    <a:gd name="T30" fmla="*/ 50 w 84"/>
                    <a:gd name="T31" fmla="*/ 42 h 54"/>
                    <a:gd name="T32" fmla="*/ 0 w 84"/>
                    <a:gd name="T33" fmla="*/ 0 h 54"/>
                    <a:gd name="T34" fmla="*/ 0 w 84"/>
                    <a:gd name="T35" fmla="*/ 0 h 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4"/>
                    <a:gd name="T55" fmla="*/ 0 h 54"/>
                    <a:gd name="T56" fmla="*/ 84 w 84"/>
                    <a:gd name="T57" fmla="*/ 54 h 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4" h="54">
                      <a:moveTo>
                        <a:pt x="0" y="0"/>
                      </a:moveTo>
                      <a:lnTo>
                        <a:pt x="0" y="0"/>
                      </a:lnTo>
                      <a:lnTo>
                        <a:pt x="4" y="0"/>
                      </a:lnTo>
                      <a:lnTo>
                        <a:pt x="14" y="0"/>
                      </a:lnTo>
                      <a:lnTo>
                        <a:pt x="28" y="2"/>
                      </a:lnTo>
                      <a:lnTo>
                        <a:pt x="36" y="6"/>
                      </a:lnTo>
                      <a:lnTo>
                        <a:pt x="42" y="12"/>
                      </a:lnTo>
                      <a:lnTo>
                        <a:pt x="84" y="54"/>
                      </a:lnTo>
                      <a:lnTo>
                        <a:pt x="82" y="54"/>
                      </a:lnTo>
                      <a:lnTo>
                        <a:pt x="74" y="54"/>
                      </a:lnTo>
                      <a:lnTo>
                        <a:pt x="64" y="50"/>
                      </a:lnTo>
                      <a:lnTo>
                        <a:pt x="56" y="48"/>
                      </a:lnTo>
                      <a:lnTo>
                        <a:pt x="50" y="42"/>
                      </a:lnTo>
                      <a:lnTo>
                        <a:pt x="0" y="0"/>
                      </a:lnTo>
                      <a:close/>
                    </a:path>
                  </a:pathLst>
                </a:custGeom>
                <a:solidFill>
                  <a:srgbClr val="2B5B0C"/>
                </a:solidFill>
                <a:ln w="9525">
                  <a:noFill/>
                  <a:round/>
                  <a:headEnd/>
                  <a:tailEnd/>
                </a:ln>
              </p:spPr>
              <p:txBody>
                <a:bodyPr/>
                <a:lstStyle/>
                <a:p>
                  <a:endParaRPr lang="zh-TW" altLang="en-US"/>
                </a:p>
              </p:txBody>
            </p:sp>
            <p:sp>
              <p:nvSpPr>
                <p:cNvPr id="25054" name="Freeform 280"/>
                <p:cNvSpPr>
                  <a:spLocks/>
                </p:cNvSpPr>
                <p:nvPr/>
              </p:nvSpPr>
              <p:spPr bwMode="auto">
                <a:xfrm>
                  <a:off x="4722" y="3112"/>
                  <a:ext cx="24" cy="114"/>
                </a:xfrm>
                <a:custGeom>
                  <a:avLst/>
                  <a:gdLst>
                    <a:gd name="T0" fmla="*/ 22 w 24"/>
                    <a:gd name="T1" fmla="*/ 114 h 114"/>
                    <a:gd name="T2" fmla="*/ 22 w 24"/>
                    <a:gd name="T3" fmla="*/ 114 h 114"/>
                    <a:gd name="T4" fmla="*/ 24 w 24"/>
                    <a:gd name="T5" fmla="*/ 96 h 114"/>
                    <a:gd name="T6" fmla="*/ 22 w 24"/>
                    <a:gd name="T7" fmla="*/ 78 h 114"/>
                    <a:gd name="T8" fmla="*/ 18 w 24"/>
                    <a:gd name="T9" fmla="*/ 56 h 114"/>
                    <a:gd name="T10" fmla="*/ 18 w 24"/>
                    <a:gd name="T11" fmla="*/ 56 h 114"/>
                    <a:gd name="T12" fmla="*/ 6 w 24"/>
                    <a:gd name="T13" fmla="*/ 16 h 114"/>
                    <a:gd name="T14" fmla="*/ 0 w 24"/>
                    <a:gd name="T15" fmla="*/ 0 h 114"/>
                    <a:gd name="T16" fmla="*/ 0 w 24"/>
                    <a:gd name="T17" fmla="*/ 0 h 114"/>
                    <a:gd name="T18" fmla="*/ 0 w 24"/>
                    <a:gd name="T19" fmla="*/ 18 h 114"/>
                    <a:gd name="T20" fmla="*/ 0 w 24"/>
                    <a:gd name="T21" fmla="*/ 36 h 114"/>
                    <a:gd name="T22" fmla="*/ 2 w 24"/>
                    <a:gd name="T23" fmla="*/ 56 h 114"/>
                    <a:gd name="T24" fmla="*/ 2 w 24"/>
                    <a:gd name="T25" fmla="*/ 56 h 114"/>
                    <a:gd name="T26" fmla="*/ 8 w 24"/>
                    <a:gd name="T27" fmla="*/ 76 h 114"/>
                    <a:gd name="T28" fmla="*/ 14 w 24"/>
                    <a:gd name="T29" fmla="*/ 94 h 114"/>
                    <a:gd name="T30" fmla="*/ 22 w 24"/>
                    <a:gd name="T31" fmla="*/ 114 h 114"/>
                    <a:gd name="T32" fmla="*/ 22 w 24"/>
                    <a:gd name="T33" fmla="*/ 114 h 1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114"/>
                    <a:gd name="T53" fmla="*/ 24 w 24"/>
                    <a:gd name="T54" fmla="*/ 114 h 1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114">
                      <a:moveTo>
                        <a:pt x="22" y="114"/>
                      </a:moveTo>
                      <a:lnTo>
                        <a:pt x="22" y="114"/>
                      </a:lnTo>
                      <a:lnTo>
                        <a:pt x="24" y="96"/>
                      </a:lnTo>
                      <a:lnTo>
                        <a:pt x="22" y="78"/>
                      </a:lnTo>
                      <a:lnTo>
                        <a:pt x="18" y="56"/>
                      </a:lnTo>
                      <a:lnTo>
                        <a:pt x="6" y="16"/>
                      </a:lnTo>
                      <a:lnTo>
                        <a:pt x="0" y="0"/>
                      </a:lnTo>
                      <a:lnTo>
                        <a:pt x="0" y="18"/>
                      </a:lnTo>
                      <a:lnTo>
                        <a:pt x="0" y="36"/>
                      </a:lnTo>
                      <a:lnTo>
                        <a:pt x="2" y="56"/>
                      </a:lnTo>
                      <a:lnTo>
                        <a:pt x="8" y="76"/>
                      </a:lnTo>
                      <a:lnTo>
                        <a:pt x="14" y="94"/>
                      </a:lnTo>
                      <a:lnTo>
                        <a:pt x="22" y="114"/>
                      </a:lnTo>
                      <a:close/>
                    </a:path>
                  </a:pathLst>
                </a:custGeom>
                <a:solidFill>
                  <a:srgbClr val="2B5B0C"/>
                </a:solidFill>
                <a:ln w="9525">
                  <a:noFill/>
                  <a:round/>
                  <a:headEnd/>
                  <a:tailEnd/>
                </a:ln>
              </p:spPr>
              <p:txBody>
                <a:bodyPr/>
                <a:lstStyle/>
                <a:p>
                  <a:endParaRPr lang="zh-TW" altLang="en-US"/>
                </a:p>
              </p:txBody>
            </p:sp>
            <p:sp>
              <p:nvSpPr>
                <p:cNvPr id="25055" name="Freeform 281"/>
                <p:cNvSpPr>
                  <a:spLocks/>
                </p:cNvSpPr>
                <p:nvPr/>
              </p:nvSpPr>
              <p:spPr bwMode="auto">
                <a:xfrm>
                  <a:off x="4650" y="3116"/>
                  <a:ext cx="86" cy="134"/>
                </a:xfrm>
                <a:custGeom>
                  <a:avLst/>
                  <a:gdLst>
                    <a:gd name="T0" fmla="*/ 84 w 86"/>
                    <a:gd name="T1" fmla="*/ 134 h 134"/>
                    <a:gd name="T2" fmla="*/ 84 w 86"/>
                    <a:gd name="T3" fmla="*/ 134 h 134"/>
                    <a:gd name="T4" fmla="*/ 86 w 86"/>
                    <a:gd name="T5" fmla="*/ 128 h 134"/>
                    <a:gd name="T6" fmla="*/ 86 w 86"/>
                    <a:gd name="T7" fmla="*/ 116 h 134"/>
                    <a:gd name="T8" fmla="*/ 84 w 86"/>
                    <a:gd name="T9" fmla="*/ 98 h 134"/>
                    <a:gd name="T10" fmla="*/ 82 w 86"/>
                    <a:gd name="T11" fmla="*/ 88 h 134"/>
                    <a:gd name="T12" fmla="*/ 78 w 86"/>
                    <a:gd name="T13" fmla="*/ 78 h 134"/>
                    <a:gd name="T14" fmla="*/ 78 w 86"/>
                    <a:gd name="T15" fmla="*/ 78 h 134"/>
                    <a:gd name="T16" fmla="*/ 72 w 86"/>
                    <a:gd name="T17" fmla="*/ 68 h 134"/>
                    <a:gd name="T18" fmla="*/ 60 w 86"/>
                    <a:gd name="T19" fmla="*/ 56 h 134"/>
                    <a:gd name="T20" fmla="*/ 34 w 86"/>
                    <a:gd name="T21" fmla="*/ 30 h 134"/>
                    <a:gd name="T22" fmla="*/ 0 w 86"/>
                    <a:gd name="T23" fmla="*/ 0 h 134"/>
                    <a:gd name="T24" fmla="*/ 0 w 86"/>
                    <a:gd name="T25" fmla="*/ 0 h 134"/>
                    <a:gd name="T26" fmla="*/ 20 w 86"/>
                    <a:gd name="T27" fmla="*/ 24 h 134"/>
                    <a:gd name="T28" fmla="*/ 34 w 86"/>
                    <a:gd name="T29" fmla="*/ 48 h 134"/>
                    <a:gd name="T30" fmla="*/ 48 w 86"/>
                    <a:gd name="T31" fmla="*/ 72 h 134"/>
                    <a:gd name="T32" fmla="*/ 48 w 86"/>
                    <a:gd name="T33" fmla="*/ 72 h 134"/>
                    <a:gd name="T34" fmla="*/ 58 w 86"/>
                    <a:gd name="T35" fmla="*/ 94 h 134"/>
                    <a:gd name="T36" fmla="*/ 70 w 86"/>
                    <a:gd name="T37" fmla="*/ 114 h 134"/>
                    <a:gd name="T38" fmla="*/ 84 w 86"/>
                    <a:gd name="T39" fmla="*/ 134 h 134"/>
                    <a:gd name="T40" fmla="*/ 84 w 86"/>
                    <a:gd name="T41" fmla="*/ 134 h 1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
                    <a:gd name="T64" fmla="*/ 0 h 134"/>
                    <a:gd name="T65" fmla="*/ 86 w 86"/>
                    <a:gd name="T66" fmla="*/ 134 h 1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 h="134">
                      <a:moveTo>
                        <a:pt x="84" y="134"/>
                      </a:moveTo>
                      <a:lnTo>
                        <a:pt x="84" y="134"/>
                      </a:lnTo>
                      <a:lnTo>
                        <a:pt x="86" y="128"/>
                      </a:lnTo>
                      <a:lnTo>
                        <a:pt x="86" y="116"/>
                      </a:lnTo>
                      <a:lnTo>
                        <a:pt x="84" y="98"/>
                      </a:lnTo>
                      <a:lnTo>
                        <a:pt x="82" y="88"/>
                      </a:lnTo>
                      <a:lnTo>
                        <a:pt x="78" y="78"/>
                      </a:lnTo>
                      <a:lnTo>
                        <a:pt x="72" y="68"/>
                      </a:lnTo>
                      <a:lnTo>
                        <a:pt x="60" y="56"/>
                      </a:lnTo>
                      <a:lnTo>
                        <a:pt x="34" y="30"/>
                      </a:lnTo>
                      <a:lnTo>
                        <a:pt x="0" y="0"/>
                      </a:lnTo>
                      <a:lnTo>
                        <a:pt x="20" y="24"/>
                      </a:lnTo>
                      <a:lnTo>
                        <a:pt x="34" y="48"/>
                      </a:lnTo>
                      <a:lnTo>
                        <a:pt x="48" y="72"/>
                      </a:lnTo>
                      <a:lnTo>
                        <a:pt x="58" y="94"/>
                      </a:lnTo>
                      <a:lnTo>
                        <a:pt x="70" y="114"/>
                      </a:lnTo>
                      <a:lnTo>
                        <a:pt x="84" y="134"/>
                      </a:lnTo>
                      <a:close/>
                    </a:path>
                  </a:pathLst>
                </a:custGeom>
                <a:solidFill>
                  <a:srgbClr val="2B5B0C"/>
                </a:solidFill>
                <a:ln w="9525">
                  <a:noFill/>
                  <a:round/>
                  <a:headEnd/>
                  <a:tailEnd/>
                </a:ln>
              </p:spPr>
              <p:txBody>
                <a:bodyPr/>
                <a:lstStyle/>
                <a:p>
                  <a:endParaRPr lang="zh-TW" altLang="en-US"/>
                </a:p>
              </p:txBody>
            </p:sp>
            <p:sp>
              <p:nvSpPr>
                <p:cNvPr id="25056" name="Freeform 282"/>
                <p:cNvSpPr>
                  <a:spLocks/>
                </p:cNvSpPr>
                <p:nvPr/>
              </p:nvSpPr>
              <p:spPr bwMode="auto">
                <a:xfrm>
                  <a:off x="4656" y="3154"/>
                  <a:ext cx="72" cy="126"/>
                </a:xfrm>
                <a:custGeom>
                  <a:avLst/>
                  <a:gdLst>
                    <a:gd name="T0" fmla="*/ 0 w 72"/>
                    <a:gd name="T1" fmla="*/ 0 h 126"/>
                    <a:gd name="T2" fmla="*/ 0 w 72"/>
                    <a:gd name="T3" fmla="*/ 0 h 126"/>
                    <a:gd name="T4" fmla="*/ 6 w 72"/>
                    <a:gd name="T5" fmla="*/ 4 h 126"/>
                    <a:gd name="T6" fmla="*/ 18 w 72"/>
                    <a:gd name="T7" fmla="*/ 16 h 126"/>
                    <a:gd name="T8" fmla="*/ 32 w 72"/>
                    <a:gd name="T9" fmla="*/ 32 h 126"/>
                    <a:gd name="T10" fmla="*/ 40 w 72"/>
                    <a:gd name="T11" fmla="*/ 42 h 126"/>
                    <a:gd name="T12" fmla="*/ 44 w 72"/>
                    <a:gd name="T13" fmla="*/ 52 h 126"/>
                    <a:gd name="T14" fmla="*/ 44 w 72"/>
                    <a:gd name="T15" fmla="*/ 52 h 126"/>
                    <a:gd name="T16" fmla="*/ 64 w 72"/>
                    <a:gd name="T17" fmla="*/ 98 h 126"/>
                    <a:gd name="T18" fmla="*/ 70 w 72"/>
                    <a:gd name="T19" fmla="*/ 114 h 126"/>
                    <a:gd name="T20" fmla="*/ 72 w 72"/>
                    <a:gd name="T21" fmla="*/ 124 h 126"/>
                    <a:gd name="T22" fmla="*/ 72 w 72"/>
                    <a:gd name="T23" fmla="*/ 124 h 126"/>
                    <a:gd name="T24" fmla="*/ 70 w 72"/>
                    <a:gd name="T25" fmla="*/ 126 h 126"/>
                    <a:gd name="T26" fmla="*/ 68 w 72"/>
                    <a:gd name="T27" fmla="*/ 124 h 126"/>
                    <a:gd name="T28" fmla="*/ 60 w 72"/>
                    <a:gd name="T29" fmla="*/ 118 h 126"/>
                    <a:gd name="T30" fmla="*/ 48 w 72"/>
                    <a:gd name="T31" fmla="*/ 106 h 126"/>
                    <a:gd name="T32" fmla="*/ 36 w 72"/>
                    <a:gd name="T33" fmla="*/ 88 h 126"/>
                    <a:gd name="T34" fmla="*/ 22 w 72"/>
                    <a:gd name="T35" fmla="*/ 68 h 126"/>
                    <a:gd name="T36" fmla="*/ 12 w 72"/>
                    <a:gd name="T37" fmla="*/ 44 h 126"/>
                    <a:gd name="T38" fmla="*/ 4 w 72"/>
                    <a:gd name="T39" fmla="*/ 22 h 126"/>
                    <a:gd name="T40" fmla="*/ 0 w 72"/>
                    <a:gd name="T41" fmla="*/ 12 h 126"/>
                    <a:gd name="T42" fmla="*/ 0 w 72"/>
                    <a:gd name="T43" fmla="*/ 0 h 126"/>
                    <a:gd name="T44" fmla="*/ 0 w 72"/>
                    <a:gd name="T45" fmla="*/ 0 h 1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2"/>
                    <a:gd name="T70" fmla="*/ 0 h 126"/>
                    <a:gd name="T71" fmla="*/ 72 w 72"/>
                    <a:gd name="T72" fmla="*/ 126 h 1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2" h="126">
                      <a:moveTo>
                        <a:pt x="0" y="0"/>
                      </a:moveTo>
                      <a:lnTo>
                        <a:pt x="0" y="0"/>
                      </a:lnTo>
                      <a:lnTo>
                        <a:pt x="6" y="4"/>
                      </a:lnTo>
                      <a:lnTo>
                        <a:pt x="18" y="16"/>
                      </a:lnTo>
                      <a:lnTo>
                        <a:pt x="32" y="32"/>
                      </a:lnTo>
                      <a:lnTo>
                        <a:pt x="40" y="42"/>
                      </a:lnTo>
                      <a:lnTo>
                        <a:pt x="44" y="52"/>
                      </a:lnTo>
                      <a:lnTo>
                        <a:pt x="64" y="98"/>
                      </a:lnTo>
                      <a:lnTo>
                        <a:pt x="70" y="114"/>
                      </a:lnTo>
                      <a:lnTo>
                        <a:pt x="72" y="124"/>
                      </a:lnTo>
                      <a:lnTo>
                        <a:pt x="70" y="126"/>
                      </a:lnTo>
                      <a:lnTo>
                        <a:pt x="68" y="124"/>
                      </a:lnTo>
                      <a:lnTo>
                        <a:pt x="60" y="118"/>
                      </a:lnTo>
                      <a:lnTo>
                        <a:pt x="48" y="106"/>
                      </a:lnTo>
                      <a:lnTo>
                        <a:pt x="36" y="88"/>
                      </a:lnTo>
                      <a:lnTo>
                        <a:pt x="22" y="68"/>
                      </a:lnTo>
                      <a:lnTo>
                        <a:pt x="12" y="44"/>
                      </a:lnTo>
                      <a:lnTo>
                        <a:pt x="4" y="22"/>
                      </a:lnTo>
                      <a:lnTo>
                        <a:pt x="0" y="12"/>
                      </a:lnTo>
                      <a:lnTo>
                        <a:pt x="0" y="0"/>
                      </a:lnTo>
                      <a:close/>
                    </a:path>
                  </a:pathLst>
                </a:custGeom>
                <a:solidFill>
                  <a:srgbClr val="2B5B0C"/>
                </a:solidFill>
                <a:ln w="9525">
                  <a:noFill/>
                  <a:round/>
                  <a:headEnd/>
                  <a:tailEnd/>
                </a:ln>
              </p:spPr>
              <p:txBody>
                <a:bodyPr/>
                <a:lstStyle/>
                <a:p>
                  <a:endParaRPr lang="zh-TW" altLang="en-US"/>
                </a:p>
              </p:txBody>
            </p:sp>
            <p:sp>
              <p:nvSpPr>
                <p:cNvPr id="25057" name="Freeform 283"/>
                <p:cNvSpPr>
                  <a:spLocks/>
                </p:cNvSpPr>
                <p:nvPr/>
              </p:nvSpPr>
              <p:spPr bwMode="auto">
                <a:xfrm>
                  <a:off x="4612" y="3110"/>
                  <a:ext cx="144" cy="342"/>
                </a:xfrm>
                <a:custGeom>
                  <a:avLst/>
                  <a:gdLst>
                    <a:gd name="T0" fmla="*/ 0 w 144"/>
                    <a:gd name="T1" fmla="*/ 0 h 342"/>
                    <a:gd name="T2" fmla="*/ 0 w 144"/>
                    <a:gd name="T3" fmla="*/ 0 h 342"/>
                    <a:gd name="T4" fmla="*/ 16 w 144"/>
                    <a:gd name="T5" fmla="*/ 36 h 342"/>
                    <a:gd name="T6" fmla="*/ 44 w 144"/>
                    <a:gd name="T7" fmla="*/ 92 h 342"/>
                    <a:gd name="T8" fmla="*/ 44 w 144"/>
                    <a:gd name="T9" fmla="*/ 92 h 342"/>
                    <a:gd name="T10" fmla="*/ 60 w 144"/>
                    <a:gd name="T11" fmla="*/ 116 h 342"/>
                    <a:gd name="T12" fmla="*/ 84 w 144"/>
                    <a:gd name="T13" fmla="*/ 158 h 342"/>
                    <a:gd name="T14" fmla="*/ 84 w 144"/>
                    <a:gd name="T15" fmla="*/ 158 h 342"/>
                    <a:gd name="T16" fmla="*/ 106 w 144"/>
                    <a:gd name="T17" fmla="*/ 194 h 342"/>
                    <a:gd name="T18" fmla="*/ 124 w 144"/>
                    <a:gd name="T19" fmla="*/ 232 h 342"/>
                    <a:gd name="T20" fmla="*/ 124 w 144"/>
                    <a:gd name="T21" fmla="*/ 232 h 342"/>
                    <a:gd name="T22" fmla="*/ 130 w 144"/>
                    <a:gd name="T23" fmla="*/ 250 h 342"/>
                    <a:gd name="T24" fmla="*/ 136 w 144"/>
                    <a:gd name="T25" fmla="*/ 270 h 342"/>
                    <a:gd name="T26" fmla="*/ 140 w 144"/>
                    <a:gd name="T27" fmla="*/ 288 h 342"/>
                    <a:gd name="T28" fmla="*/ 142 w 144"/>
                    <a:gd name="T29" fmla="*/ 306 h 342"/>
                    <a:gd name="T30" fmla="*/ 144 w 144"/>
                    <a:gd name="T31" fmla="*/ 332 h 342"/>
                    <a:gd name="T32" fmla="*/ 142 w 144"/>
                    <a:gd name="T33" fmla="*/ 342 h 342"/>
                    <a:gd name="T34" fmla="*/ 132 w 144"/>
                    <a:gd name="T35" fmla="*/ 338 h 342"/>
                    <a:gd name="T36" fmla="*/ 132 w 144"/>
                    <a:gd name="T37" fmla="*/ 338 h 342"/>
                    <a:gd name="T38" fmla="*/ 130 w 144"/>
                    <a:gd name="T39" fmla="*/ 304 h 342"/>
                    <a:gd name="T40" fmla="*/ 128 w 144"/>
                    <a:gd name="T41" fmla="*/ 276 h 342"/>
                    <a:gd name="T42" fmla="*/ 120 w 144"/>
                    <a:gd name="T43" fmla="*/ 246 h 342"/>
                    <a:gd name="T44" fmla="*/ 120 w 144"/>
                    <a:gd name="T45" fmla="*/ 246 h 342"/>
                    <a:gd name="T46" fmla="*/ 112 w 144"/>
                    <a:gd name="T47" fmla="*/ 222 h 342"/>
                    <a:gd name="T48" fmla="*/ 104 w 144"/>
                    <a:gd name="T49" fmla="*/ 202 h 342"/>
                    <a:gd name="T50" fmla="*/ 94 w 144"/>
                    <a:gd name="T51" fmla="*/ 182 h 342"/>
                    <a:gd name="T52" fmla="*/ 80 w 144"/>
                    <a:gd name="T53" fmla="*/ 162 h 342"/>
                    <a:gd name="T54" fmla="*/ 80 w 144"/>
                    <a:gd name="T55" fmla="*/ 162 h 342"/>
                    <a:gd name="T56" fmla="*/ 56 w 144"/>
                    <a:gd name="T57" fmla="*/ 122 h 342"/>
                    <a:gd name="T58" fmla="*/ 34 w 144"/>
                    <a:gd name="T59" fmla="*/ 86 h 342"/>
                    <a:gd name="T60" fmla="*/ 34 w 144"/>
                    <a:gd name="T61" fmla="*/ 86 h 342"/>
                    <a:gd name="T62" fmla="*/ 22 w 144"/>
                    <a:gd name="T63" fmla="*/ 60 h 342"/>
                    <a:gd name="T64" fmla="*/ 10 w 144"/>
                    <a:gd name="T65" fmla="*/ 32 h 342"/>
                    <a:gd name="T66" fmla="*/ 0 w 144"/>
                    <a:gd name="T67" fmla="*/ 0 h 342"/>
                    <a:gd name="T68" fmla="*/ 0 w 144"/>
                    <a:gd name="T69" fmla="*/ 0 h 3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4"/>
                    <a:gd name="T106" fmla="*/ 0 h 342"/>
                    <a:gd name="T107" fmla="*/ 144 w 144"/>
                    <a:gd name="T108" fmla="*/ 342 h 3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4" h="342">
                      <a:moveTo>
                        <a:pt x="0" y="0"/>
                      </a:moveTo>
                      <a:lnTo>
                        <a:pt x="0" y="0"/>
                      </a:lnTo>
                      <a:lnTo>
                        <a:pt x="16" y="36"/>
                      </a:lnTo>
                      <a:lnTo>
                        <a:pt x="44" y="92"/>
                      </a:lnTo>
                      <a:lnTo>
                        <a:pt x="60" y="116"/>
                      </a:lnTo>
                      <a:lnTo>
                        <a:pt x="84" y="158"/>
                      </a:lnTo>
                      <a:lnTo>
                        <a:pt x="106" y="194"/>
                      </a:lnTo>
                      <a:lnTo>
                        <a:pt x="124" y="232"/>
                      </a:lnTo>
                      <a:lnTo>
                        <a:pt x="130" y="250"/>
                      </a:lnTo>
                      <a:lnTo>
                        <a:pt x="136" y="270"/>
                      </a:lnTo>
                      <a:lnTo>
                        <a:pt x="140" y="288"/>
                      </a:lnTo>
                      <a:lnTo>
                        <a:pt x="142" y="306"/>
                      </a:lnTo>
                      <a:lnTo>
                        <a:pt x="144" y="332"/>
                      </a:lnTo>
                      <a:lnTo>
                        <a:pt x="142" y="342"/>
                      </a:lnTo>
                      <a:lnTo>
                        <a:pt x="132" y="338"/>
                      </a:lnTo>
                      <a:lnTo>
                        <a:pt x="130" y="304"/>
                      </a:lnTo>
                      <a:lnTo>
                        <a:pt x="128" y="276"/>
                      </a:lnTo>
                      <a:lnTo>
                        <a:pt x="120" y="246"/>
                      </a:lnTo>
                      <a:lnTo>
                        <a:pt x="112" y="222"/>
                      </a:lnTo>
                      <a:lnTo>
                        <a:pt x="104" y="202"/>
                      </a:lnTo>
                      <a:lnTo>
                        <a:pt x="94" y="182"/>
                      </a:lnTo>
                      <a:lnTo>
                        <a:pt x="80" y="162"/>
                      </a:lnTo>
                      <a:lnTo>
                        <a:pt x="56" y="122"/>
                      </a:lnTo>
                      <a:lnTo>
                        <a:pt x="34" y="86"/>
                      </a:lnTo>
                      <a:lnTo>
                        <a:pt x="22" y="60"/>
                      </a:lnTo>
                      <a:lnTo>
                        <a:pt x="10" y="32"/>
                      </a:lnTo>
                      <a:lnTo>
                        <a:pt x="0" y="0"/>
                      </a:lnTo>
                      <a:close/>
                    </a:path>
                  </a:pathLst>
                </a:custGeom>
                <a:solidFill>
                  <a:srgbClr val="2B5B0C"/>
                </a:solidFill>
                <a:ln w="9525">
                  <a:noFill/>
                  <a:round/>
                  <a:headEnd/>
                  <a:tailEnd/>
                </a:ln>
              </p:spPr>
              <p:txBody>
                <a:bodyPr/>
                <a:lstStyle/>
                <a:p>
                  <a:endParaRPr lang="zh-TW" altLang="en-US"/>
                </a:p>
              </p:txBody>
            </p:sp>
            <p:sp>
              <p:nvSpPr>
                <p:cNvPr id="25058" name="Freeform 284"/>
                <p:cNvSpPr>
                  <a:spLocks/>
                </p:cNvSpPr>
                <p:nvPr/>
              </p:nvSpPr>
              <p:spPr bwMode="auto">
                <a:xfrm>
                  <a:off x="4632" y="3224"/>
                  <a:ext cx="88" cy="176"/>
                </a:xfrm>
                <a:custGeom>
                  <a:avLst/>
                  <a:gdLst>
                    <a:gd name="T0" fmla="*/ 4 w 88"/>
                    <a:gd name="T1" fmla="*/ 176 h 176"/>
                    <a:gd name="T2" fmla="*/ 4 w 88"/>
                    <a:gd name="T3" fmla="*/ 176 h 176"/>
                    <a:gd name="T4" fmla="*/ 2 w 88"/>
                    <a:gd name="T5" fmla="*/ 170 h 176"/>
                    <a:gd name="T6" fmla="*/ 0 w 88"/>
                    <a:gd name="T7" fmla="*/ 154 h 176"/>
                    <a:gd name="T8" fmla="*/ 0 w 88"/>
                    <a:gd name="T9" fmla="*/ 132 h 176"/>
                    <a:gd name="T10" fmla="*/ 2 w 88"/>
                    <a:gd name="T11" fmla="*/ 120 h 176"/>
                    <a:gd name="T12" fmla="*/ 4 w 88"/>
                    <a:gd name="T13" fmla="*/ 108 h 176"/>
                    <a:gd name="T14" fmla="*/ 4 w 88"/>
                    <a:gd name="T15" fmla="*/ 108 h 176"/>
                    <a:gd name="T16" fmla="*/ 12 w 88"/>
                    <a:gd name="T17" fmla="*/ 94 h 176"/>
                    <a:gd name="T18" fmla="*/ 22 w 88"/>
                    <a:gd name="T19" fmla="*/ 76 h 176"/>
                    <a:gd name="T20" fmla="*/ 50 w 88"/>
                    <a:gd name="T21" fmla="*/ 40 h 176"/>
                    <a:gd name="T22" fmla="*/ 76 w 88"/>
                    <a:gd name="T23" fmla="*/ 12 h 176"/>
                    <a:gd name="T24" fmla="*/ 88 w 88"/>
                    <a:gd name="T25" fmla="*/ 0 h 176"/>
                    <a:gd name="T26" fmla="*/ 88 w 88"/>
                    <a:gd name="T27" fmla="*/ 0 h 176"/>
                    <a:gd name="T28" fmla="*/ 68 w 88"/>
                    <a:gd name="T29" fmla="*/ 32 h 176"/>
                    <a:gd name="T30" fmla="*/ 54 w 88"/>
                    <a:gd name="T31" fmla="*/ 62 h 176"/>
                    <a:gd name="T32" fmla="*/ 46 w 88"/>
                    <a:gd name="T33" fmla="*/ 78 h 176"/>
                    <a:gd name="T34" fmla="*/ 42 w 88"/>
                    <a:gd name="T35" fmla="*/ 94 h 176"/>
                    <a:gd name="T36" fmla="*/ 42 w 88"/>
                    <a:gd name="T37" fmla="*/ 94 h 176"/>
                    <a:gd name="T38" fmla="*/ 32 w 88"/>
                    <a:gd name="T39" fmla="*/ 122 h 176"/>
                    <a:gd name="T40" fmla="*/ 20 w 88"/>
                    <a:gd name="T41" fmla="*/ 148 h 176"/>
                    <a:gd name="T42" fmla="*/ 4 w 88"/>
                    <a:gd name="T43" fmla="*/ 176 h 176"/>
                    <a:gd name="T44" fmla="*/ 4 w 88"/>
                    <a:gd name="T45" fmla="*/ 176 h 1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8"/>
                    <a:gd name="T70" fmla="*/ 0 h 176"/>
                    <a:gd name="T71" fmla="*/ 88 w 88"/>
                    <a:gd name="T72" fmla="*/ 176 h 17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8" h="176">
                      <a:moveTo>
                        <a:pt x="4" y="176"/>
                      </a:moveTo>
                      <a:lnTo>
                        <a:pt x="4" y="176"/>
                      </a:lnTo>
                      <a:lnTo>
                        <a:pt x="2" y="170"/>
                      </a:lnTo>
                      <a:lnTo>
                        <a:pt x="0" y="154"/>
                      </a:lnTo>
                      <a:lnTo>
                        <a:pt x="0" y="132"/>
                      </a:lnTo>
                      <a:lnTo>
                        <a:pt x="2" y="120"/>
                      </a:lnTo>
                      <a:lnTo>
                        <a:pt x="4" y="108"/>
                      </a:lnTo>
                      <a:lnTo>
                        <a:pt x="12" y="94"/>
                      </a:lnTo>
                      <a:lnTo>
                        <a:pt x="22" y="76"/>
                      </a:lnTo>
                      <a:lnTo>
                        <a:pt x="50" y="40"/>
                      </a:lnTo>
                      <a:lnTo>
                        <a:pt x="76" y="12"/>
                      </a:lnTo>
                      <a:lnTo>
                        <a:pt x="88" y="0"/>
                      </a:lnTo>
                      <a:lnTo>
                        <a:pt x="68" y="32"/>
                      </a:lnTo>
                      <a:lnTo>
                        <a:pt x="54" y="62"/>
                      </a:lnTo>
                      <a:lnTo>
                        <a:pt x="46" y="78"/>
                      </a:lnTo>
                      <a:lnTo>
                        <a:pt x="42" y="94"/>
                      </a:lnTo>
                      <a:lnTo>
                        <a:pt x="32" y="122"/>
                      </a:lnTo>
                      <a:lnTo>
                        <a:pt x="20" y="148"/>
                      </a:lnTo>
                      <a:lnTo>
                        <a:pt x="4" y="176"/>
                      </a:lnTo>
                      <a:close/>
                    </a:path>
                  </a:pathLst>
                </a:custGeom>
                <a:solidFill>
                  <a:srgbClr val="2B5B0C"/>
                </a:solidFill>
                <a:ln w="9525">
                  <a:noFill/>
                  <a:round/>
                  <a:headEnd/>
                  <a:tailEnd/>
                </a:ln>
              </p:spPr>
              <p:txBody>
                <a:bodyPr/>
                <a:lstStyle/>
                <a:p>
                  <a:endParaRPr lang="zh-TW" altLang="en-US"/>
                </a:p>
              </p:txBody>
            </p:sp>
            <p:sp>
              <p:nvSpPr>
                <p:cNvPr id="25059" name="Freeform 285"/>
                <p:cNvSpPr>
                  <a:spLocks/>
                </p:cNvSpPr>
                <p:nvPr/>
              </p:nvSpPr>
              <p:spPr bwMode="auto">
                <a:xfrm>
                  <a:off x="4648" y="3272"/>
                  <a:ext cx="72" cy="164"/>
                </a:xfrm>
                <a:custGeom>
                  <a:avLst/>
                  <a:gdLst>
                    <a:gd name="T0" fmla="*/ 72 w 72"/>
                    <a:gd name="T1" fmla="*/ 0 h 164"/>
                    <a:gd name="T2" fmla="*/ 72 w 72"/>
                    <a:gd name="T3" fmla="*/ 0 h 164"/>
                    <a:gd name="T4" fmla="*/ 66 w 72"/>
                    <a:gd name="T5" fmla="*/ 4 h 164"/>
                    <a:gd name="T6" fmla="*/ 52 w 72"/>
                    <a:gd name="T7" fmla="*/ 20 h 164"/>
                    <a:gd name="T8" fmla="*/ 44 w 72"/>
                    <a:gd name="T9" fmla="*/ 30 h 164"/>
                    <a:gd name="T10" fmla="*/ 36 w 72"/>
                    <a:gd name="T11" fmla="*/ 42 h 164"/>
                    <a:gd name="T12" fmla="*/ 28 w 72"/>
                    <a:gd name="T13" fmla="*/ 56 h 164"/>
                    <a:gd name="T14" fmla="*/ 24 w 72"/>
                    <a:gd name="T15" fmla="*/ 70 h 164"/>
                    <a:gd name="T16" fmla="*/ 24 w 72"/>
                    <a:gd name="T17" fmla="*/ 70 h 164"/>
                    <a:gd name="T18" fmla="*/ 8 w 72"/>
                    <a:gd name="T19" fmla="*/ 128 h 164"/>
                    <a:gd name="T20" fmla="*/ 2 w 72"/>
                    <a:gd name="T21" fmla="*/ 150 h 164"/>
                    <a:gd name="T22" fmla="*/ 0 w 72"/>
                    <a:gd name="T23" fmla="*/ 162 h 164"/>
                    <a:gd name="T24" fmla="*/ 0 w 72"/>
                    <a:gd name="T25" fmla="*/ 162 h 164"/>
                    <a:gd name="T26" fmla="*/ 2 w 72"/>
                    <a:gd name="T27" fmla="*/ 164 h 164"/>
                    <a:gd name="T28" fmla="*/ 6 w 72"/>
                    <a:gd name="T29" fmla="*/ 162 h 164"/>
                    <a:gd name="T30" fmla="*/ 14 w 72"/>
                    <a:gd name="T31" fmla="*/ 152 h 164"/>
                    <a:gd name="T32" fmla="*/ 26 w 72"/>
                    <a:gd name="T33" fmla="*/ 136 h 164"/>
                    <a:gd name="T34" fmla="*/ 40 w 72"/>
                    <a:gd name="T35" fmla="*/ 112 h 164"/>
                    <a:gd name="T36" fmla="*/ 52 w 72"/>
                    <a:gd name="T37" fmla="*/ 84 h 164"/>
                    <a:gd name="T38" fmla="*/ 64 w 72"/>
                    <a:gd name="T39" fmla="*/ 56 h 164"/>
                    <a:gd name="T40" fmla="*/ 70 w 72"/>
                    <a:gd name="T41" fmla="*/ 26 h 164"/>
                    <a:gd name="T42" fmla="*/ 72 w 72"/>
                    <a:gd name="T43" fmla="*/ 12 h 164"/>
                    <a:gd name="T44" fmla="*/ 72 w 72"/>
                    <a:gd name="T45" fmla="*/ 0 h 164"/>
                    <a:gd name="T46" fmla="*/ 72 w 72"/>
                    <a:gd name="T47" fmla="*/ 0 h 16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2"/>
                    <a:gd name="T73" fmla="*/ 0 h 164"/>
                    <a:gd name="T74" fmla="*/ 72 w 72"/>
                    <a:gd name="T75" fmla="*/ 164 h 16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2" h="164">
                      <a:moveTo>
                        <a:pt x="72" y="0"/>
                      </a:moveTo>
                      <a:lnTo>
                        <a:pt x="72" y="0"/>
                      </a:lnTo>
                      <a:lnTo>
                        <a:pt x="66" y="4"/>
                      </a:lnTo>
                      <a:lnTo>
                        <a:pt x="52" y="20"/>
                      </a:lnTo>
                      <a:lnTo>
                        <a:pt x="44" y="30"/>
                      </a:lnTo>
                      <a:lnTo>
                        <a:pt x="36" y="42"/>
                      </a:lnTo>
                      <a:lnTo>
                        <a:pt x="28" y="56"/>
                      </a:lnTo>
                      <a:lnTo>
                        <a:pt x="24" y="70"/>
                      </a:lnTo>
                      <a:lnTo>
                        <a:pt x="8" y="128"/>
                      </a:lnTo>
                      <a:lnTo>
                        <a:pt x="2" y="150"/>
                      </a:lnTo>
                      <a:lnTo>
                        <a:pt x="0" y="162"/>
                      </a:lnTo>
                      <a:lnTo>
                        <a:pt x="2" y="164"/>
                      </a:lnTo>
                      <a:lnTo>
                        <a:pt x="6" y="162"/>
                      </a:lnTo>
                      <a:lnTo>
                        <a:pt x="14" y="152"/>
                      </a:lnTo>
                      <a:lnTo>
                        <a:pt x="26" y="136"/>
                      </a:lnTo>
                      <a:lnTo>
                        <a:pt x="40" y="112"/>
                      </a:lnTo>
                      <a:lnTo>
                        <a:pt x="52" y="84"/>
                      </a:lnTo>
                      <a:lnTo>
                        <a:pt x="64" y="56"/>
                      </a:lnTo>
                      <a:lnTo>
                        <a:pt x="70" y="26"/>
                      </a:lnTo>
                      <a:lnTo>
                        <a:pt x="72" y="12"/>
                      </a:lnTo>
                      <a:lnTo>
                        <a:pt x="72" y="0"/>
                      </a:lnTo>
                      <a:close/>
                    </a:path>
                  </a:pathLst>
                </a:custGeom>
                <a:solidFill>
                  <a:srgbClr val="2B5B0C"/>
                </a:solidFill>
                <a:ln w="9525">
                  <a:noFill/>
                  <a:round/>
                  <a:headEnd/>
                  <a:tailEnd/>
                </a:ln>
              </p:spPr>
              <p:txBody>
                <a:bodyPr/>
                <a:lstStyle/>
                <a:p>
                  <a:endParaRPr lang="zh-TW" altLang="en-US"/>
                </a:p>
              </p:txBody>
            </p:sp>
            <p:sp>
              <p:nvSpPr>
                <p:cNvPr id="25060" name="Freeform 286"/>
                <p:cNvSpPr>
                  <a:spLocks/>
                </p:cNvSpPr>
                <p:nvPr/>
              </p:nvSpPr>
              <p:spPr bwMode="auto">
                <a:xfrm>
                  <a:off x="4516" y="3448"/>
                  <a:ext cx="128" cy="122"/>
                </a:xfrm>
                <a:custGeom>
                  <a:avLst/>
                  <a:gdLst>
                    <a:gd name="T0" fmla="*/ 110 w 128"/>
                    <a:gd name="T1" fmla="*/ 22 h 122"/>
                    <a:gd name="T2" fmla="*/ 110 w 128"/>
                    <a:gd name="T3" fmla="*/ 22 h 122"/>
                    <a:gd name="T4" fmla="*/ 102 w 128"/>
                    <a:gd name="T5" fmla="*/ 14 h 122"/>
                    <a:gd name="T6" fmla="*/ 90 w 128"/>
                    <a:gd name="T7" fmla="*/ 6 h 122"/>
                    <a:gd name="T8" fmla="*/ 78 w 128"/>
                    <a:gd name="T9" fmla="*/ 2 h 122"/>
                    <a:gd name="T10" fmla="*/ 66 w 128"/>
                    <a:gd name="T11" fmla="*/ 0 h 122"/>
                    <a:gd name="T12" fmla="*/ 54 w 128"/>
                    <a:gd name="T13" fmla="*/ 0 h 122"/>
                    <a:gd name="T14" fmla="*/ 42 w 128"/>
                    <a:gd name="T15" fmla="*/ 2 h 122"/>
                    <a:gd name="T16" fmla="*/ 30 w 128"/>
                    <a:gd name="T17" fmla="*/ 6 h 122"/>
                    <a:gd name="T18" fmla="*/ 20 w 128"/>
                    <a:gd name="T19" fmla="*/ 14 h 122"/>
                    <a:gd name="T20" fmla="*/ 20 w 128"/>
                    <a:gd name="T21" fmla="*/ 14 h 122"/>
                    <a:gd name="T22" fmla="*/ 12 w 128"/>
                    <a:gd name="T23" fmla="*/ 22 h 122"/>
                    <a:gd name="T24" fmla="*/ 6 w 128"/>
                    <a:gd name="T25" fmla="*/ 32 h 122"/>
                    <a:gd name="T26" fmla="*/ 2 w 128"/>
                    <a:gd name="T27" fmla="*/ 44 h 122"/>
                    <a:gd name="T28" fmla="*/ 0 w 128"/>
                    <a:gd name="T29" fmla="*/ 56 h 122"/>
                    <a:gd name="T30" fmla="*/ 0 w 128"/>
                    <a:gd name="T31" fmla="*/ 68 h 122"/>
                    <a:gd name="T32" fmla="*/ 4 w 128"/>
                    <a:gd name="T33" fmla="*/ 80 h 122"/>
                    <a:gd name="T34" fmla="*/ 8 w 128"/>
                    <a:gd name="T35" fmla="*/ 90 h 122"/>
                    <a:gd name="T36" fmla="*/ 16 w 128"/>
                    <a:gd name="T37" fmla="*/ 100 h 122"/>
                    <a:gd name="T38" fmla="*/ 16 w 128"/>
                    <a:gd name="T39" fmla="*/ 100 h 122"/>
                    <a:gd name="T40" fmla="*/ 26 w 128"/>
                    <a:gd name="T41" fmla="*/ 110 h 122"/>
                    <a:gd name="T42" fmla="*/ 38 w 128"/>
                    <a:gd name="T43" fmla="*/ 116 h 122"/>
                    <a:gd name="T44" fmla="*/ 48 w 128"/>
                    <a:gd name="T45" fmla="*/ 120 h 122"/>
                    <a:gd name="T46" fmla="*/ 60 w 128"/>
                    <a:gd name="T47" fmla="*/ 122 h 122"/>
                    <a:gd name="T48" fmla="*/ 74 w 128"/>
                    <a:gd name="T49" fmla="*/ 122 h 122"/>
                    <a:gd name="T50" fmla="*/ 84 w 128"/>
                    <a:gd name="T51" fmla="*/ 120 h 122"/>
                    <a:gd name="T52" fmla="*/ 96 w 128"/>
                    <a:gd name="T53" fmla="*/ 116 h 122"/>
                    <a:gd name="T54" fmla="*/ 106 w 128"/>
                    <a:gd name="T55" fmla="*/ 110 h 122"/>
                    <a:gd name="T56" fmla="*/ 106 w 128"/>
                    <a:gd name="T57" fmla="*/ 110 h 122"/>
                    <a:gd name="T58" fmla="*/ 116 w 128"/>
                    <a:gd name="T59" fmla="*/ 100 h 122"/>
                    <a:gd name="T60" fmla="*/ 122 w 128"/>
                    <a:gd name="T61" fmla="*/ 90 h 122"/>
                    <a:gd name="T62" fmla="*/ 126 w 128"/>
                    <a:gd name="T63" fmla="*/ 80 h 122"/>
                    <a:gd name="T64" fmla="*/ 128 w 128"/>
                    <a:gd name="T65" fmla="*/ 68 h 122"/>
                    <a:gd name="T66" fmla="*/ 126 w 128"/>
                    <a:gd name="T67" fmla="*/ 56 h 122"/>
                    <a:gd name="T68" fmla="*/ 124 w 128"/>
                    <a:gd name="T69" fmla="*/ 44 h 122"/>
                    <a:gd name="T70" fmla="*/ 118 w 128"/>
                    <a:gd name="T71" fmla="*/ 32 h 122"/>
                    <a:gd name="T72" fmla="*/ 110 w 128"/>
                    <a:gd name="T73" fmla="*/ 22 h 122"/>
                    <a:gd name="T74" fmla="*/ 110 w 128"/>
                    <a:gd name="T75" fmla="*/ 22 h 1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8"/>
                    <a:gd name="T115" fmla="*/ 0 h 122"/>
                    <a:gd name="T116" fmla="*/ 128 w 128"/>
                    <a:gd name="T117" fmla="*/ 122 h 1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8" h="122">
                      <a:moveTo>
                        <a:pt x="110" y="22"/>
                      </a:moveTo>
                      <a:lnTo>
                        <a:pt x="110" y="22"/>
                      </a:lnTo>
                      <a:lnTo>
                        <a:pt x="102" y="14"/>
                      </a:lnTo>
                      <a:lnTo>
                        <a:pt x="90" y="6"/>
                      </a:lnTo>
                      <a:lnTo>
                        <a:pt x="78" y="2"/>
                      </a:lnTo>
                      <a:lnTo>
                        <a:pt x="66" y="0"/>
                      </a:lnTo>
                      <a:lnTo>
                        <a:pt x="54" y="0"/>
                      </a:lnTo>
                      <a:lnTo>
                        <a:pt x="42" y="2"/>
                      </a:lnTo>
                      <a:lnTo>
                        <a:pt x="30" y="6"/>
                      </a:lnTo>
                      <a:lnTo>
                        <a:pt x="20" y="14"/>
                      </a:lnTo>
                      <a:lnTo>
                        <a:pt x="12" y="22"/>
                      </a:lnTo>
                      <a:lnTo>
                        <a:pt x="6" y="32"/>
                      </a:lnTo>
                      <a:lnTo>
                        <a:pt x="2" y="44"/>
                      </a:lnTo>
                      <a:lnTo>
                        <a:pt x="0" y="56"/>
                      </a:lnTo>
                      <a:lnTo>
                        <a:pt x="0" y="68"/>
                      </a:lnTo>
                      <a:lnTo>
                        <a:pt x="4" y="80"/>
                      </a:lnTo>
                      <a:lnTo>
                        <a:pt x="8" y="90"/>
                      </a:lnTo>
                      <a:lnTo>
                        <a:pt x="16" y="100"/>
                      </a:lnTo>
                      <a:lnTo>
                        <a:pt x="26" y="110"/>
                      </a:lnTo>
                      <a:lnTo>
                        <a:pt x="38" y="116"/>
                      </a:lnTo>
                      <a:lnTo>
                        <a:pt x="48" y="120"/>
                      </a:lnTo>
                      <a:lnTo>
                        <a:pt x="60" y="122"/>
                      </a:lnTo>
                      <a:lnTo>
                        <a:pt x="74" y="122"/>
                      </a:lnTo>
                      <a:lnTo>
                        <a:pt x="84" y="120"/>
                      </a:lnTo>
                      <a:lnTo>
                        <a:pt x="96" y="116"/>
                      </a:lnTo>
                      <a:lnTo>
                        <a:pt x="106" y="110"/>
                      </a:lnTo>
                      <a:lnTo>
                        <a:pt x="116" y="100"/>
                      </a:lnTo>
                      <a:lnTo>
                        <a:pt x="122" y="90"/>
                      </a:lnTo>
                      <a:lnTo>
                        <a:pt x="126" y="80"/>
                      </a:lnTo>
                      <a:lnTo>
                        <a:pt x="128" y="68"/>
                      </a:lnTo>
                      <a:lnTo>
                        <a:pt x="126" y="56"/>
                      </a:lnTo>
                      <a:lnTo>
                        <a:pt x="124" y="44"/>
                      </a:lnTo>
                      <a:lnTo>
                        <a:pt x="118" y="32"/>
                      </a:lnTo>
                      <a:lnTo>
                        <a:pt x="110" y="22"/>
                      </a:lnTo>
                      <a:close/>
                    </a:path>
                  </a:pathLst>
                </a:custGeom>
                <a:solidFill>
                  <a:srgbClr val="FFBF00"/>
                </a:solidFill>
                <a:ln w="9525">
                  <a:noFill/>
                  <a:round/>
                  <a:headEnd/>
                  <a:tailEnd/>
                </a:ln>
              </p:spPr>
              <p:txBody>
                <a:bodyPr/>
                <a:lstStyle/>
                <a:p>
                  <a:endParaRPr lang="zh-TW" altLang="en-US"/>
                </a:p>
              </p:txBody>
            </p:sp>
            <p:sp>
              <p:nvSpPr>
                <p:cNvPr id="25061" name="Freeform 287"/>
                <p:cNvSpPr>
                  <a:spLocks/>
                </p:cNvSpPr>
                <p:nvPr/>
              </p:nvSpPr>
              <p:spPr bwMode="auto">
                <a:xfrm>
                  <a:off x="4582" y="3512"/>
                  <a:ext cx="74" cy="72"/>
                </a:xfrm>
                <a:custGeom>
                  <a:avLst/>
                  <a:gdLst>
                    <a:gd name="T0" fmla="*/ 64 w 74"/>
                    <a:gd name="T1" fmla="*/ 14 h 72"/>
                    <a:gd name="T2" fmla="*/ 64 w 74"/>
                    <a:gd name="T3" fmla="*/ 14 h 72"/>
                    <a:gd name="T4" fmla="*/ 58 w 74"/>
                    <a:gd name="T5" fmla="*/ 8 h 72"/>
                    <a:gd name="T6" fmla="*/ 52 w 74"/>
                    <a:gd name="T7" fmla="*/ 4 h 72"/>
                    <a:gd name="T8" fmla="*/ 46 w 74"/>
                    <a:gd name="T9" fmla="*/ 2 h 72"/>
                    <a:gd name="T10" fmla="*/ 38 w 74"/>
                    <a:gd name="T11" fmla="*/ 0 h 72"/>
                    <a:gd name="T12" fmla="*/ 32 w 74"/>
                    <a:gd name="T13" fmla="*/ 0 h 72"/>
                    <a:gd name="T14" fmla="*/ 24 w 74"/>
                    <a:gd name="T15" fmla="*/ 2 h 72"/>
                    <a:gd name="T16" fmla="*/ 18 w 74"/>
                    <a:gd name="T17" fmla="*/ 4 h 72"/>
                    <a:gd name="T18" fmla="*/ 12 w 74"/>
                    <a:gd name="T19" fmla="*/ 8 h 72"/>
                    <a:gd name="T20" fmla="*/ 12 w 74"/>
                    <a:gd name="T21" fmla="*/ 8 h 72"/>
                    <a:gd name="T22" fmla="*/ 6 w 74"/>
                    <a:gd name="T23" fmla="*/ 14 h 72"/>
                    <a:gd name="T24" fmla="*/ 2 w 74"/>
                    <a:gd name="T25" fmla="*/ 20 h 72"/>
                    <a:gd name="T26" fmla="*/ 0 w 74"/>
                    <a:gd name="T27" fmla="*/ 26 h 72"/>
                    <a:gd name="T28" fmla="*/ 0 w 74"/>
                    <a:gd name="T29" fmla="*/ 32 h 72"/>
                    <a:gd name="T30" fmla="*/ 0 w 74"/>
                    <a:gd name="T31" fmla="*/ 40 h 72"/>
                    <a:gd name="T32" fmla="*/ 2 w 74"/>
                    <a:gd name="T33" fmla="*/ 46 h 72"/>
                    <a:gd name="T34" fmla="*/ 4 w 74"/>
                    <a:gd name="T35" fmla="*/ 54 h 72"/>
                    <a:gd name="T36" fmla="*/ 10 w 74"/>
                    <a:gd name="T37" fmla="*/ 60 h 72"/>
                    <a:gd name="T38" fmla="*/ 10 w 74"/>
                    <a:gd name="T39" fmla="*/ 60 h 72"/>
                    <a:gd name="T40" fmla="*/ 14 w 74"/>
                    <a:gd name="T41" fmla="*/ 64 h 72"/>
                    <a:gd name="T42" fmla="*/ 20 w 74"/>
                    <a:gd name="T43" fmla="*/ 68 h 72"/>
                    <a:gd name="T44" fmla="*/ 28 w 74"/>
                    <a:gd name="T45" fmla="*/ 70 h 72"/>
                    <a:gd name="T46" fmla="*/ 34 w 74"/>
                    <a:gd name="T47" fmla="*/ 72 h 72"/>
                    <a:gd name="T48" fmla="*/ 42 w 74"/>
                    <a:gd name="T49" fmla="*/ 72 h 72"/>
                    <a:gd name="T50" fmla="*/ 48 w 74"/>
                    <a:gd name="T51" fmla="*/ 70 h 72"/>
                    <a:gd name="T52" fmla="*/ 56 w 74"/>
                    <a:gd name="T53" fmla="*/ 68 h 72"/>
                    <a:gd name="T54" fmla="*/ 62 w 74"/>
                    <a:gd name="T55" fmla="*/ 64 h 72"/>
                    <a:gd name="T56" fmla="*/ 62 w 74"/>
                    <a:gd name="T57" fmla="*/ 64 h 72"/>
                    <a:gd name="T58" fmla="*/ 66 w 74"/>
                    <a:gd name="T59" fmla="*/ 60 h 72"/>
                    <a:gd name="T60" fmla="*/ 70 w 74"/>
                    <a:gd name="T61" fmla="*/ 54 h 72"/>
                    <a:gd name="T62" fmla="*/ 72 w 74"/>
                    <a:gd name="T63" fmla="*/ 46 h 72"/>
                    <a:gd name="T64" fmla="*/ 74 w 74"/>
                    <a:gd name="T65" fmla="*/ 40 h 72"/>
                    <a:gd name="T66" fmla="*/ 74 w 74"/>
                    <a:gd name="T67" fmla="*/ 32 h 72"/>
                    <a:gd name="T68" fmla="*/ 72 w 74"/>
                    <a:gd name="T69" fmla="*/ 26 h 72"/>
                    <a:gd name="T70" fmla="*/ 68 w 74"/>
                    <a:gd name="T71" fmla="*/ 20 h 72"/>
                    <a:gd name="T72" fmla="*/ 64 w 74"/>
                    <a:gd name="T73" fmla="*/ 14 h 72"/>
                    <a:gd name="T74" fmla="*/ 64 w 74"/>
                    <a:gd name="T75" fmla="*/ 14 h 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4"/>
                    <a:gd name="T115" fmla="*/ 0 h 72"/>
                    <a:gd name="T116" fmla="*/ 74 w 74"/>
                    <a:gd name="T117" fmla="*/ 72 h 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4" h="72">
                      <a:moveTo>
                        <a:pt x="64" y="14"/>
                      </a:moveTo>
                      <a:lnTo>
                        <a:pt x="64" y="14"/>
                      </a:lnTo>
                      <a:lnTo>
                        <a:pt x="58" y="8"/>
                      </a:lnTo>
                      <a:lnTo>
                        <a:pt x="52" y="4"/>
                      </a:lnTo>
                      <a:lnTo>
                        <a:pt x="46" y="2"/>
                      </a:lnTo>
                      <a:lnTo>
                        <a:pt x="38" y="0"/>
                      </a:lnTo>
                      <a:lnTo>
                        <a:pt x="32" y="0"/>
                      </a:lnTo>
                      <a:lnTo>
                        <a:pt x="24" y="2"/>
                      </a:lnTo>
                      <a:lnTo>
                        <a:pt x="18" y="4"/>
                      </a:lnTo>
                      <a:lnTo>
                        <a:pt x="12" y="8"/>
                      </a:lnTo>
                      <a:lnTo>
                        <a:pt x="6" y="14"/>
                      </a:lnTo>
                      <a:lnTo>
                        <a:pt x="2" y="20"/>
                      </a:lnTo>
                      <a:lnTo>
                        <a:pt x="0" y="26"/>
                      </a:lnTo>
                      <a:lnTo>
                        <a:pt x="0" y="32"/>
                      </a:lnTo>
                      <a:lnTo>
                        <a:pt x="0" y="40"/>
                      </a:lnTo>
                      <a:lnTo>
                        <a:pt x="2" y="46"/>
                      </a:lnTo>
                      <a:lnTo>
                        <a:pt x="4" y="54"/>
                      </a:lnTo>
                      <a:lnTo>
                        <a:pt x="10" y="60"/>
                      </a:lnTo>
                      <a:lnTo>
                        <a:pt x="14" y="64"/>
                      </a:lnTo>
                      <a:lnTo>
                        <a:pt x="20" y="68"/>
                      </a:lnTo>
                      <a:lnTo>
                        <a:pt x="28" y="70"/>
                      </a:lnTo>
                      <a:lnTo>
                        <a:pt x="34" y="72"/>
                      </a:lnTo>
                      <a:lnTo>
                        <a:pt x="42" y="72"/>
                      </a:lnTo>
                      <a:lnTo>
                        <a:pt x="48" y="70"/>
                      </a:lnTo>
                      <a:lnTo>
                        <a:pt x="56" y="68"/>
                      </a:lnTo>
                      <a:lnTo>
                        <a:pt x="62" y="64"/>
                      </a:lnTo>
                      <a:lnTo>
                        <a:pt x="66" y="60"/>
                      </a:lnTo>
                      <a:lnTo>
                        <a:pt x="70" y="54"/>
                      </a:lnTo>
                      <a:lnTo>
                        <a:pt x="72" y="46"/>
                      </a:lnTo>
                      <a:lnTo>
                        <a:pt x="74" y="40"/>
                      </a:lnTo>
                      <a:lnTo>
                        <a:pt x="74" y="32"/>
                      </a:lnTo>
                      <a:lnTo>
                        <a:pt x="72" y="26"/>
                      </a:lnTo>
                      <a:lnTo>
                        <a:pt x="68" y="20"/>
                      </a:lnTo>
                      <a:lnTo>
                        <a:pt x="64" y="14"/>
                      </a:lnTo>
                      <a:close/>
                    </a:path>
                  </a:pathLst>
                </a:custGeom>
                <a:solidFill>
                  <a:srgbClr val="FFA300"/>
                </a:solidFill>
                <a:ln w="9525">
                  <a:noFill/>
                  <a:round/>
                  <a:headEnd/>
                  <a:tailEnd/>
                </a:ln>
              </p:spPr>
              <p:txBody>
                <a:bodyPr/>
                <a:lstStyle/>
                <a:p>
                  <a:endParaRPr lang="zh-TW" altLang="en-US"/>
                </a:p>
              </p:txBody>
            </p:sp>
            <p:sp>
              <p:nvSpPr>
                <p:cNvPr id="25062" name="Freeform 288"/>
                <p:cNvSpPr>
                  <a:spLocks/>
                </p:cNvSpPr>
                <p:nvPr/>
              </p:nvSpPr>
              <p:spPr bwMode="auto">
                <a:xfrm>
                  <a:off x="4518" y="3400"/>
                  <a:ext cx="110" cy="106"/>
                </a:xfrm>
                <a:custGeom>
                  <a:avLst/>
                  <a:gdLst>
                    <a:gd name="T0" fmla="*/ 96 w 110"/>
                    <a:gd name="T1" fmla="*/ 18 h 106"/>
                    <a:gd name="T2" fmla="*/ 96 w 110"/>
                    <a:gd name="T3" fmla="*/ 18 h 106"/>
                    <a:gd name="T4" fmla="*/ 88 w 110"/>
                    <a:gd name="T5" fmla="*/ 12 h 106"/>
                    <a:gd name="T6" fmla="*/ 78 w 110"/>
                    <a:gd name="T7" fmla="*/ 6 h 106"/>
                    <a:gd name="T8" fmla="*/ 68 w 110"/>
                    <a:gd name="T9" fmla="*/ 2 h 106"/>
                    <a:gd name="T10" fmla="*/ 58 w 110"/>
                    <a:gd name="T11" fmla="*/ 0 h 106"/>
                    <a:gd name="T12" fmla="*/ 46 w 110"/>
                    <a:gd name="T13" fmla="*/ 0 h 106"/>
                    <a:gd name="T14" fmla="*/ 36 w 110"/>
                    <a:gd name="T15" fmla="*/ 2 h 106"/>
                    <a:gd name="T16" fmla="*/ 26 w 110"/>
                    <a:gd name="T17" fmla="*/ 6 h 106"/>
                    <a:gd name="T18" fmla="*/ 18 w 110"/>
                    <a:gd name="T19" fmla="*/ 12 h 106"/>
                    <a:gd name="T20" fmla="*/ 18 w 110"/>
                    <a:gd name="T21" fmla="*/ 12 h 106"/>
                    <a:gd name="T22" fmla="*/ 10 w 110"/>
                    <a:gd name="T23" fmla="*/ 20 h 106"/>
                    <a:gd name="T24" fmla="*/ 4 w 110"/>
                    <a:gd name="T25" fmla="*/ 28 h 106"/>
                    <a:gd name="T26" fmla="*/ 0 w 110"/>
                    <a:gd name="T27" fmla="*/ 38 h 106"/>
                    <a:gd name="T28" fmla="*/ 0 w 110"/>
                    <a:gd name="T29" fmla="*/ 48 h 106"/>
                    <a:gd name="T30" fmla="*/ 0 w 110"/>
                    <a:gd name="T31" fmla="*/ 58 h 106"/>
                    <a:gd name="T32" fmla="*/ 2 w 110"/>
                    <a:gd name="T33" fmla="*/ 68 h 106"/>
                    <a:gd name="T34" fmla="*/ 6 w 110"/>
                    <a:gd name="T35" fmla="*/ 78 h 106"/>
                    <a:gd name="T36" fmla="*/ 14 w 110"/>
                    <a:gd name="T37" fmla="*/ 88 h 106"/>
                    <a:gd name="T38" fmla="*/ 14 w 110"/>
                    <a:gd name="T39" fmla="*/ 88 h 106"/>
                    <a:gd name="T40" fmla="*/ 22 w 110"/>
                    <a:gd name="T41" fmla="*/ 96 h 106"/>
                    <a:gd name="T42" fmla="*/ 32 w 110"/>
                    <a:gd name="T43" fmla="*/ 102 h 106"/>
                    <a:gd name="T44" fmla="*/ 42 w 110"/>
                    <a:gd name="T45" fmla="*/ 106 h 106"/>
                    <a:gd name="T46" fmla="*/ 52 w 110"/>
                    <a:gd name="T47" fmla="*/ 106 h 106"/>
                    <a:gd name="T48" fmla="*/ 64 w 110"/>
                    <a:gd name="T49" fmla="*/ 106 h 106"/>
                    <a:gd name="T50" fmla="*/ 74 w 110"/>
                    <a:gd name="T51" fmla="*/ 104 h 106"/>
                    <a:gd name="T52" fmla="*/ 84 w 110"/>
                    <a:gd name="T53" fmla="*/ 100 h 106"/>
                    <a:gd name="T54" fmla="*/ 92 w 110"/>
                    <a:gd name="T55" fmla="*/ 94 h 106"/>
                    <a:gd name="T56" fmla="*/ 92 w 110"/>
                    <a:gd name="T57" fmla="*/ 94 h 106"/>
                    <a:gd name="T58" fmla="*/ 100 w 110"/>
                    <a:gd name="T59" fmla="*/ 88 h 106"/>
                    <a:gd name="T60" fmla="*/ 106 w 110"/>
                    <a:gd name="T61" fmla="*/ 78 h 106"/>
                    <a:gd name="T62" fmla="*/ 110 w 110"/>
                    <a:gd name="T63" fmla="*/ 68 h 106"/>
                    <a:gd name="T64" fmla="*/ 110 w 110"/>
                    <a:gd name="T65" fmla="*/ 58 h 106"/>
                    <a:gd name="T66" fmla="*/ 110 w 110"/>
                    <a:gd name="T67" fmla="*/ 48 h 106"/>
                    <a:gd name="T68" fmla="*/ 108 w 110"/>
                    <a:gd name="T69" fmla="*/ 38 h 106"/>
                    <a:gd name="T70" fmla="*/ 102 w 110"/>
                    <a:gd name="T71" fmla="*/ 28 h 106"/>
                    <a:gd name="T72" fmla="*/ 96 w 110"/>
                    <a:gd name="T73" fmla="*/ 18 h 106"/>
                    <a:gd name="T74" fmla="*/ 96 w 110"/>
                    <a:gd name="T75" fmla="*/ 18 h 1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0"/>
                    <a:gd name="T115" fmla="*/ 0 h 106"/>
                    <a:gd name="T116" fmla="*/ 110 w 110"/>
                    <a:gd name="T117" fmla="*/ 106 h 10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0" h="106">
                      <a:moveTo>
                        <a:pt x="96" y="18"/>
                      </a:moveTo>
                      <a:lnTo>
                        <a:pt x="96" y="18"/>
                      </a:lnTo>
                      <a:lnTo>
                        <a:pt x="88" y="12"/>
                      </a:lnTo>
                      <a:lnTo>
                        <a:pt x="78" y="6"/>
                      </a:lnTo>
                      <a:lnTo>
                        <a:pt x="68" y="2"/>
                      </a:lnTo>
                      <a:lnTo>
                        <a:pt x="58" y="0"/>
                      </a:lnTo>
                      <a:lnTo>
                        <a:pt x="46" y="0"/>
                      </a:lnTo>
                      <a:lnTo>
                        <a:pt x="36" y="2"/>
                      </a:lnTo>
                      <a:lnTo>
                        <a:pt x="26" y="6"/>
                      </a:lnTo>
                      <a:lnTo>
                        <a:pt x="18" y="12"/>
                      </a:lnTo>
                      <a:lnTo>
                        <a:pt x="10" y="20"/>
                      </a:lnTo>
                      <a:lnTo>
                        <a:pt x="4" y="28"/>
                      </a:lnTo>
                      <a:lnTo>
                        <a:pt x="0" y="38"/>
                      </a:lnTo>
                      <a:lnTo>
                        <a:pt x="0" y="48"/>
                      </a:lnTo>
                      <a:lnTo>
                        <a:pt x="0" y="58"/>
                      </a:lnTo>
                      <a:lnTo>
                        <a:pt x="2" y="68"/>
                      </a:lnTo>
                      <a:lnTo>
                        <a:pt x="6" y="78"/>
                      </a:lnTo>
                      <a:lnTo>
                        <a:pt x="14" y="88"/>
                      </a:lnTo>
                      <a:lnTo>
                        <a:pt x="22" y="96"/>
                      </a:lnTo>
                      <a:lnTo>
                        <a:pt x="32" y="102"/>
                      </a:lnTo>
                      <a:lnTo>
                        <a:pt x="42" y="106"/>
                      </a:lnTo>
                      <a:lnTo>
                        <a:pt x="52" y="106"/>
                      </a:lnTo>
                      <a:lnTo>
                        <a:pt x="64" y="106"/>
                      </a:lnTo>
                      <a:lnTo>
                        <a:pt x="74" y="104"/>
                      </a:lnTo>
                      <a:lnTo>
                        <a:pt x="84" y="100"/>
                      </a:lnTo>
                      <a:lnTo>
                        <a:pt x="92" y="94"/>
                      </a:lnTo>
                      <a:lnTo>
                        <a:pt x="100" y="88"/>
                      </a:lnTo>
                      <a:lnTo>
                        <a:pt x="106" y="78"/>
                      </a:lnTo>
                      <a:lnTo>
                        <a:pt x="110" y="68"/>
                      </a:lnTo>
                      <a:lnTo>
                        <a:pt x="110" y="58"/>
                      </a:lnTo>
                      <a:lnTo>
                        <a:pt x="110" y="48"/>
                      </a:lnTo>
                      <a:lnTo>
                        <a:pt x="108" y="38"/>
                      </a:lnTo>
                      <a:lnTo>
                        <a:pt x="102" y="28"/>
                      </a:lnTo>
                      <a:lnTo>
                        <a:pt x="96" y="18"/>
                      </a:lnTo>
                      <a:close/>
                    </a:path>
                  </a:pathLst>
                </a:custGeom>
                <a:solidFill>
                  <a:srgbClr val="FFBF00"/>
                </a:solidFill>
                <a:ln w="9525">
                  <a:noFill/>
                  <a:round/>
                  <a:headEnd/>
                  <a:tailEnd/>
                </a:ln>
              </p:spPr>
              <p:txBody>
                <a:bodyPr/>
                <a:lstStyle/>
                <a:p>
                  <a:endParaRPr lang="zh-TW" altLang="en-US"/>
                </a:p>
              </p:txBody>
            </p:sp>
            <p:sp>
              <p:nvSpPr>
                <p:cNvPr id="25063" name="Freeform 289"/>
                <p:cNvSpPr>
                  <a:spLocks/>
                </p:cNvSpPr>
                <p:nvPr/>
              </p:nvSpPr>
              <p:spPr bwMode="auto">
                <a:xfrm>
                  <a:off x="4502" y="3252"/>
                  <a:ext cx="72" cy="70"/>
                </a:xfrm>
                <a:custGeom>
                  <a:avLst/>
                  <a:gdLst>
                    <a:gd name="T0" fmla="*/ 62 w 72"/>
                    <a:gd name="T1" fmla="*/ 12 h 70"/>
                    <a:gd name="T2" fmla="*/ 62 w 72"/>
                    <a:gd name="T3" fmla="*/ 12 h 70"/>
                    <a:gd name="T4" fmla="*/ 56 w 72"/>
                    <a:gd name="T5" fmla="*/ 8 h 70"/>
                    <a:gd name="T6" fmla="*/ 50 w 72"/>
                    <a:gd name="T7" fmla="*/ 4 h 70"/>
                    <a:gd name="T8" fmla="*/ 44 w 72"/>
                    <a:gd name="T9" fmla="*/ 2 h 70"/>
                    <a:gd name="T10" fmla="*/ 38 w 72"/>
                    <a:gd name="T11" fmla="*/ 0 h 70"/>
                    <a:gd name="T12" fmla="*/ 30 w 72"/>
                    <a:gd name="T13" fmla="*/ 0 h 70"/>
                    <a:gd name="T14" fmla="*/ 24 w 72"/>
                    <a:gd name="T15" fmla="*/ 2 h 70"/>
                    <a:gd name="T16" fmla="*/ 18 w 72"/>
                    <a:gd name="T17" fmla="*/ 4 h 70"/>
                    <a:gd name="T18" fmla="*/ 12 w 72"/>
                    <a:gd name="T19" fmla="*/ 8 h 70"/>
                    <a:gd name="T20" fmla="*/ 12 w 72"/>
                    <a:gd name="T21" fmla="*/ 8 h 70"/>
                    <a:gd name="T22" fmla="*/ 6 w 72"/>
                    <a:gd name="T23" fmla="*/ 12 h 70"/>
                    <a:gd name="T24" fmla="*/ 2 w 72"/>
                    <a:gd name="T25" fmla="*/ 18 h 70"/>
                    <a:gd name="T26" fmla="*/ 0 w 72"/>
                    <a:gd name="T27" fmla="*/ 24 h 70"/>
                    <a:gd name="T28" fmla="*/ 0 w 72"/>
                    <a:gd name="T29" fmla="*/ 32 h 70"/>
                    <a:gd name="T30" fmla="*/ 0 w 72"/>
                    <a:gd name="T31" fmla="*/ 38 h 70"/>
                    <a:gd name="T32" fmla="*/ 2 w 72"/>
                    <a:gd name="T33" fmla="*/ 44 h 70"/>
                    <a:gd name="T34" fmla="*/ 4 w 72"/>
                    <a:gd name="T35" fmla="*/ 50 h 70"/>
                    <a:gd name="T36" fmla="*/ 10 w 72"/>
                    <a:gd name="T37" fmla="*/ 56 h 70"/>
                    <a:gd name="T38" fmla="*/ 10 w 72"/>
                    <a:gd name="T39" fmla="*/ 56 h 70"/>
                    <a:gd name="T40" fmla="*/ 14 w 72"/>
                    <a:gd name="T41" fmla="*/ 62 h 70"/>
                    <a:gd name="T42" fmla="*/ 20 w 72"/>
                    <a:gd name="T43" fmla="*/ 66 h 70"/>
                    <a:gd name="T44" fmla="*/ 26 w 72"/>
                    <a:gd name="T45" fmla="*/ 68 h 70"/>
                    <a:gd name="T46" fmla="*/ 34 w 72"/>
                    <a:gd name="T47" fmla="*/ 70 h 70"/>
                    <a:gd name="T48" fmla="*/ 40 w 72"/>
                    <a:gd name="T49" fmla="*/ 70 h 70"/>
                    <a:gd name="T50" fmla="*/ 48 w 72"/>
                    <a:gd name="T51" fmla="*/ 68 h 70"/>
                    <a:gd name="T52" fmla="*/ 54 w 72"/>
                    <a:gd name="T53" fmla="*/ 66 h 70"/>
                    <a:gd name="T54" fmla="*/ 60 w 72"/>
                    <a:gd name="T55" fmla="*/ 62 h 70"/>
                    <a:gd name="T56" fmla="*/ 60 w 72"/>
                    <a:gd name="T57" fmla="*/ 62 h 70"/>
                    <a:gd name="T58" fmla="*/ 64 w 72"/>
                    <a:gd name="T59" fmla="*/ 56 h 70"/>
                    <a:gd name="T60" fmla="*/ 68 w 72"/>
                    <a:gd name="T61" fmla="*/ 50 h 70"/>
                    <a:gd name="T62" fmla="*/ 70 w 72"/>
                    <a:gd name="T63" fmla="*/ 44 h 70"/>
                    <a:gd name="T64" fmla="*/ 72 w 72"/>
                    <a:gd name="T65" fmla="*/ 38 h 70"/>
                    <a:gd name="T66" fmla="*/ 70 w 72"/>
                    <a:gd name="T67" fmla="*/ 32 h 70"/>
                    <a:gd name="T68" fmla="*/ 70 w 72"/>
                    <a:gd name="T69" fmla="*/ 24 h 70"/>
                    <a:gd name="T70" fmla="*/ 66 w 72"/>
                    <a:gd name="T71" fmla="*/ 18 h 70"/>
                    <a:gd name="T72" fmla="*/ 62 w 72"/>
                    <a:gd name="T73" fmla="*/ 12 h 70"/>
                    <a:gd name="T74" fmla="*/ 62 w 72"/>
                    <a:gd name="T75" fmla="*/ 12 h 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
                    <a:gd name="T115" fmla="*/ 0 h 70"/>
                    <a:gd name="T116" fmla="*/ 72 w 72"/>
                    <a:gd name="T117" fmla="*/ 70 h 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 h="70">
                      <a:moveTo>
                        <a:pt x="62" y="12"/>
                      </a:moveTo>
                      <a:lnTo>
                        <a:pt x="62" y="12"/>
                      </a:lnTo>
                      <a:lnTo>
                        <a:pt x="56" y="8"/>
                      </a:lnTo>
                      <a:lnTo>
                        <a:pt x="50" y="4"/>
                      </a:lnTo>
                      <a:lnTo>
                        <a:pt x="44" y="2"/>
                      </a:lnTo>
                      <a:lnTo>
                        <a:pt x="38" y="0"/>
                      </a:lnTo>
                      <a:lnTo>
                        <a:pt x="30" y="0"/>
                      </a:lnTo>
                      <a:lnTo>
                        <a:pt x="24" y="2"/>
                      </a:lnTo>
                      <a:lnTo>
                        <a:pt x="18" y="4"/>
                      </a:lnTo>
                      <a:lnTo>
                        <a:pt x="12" y="8"/>
                      </a:lnTo>
                      <a:lnTo>
                        <a:pt x="6" y="12"/>
                      </a:lnTo>
                      <a:lnTo>
                        <a:pt x="2" y="18"/>
                      </a:lnTo>
                      <a:lnTo>
                        <a:pt x="0" y="24"/>
                      </a:lnTo>
                      <a:lnTo>
                        <a:pt x="0" y="32"/>
                      </a:lnTo>
                      <a:lnTo>
                        <a:pt x="0" y="38"/>
                      </a:lnTo>
                      <a:lnTo>
                        <a:pt x="2" y="44"/>
                      </a:lnTo>
                      <a:lnTo>
                        <a:pt x="4" y="50"/>
                      </a:lnTo>
                      <a:lnTo>
                        <a:pt x="10" y="56"/>
                      </a:lnTo>
                      <a:lnTo>
                        <a:pt x="14" y="62"/>
                      </a:lnTo>
                      <a:lnTo>
                        <a:pt x="20" y="66"/>
                      </a:lnTo>
                      <a:lnTo>
                        <a:pt x="26" y="68"/>
                      </a:lnTo>
                      <a:lnTo>
                        <a:pt x="34" y="70"/>
                      </a:lnTo>
                      <a:lnTo>
                        <a:pt x="40" y="70"/>
                      </a:lnTo>
                      <a:lnTo>
                        <a:pt x="48" y="68"/>
                      </a:lnTo>
                      <a:lnTo>
                        <a:pt x="54" y="66"/>
                      </a:lnTo>
                      <a:lnTo>
                        <a:pt x="60" y="62"/>
                      </a:lnTo>
                      <a:lnTo>
                        <a:pt x="64" y="56"/>
                      </a:lnTo>
                      <a:lnTo>
                        <a:pt x="68" y="50"/>
                      </a:lnTo>
                      <a:lnTo>
                        <a:pt x="70" y="44"/>
                      </a:lnTo>
                      <a:lnTo>
                        <a:pt x="72" y="38"/>
                      </a:lnTo>
                      <a:lnTo>
                        <a:pt x="70" y="32"/>
                      </a:lnTo>
                      <a:lnTo>
                        <a:pt x="70" y="24"/>
                      </a:lnTo>
                      <a:lnTo>
                        <a:pt x="66" y="18"/>
                      </a:lnTo>
                      <a:lnTo>
                        <a:pt x="62" y="12"/>
                      </a:lnTo>
                      <a:close/>
                    </a:path>
                  </a:pathLst>
                </a:custGeom>
                <a:solidFill>
                  <a:srgbClr val="FFBF00"/>
                </a:solidFill>
                <a:ln w="9525">
                  <a:noFill/>
                  <a:round/>
                  <a:headEnd/>
                  <a:tailEnd/>
                </a:ln>
              </p:spPr>
              <p:txBody>
                <a:bodyPr/>
                <a:lstStyle/>
                <a:p>
                  <a:endParaRPr lang="zh-TW" altLang="en-US"/>
                </a:p>
              </p:txBody>
            </p:sp>
            <p:sp>
              <p:nvSpPr>
                <p:cNvPr id="25064" name="Freeform 290"/>
                <p:cNvSpPr>
                  <a:spLocks/>
                </p:cNvSpPr>
                <p:nvPr/>
              </p:nvSpPr>
              <p:spPr bwMode="auto">
                <a:xfrm>
                  <a:off x="4544" y="3356"/>
                  <a:ext cx="54" cy="54"/>
                </a:xfrm>
                <a:custGeom>
                  <a:avLst/>
                  <a:gdLst>
                    <a:gd name="T0" fmla="*/ 52 w 54"/>
                    <a:gd name="T1" fmla="*/ 16 h 54"/>
                    <a:gd name="T2" fmla="*/ 52 w 54"/>
                    <a:gd name="T3" fmla="*/ 16 h 54"/>
                    <a:gd name="T4" fmla="*/ 46 w 54"/>
                    <a:gd name="T5" fmla="*/ 8 h 54"/>
                    <a:gd name="T6" fmla="*/ 36 w 54"/>
                    <a:gd name="T7" fmla="*/ 2 h 54"/>
                    <a:gd name="T8" fmla="*/ 26 w 54"/>
                    <a:gd name="T9" fmla="*/ 0 h 54"/>
                    <a:gd name="T10" fmla="*/ 16 w 54"/>
                    <a:gd name="T11" fmla="*/ 4 h 54"/>
                    <a:gd name="T12" fmla="*/ 16 w 54"/>
                    <a:gd name="T13" fmla="*/ 4 h 54"/>
                    <a:gd name="T14" fmla="*/ 8 w 54"/>
                    <a:gd name="T15" fmla="*/ 10 h 54"/>
                    <a:gd name="T16" fmla="*/ 2 w 54"/>
                    <a:gd name="T17" fmla="*/ 18 h 54"/>
                    <a:gd name="T18" fmla="*/ 0 w 54"/>
                    <a:gd name="T19" fmla="*/ 28 h 54"/>
                    <a:gd name="T20" fmla="*/ 4 w 54"/>
                    <a:gd name="T21" fmla="*/ 38 h 54"/>
                    <a:gd name="T22" fmla="*/ 4 w 54"/>
                    <a:gd name="T23" fmla="*/ 38 h 54"/>
                    <a:gd name="T24" fmla="*/ 10 w 54"/>
                    <a:gd name="T25" fmla="*/ 48 h 54"/>
                    <a:gd name="T26" fmla="*/ 18 w 54"/>
                    <a:gd name="T27" fmla="*/ 52 h 54"/>
                    <a:gd name="T28" fmla="*/ 28 w 54"/>
                    <a:gd name="T29" fmla="*/ 54 h 54"/>
                    <a:gd name="T30" fmla="*/ 40 w 54"/>
                    <a:gd name="T31" fmla="*/ 52 h 54"/>
                    <a:gd name="T32" fmla="*/ 40 w 54"/>
                    <a:gd name="T33" fmla="*/ 52 h 54"/>
                    <a:gd name="T34" fmla="*/ 48 w 54"/>
                    <a:gd name="T35" fmla="*/ 46 h 54"/>
                    <a:gd name="T36" fmla="*/ 52 w 54"/>
                    <a:gd name="T37" fmla="*/ 36 h 54"/>
                    <a:gd name="T38" fmla="*/ 54 w 54"/>
                    <a:gd name="T39" fmla="*/ 26 h 54"/>
                    <a:gd name="T40" fmla="*/ 52 w 54"/>
                    <a:gd name="T41" fmla="*/ 16 h 54"/>
                    <a:gd name="T42" fmla="*/ 52 w 54"/>
                    <a:gd name="T43" fmla="*/ 16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54"/>
                    <a:gd name="T68" fmla="*/ 54 w 54"/>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54">
                      <a:moveTo>
                        <a:pt x="52" y="16"/>
                      </a:moveTo>
                      <a:lnTo>
                        <a:pt x="52" y="16"/>
                      </a:lnTo>
                      <a:lnTo>
                        <a:pt x="46" y="8"/>
                      </a:lnTo>
                      <a:lnTo>
                        <a:pt x="36" y="2"/>
                      </a:lnTo>
                      <a:lnTo>
                        <a:pt x="26" y="0"/>
                      </a:lnTo>
                      <a:lnTo>
                        <a:pt x="16" y="4"/>
                      </a:lnTo>
                      <a:lnTo>
                        <a:pt x="8" y="10"/>
                      </a:lnTo>
                      <a:lnTo>
                        <a:pt x="2" y="18"/>
                      </a:lnTo>
                      <a:lnTo>
                        <a:pt x="0" y="28"/>
                      </a:lnTo>
                      <a:lnTo>
                        <a:pt x="4" y="38"/>
                      </a:lnTo>
                      <a:lnTo>
                        <a:pt x="10" y="48"/>
                      </a:lnTo>
                      <a:lnTo>
                        <a:pt x="18" y="52"/>
                      </a:lnTo>
                      <a:lnTo>
                        <a:pt x="28" y="54"/>
                      </a:lnTo>
                      <a:lnTo>
                        <a:pt x="40" y="52"/>
                      </a:lnTo>
                      <a:lnTo>
                        <a:pt x="48" y="46"/>
                      </a:lnTo>
                      <a:lnTo>
                        <a:pt x="52" y="36"/>
                      </a:lnTo>
                      <a:lnTo>
                        <a:pt x="54" y="26"/>
                      </a:lnTo>
                      <a:lnTo>
                        <a:pt x="52" y="16"/>
                      </a:lnTo>
                      <a:close/>
                    </a:path>
                  </a:pathLst>
                </a:custGeom>
                <a:solidFill>
                  <a:srgbClr val="FFA300"/>
                </a:solidFill>
                <a:ln w="9525">
                  <a:noFill/>
                  <a:round/>
                  <a:headEnd/>
                  <a:tailEnd/>
                </a:ln>
              </p:spPr>
              <p:txBody>
                <a:bodyPr/>
                <a:lstStyle/>
                <a:p>
                  <a:endParaRPr lang="zh-TW" altLang="en-US"/>
                </a:p>
              </p:txBody>
            </p:sp>
            <p:sp>
              <p:nvSpPr>
                <p:cNvPr id="25065" name="Freeform 291"/>
                <p:cNvSpPr>
                  <a:spLocks/>
                </p:cNvSpPr>
                <p:nvPr/>
              </p:nvSpPr>
              <p:spPr bwMode="auto">
                <a:xfrm>
                  <a:off x="4528" y="3312"/>
                  <a:ext cx="54" cy="54"/>
                </a:xfrm>
                <a:custGeom>
                  <a:avLst/>
                  <a:gdLst>
                    <a:gd name="T0" fmla="*/ 54 w 54"/>
                    <a:gd name="T1" fmla="*/ 26 h 54"/>
                    <a:gd name="T2" fmla="*/ 54 w 54"/>
                    <a:gd name="T3" fmla="*/ 26 h 54"/>
                    <a:gd name="T4" fmla="*/ 52 w 54"/>
                    <a:gd name="T5" fmla="*/ 16 h 54"/>
                    <a:gd name="T6" fmla="*/ 46 w 54"/>
                    <a:gd name="T7" fmla="*/ 8 h 54"/>
                    <a:gd name="T8" fmla="*/ 36 w 54"/>
                    <a:gd name="T9" fmla="*/ 2 h 54"/>
                    <a:gd name="T10" fmla="*/ 26 w 54"/>
                    <a:gd name="T11" fmla="*/ 0 h 54"/>
                    <a:gd name="T12" fmla="*/ 26 w 54"/>
                    <a:gd name="T13" fmla="*/ 0 h 54"/>
                    <a:gd name="T14" fmla="*/ 16 w 54"/>
                    <a:gd name="T15" fmla="*/ 2 h 54"/>
                    <a:gd name="T16" fmla="*/ 8 w 54"/>
                    <a:gd name="T17" fmla="*/ 8 h 54"/>
                    <a:gd name="T18" fmla="*/ 2 w 54"/>
                    <a:gd name="T19" fmla="*/ 16 h 54"/>
                    <a:gd name="T20" fmla="*/ 0 w 54"/>
                    <a:gd name="T21" fmla="*/ 26 h 54"/>
                    <a:gd name="T22" fmla="*/ 0 w 54"/>
                    <a:gd name="T23" fmla="*/ 26 h 54"/>
                    <a:gd name="T24" fmla="*/ 2 w 54"/>
                    <a:gd name="T25" fmla="*/ 38 h 54"/>
                    <a:gd name="T26" fmla="*/ 8 w 54"/>
                    <a:gd name="T27" fmla="*/ 46 h 54"/>
                    <a:gd name="T28" fmla="*/ 16 w 54"/>
                    <a:gd name="T29" fmla="*/ 52 h 54"/>
                    <a:gd name="T30" fmla="*/ 26 w 54"/>
                    <a:gd name="T31" fmla="*/ 54 h 54"/>
                    <a:gd name="T32" fmla="*/ 26 w 54"/>
                    <a:gd name="T33" fmla="*/ 54 h 54"/>
                    <a:gd name="T34" fmla="*/ 36 w 54"/>
                    <a:gd name="T35" fmla="*/ 52 h 54"/>
                    <a:gd name="T36" fmla="*/ 46 w 54"/>
                    <a:gd name="T37" fmla="*/ 46 h 54"/>
                    <a:gd name="T38" fmla="*/ 52 w 54"/>
                    <a:gd name="T39" fmla="*/ 36 h 54"/>
                    <a:gd name="T40" fmla="*/ 54 w 54"/>
                    <a:gd name="T41" fmla="*/ 26 h 54"/>
                    <a:gd name="T42" fmla="*/ 54 w 54"/>
                    <a:gd name="T43" fmla="*/ 26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54"/>
                    <a:gd name="T68" fmla="*/ 54 w 54"/>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54">
                      <a:moveTo>
                        <a:pt x="54" y="26"/>
                      </a:moveTo>
                      <a:lnTo>
                        <a:pt x="54" y="26"/>
                      </a:lnTo>
                      <a:lnTo>
                        <a:pt x="52" y="16"/>
                      </a:lnTo>
                      <a:lnTo>
                        <a:pt x="46" y="8"/>
                      </a:lnTo>
                      <a:lnTo>
                        <a:pt x="36" y="2"/>
                      </a:lnTo>
                      <a:lnTo>
                        <a:pt x="26" y="0"/>
                      </a:lnTo>
                      <a:lnTo>
                        <a:pt x="16" y="2"/>
                      </a:lnTo>
                      <a:lnTo>
                        <a:pt x="8" y="8"/>
                      </a:lnTo>
                      <a:lnTo>
                        <a:pt x="2" y="16"/>
                      </a:lnTo>
                      <a:lnTo>
                        <a:pt x="0" y="26"/>
                      </a:lnTo>
                      <a:lnTo>
                        <a:pt x="2" y="38"/>
                      </a:lnTo>
                      <a:lnTo>
                        <a:pt x="8" y="46"/>
                      </a:lnTo>
                      <a:lnTo>
                        <a:pt x="16" y="52"/>
                      </a:lnTo>
                      <a:lnTo>
                        <a:pt x="26" y="54"/>
                      </a:lnTo>
                      <a:lnTo>
                        <a:pt x="36" y="52"/>
                      </a:lnTo>
                      <a:lnTo>
                        <a:pt x="46" y="46"/>
                      </a:lnTo>
                      <a:lnTo>
                        <a:pt x="52" y="36"/>
                      </a:lnTo>
                      <a:lnTo>
                        <a:pt x="54" y="26"/>
                      </a:lnTo>
                      <a:close/>
                    </a:path>
                  </a:pathLst>
                </a:custGeom>
                <a:solidFill>
                  <a:srgbClr val="FFBF00"/>
                </a:solidFill>
                <a:ln w="9525">
                  <a:noFill/>
                  <a:round/>
                  <a:headEnd/>
                  <a:tailEnd/>
                </a:ln>
              </p:spPr>
              <p:txBody>
                <a:bodyPr/>
                <a:lstStyle/>
                <a:p>
                  <a:endParaRPr lang="zh-TW" altLang="en-US"/>
                </a:p>
              </p:txBody>
            </p:sp>
            <p:sp>
              <p:nvSpPr>
                <p:cNvPr id="25066" name="Freeform 292"/>
                <p:cNvSpPr>
                  <a:spLocks/>
                </p:cNvSpPr>
                <p:nvPr/>
              </p:nvSpPr>
              <p:spPr bwMode="auto">
                <a:xfrm>
                  <a:off x="4600" y="3414"/>
                  <a:ext cx="62" cy="60"/>
                </a:xfrm>
                <a:custGeom>
                  <a:avLst/>
                  <a:gdLst>
                    <a:gd name="T0" fmla="*/ 54 w 62"/>
                    <a:gd name="T1" fmla="*/ 10 h 60"/>
                    <a:gd name="T2" fmla="*/ 54 w 62"/>
                    <a:gd name="T3" fmla="*/ 10 h 60"/>
                    <a:gd name="T4" fmla="*/ 48 w 62"/>
                    <a:gd name="T5" fmla="*/ 6 h 60"/>
                    <a:gd name="T6" fmla="*/ 44 w 62"/>
                    <a:gd name="T7" fmla="*/ 2 h 60"/>
                    <a:gd name="T8" fmla="*/ 32 w 62"/>
                    <a:gd name="T9" fmla="*/ 0 h 60"/>
                    <a:gd name="T10" fmla="*/ 20 w 62"/>
                    <a:gd name="T11" fmla="*/ 0 h 60"/>
                    <a:gd name="T12" fmla="*/ 14 w 62"/>
                    <a:gd name="T13" fmla="*/ 2 h 60"/>
                    <a:gd name="T14" fmla="*/ 10 w 62"/>
                    <a:gd name="T15" fmla="*/ 6 h 60"/>
                    <a:gd name="T16" fmla="*/ 10 w 62"/>
                    <a:gd name="T17" fmla="*/ 6 h 60"/>
                    <a:gd name="T18" fmla="*/ 6 w 62"/>
                    <a:gd name="T19" fmla="*/ 10 h 60"/>
                    <a:gd name="T20" fmla="*/ 2 w 62"/>
                    <a:gd name="T21" fmla="*/ 16 h 60"/>
                    <a:gd name="T22" fmla="*/ 0 w 62"/>
                    <a:gd name="T23" fmla="*/ 26 h 60"/>
                    <a:gd name="T24" fmla="*/ 0 w 62"/>
                    <a:gd name="T25" fmla="*/ 38 h 60"/>
                    <a:gd name="T26" fmla="*/ 4 w 62"/>
                    <a:gd name="T27" fmla="*/ 44 h 60"/>
                    <a:gd name="T28" fmla="*/ 8 w 62"/>
                    <a:gd name="T29" fmla="*/ 48 h 60"/>
                    <a:gd name="T30" fmla="*/ 8 w 62"/>
                    <a:gd name="T31" fmla="*/ 48 h 60"/>
                    <a:gd name="T32" fmla="*/ 12 w 62"/>
                    <a:gd name="T33" fmla="*/ 54 h 60"/>
                    <a:gd name="T34" fmla="*/ 18 w 62"/>
                    <a:gd name="T35" fmla="*/ 56 h 60"/>
                    <a:gd name="T36" fmla="*/ 30 w 62"/>
                    <a:gd name="T37" fmla="*/ 60 h 60"/>
                    <a:gd name="T38" fmla="*/ 42 w 62"/>
                    <a:gd name="T39" fmla="*/ 58 h 60"/>
                    <a:gd name="T40" fmla="*/ 46 w 62"/>
                    <a:gd name="T41" fmla="*/ 56 h 60"/>
                    <a:gd name="T42" fmla="*/ 52 w 62"/>
                    <a:gd name="T43" fmla="*/ 54 h 60"/>
                    <a:gd name="T44" fmla="*/ 52 w 62"/>
                    <a:gd name="T45" fmla="*/ 54 h 60"/>
                    <a:gd name="T46" fmla="*/ 56 w 62"/>
                    <a:gd name="T47" fmla="*/ 48 h 60"/>
                    <a:gd name="T48" fmla="*/ 60 w 62"/>
                    <a:gd name="T49" fmla="*/ 44 h 60"/>
                    <a:gd name="T50" fmla="*/ 62 w 62"/>
                    <a:gd name="T51" fmla="*/ 32 h 60"/>
                    <a:gd name="T52" fmla="*/ 60 w 62"/>
                    <a:gd name="T53" fmla="*/ 20 h 60"/>
                    <a:gd name="T54" fmla="*/ 58 w 62"/>
                    <a:gd name="T55" fmla="*/ 16 h 60"/>
                    <a:gd name="T56" fmla="*/ 54 w 62"/>
                    <a:gd name="T57" fmla="*/ 10 h 60"/>
                    <a:gd name="T58" fmla="*/ 54 w 62"/>
                    <a:gd name="T59" fmla="*/ 10 h 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2"/>
                    <a:gd name="T91" fmla="*/ 0 h 60"/>
                    <a:gd name="T92" fmla="*/ 62 w 62"/>
                    <a:gd name="T93" fmla="*/ 60 h 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2" h="60">
                      <a:moveTo>
                        <a:pt x="54" y="10"/>
                      </a:moveTo>
                      <a:lnTo>
                        <a:pt x="54" y="10"/>
                      </a:lnTo>
                      <a:lnTo>
                        <a:pt x="48" y="6"/>
                      </a:lnTo>
                      <a:lnTo>
                        <a:pt x="44" y="2"/>
                      </a:lnTo>
                      <a:lnTo>
                        <a:pt x="32" y="0"/>
                      </a:lnTo>
                      <a:lnTo>
                        <a:pt x="20" y="0"/>
                      </a:lnTo>
                      <a:lnTo>
                        <a:pt x="14" y="2"/>
                      </a:lnTo>
                      <a:lnTo>
                        <a:pt x="10" y="6"/>
                      </a:lnTo>
                      <a:lnTo>
                        <a:pt x="6" y="10"/>
                      </a:lnTo>
                      <a:lnTo>
                        <a:pt x="2" y="16"/>
                      </a:lnTo>
                      <a:lnTo>
                        <a:pt x="0" y="26"/>
                      </a:lnTo>
                      <a:lnTo>
                        <a:pt x="0" y="38"/>
                      </a:lnTo>
                      <a:lnTo>
                        <a:pt x="4" y="44"/>
                      </a:lnTo>
                      <a:lnTo>
                        <a:pt x="8" y="48"/>
                      </a:lnTo>
                      <a:lnTo>
                        <a:pt x="12" y="54"/>
                      </a:lnTo>
                      <a:lnTo>
                        <a:pt x="18" y="56"/>
                      </a:lnTo>
                      <a:lnTo>
                        <a:pt x="30" y="60"/>
                      </a:lnTo>
                      <a:lnTo>
                        <a:pt x="42" y="58"/>
                      </a:lnTo>
                      <a:lnTo>
                        <a:pt x="46" y="56"/>
                      </a:lnTo>
                      <a:lnTo>
                        <a:pt x="52" y="54"/>
                      </a:lnTo>
                      <a:lnTo>
                        <a:pt x="56" y="48"/>
                      </a:lnTo>
                      <a:lnTo>
                        <a:pt x="60" y="44"/>
                      </a:lnTo>
                      <a:lnTo>
                        <a:pt x="62" y="32"/>
                      </a:lnTo>
                      <a:lnTo>
                        <a:pt x="60" y="20"/>
                      </a:lnTo>
                      <a:lnTo>
                        <a:pt x="58" y="16"/>
                      </a:lnTo>
                      <a:lnTo>
                        <a:pt x="54" y="10"/>
                      </a:lnTo>
                      <a:close/>
                    </a:path>
                  </a:pathLst>
                </a:custGeom>
                <a:solidFill>
                  <a:srgbClr val="FFA300"/>
                </a:solidFill>
                <a:ln w="9525">
                  <a:noFill/>
                  <a:round/>
                  <a:headEnd/>
                  <a:tailEnd/>
                </a:ln>
              </p:spPr>
              <p:txBody>
                <a:bodyPr/>
                <a:lstStyle/>
                <a:p>
                  <a:endParaRPr lang="zh-TW" altLang="en-US"/>
                </a:p>
              </p:txBody>
            </p:sp>
            <p:sp>
              <p:nvSpPr>
                <p:cNvPr id="25067" name="Freeform 293"/>
                <p:cNvSpPr>
                  <a:spLocks/>
                </p:cNvSpPr>
                <p:nvPr/>
              </p:nvSpPr>
              <p:spPr bwMode="auto">
                <a:xfrm>
                  <a:off x="4552" y="3272"/>
                  <a:ext cx="40" cy="40"/>
                </a:xfrm>
                <a:custGeom>
                  <a:avLst/>
                  <a:gdLst>
                    <a:gd name="T0" fmla="*/ 26 w 40"/>
                    <a:gd name="T1" fmla="*/ 2 h 40"/>
                    <a:gd name="T2" fmla="*/ 26 w 40"/>
                    <a:gd name="T3" fmla="*/ 2 h 40"/>
                    <a:gd name="T4" fmla="*/ 32 w 40"/>
                    <a:gd name="T5" fmla="*/ 6 h 40"/>
                    <a:gd name="T6" fmla="*/ 38 w 40"/>
                    <a:gd name="T7" fmla="*/ 12 h 40"/>
                    <a:gd name="T8" fmla="*/ 40 w 40"/>
                    <a:gd name="T9" fmla="*/ 18 h 40"/>
                    <a:gd name="T10" fmla="*/ 40 w 40"/>
                    <a:gd name="T11" fmla="*/ 26 h 40"/>
                    <a:gd name="T12" fmla="*/ 40 w 40"/>
                    <a:gd name="T13" fmla="*/ 26 h 40"/>
                    <a:gd name="T14" fmla="*/ 36 w 40"/>
                    <a:gd name="T15" fmla="*/ 34 h 40"/>
                    <a:gd name="T16" fmla="*/ 30 w 40"/>
                    <a:gd name="T17" fmla="*/ 38 h 40"/>
                    <a:gd name="T18" fmla="*/ 22 w 40"/>
                    <a:gd name="T19" fmla="*/ 40 h 40"/>
                    <a:gd name="T20" fmla="*/ 14 w 40"/>
                    <a:gd name="T21" fmla="*/ 40 h 40"/>
                    <a:gd name="T22" fmla="*/ 14 w 40"/>
                    <a:gd name="T23" fmla="*/ 40 h 40"/>
                    <a:gd name="T24" fmla="*/ 8 w 40"/>
                    <a:gd name="T25" fmla="*/ 36 h 40"/>
                    <a:gd name="T26" fmla="*/ 2 w 40"/>
                    <a:gd name="T27" fmla="*/ 30 h 40"/>
                    <a:gd name="T28" fmla="*/ 0 w 40"/>
                    <a:gd name="T29" fmla="*/ 22 h 40"/>
                    <a:gd name="T30" fmla="*/ 0 w 40"/>
                    <a:gd name="T31" fmla="*/ 14 h 40"/>
                    <a:gd name="T32" fmla="*/ 0 w 40"/>
                    <a:gd name="T33" fmla="*/ 14 h 40"/>
                    <a:gd name="T34" fmla="*/ 4 w 40"/>
                    <a:gd name="T35" fmla="*/ 8 h 40"/>
                    <a:gd name="T36" fmla="*/ 10 w 40"/>
                    <a:gd name="T37" fmla="*/ 4 h 40"/>
                    <a:gd name="T38" fmla="*/ 18 w 40"/>
                    <a:gd name="T39" fmla="*/ 0 h 40"/>
                    <a:gd name="T40" fmla="*/ 26 w 40"/>
                    <a:gd name="T41" fmla="*/ 2 h 40"/>
                    <a:gd name="T42" fmla="*/ 26 w 40"/>
                    <a:gd name="T43" fmla="*/ 2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40"/>
                    <a:gd name="T68" fmla="*/ 40 w 40"/>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40">
                      <a:moveTo>
                        <a:pt x="26" y="2"/>
                      </a:moveTo>
                      <a:lnTo>
                        <a:pt x="26" y="2"/>
                      </a:lnTo>
                      <a:lnTo>
                        <a:pt x="32" y="6"/>
                      </a:lnTo>
                      <a:lnTo>
                        <a:pt x="38" y="12"/>
                      </a:lnTo>
                      <a:lnTo>
                        <a:pt x="40" y="18"/>
                      </a:lnTo>
                      <a:lnTo>
                        <a:pt x="40" y="26"/>
                      </a:lnTo>
                      <a:lnTo>
                        <a:pt x="36" y="34"/>
                      </a:lnTo>
                      <a:lnTo>
                        <a:pt x="30" y="38"/>
                      </a:lnTo>
                      <a:lnTo>
                        <a:pt x="22" y="40"/>
                      </a:lnTo>
                      <a:lnTo>
                        <a:pt x="14" y="40"/>
                      </a:lnTo>
                      <a:lnTo>
                        <a:pt x="8" y="36"/>
                      </a:lnTo>
                      <a:lnTo>
                        <a:pt x="2" y="30"/>
                      </a:lnTo>
                      <a:lnTo>
                        <a:pt x="0" y="22"/>
                      </a:lnTo>
                      <a:lnTo>
                        <a:pt x="0" y="14"/>
                      </a:lnTo>
                      <a:lnTo>
                        <a:pt x="4" y="8"/>
                      </a:lnTo>
                      <a:lnTo>
                        <a:pt x="10" y="4"/>
                      </a:lnTo>
                      <a:lnTo>
                        <a:pt x="18" y="0"/>
                      </a:lnTo>
                      <a:lnTo>
                        <a:pt x="26" y="2"/>
                      </a:lnTo>
                      <a:close/>
                    </a:path>
                  </a:pathLst>
                </a:custGeom>
                <a:solidFill>
                  <a:srgbClr val="FF9700"/>
                </a:solidFill>
                <a:ln w="9525">
                  <a:noFill/>
                  <a:round/>
                  <a:headEnd/>
                  <a:tailEnd/>
                </a:ln>
              </p:spPr>
              <p:txBody>
                <a:bodyPr/>
                <a:lstStyle/>
                <a:p>
                  <a:endParaRPr lang="zh-TW" altLang="en-US"/>
                </a:p>
              </p:txBody>
            </p:sp>
            <p:sp>
              <p:nvSpPr>
                <p:cNvPr id="25068" name="Freeform 294"/>
                <p:cNvSpPr>
                  <a:spLocks/>
                </p:cNvSpPr>
                <p:nvPr/>
              </p:nvSpPr>
              <p:spPr bwMode="auto">
                <a:xfrm>
                  <a:off x="4586" y="3234"/>
                  <a:ext cx="62" cy="60"/>
                </a:xfrm>
                <a:custGeom>
                  <a:avLst/>
                  <a:gdLst>
                    <a:gd name="T0" fmla="*/ 54 w 62"/>
                    <a:gd name="T1" fmla="*/ 10 h 60"/>
                    <a:gd name="T2" fmla="*/ 54 w 62"/>
                    <a:gd name="T3" fmla="*/ 10 h 60"/>
                    <a:gd name="T4" fmla="*/ 50 w 62"/>
                    <a:gd name="T5" fmla="*/ 6 h 60"/>
                    <a:gd name="T6" fmla="*/ 44 w 62"/>
                    <a:gd name="T7" fmla="*/ 2 h 60"/>
                    <a:gd name="T8" fmla="*/ 32 w 62"/>
                    <a:gd name="T9" fmla="*/ 0 h 60"/>
                    <a:gd name="T10" fmla="*/ 20 w 62"/>
                    <a:gd name="T11" fmla="*/ 0 h 60"/>
                    <a:gd name="T12" fmla="*/ 14 w 62"/>
                    <a:gd name="T13" fmla="*/ 2 h 60"/>
                    <a:gd name="T14" fmla="*/ 10 w 62"/>
                    <a:gd name="T15" fmla="*/ 6 h 60"/>
                    <a:gd name="T16" fmla="*/ 10 w 62"/>
                    <a:gd name="T17" fmla="*/ 6 h 60"/>
                    <a:gd name="T18" fmla="*/ 6 w 62"/>
                    <a:gd name="T19" fmla="*/ 10 h 60"/>
                    <a:gd name="T20" fmla="*/ 2 w 62"/>
                    <a:gd name="T21" fmla="*/ 16 h 60"/>
                    <a:gd name="T22" fmla="*/ 0 w 62"/>
                    <a:gd name="T23" fmla="*/ 26 h 60"/>
                    <a:gd name="T24" fmla="*/ 2 w 62"/>
                    <a:gd name="T25" fmla="*/ 38 h 60"/>
                    <a:gd name="T26" fmla="*/ 4 w 62"/>
                    <a:gd name="T27" fmla="*/ 44 h 60"/>
                    <a:gd name="T28" fmla="*/ 8 w 62"/>
                    <a:gd name="T29" fmla="*/ 50 h 60"/>
                    <a:gd name="T30" fmla="*/ 8 w 62"/>
                    <a:gd name="T31" fmla="*/ 50 h 60"/>
                    <a:gd name="T32" fmla="*/ 12 w 62"/>
                    <a:gd name="T33" fmla="*/ 54 h 60"/>
                    <a:gd name="T34" fmla="*/ 18 w 62"/>
                    <a:gd name="T35" fmla="*/ 56 h 60"/>
                    <a:gd name="T36" fmla="*/ 30 w 62"/>
                    <a:gd name="T37" fmla="*/ 60 h 60"/>
                    <a:gd name="T38" fmla="*/ 42 w 62"/>
                    <a:gd name="T39" fmla="*/ 58 h 60"/>
                    <a:gd name="T40" fmla="*/ 48 w 62"/>
                    <a:gd name="T41" fmla="*/ 56 h 60"/>
                    <a:gd name="T42" fmla="*/ 52 w 62"/>
                    <a:gd name="T43" fmla="*/ 54 h 60"/>
                    <a:gd name="T44" fmla="*/ 52 w 62"/>
                    <a:gd name="T45" fmla="*/ 54 h 60"/>
                    <a:gd name="T46" fmla="*/ 56 w 62"/>
                    <a:gd name="T47" fmla="*/ 48 h 60"/>
                    <a:gd name="T48" fmla="*/ 60 w 62"/>
                    <a:gd name="T49" fmla="*/ 44 h 60"/>
                    <a:gd name="T50" fmla="*/ 62 w 62"/>
                    <a:gd name="T51" fmla="*/ 32 h 60"/>
                    <a:gd name="T52" fmla="*/ 60 w 62"/>
                    <a:gd name="T53" fmla="*/ 20 h 60"/>
                    <a:gd name="T54" fmla="*/ 58 w 62"/>
                    <a:gd name="T55" fmla="*/ 16 h 60"/>
                    <a:gd name="T56" fmla="*/ 54 w 62"/>
                    <a:gd name="T57" fmla="*/ 10 h 60"/>
                    <a:gd name="T58" fmla="*/ 54 w 62"/>
                    <a:gd name="T59" fmla="*/ 10 h 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2"/>
                    <a:gd name="T91" fmla="*/ 0 h 60"/>
                    <a:gd name="T92" fmla="*/ 62 w 62"/>
                    <a:gd name="T93" fmla="*/ 60 h 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2" h="60">
                      <a:moveTo>
                        <a:pt x="54" y="10"/>
                      </a:moveTo>
                      <a:lnTo>
                        <a:pt x="54" y="10"/>
                      </a:lnTo>
                      <a:lnTo>
                        <a:pt x="50" y="6"/>
                      </a:lnTo>
                      <a:lnTo>
                        <a:pt x="44" y="2"/>
                      </a:lnTo>
                      <a:lnTo>
                        <a:pt x="32" y="0"/>
                      </a:lnTo>
                      <a:lnTo>
                        <a:pt x="20" y="0"/>
                      </a:lnTo>
                      <a:lnTo>
                        <a:pt x="14" y="2"/>
                      </a:lnTo>
                      <a:lnTo>
                        <a:pt x="10" y="6"/>
                      </a:lnTo>
                      <a:lnTo>
                        <a:pt x="6" y="10"/>
                      </a:lnTo>
                      <a:lnTo>
                        <a:pt x="2" y="16"/>
                      </a:lnTo>
                      <a:lnTo>
                        <a:pt x="0" y="26"/>
                      </a:lnTo>
                      <a:lnTo>
                        <a:pt x="2" y="38"/>
                      </a:lnTo>
                      <a:lnTo>
                        <a:pt x="4" y="44"/>
                      </a:lnTo>
                      <a:lnTo>
                        <a:pt x="8" y="50"/>
                      </a:lnTo>
                      <a:lnTo>
                        <a:pt x="12" y="54"/>
                      </a:lnTo>
                      <a:lnTo>
                        <a:pt x="18" y="56"/>
                      </a:lnTo>
                      <a:lnTo>
                        <a:pt x="30" y="60"/>
                      </a:lnTo>
                      <a:lnTo>
                        <a:pt x="42" y="58"/>
                      </a:lnTo>
                      <a:lnTo>
                        <a:pt x="48" y="56"/>
                      </a:lnTo>
                      <a:lnTo>
                        <a:pt x="52" y="54"/>
                      </a:lnTo>
                      <a:lnTo>
                        <a:pt x="56" y="48"/>
                      </a:lnTo>
                      <a:lnTo>
                        <a:pt x="60" y="44"/>
                      </a:lnTo>
                      <a:lnTo>
                        <a:pt x="62" y="32"/>
                      </a:lnTo>
                      <a:lnTo>
                        <a:pt x="60" y="20"/>
                      </a:lnTo>
                      <a:lnTo>
                        <a:pt x="58" y="16"/>
                      </a:lnTo>
                      <a:lnTo>
                        <a:pt x="54" y="10"/>
                      </a:lnTo>
                      <a:close/>
                    </a:path>
                  </a:pathLst>
                </a:custGeom>
                <a:solidFill>
                  <a:srgbClr val="FFBF00"/>
                </a:solidFill>
                <a:ln w="9525">
                  <a:noFill/>
                  <a:round/>
                  <a:headEnd/>
                  <a:tailEnd/>
                </a:ln>
              </p:spPr>
              <p:txBody>
                <a:bodyPr/>
                <a:lstStyle/>
                <a:p>
                  <a:endParaRPr lang="zh-TW" altLang="en-US"/>
                </a:p>
              </p:txBody>
            </p:sp>
            <p:sp>
              <p:nvSpPr>
                <p:cNvPr id="25069" name="Freeform 295"/>
                <p:cNvSpPr>
                  <a:spLocks/>
                </p:cNvSpPr>
                <p:nvPr/>
              </p:nvSpPr>
              <p:spPr bwMode="auto">
                <a:xfrm>
                  <a:off x="4520" y="3470"/>
                  <a:ext cx="76" cy="70"/>
                </a:xfrm>
                <a:custGeom>
                  <a:avLst/>
                  <a:gdLst>
                    <a:gd name="T0" fmla="*/ 66 w 76"/>
                    <a:gd name="T1" fmla="*/ 12 h 70"/>
                    <a:gd name="T2" fmla="*/ 66 w 76"/>
                    <a:gd name="T3" fmla="*/ 12 h 70"/>
                    <a:gd name="T4" fmla="*/ 60 w 76"/>
                    <a:gd name="T5" fmla="*/ 6 h 70"/>
                    <a:gd name="T6" fmla="*/ 54 w 76"/>
                    <a:gd name="T7" fmla="*/ 4 h 70"/>
                    <a:gd name="T8" fmla="*/ 46 w 76"/>
                    <a:gd name="T9" fmla="*/ 0 h 70"/>
                    <a:gd name="T10" fmla="*/ 40 w 76"/>
                    <a:gd name="T11" fmla="*/ 0 h 70"/>
                    <a:gd name="T12" fmla="*/ 32 w 76"/>
                    <a:gd name="T13" fmla="*/ 0 h 70"/>
                    <a:gd name="T14" fmla="*/ 26 w 76"/>
                    <a:gd name="T15" fmla="*/ 0 h 70"/>
                    <a:gd name="T16" fmla="*/ 18 w 76"/>
                    <a:gd name="T17" fmla="*/ 4 h 70"/>
                    <a:gd name="T18" fmla="*/ 12 w 76"/>
                    <a:gd name="T19" fmla="*/ 6 h 70"/>
                    <a:gd name="T20" fmla="*/ 12 w 76"/>
                    <a:gd name="T21" fmla="*/ 6 h 70"/>
                    <a:gd name="T22" fmla="*/ 8 w 76"/>
                    <a:gd name="T23" fmla="*/ 12 h 70"/>
                    <a:gd name="T24" fmla="*/ 4 w 76"/>
                    <a:gd name="T25" fmla="*/ 18 h 70"/>
                    <a:gd name="T26" fmla="*/ 2 w 76"/>
                    <a:gd name="T27" fmla="*/ 24 h 70"/>
                    <a:gd name="T28" fmla="*/ 0 w 76"/>
                    <a:gd name="T29" fmla="*/ 32 h 70"/>
                    <a:gd name="T30" fmla="*/ 2 w 76"/>
                    <a:gd name="T31" fmla="*/ 38 h 70"/>
                    <a:gd name="T32" fmla="*/ 2 w 76"/>
                    <a:gd name="T33" fmla="*/ 46 h 70"/>
                    <a:gd name="T34" fmla="*/ 6 w 76"/>
                    <a:gd name="T35" fmla="*/ 52 h 70"/>
                    <a:gd name="T36" fmla="*/ 10 w 76"/>
                    <a:gd name="T37" fmla="*/ 58 h 70"/>
                    <a:gd name="T38" fmla="*/ 10 w 76"/>
                    <a:gd name="T39" fmla="*/ 58 h 70"/>
                    <a:gd name="T40" fmla="*/ 16 w 76"/>
                    <a:gd name="T41" fmla="*/ 64 h 70"/>
                    <a:gd name="T42" fmla="*/ 22 w 76"/>
                    <a:gd name="T43" fmla="*/ 66 h 70"/>
                    <a:gd name="T44" fmla="*/ 30 w 76"/>
                    <a:gd name="T45" fmla="*/ 70 h 70"/>
                    <a:gd name="T46" fmla="*/ 36 w 76"/>
                    <a:gd name="T47" fmla="*/ 70 h 70"/>
                    <a:gd name="T48" fmla="*/ 44 w 76"/>
                    <a:gd name="T49" fmla="*/ 70 h 70"/>
                    <a:gd name="T50" fmla="*/ 50 w 76"/>
                    <a:gd name="T51" fmla="*/ 70 h 70"/>
                    <a:gd name="T52" fmla="*/ 58 w 76"/>
                    <a:gd name="T53" fmla="*/ 66 h 70"/>
                    <a:gd name="T54" fmla="*/ 64 w 76"/>
                    <a:gd name="T55" fmla="*/ 62 h 70"/>
                    <a:gd name="T56" fmla="*/ 64 w 76"/>
                    <a:gd name="T57" fmla="*/ 62 h 70"/>
                    <a:gd name="T58" fmla="*/ 68 w 76"/>
                    <a:gd name="T59" fmla="*/ 58 h 70"/>
                    <a:gd name="T60" fmla="*/ 72 w 76"/>
                    <a:gd name="T61" fmla="*/ 52 h 70"/>
                    <a:gd name="T62" fmla="*/ 74 w 76"/>
                    <a:gd name="T63" fmla="*/ 46 h 70"/>
                    <a:gd name="T64" fmla="*/ 76 w 76"/>
                    <a:gd name="T65" fmla="*/ 38 h 70"/>
                    <a:gd name="T66" fmla="*/ 74 w 76"/>
                    <a:gd name="T67" fmla="*/ 32 h 70"/>
                    <a:gd name="T68" fmla="*/ 72 w 76"/>
                    <a:gd name="T69" fmla="*/ 24 h 70"/>
                    <a:gd name="T70" fmla="*/ 70 w 76"/>
                    <a:gd name="T71" fmla="*/ 18 h 70"/>
                    <a:gd name="T72" fmla="*/ 66 w 76"/>
                    <a:gd name="T73" fmla="*/ 12 h 70"/>
                    <a:gd name="T74" fmla="*/ 66 w 76"/>
                    <a:gd name="T75" fmla="*/ 12 h 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6"/>
                    <a:gd name="T115" fmla="*/ 0 h 70"/>
                    <a:gd name="T116" fmla="*/ 76 w 76"/>
                    <a:gd name="T117" fmla="*/ 70 h 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6" h="70">
                      <a:moveTo>
                        <a:pt x="66" y="12"/>
                      </a:moveTo>
                      <a:lnTo>
                        <a:pt x="66" y="12"/>
                      </a:lnTo>
                      <a:lnTo>
                        <a:pt x="60" y="6"/>
                      </a:lnTo>
                      <a:lnTo>
                        <a:pt x="54" y="4"/>
                      </a:lnTo>
                      <a:lnTo>
                        <a:pt x="46" y="0"/>
                      </a:lnTo>
                      <a:lnTo>
                        <a:pt x="40" y="0"/>
                      </a:lnTo>
                      <a:lnTo>
                        <a:pt x="32" y="0"/>
                      </a:lnTo>
                      <a:lnTo>
                        <a:pt x="26" y="0"/>
                      </a:lnTo>
                      <a:lnTo>
                        <a:pt x="18" y="4"/>
                      </a:lnTo>
                      <a:lnTo>
                        <a:pt x="12" y="6"/>
                      </a:lnTo>
                      <a:lnTo>
                        <a:pt x="8" y="12"/>
                      </a:lnTo>
                      <a:lnTo>
                        <a:pt x="4" y="18"/>
                      </a:lnTo>
                      <a:lnTo>
                        <a:pt x="2" y="24"/>
                      </a:lnTo>
                      <a:lnTo>
                        <a:pt x="0" y="32"/>
                      </a:lnTo>
                      <a:lnTo>
                        <a:pt x="2" y="38"/>
                      </a:lnTo>
                      <a:lnTo>
                        <a:pt x="2" y="46"/>
                      </a:lnTo>
                      <a:lnTo>
                        <a:pt x="6" y="52"/>
                      </a:lnTo>
                      <a:lnTo>
                        <a:pt x="10" y="58"/>
                      </a:lnTo>
                      <a:lnTo>
                        <a:pt x="16" y="64"/>
                      </a:lnTo>
                      <a:lnTo>
                        <a:pt x="22" y="66"/>
                      </a:lnTo>
                      <a:lnTo>
                        <a:pt x="30" y="70"/>
                      </a:lnTo>
                      <a:lnTo>
                        <a:pt x="36" y="70"/>
                      </a:lnTo>
                      <a:lnTo>
                        <a:pt x="44" y="70"/>
                      </a:lnTo>
                      <a:lnTo>
                        <a:pt x="50" y="70"/>
                      </a:lnTo>
                      <a:lnTo>
                        <a:pt x="58" y="66"/>
                      </a:lnTo>
                      <a:lnTo>
                        <a:pt x="64" y="62"/>
                      </a:lnTo>
                      <a:lnTo>
                        <a:pt x="68" y="58"/>
                      </a:lnTo>
                      <a:lnTo>
                        <a:pt x="72" y="52"/>
                      </a:lnTo>
                      <a:lnTo>
                        <a:pt x="74" y="46"/>
                      </a:lnTo>
                      <a:lnTo>
                        <a:pt x="76" y="38"/>
                      </a:lnTo>
                      <a:lnTo>
                        <a:pt x="74" y="32"/>
                      </a:lnTo>
                      <a:lnTo>
                        <a:pt x="72" y="24"/>
                      </a:lnTo>
                      <a:lnTo>
                        <a:pt x="70" y="18"/>
                      </a:lnTo>
                      <a:lnTo>
                        <a:pt x="66" y="12"/>
                      </a:lnTo>
                      <a:close/>
                    </a:path>
                  </a:pathLst>
                </a:custGeom>
                <a:solidFill>
                  <a:srgbClr val="FFBF00"/>
                </a:solidFill>
                <a:ln w="9525">
                  <a:noFill/>
                  <a:round/>
                  <a:headEnd/>
                  <a:tailEnd/>
                </a:ln>
              </p:spPr>
              <p:txBody>
                <a:bodyPr/>
                <a:lstStyle/>
                <a:p>
                  <a:endParaRPr lang="zh-TW" altLang="en-US"/>
                </a:p>
              </p:txBody>
            </p:sp>
            <p:sp>
              <p:nvSpPr>
                <p:cNvPr id="25070" name="Freeform 296"/>
                <p:cNvSpPr>
                  <a:spLocks/>
                </p:cNvSpPr>
                <p:nvPr/>
              </p:nvSpPr>
              <p:spPr bwMode="auto">
                <a:xfrm>
                  <a:off x="4486" y="3434"/>
                  <a:ext cx="58" cy="56"/>
                </a:xfrm>
                <a:custGeom>
                  <a:avLst/>
                  <a:gdLst>
                    <a:gd name="T0" fmla="*/ 52 w 58"/>
                    <a:gd name="T1" fmla="*/ 10 h 56"/>
                    <a:gd name="T2" fmla="*/ 52 w 58"/>
                    <a:gd name="T3" fmla="*/ 10 h 56"/>
                    <a:gd name="T4" fmla="*/ 42 w 58"/>
                    <a:gd name="T5" fmla="*/ 2 h 56"/>
                    <a:gd name="T6" fmla="*/ 32 w 58"/>
                    <a:gd name="T7" fmla="*/ 0 h 56"/>
                    <a:gd name="T8" fmla="*/ 20 w 58"/>
                    <a:gd name="T9" fmla="*/ 0 h 56"/>
                    <a:gd name="T10" fmla="*/ 14 w 58"/>
                    <a:gd name="T11" fmla="*/ 2 h 56"/>
                    <a:gd name="T12" fmla="*/ 10 w 58"/>
                    <a:gd name="T13" fmla="*/ 6 h 56"/>
                    <a:gd name="T14" fmla="*/ 10 w 58"/>
                    <a:gd name="T15" fmla="*/ 6 h 56"/>
                    <a:gd name="T16" fmla="*/ 6 w 58"/>
                    <a:gd name="T17" fmla="*/ 10 h 56"/>
                    <a:gd name="T18" fmla="*/ 2 w 58"/>
                    <a:gd name="T19" fmla="*/ 14 h 56"/>
                    <a:gd name="T20" fmla="*/ 0 w 58"/>
                    <a:gd name="T21" fmla="*/ 26 h 56"/>
                    <a:gd name="T22" fmla="*/ 2 w 58"/>
                    <a:gd name="T23" fmla="*/ 36 h 56"/>
                    <a:gd name="T24" fmla="*/ 8 w 58"/>
                    <a:gd name="T25" fmla="*/ 46 h 56"/>
                    <a:gd name="T26" fmla="*/ 8 w 58"/>
                    <a:gd name="T27" fmla="*/ 46 h 56"/>
                    <a:gd name="T28" fmla="*/ 18 w 58"/>
                    <a:gd name="T29" fmla="*/ 54 h 56"/>
                    <a:gd name="T30" fmla="*/ 28 w 58"/>
                    <a:gd name="T31" fmla="*/ 56 h 56"/>
                    <a:gd name="T32" fmla="*/ 40 w 58"/>
                    <a:gd name="T33" fmla="*/ 56 h 56"/>
                    <a:gd name="T34" fmla="*/ 50 w 58"/>
                    <a:gd name="T35" fmla="*/ 50 h 56"/>
                    <a:gd name="T36" fmla="*/ 50 w 58"/>
                    <a:gd name="T37" fmla="*/ 50 h 56"/>
                    <a:gd name="T38" fmla="*/ 54 w 58"/>
                    <a:gd name="T39" fmla="*/ 46 h 56"/>
                    <a:gd name="T40" fmla="*/ 56 w 58"/>
                    <a:gd name="T41" fmla="*/ 42 h 56"/>
                    <a:gd name="T42" fmla="*/ 58 w 58"/>
                    <a:gd name="T43" fmla="*/ 30 h 56"/>
                    <a:gd name="T44" fmla="*/ 58 w 58"/>
                    <a:gd name="T45" fmla="*/ 20 h 56"/>
                    <a:gd name="T46" fmla="*/ 52 w 58"/>
                    <a:gd name="T47" fmla="*/ 10 h 56"/>
                    <a:gd name="T48" fmla="*/ 52 w 58"/>
                    <a:gd name="T49" fmla="*/ 10 h 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8"/>
                    <a:gd name="T76" fmla="*/ 0 h 56"/>
                    <a:gd name="T77" fmla="*/ 58 w 58"/>
                    <a:gd name="T78" fmla="*/ 56 h 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8" h="56">
                      <a:moveTo>
                        <a:pt x="52" y="10"/>
                      </a:moveTo>
                      <a:lnTo>
                        <a:pt x="52" y="10"/>
                      </a:lnTo>
                      <a:lnTo>
                        <a:pt x="42" y="2"/>
                      </a:lnTo>
                      <a:lnTo>
                        <a:pt x="32" y="0"/>
                      </a:lnTo>
                      <a:lnTo>
                        <a:pt x="20" y="0"/>
                      </a:lnTo>
                      <a:lnTo>
                        <a:pt x="14" y="2"/>
                      </a:lnTo>
                      <a:lnTo>
                        <a:pt x="10" y="6"/>
                      </a:lnTo>
                      <a:lnTo>
                        <a:pt x="6" y="10"/>
                      </a:lnTo>
                      <a:lnTo>
                        <a:pt x="2" y="14"/>
                      </a:lnTo>
                      <a:lnTo>
                        <a:pt x="0" y="26"/>
                      </a:lnTo>
                      <a:lnTo>
                        <a:pt x="2" y="36"/>
                      </a:lnTo>
                      <a:lnTo>
                        <a:pt x="8" y="46"/>
                      </a:lnTo>
                      <a:lnTo>
                        <a:pt x="18" y="54"/>
                      </a:lnTo>
                      <a:lnTo>
                        <a:pt x="28" y="56"/>
                      </a:lnTo>
                      <a:lnTo>
                        <a:pt x="40" y="56"/>
                      </a:lnTo>
                      <a:lnTo>
                        <a:pt x="50" y="50"/>
                      </a:lnTo>
                      <a:lnTo>
                        <a:pt x="54" y="46"/>
                      </a:lnTo>
                      <a:lnTo>
                        <a:pt x="56" y="42"/>
                      </a:lnTo>
                      <a:lnTo>
                        <a:pt x="58" y="30"/>
                      </a:lnTo>
                      <a:lnTo>
                        <a:pt x="58" y="20"/>
                      </a:lnTo>
                      <a:lnTo>
                        <a:pt x="52" y="10"/>
                      </a:lnTo>
                      <a:close/>
                    </a:path>
                  </a:pathLst>
                </a:custGeom>
                <a:solidFill>
                  <a:srgbClr val="FFA300"/>
                </a:solidFill>
                <a:ln w="9525">
                  <a:noFill/>
                  <a:round/>
                  <a:headEnd/>
                  <a:tailEnd/>
                </a:ln>
              </p:spPr>
              <p:txBody>
                <a:bodyPr/>
                <a:lstStyle/>
                <a:p>
                  <a:endParaRPr lang="zh-TW" altLang="en-US"/>
                </a:p>
              </p:txBody>
            </p:sp>
            <p:sp>
              <p:nvSpPr>
                <p:cNvPr id="25071" name="Freeform 297"/>
                <p:cNvSpPr>
                  <a:spLocks/>
                </p:cNvSpPr>
                <p:nvPr/>
              </p:nvSpPr>
              <p:spPr bwMode="auto">
                <a:xfrm>
                  <a:off x="4542" y="3540"/>
                  <a:ext cx="42" cy="40"/>
                </a:xfrm>
                <a:custGeom>
                  <a:avLst/>
                  <a:gdLst>
                    <a:gd name="T0" fmla="*/ 36 w 42"/>
                    <a:gd name="T1" fmla="*/ 8 h 40"/>
                    <a:gd name="T2" fmla="*/ 36 w 42"/>
                    <a:gd name="T3" fmla="*/ 8 h 40"/>
                    <a:gd name="T4" fmla="*/ 30 w 42"/>
                    <a:gd name="T5" fmla="*/ 2 h 40"/>
                    <a:gd name="T6" fmla="*/ 22 w 42"/>
                    <a:gd name="T7" fmla="*/ 0 h 40"/>
                    <a:gd name="T8" fmla="*/ 14 w 42"/>
                    <a:gd name="T9" fmla="*/ 0 h 40"/>
                    <a:gd name="T10" fmla="*/ 6 w 42"/>
                    <a:gd name="T11" fmla="*/ 4 h 40"/>
                    <a:gd name="T12" fmla="*/ 6 w 42"/>
                    <a:gd name="T13" fmla="*/ 4 h 40"/>
                    <a:gd name="T14" fmla="*/ 2 w 42"/>
                    <a:gd name="T15" fmla="*/ 10 h 40"/>
                    <a:gd name="T16" fmla="*/ 0 w 42"/>
                    <a:gd name="T17" fmla="*/ 18 h 40"/>
                    <a:gd name="T18" fmla="*/ 2 w 42"/>
                    <a:gd name="T19" fmla="*/ 26 h 40"/>
                    <a:gd name="T20" fmla="*/ 6 w 42"/>
                    <a:gd name="T21" fmla="*/ 34 h 40"/>
                    <a:gd name="T22" fmla="*/ 6 w 42"/>
                    <a:gd name="T23" fmla="*/ 34 h 40"/>
                    <a:gd name="T24" fmla="*/ 12 w 42"/>
                    <a:gd name="T25" fmla="*/ 38 h 40"/>
                    <a:gd name="T26" fmla="*/ 20 w 42"/>
                    <a:gd name="T27" fmla="*/ 40 h 40"/>
                    <a:gd name="T28" fmla="*/ 28 w 42"/>
                    <a:gd name="T29" fmla="*/ 40 h 40"/>
                    <a:gd name="T30" fmla="*/ 34 w 42"/>
                    <a:gd name="T31" fmla="*/ 36 h 40"/>
                    <a:gd name="T32" fmla="*/ 34 w 42"/>
                    <a:gd name="T33" fmla="*/ 36 h 40"/>
                    <a:gd name="T34" fmla="*/ 40 w 42"/>
                    <a:gd name="T35" fmla="*/ 30 h 40"/>
                    <a:gd name="T36" fmla="*/ 42 w 42"/>
                    <a:gd name="T37" fmla="*/ 22 h 40"/>
                    <a:gd name="T38" fmla="*/ 40 w 42"/>
                    <a:gd name="T39" fmla="*/ 14 h 40"/>
                    <a:gd name="T40" fmla="*/ 36 w 42"/>
                    <a:gd name="T41" fmla="*/ 8 h 40"/>
                    <a:gd name="T42" fmla="*/ 36 w 42"/>
                    <a:gd name="T43" fmla="*/ 8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40"/>
                    <a:gd name="T68" fmla="*/ 42 w 42"/>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40">
                      <a:moveTo>
                        <a:pt x="36" y="8"/>
                      </a:moveTo>
                      <a:lnTo>
                        <a:pt x="36" y="8"/>
                      </a:lnTo>
                      <a:lnTo>
                        <a:pt x="30" y="2"/>
                      </a:lnTo>
                      <a:lnTo>
                        <a:pt x="22" y="0"/>
                      </a:lnTo>
                      <a:lnTo>
                        <a:pt x="14" y="0"/>
                      </a:lnTo>
                      <a:lnTo>
                        <a:pt x="6" y="4"/>
                      </a:lnTo>
                      <a:lnTo>
                        <a:pt x="2" y="10"/>
                      </a:lnTo>
                      <a:lnTo>
                        <a:pt x="0" y="18"/>
                      </a:lnTo>
                      <a:lnTo>
                        <a:pt x="2" y="26"/>
                      </a:lnTo>
                      <a:lnTo>
                        <a:pt x="6" y="34"/>
                      </a:lnTo>
                      <a:lnTo>
                        <a:pt x="12" y="38"/>
                      </a:lnTo>
                      <a:lnTo>
                        <a:pt x="20" y="40"/>
                      </a:lnTo>
                      <a:lnTo>
                        <a:pt x="28" y="40"/>
                      </a:lnTo>
                      <a:lnTo>
                        <a:pt x="34" y="36"/>
                      </a:lnTo>
                      <a:lnTo>
                        <a:pt x="40" y="30"/>
                      </a:lnTo>
                      <a:lnTo>
                        <a:pt x="42" y="22"/>
                      </a:lnTo>
                      <a:lnTo>
                        <a:pt x="40" y="14"/>
                      </a:lnTo>
                      <a:lnTo>
                        <a:pt x="36" y="8"/>
                      </a:lnTo>
                      <a:close/>
                    </a:path>
                  </a:pathLst>
                </a:custGeom>
                <a:solidFill>
                  <a:srgbClr val="FFBF00"/>
                </a:solidFill>
                <a:ln w="9525">
                  <a:noFill/>
                  <a:round/>
                  <a:headEnd/>
                  <a:tailEnd/>
                </a:ln>
              </p:spPr>
              <p:txBody>
                <a:bodyPr/>
                <a:lstStyle/>
                <a:p>
                  <a:endParaRPr lang="zh-TW" altLang="en-US"/>
                </a:p>
              </p:txBody>
            </p:sp>
            <p:sp>
              <p:nvSpPr>
                <p:cNvPr id="25072" name="Freeform 298"/>
                <p:cNvSpPr>
                  <a:spLocks/>
                </p:cNvSpPr>
                <p:nvPr/>
              </p:nvSpPr>
              <p:spPr bwMode="auto">
                <a:xfrm>
                  <a:off x="4586" y="3454"/>
                  <a:ext cx="68" cy="68"/>
                </a:xfrm>
                <a:custGeom>
                  <a:avLst/>
                  <a:gdLst>
                    <a:gd name="T0" fmla="*/ 68 w 68"/>
                    <a:gd name="T1" fmla="*/ 34 h 68"/>
                    <a:gd name="T2" fmla="*/ 68 w 68"/>
                    <a:gd name="T3" fmla="*/ 34 h 68"/>
                    <a:gd name="T4" fmla="*/ 66 w 68"/>
                    <a:gd name="T5" fmla="*/ 26 h 68"/>
                    <a:gd name="T6" fmla="*/ 64 w 68"/>
                    <a:gd name="T7" fmla="*/ 20 h 68"/>
                    <a:gd name="T8" fmla="*/ 62 w 68"/>
                    <a:gd name="T9" fmla="*/ 14 h 68"/>
                    <a:gd name="T10" fmla="*/ 58 w 68"/>
                    <a:gd name="T11" fmla="*/ 10 h 68"/>
                    <a:gd name="T12" fmla="*/ 52 w 68"/>
                    <a:gd name="T13" fmla="*/ 6 h 68"/>
                    <a:gd name="T14" fmla="*/ 46 w 68"/>
                    <a:gd name="T15" fmla="*/ 2 h 68"/>
                    <a:gd name="T16" fmla="*/ 40 w 68"/>
                    <a:gd name="T17" fmla="*/ 0 h 68"/>
                    <a:gd name="T18" fmla="*/ 34 w 68"/>
                    <a:gd name="T19" fmla="*/ 0 h 68"/>
                    <a:gd name="T20" fmla="*/ 34 w 68"/>
                    <a:gd name="T21" fmla="*/ 0 h 68"/>
                    <a:gd name="T22" fmla="*/ 26 w 68"/>
                    <a:gd name="T23" fmla="*/ 0 h 68"/>
                    <a:gd name="T24" fmla="*/ 20 w 68"/>
                    <a:gd name="T25" fmla="*/ 2 h 68"/>
                    <a:gd name="T26" fmla="*/ 14 w 68"/>
                    <a:gd name="T27" fmla="*/ 6 h 68"/>
                    <a:gd name="T28" fmla="*/ 10 w 68"/>
                    <a:gd name="T29" fmla="*/ 10 h 68"/>
                    <a:gd name="T30" fmla="*/ 6 w 68"/>
                    <a:gd name="T31" fmla="*/ 14 h 68"/>
                    <a:gd name="T32" fmla="*/ 2 w 68"/>
                    <a:gd name="T33" fmla="*/ 20 h 68"/>
                    <a:gd name="T34" fmla="*/ 0 w 68"/>
                    <a:gd name="T35" fmla="*/ 28 h 68"/>
                    <a:gd name="T36" fmla="*/ 0 w 68"/>
                    <a:gd name="T37" fmla="*/ 34 h 68"/>
                    <a:gd name="T38" fmla="*/ 0 w 68"/>
                    <a:gd name="T39" fmla="*/ 34 h 68"/>
                    <a:gd name="T40" fmla="*/ 0 w 68"/>
                    <a:gd name="T41" fmla="*/ 40 h 68"/>
                    <a:gd name="T42" fmla="*/ 2 w 68"/>
                    <a:gd name="T43" fmla="*/ 46 h 68"/>
                    <a:gd name="T44" fmla="*/ 6 w 68"/>
                    <a:gd name="T45" fmla="*/ 52 h 68"/>
                    <a:gd name="T46" fmla="*/ 10 w 68"/>
                    <a:gd name="T47" fmla="*/ 58 h 68"/>
                    <a:gd name="T48" fmla="*/ 14 w 68"/>
                    <a:gd name="T49" fmla="*/ 62 h 68"/>
                    <a:gd name="T50" fmla="*/ 20 w 68"/>
                    <a:gd name="T51" fmla="*/ 64 h 68"/>
                    <a:gd name="T52" fmla="*/ 26 w 68"/>
                    <a:gd name="T53" fmla="*/ 66 h 68"/>
                    <a:gd name="T54" fmla="*/ 34 w 68"/>
                    <a:gd name="T55" fmla="*/ 68 h 68"/>
                    <a:gd name="T56" fmla="*/ 34 w 68"/>
                    <a:gd name="T57" fmla="*/ 68 h 68"/>
                    <a:gd name="T58" fmla="*/ 40 w 68"/>
                    <a:gd name="T59" fmla="*/ 66 h 68"/>
                    <a:gd name="T60" fmla="*/ 46 w 68"/>
                    <a:gd name="T61" fmla="*/ 64 h 68"/>
                    <a:gd name="T62" fmla="*/ 52 w 68"/>
                    <a:gd name="T63" fmla="*/ 62 h 68"/>
                    <a:gd name="T64" fmla="*/ 58 w 68"/>
                    <a:gd name="T65" fmla="*/ 58 h 68"/>
                    <a:gd name="T66" fmla="*/ 62 w 68"/>
                    <a:gd name="T67" fmla="*/ 52 h 68"/>
                    <a:gd name="T68" fmla="*/ 64 w 68"/>
                    <a:gd name="T69" fmla="*/ 46 h 68"/>
                    <a:gd name="T70" fmla="*/ 66 w 68"/>
                    <a:gd name="T71" fmla="*/ 40 h 68"/>
                    <a:gd name="T72" fmla="*/ 68 w 68"/>
                    <a:gd name="T73" fmla="*/ 34 h 68"/>
                    <a:gd name="T74" fmla="*/ 68 w 68"/>
                    <a:gd name="T75" fmla="*/ 34 h 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
                    <a:gd name="T115" fmla="*/ 0 h 68"/>
                    <a:gd name="T116" fmla="*/ 68 w 68"/>
                    <a:gd name="T117" fmla="*/ 68 h 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 h="68">
                      <a:moveTo>
                        <a:pt x="68" y="34"/>
                      </a:moveTo>
                      <a:lnTo>
                        <a:pt x="68" y="34"/>
                      </a:lnTo>
                      <a:lnTo>
                        <a:pt x="66" y="26"/>
                      </a:lnTo>
                      <a:lnTo>
                        <a:pt x="64" y="20"/>
                      </a:lnTo>
                      <a:lnTo>
                        <a:pt x="62" y="14"/>
                      </a:lnTo>
                      <a:lnTo>
                        <a:pt x="58" y="10"/>
                      </a:lnTo>
                      <a:lnTo>
                        <a:pt x="52" y="6"/>
                      </a:lnTo>
                      <a:lnTo>
                        <a:pt x="46" y="2"/>
                      </a:lnTo>
                      <a:lnTo>
                        <a:pt x="40" y="0"/>
                      </a:lnTo>
                      <a:lnTo>
                        <a:pt x="34" y="0"/>
                      </a:lnTo>
                      <a:lnTo>
                        <a:pt x="26" y="0"/>
                      </a:lnTo>
                      <a:lnTo>
                        <a:pt x="20" y="2"/>
                      </a:lnTo>
                      <a:lnTo>
                        <a:pt x="14" y="6"/>
                      </a:lnTo>
                      <a:lnTo>
                        <a:pt x="10" y="10"/>
                      </a:lnTo>
                      <a:lnTo>
                        <a:pt x="6" y="14"/>
                      </a:lnTo>
                      <a:lnTo>
                        <a:pt x="2" y="20"/>
                      </a:lnTo>
                      <a:lnTo>
                        <a:pt x="0" y="28"/>
                      </a:lnTo>
                      <a:lnTo>
                        <a:pt x="0" y="34"/>
                      </a:lnTo>
                      <a:lnTo>
                        <a:pt x="0" y="40"/>
                      </a:lnTo>
                      <a:lnTo>
                        <a:pt x="2" y="46"/>
                      </a:lnTo>
                      <a:lnTo>
                        <a:pt x="6" y="52"/>
                      </a:lnTo>
                      <a:lnTo>
                        <a:pt x="10" y="58"/>
                      </a:lnTo>
                      <a:lnTo>
                        <a:pt x="14" y="62"/>
                      </a:lnTo>
                      <a:lnTo>
                        <a:pt x="20" y="64"/>
                      </a:lnTo>
                      <a:lnTo>
                        <a:pt x="26" y="66"/>
                      </a:lnTo>
                      <a:lnTo>
                        <a:pt x="34" y="68"/>
                      </a:lnTo>
                      <a:lnTo>
                        <a:pt x="40" y="66"/>
                      </a:lnTo>
                      <a:lnTo>
                        <a:pt x="46" y="64"/>
                      </a:lnTo>
                      <a:lnTo>
                        <a:pt x="52" y="62"/>
                      </a:lnTo>
                      <a:lnTo>
                        <a:pt x="58" y="58"/>
                      </a:lnTo>
                      <a:lnTo>
                        <a:pt x="62" y="52"/>
                      </a:lnTo>
                      <a:lnTo>
                        <a:pt x="64" y="46"/>
                      </a:lnTo>
                      <a:lnTo>
                        <a:pt x="66" y="40"/>
                      </a:lnTo>
                      <a:lnTo>
                        <a:pt x="68" y="34"/>
                      </a:lnTo>
                      <a:close/>
                    </a:path>
                  </a:pathLst>
                </a:custGeom>
                <a:solidFill>
                  <a:srgbClr val="FF9700"/>
                </a:solidFill>
                <a:ln w="9525">
                  <a:noFill/>
                  <a:round/>
                  <a:headEnd/>
                  <a:tailEnd/>
                </a:ln>
              </p:spPr>
              <p:txBody>
                <a:bodyPr/>
                <a:lstStyle/>
                <a:p>
                  <a:endParaRPr lang="zh-TW" altLang="en-US"/>
                </a:p>
              </p:txBody>
            </p:sp>
            <p:sp>
              <p:nvSpPr>
                <p:cNvPr id="25073" name="Freeform 299"/>
                <p:cNvSpPr>
                  <a:spLocks/>
                </p:cNvSpPr>
                <p:nvPr/>
              </p:nvSpPr>
              <p:spPr bwMode="auto">
                <a:xfrm>
                  <a:off x="4544" y="3434"/>
                  <a:ext cx="54" cy="54"/>
                </a:xfrm>
                <a:custGeom>
                  <a:avLst/>
                  <a:gdLst>
                    <a:gd name="T0" fmla="*/ 54 w 54"/>
                    <a:gd name="T1" fmla="*/ 26 h 54"/>
                    <a:gd name="T2" fmla="*/ 54 w 54"/>
                    <a:gd name="T3" fmla="*/ 26 h 54"/>
                    <a:gd name="T4" fmla="*/ 52 w 54"/>
                    <a:gd name="T5" fmla="*/ 16 h 54"/>
                    <a:gd name="T6" fmla="*/ 46 w 54"/>
                    <a:gd name="T7" fmla="*/ 8 h 54"/>
                    <a:gd name="T8" fmla="*/ 38 w 54"/>
                    <a:gd name="T9" fmla="*/ 2 h 54"/>
                    <a:gd name="T10" fmla="*/ 28 w 54"/>
                    <a:gd name="T11" fmla="*/ 0 h 54"/>
                    <a:gd name="T12" fmla="*/ 28 w 54"/>
                    <a:gd name="T13" fmla="*/ 0 h 54"/>
                    <a:gd name="T14" fmla="*/ 16 w 54"/>
                    <a:gd name="T15" fmla="*/ 2 h 54"/>
                    <a:gd name="T16" fmla="*/ 8 w 54"/>
                    <a:gd name="T17" fmla="*/ 8 h 54"/>
                    <a:gd name="T18" fmla="*/ 2 w 54"/>
                    <a:gd name="T19" fmla="*/ 16 h 54"/>
                    <a:gd name="T20" fmla="*/ 0 w 54"/>
                    <a:gd name="T21" fmla="*/ 26 h 54"/>
                    <a:gd name="T22" fmla="*/ 0 w 54"/>
                    <a:gd name="T23" fmla="*/ 26 h 54"/>
                    <a:gd name="T24" fmla="*/ 2 w 54"/>
                    <a:gd name="T25" fmla="*/ 38 h 54"/>
                    <a:gd name="T26" fmla="*/ 8 w 54"/>
                    <a:gd name="T27" fmla="*/ 46 h 54"/>
                    <a:gd name="T28" fmla="*/ 16 w 54"/>
                    <a:gd name="T29" fmla="*/ 52 h 54"/>
                    <a:gd name="T30" fmla="*/ 28 w 54"/>
                    <a:gd name="T31" fmla="*/ 54 h 54"/>
                    <a:gd name="T32" fmla="*/ 28 w 54"/>
                    <a:gd name="T33" fmla="*/ 54 h 54"/>
                    <a:gd name="T34" fmla="*/ 38 w 54"/>
                    <a:gd name="T35" fmla="*/ 52 h 54"/>
                    <a:gd name="T36" fmla="*/ 46 w 54"/>
                    <a:gd name="T37" fmla="*/ 46 h 54"/>
                    <a:gd name="T38" fmla="*/ 52 w 54"/>
                    <a:gd name="T39" fmla="*/ 36 h 54"/>
                    <a:gd name="T40" fmla="*/ 54 w 54"/>
                    <a:gd name="T41" fmla="*/ 26 h 54"/>
                    <a:gd name="T42" fmla="*/ 54 w 54"/>
                    <a:gd name="T43" fmla="*/ 26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54"/>
                    <a:gd name="T68" fmla="*/ 54 w 54"/>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54">
                      <a:moveTo>
                        <a:pt x="54" y="26"/>
                      </a:moveTo>
                      <a:lnTo>
                        <a:pt x="54" y="26"/>
                      </a:lnTo>
                      <a:lnTo>
                        <a:pt x="52" y="16"/>
                      </a:lnTo>
                      <a:lnTo>
                        <a:pt x="46" y="8"/>
                      </a:lnTo>
                      <a:lnTo>
                        <a:pt x="38" y="2"/>
                      </a:lnTo>
                      <a:lnTo>
                        <a:pt x="28" y="0"/>
                      </a:lnTo>
                      <a:lnTo>
                        <a:pt x="16" y="2"/>
                      </a:lnTo>
                      <a:lnTo>
                        <a:pt x="8" y="8"/>
                      </a:lnTo>
                      <a:lnTo>
                        <a:pt x="2" y="16"/>
                      </a:lnTo>
                      <a:lnTo>
                        <a:pt x="0" y="26"/>
                      </a:lnTo>
                      <a:lnTo>
                        <a:pt x="2" y="38"/>
                      </a:lnTo>
                      <a:lnTo>
                        <a:pt x="8" y="46"/>
                      </a:lnTo>
                      <a:lnTo>
                        <a:pt x="16" y="52"/>
                      </a:lnTo>
                      <a:lnTo>
                        <a:pt x="28" y="54"/>
                      </a:lnTo>
                      <a:lnTo>
                        <a:pt x="38" y="52"/>
                      </a:lnTo>
                      <a:lnTo>
                        <a:pt x="46" y="46"/>
                      </a:lnTo>
                      <a:lnTo>
                        <a:pt x="52" y="36"/>
                      </a:lnTo>
                      <a:lnTo>
                        <a:pt x="54" y="26"/>
                      </a:lnTo>
                      <a:close/>
                    </a:path>
                  </a:pathLst>
                </a:custGeom>
                <a:solidFill>
                  <a:srgbClr val="FF9700"/>
                </a:solidFill>
                <a:ln w="9525">
                  <a:noFill/>
                  <a:round/>
                  <a:headEnd/>
                  <a:tailEnd/>
                </a:ln>
              </p:spPr>
              <p:txBody>
                <a:bodyPr/>
                <a:lstStyle/>
                <a:p>
                  <a:endParaRPr lang="zh-TW" altLang="en-US"/>
                </a:p>
              </p:txBody>
            </p:sp>
            <p:sp>
              <p:nvSpPr>
                <p:cNvPr id="25074" name="Freeform 300"/>
                <p:cNvSpPr>
                  <a:spLocks/>
                </p:cNvSpPr>
                <p:nvPr/>
              </p:nvSpPr>
              <p:spPr bwMode="auto">
                <a:xfrm>
                  <a:off x="4638" y="3098"/>
                  <a:ext cx="78" cy="70"/>
                </a:xfrm>
                <a:custGeom>
                  <a:avLst/>
                  <a:gdLst>
                    <a:gd name="T0" fmla="*/ 68 w 78"/>
                    <a:gd name="T1" fmla="*/ 16 h 70"/>
                    <a:gd name="T2" fmla="*/ 68 w 78"/>
                    <a:gd name="T3" fmla="*/ 16 h 70"/>
                    <a:gd name="T4" fmla="*/ 64 w 78"/>
                    <a:gd name="T5" fmla="*/ 10 h 70"/>
                    <a:gd name="T6" fmla="*/ 58 w 78"/>
                    <a:gd name="T7" fmla="*/ 6 h 70"/>
                    <a:gd name="T8" fmla="*/ 50 w 78"/>
                    <a:gd name="T9" fmla="*/ 2 h 70"/>
                    <a:gd name="T10" fmla="*/ 44 w 78"/>
                    <a:gd name="T11" fmla="*/ 0 h 70"/>
                    <a:gd name="T12" fmla="*/ 36 w 78"/>
                    <a:gd name="T13" fmla="*/ 0 h 70"/>
                    <a:gd name="T14" fmla="*/ 28 w 78"/>
                    <a:gd name="T15" fmla="*/ 0 h 70"/>
                    <a:gd name="T16" fmla="*/ 22 w 78"/>
                    <a:gd name="T17" fmla="*/ 2 h 70"/>
                    <a:gd name="T18" fmla="*/ 16 w 78"/>
                    <a:gd name="T19" fmla="*/ 6 h 70"/>
                    <a:gd name="T20" fmla="*/ 16 w 78"/>
                    <a:gd name="T21" fmla="*/ 6 h 70"/>
                    <a:gd name="T22" fmla="*/ 10 w 78"/>
                    <a:gd name="T23" fmla="*/ 10 h 70"/>
                    <a:gd name="T24" fmla="*/ 6 w 78"/>
                    <a:gd name="T25" fmla="*/ 16 h 70"/>
                    <a:gd name="T26" fmla="*/ 2 w 78"/>
                    <a:gd name="T27" fmla="*/ 22 h 70"/>
                    <a:gd name="T28" fmla="*/ 2 w 78"/>
                    <a:gd name="T29" fmla="*/ 28 h 70"/>
                    <a:gd name="T30" fmla="*/ 0 w 78"/>
                    <a:gd name="T31" fmla="*/ 34 h 70"/>
                    <a:gd name="T32" fmla="*/ 2 w 78"/>
                    <a:gd name="T33" fmla="*/ 42 h 70"/>
                    <a:gd name="T34" fmla="*/ 4 w 78"/>
                    <a:gd name="T35" fmla="*/ 48 h 70"/>
                    <a:gd name="T36" fmla="*/ 10 w 78"/>
                    <a:gd name="T37" fmla="*/ 54 h 70"/>
                    <a:gd name="T38" fmla="*/ 10 w 78"/>
                    <a:gd name="T39" fmla="*/ 54 h 70"/>
                    <a:gd name="T40" fmla="*/ 14 w 78"/>
                    <a:gd name="T41" fmla="*/ 60 h 70"/>
                    <a:gd name="T42" fmla="*/ 20 w 78"/>
                    <a:gd name="T43" fmla="*/ 64 h 70"/>
                    <a:gd name="T44" fmla="*/ 28 w 78"/>
                    <a:gd name="T45" fmla="*/ 66 h 70"/>
                    <a:gd name="T46" fmla="*/ 34 w 78"/>
                    <a:gd name="T47" fmla="*/ 68 h 70"/>
                    <a:gd name="T48" fmla="*/ 42 w 78"/>
                    <a:gd name="T49" fmla="*/ 70 h 70"/>
                    <a:gd name="T50" fmla="*/ 50 w 78"/>
                    <a:gd name="T51" fmla="*/ 68 h 70"/>
                    <a:gd name="T52" fmla="*/ 56 w 78"/>
                    <a:gd name="T53" fmla="*/ 66 h 70"/>
                    <a:gd name="T54" fmla="*/ 62 w 78"/>
                    <a:gd name="T55" fmla="*/ 64 h 70"/>
                    <a:gd name="T56" fmla="*/ 62 w 78"/>
                    <a:gd name="T57" fmla="*/ 64 h 70"/>
                    <a:gd name="T58" fmla="*/ 68 w 78"/>
                    <a:gd name="T59" fmla="*/ 58 h 70"/>
                    <a:gd name="T60" fmla="*/ 72 w 78"/>
                    <a:gd name="T61" fmla="*/ 54 h 70"/>
                    <a:gd name="T62" fmla="*/ 76 w 78"/>
                    <a:gd name="T63" fmla="*/ 48 h 70"/>
                    <a:gd name="T64" fmla="*/ 78 w 78"/>
                    <a:gd name="T65" fmla="*/ 42 h 70"/>
                    <a:gd name="T66" fmla="*/ 78 w 78"/>
                    <a:gd name="T67" fmla="*/ 34 h 70"/>
                    <a:gd name="T68" fmla="*/ 76 w 78"/>
                    <a:gd name="T69" fmla="*/ 28 h 70"/>
                    <a:gd name="T70" fmla="*/ 74 w 78"/>
                    <a:gd name="T71" fmla="*/ 22 h 70"/>
                    <a:gd name="T72" fmla="*/ 68 w 78"/>
                    <a:gd name="T73" fmla="*/ 16 h 70"/>
                    <a:gd name="T74" fmla="*/ 68 w 78"/>
                    <a:gd name="T75" fmla="*/ 16 h 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
                    <a:gd name="T115" fmla="*/ 0 h 70"/>
                    <a:gd name="T116" fmla="*/ 78 w 78"/>
                    <a:gd name="T117" fmla="*/ 70 h 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 h="70">
                      <a:moveTo>
                        <a:pt x="68" y="16"/>
                      </a:moveTo>
                      <a:lnTo>
                        <a:pt x="68" y="16"/>
                      </a:lnTo>
                      <a:lnTo>
                        <a:pt x="64" y="10"/>
                      </a:lnTo>
                      <a:lnTo>
                        <a:pt x="58" y="6"/>
                      </a:lnTo>
                      <a:lnTo>
                        <a:pt x="50" y="2"/>
                      </a:lnTo>
                      <a:lnTo>
                        <a:pt x="44" y="0"/>
                      </a:lnTo>
                      <a:lnTo>
                        <a:pt x="36" y="0"/>
                      </a:lnTo>
                      <a:lnTo>
                        <a:pt x="28" y="0"/>
                      </a:lnTo>
                      <a:lnTo>
                        <a:pt x="22" y="2"/>
                      </a:lnTo>
                      <a:lnTo>
                        <a:pt x="16" y="6"/>
                      </a:lnTo>
                      <a:lnTo>
                        <a:pt x="10" y="10"/>
                      </a:lnTo>
                      <a:lnTo>
                        <a:pt x="6" y="16"/>
                      </a:lnTo>
                      <a:lnTo>
                        <a:pt x="2" y="22"/>
                      </a:lnTo>
                      <a:lnTo>
                        <a:pt x="2" y="28"/>
                      </a:lnTo>
                      <a:lnTo>
                        <a:pt x="0" y="34"/>
                      </a:lnTo>
                      <a:lnTo>
                        <a:pt x="2" y="42"/>
                      </a:lnTo>
                      <a:lnTo>
                        <a:pt x="4" y="48"/>
                      </a:lnTo>
                      <a:lnTo>
                        <a:pt x="10" y="54"/>
                      </a:lnTo>
                      <a:lnTo>
                        <a:pt x="14" y="60"/>
                      </a:lnTo>
                      <a:lnTo>
                        <a:pt x="20" y="64"/>
                      </a:lnTo>
                      <a:lnTo>
                        <a:pt x="28" y="66"/>
                      </a:lnTo>
                      <a:lnTo>
                        <a:pt x="34" y="68"/>
                      </a:lnTo>
                      <a:lnTo>
                        <a:pt x="42" y="70"/>
                      </a:lnTo>
                      <a:lnTo>
                        <a:pt x="50" y="68"/>
                      </a:lnTo>
                      <a:lnTo>
                        <a:pt x="56" y="66"/>
                      </a:lnTo>
                      <a:lnTo>
                        <a:pt x="62" y="64"/>
                      </a:lnTo>
                      <a:lnTo>
                        <a:pt x="68" y="58"/>
                      </a:lnTo>
                      <a:lnTo>
                        <a:pt x="72" y="54"/>
                      </a:lnTo>
                      <a:lnTo>
                        <a:pt x="76" y="48"/>
                      </a:lnTo>
                      <a:lnTo>
                        <a:pt x="78" y="42"/>
                      </a:lnTo>
                      <a:lnTo>
                        <a:pt x="78" y="34"/>
                      </a:lnTo>
                      <a:lnTo>
                        <a:pt x="76" y="28"/>
                      </a:lnTo>
                      <a:lnTo>
                        <a:pt x="74" y="22"/>
                      </a:lnTo>
                      <a:lnTo>
                        <a:pt x="68" y="16"/>
                      </a:lnTo>
                      <a:close/>
                    </a:path>
                  </a:pathLst>
                </a:custGeom>
                <a:solidFill>
                  <a:srgbClr val="FFBF00"/>
                </a:solidFill>
                <a:ln w="9525">
                  <a:noFill/>
                  <a:round/>
                  <a:headEnd/>
                  <a:tailEnd/>
                </a:ln>
              </p:spPr>
              <p:txBody>
                <a:bodyPr/>
                <a:lstStyle/>
                <a:p>
                  <a:endParaRPr lang="zh-TW" altLang="en-US"/>
                </a:p>
              </p:txBody>
            </p:sp>
            <p:sp>
              <p:nvSpPr>
                <p:cNvPr id="25075" name="Freeform 301"/>
                <p:cNvSpPr>
                  <a:spLocks/>
                </p:cNvSpPr>
                <p:nvPr/>
              </p:nvSpPr>
              <p:spPr bwMode="auto">
                <a:xfrm>
                  <a:off x="4574" y="3192"/>
                  <a:ext cx="92" cy="94"/>
                </a:xfrm>
                <a:custGeom>
                  <a:avLst/>
                  <a:gdLst>
                    <a:gd name="T0" fmla="*/ 92 w 92"/>
                    <a:gd name="T1" fmla="*/ 42 h 94"/>
                    <a:gd name="T2" fmla="*/ 92 w 92"/>
                    <a:gd name="T3" fmla="*/ 42 h 94"/>
                    <a:gd name="T4" fmla="*/ 90 w 92"/>
                    <a:gd name="T5" fmla="*/ 32 h 94"/>
                    <a:gd name="T6" fmla="*/ 86 w 92"/>
                    <a:gd name="T7" fmla="*/ 24 h 94"/>
                    <a:gd name="T8" fmla="*/ 80 w 92"/>
                    <a:gd name="T9" fmla="*/ 16 h 94"/>
                    <a:gd name="T10" fmla="*/ 74 w 92"/>
                    <a:gd name="T11" fmla="*/ 10 h 94"/>
                    <a:gd name="T12" fmla="*/ 66 w 92"/>
                    <a:gd name="T13" fmla="*/ 4 h 94"/>
                    <a:gd name="T14" fmla="*/ 58 w 92"/>
                    <a:gd name="T15" fmla="*/ 2 h 94"/>
                    <a:gd name="T16" fmla="*/ 48 w 92"/>
                    <a:gd name="T17" fmla="*/ 0 h 94"/>
                    <a:gd name="T18" fmla="*/ 40 w 92"/>
                    <a:gd name="T19" fmla="*/ 0 h 94"/>
                    <a:gd name="T20" fmla="*/ 40 w 92"/>
                    <a:gd name="T21" fmla="*/ 0 h 94"/>
                    <a:gd name="T22" fmla="*/ 30 w 92"/>
                    <a:gd name="T23" fmla="*/ 2 h 94"/>
                    <a:gd name="T24" fmla="*/ 22 w 92"/>
                    <a:gd name="T25" fmla="*/ 6 h 94"/>
                    <a:gd name="T26" fmla="*/ 14 w 92"/>
                    <a:gd name="T27" fmla="*/ 10 h 94"/>
                    <a:gd name="T28" fmla="*/ 10 w 92"/>
                    <a:gd name="T29" fmla="*/ 18 h 94"/>
                    <a:gd name="T30" fmla="*/ 4 w 92"/>
                    <a:gd name="T31" fmla="*/ 26 h 94"/>
                    <a:gd name="T32" fmla="*/ 2 w 92"/>
                    <a:gd name="T33" fmla="*/ 34 h 94"/>
                    <a:gd name="T34" fmla="*/ 0 w 92"/>
                    <a:gd name="T35" fmla="*/ 42 h 94"/>
                    <a:gd name="T36" fmla="*/ 2 w 92"/>
                    <a:gd name="T37" fmla="*/ 52 h 94"/>
                    <a:gd name="T38" fmla="*/ 2 w 92"/>
                    <a:gd name="T39" fmla="*/ 52 h 94"/>
                    <a:gd name="T40" fmla="*/ 4 w 92"/>
                    <a:gd name="T41" fmla="*/ 62 h 94"/>
                    <a:gd name="T42" fmla="*/ 8 w 92"/>
                    <a:gd name="T43" fmla="*/ 70 h 94"/>
                    <a:gd name="T44" fmla="*/ 12 w 92"/>
                    <a:gd name="T45" fmla="*/ 78 h 94"/>
                    <a:gd name="T46" fmla="*/ 20 w 92"/>
                    <a:gd name="T47" fmla="*/ 84 h 94"/>
                    <a:gd name="T48" fmla="*/ 28 w 92"/>
                    <a:gd name="T49" fmla="*/ 90 h 94"/>
                    <a:gd name="T50" fmla="*/ 36 w 92"/>
                    <a:gd name="T51" fmla="*/ 92 h 94"/>
                    <a:gd name="T52" fmla="*/ 44 w 92"/>
                    <a:gd name="T53" fmla="*/ 94 h 94"/>
                    <a:gd name="T54" fmla="*/ 54 w 92"/>
                    <a:gd name="T55" fmla="*/ 94 h 94"/>
                    <a:gd name="T56" fmla="*/ 54 w 92"/>
                    <a:gd name="T57" fmla="*/ 94 h 94"/>
                    <a:gd name="T58" fmla="*/ 62 w 92"/>
                    <a:gd name="T59" fmla="*/ 92 h 94"/>
                    <a:gd name="T60" fmla="*/ 70 w 92"/>
                    <a:gd name="T61" fmla="*/ 88 h 94"/>
                    <a:gd name="T62" fmla="*/ 78 w 92"/>
                    <a:gd name="T63" fmla="*/ 84 h 94"/>
                    <a:gd name="T64" fmla="*/ 84 w 92"/>
                    <a:gd name="T65" fmla="*/ 76 h 94"/>
                    <a:gd name="T66" fmla="*/ 88 w 92"/>
                    <a:gd name="T67" fmla="*/ 70 h 94"/>
                    <a:gd name="T68" fmla="*/ 92 w 92"/>
                    <a:gd name="T69" fmla="*/ 60 h 94"/>
                    <a:gd name="T70" fmla="*/ 92 w 92"/>
                    <a:gd name="T71" fmla="*/ 52 h 94"/>
                    <a:gd name="T72" fmla="*/ 92 w 92"/>
                    <a:gd name="T73" fmla="*/ 42 h 94"/>
                    <a:gd name="T74" fmla="*/ 92 w 92"/>
                    <a:gd name="T75" fmla="*/ 42 h 9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2"/>
                    <a:gd name="T115" fmla="*/ 0 h 94"/>
                    <a:gd name="T116" fmla="*/ 92 w 92"/>
                    <a:gd name="T117" fmla="*/ 94 h 9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2" h="94">
                      <a:moveTo>
                        <a:pt x="92" y="42"/>
                      </a:moveTo>
                      <a:lnTo>
                        <a:pt x="92" y="42"/>
                      </a:lnTo>
                      <a:lnTo>
                        <a:pt x="90" y="32"/>
                      </a:lnTo>
                      <a:lnTo>
                        <a:pt x="86" y="24"/>
                      </a:lnTo>
                      <a:lnTo>
                        <a:pt x="80" y="16"/>
                      </a:lnTo>
                      <a:lnTo>
                        <a:pt x="74" y="10"/>
                      </a:lnTo>
                      <a:lnTo>
                        <a:pt x="66" y="4"/>
                      </a:lnTo>
                      <a:lnTo>
                        <a:pt x="58" y="2"/>
                      </a:lnTo>
                      <a:lnTo>
                        <a:pt x="48" y="0"/>
                      </a:lnTo>
                      <a:lnTo>
                        <a:pt x="40" y="0"/>
                      </a:lnTo>
                      <a:lnTo>
                        <a:pt x="30" y="2"/>
                      </a:lnTo>
                      <a:lnTo>
                        <a:pt x="22" y="6"/>
                      </a:lnTo>
                      <a:lnTo>
                        <a:pt x="14" y="10"/>
                      </a:lnTo>
                      <a:lnTo>
                        <a:pt x="10" y="18"/>
                      </a:lnTo>
                      <a:lnTo>
                        <a:pt x="4" y="26"/>
                      </a:lnTo>
                      <a:lnTo>
                        <a:pt x="2" y="34"/>
                      </a:lnTo>
                      <a:lnTo>
                        <a:pt x="0" y="42"/>
                      </a:lnTo>
                      <a:lnTo>
                        <a:pt x="2" y="52"/>
                      </a:lnTo>
                      <a:lnTo>
                        <a:pt x="4" y="62"/>
                      </a:lnTo>
                      <a:lnTo>
                        <a:pt x="8" y="70"/>
                      </a:lnTo>
                      <a:lnTo>
                        <a:pt x="12" y="78"/>
                      </a:lnTo>
                      <a:lnTo>
                        <a:pt x="20" y="84"/>
                      </a:lnTo>
                      <a:lnTo>
                        <a:pt x="28" y="90"/>
                      </a:lnTo>
                      <a:lnTo>
                        <a:pt x="36" y="92"/>
                      </a:lnTo>
                      <a:lnTo>
                        <a:pt x="44" y="94"/>
                      </a:lnTo>
                      <a:lnTo>
                        <a:pt x="54" y="94"/>
                      </a:lnTo>
                      <a:lnTo>
                        <a:pt x="62" y="92"/>
                      </a:lnTo>
                      <a:lnTo>
                        <a:pt x="70" y="88"/>
                      </a:lnTo>
                      <a:lnTo>
                        <a:pt x="78" y="84"/>
                      </a:lnTo>
                      <a:lnTo>
                        <a:pt x="84" y="76"/>
                      </a:lnTo>
                      <a:lnTo>
                        <a:pt x="88" y="70"/>
                      </a:lnTo>
                      <a:lnTo>
                        <a:pt x="92" y="60"/>
                      </a:lnTo>
                      <a:lnTo>
                        <a:pt x="92" y="52"/>
                      </a:lnTo>
                      <a:lnTo>
                        <a:pt x="92" y="42"/>
                      </a:lnTo>
                      <a:close/>
                    </a:path>
                  </a:pathLst>
                </a:custGeom>
                <a:solidFill>
                  <a:srgbClr val="FFBF00"/>
                </a:solidFill>
                <a:ln w="9525">
                  <a:noFill/>
                  <a:round/>
                  <a:headEnd/>
                  <a:tailEnd/>
                </a:ln>
              </p:spPr>
              <p:txBody>
                <a:bodyPr/>
                <a:lstStyle/>
                <a:p>
                  <a:endParaRPr lang="zh-TW" altLang="en-US"/>
                </a:p>
              </p:txBody>
            </p:sp>
            <p:sp>
              <p:nvSpPr>
                <p:cNvPr id="25076" name="Freeform 302"/>
                <p:cNvSpPr>
                  <a:spLocks/>
                </p:cNvSpPr>
                <p:nvPr/>
              </p:nvSpPr>
              <p:spPr bwMode="auto">
                <a:xfrm>
                  <a:off x="4582" y="3092"/>
                  <a:ext cx="114" cy="116"/>
                </a:xfrm>
                <a:custGeom>
                  <a:avLst/>
                  <a:gdLst>
                    <a:gd name="T0" fmla="*/ 112 w 114"/>
                    <a:gd name="T1" fmla="*/ 52 h 116"/>
                    <a:gd name="T2" fmla="*/ 112 w 114"/>
                    <a:gd name="T3" fmla="*/ 52 h 116"/>
                    <a:gd name="T4" fmla="*/ 110 w 114"/>
                    <a:gd name="T5" fmla="*/ 40 h 116"/>
                    <a:gd name="T6" fmla="*/ 104 w 114"/>
                    <a:gd name="T7" fmla="*/ 30 h 116"/>
                    <a:gd name="T8" fmla="*/ 98 w 114"/>
                    <a:gd name="T9" fmla="*/ 20 h 116"/>
                    <a:gd name="T10" fmla="*/ 90 w 114"/>
                    <a:gd name="T11" fmla="*/ 12 h 116"/>
                    <a:gd name="T12" fmla="*/ 80 w 114"/>
                    <a:gd name="T13" fmla="*/ 6 h 116"/>
                    <a:gd name="T14" fmla="*/ 70 w 114"/>
                    <a:gd name="T15" fmla="*/ 2 h 116"/>
                    <a:gd name="T16" fmla="*/ 60 w 114"/>
                    <a:gd name="T17" fmla="*/ 0 h 116"/>
                    <a:gd name="T18" fmla="*/ 48 w 114"/>
                    <a:gd name="T19" fmla="*/ 0 h 116"/>
                    <a:gd name="T20" fmla="*/ 48 w 114"/>
                    <a:gd name="T21" fmla="*/ 0 h 116"/>
                    <a:gd name="T22" fmla="*/ 36 w 114"/>
                    <a:gd name="T23" fmla="*/ 2 h 116"/>
                    <a:gd name="T24" fmla="*/ 26 w 114"/>
                    <a:gd name="T25" fmla="*/ 8 h 116"/>
                    <a:gd name="T26" fmla="*/ 18 w 114"/>
                    <a:gd name="T27" fmla="*/ 14 h 116"/>
                    <a:gd name="T28" fmla="*/ 10 w 114"/>
                    <a:gd name="T29" fmla="*/ 22 h 116"/>
                    <a:gd name="T30" fmla="*/ 6 w 114"/>
                    <a:gd name="T31" fmla="*/ 32 h 116"/>
                    <a:gd name="T32" fmla="*/ 2 w 114"/>
                    <a:gd name="T33" fmla="*/ 42 h 116"/>
                    <a:gd name="T34" fmla="*/ 0 w 114"/>
                    <a:gd name="T35" fmla="*/ 54 h 116"/>
                    <a:gd name="T36" fmla="*/ 2 w 114"/>
                    <a:gd name="T37" fmla="*/ 64 h 116"/>
                    <a:gd name="T38" fmla="*/ 2 w 114"/>
                    <a:gd name="T39" fmla="*/ 64 h 116"/>
                    <a:gd name="T40" fmla="*/ 4 w 114"/>
                    <a:gd name="T41" fmla="*/ 76 h 116"/>
                    <a:gd name="T42" fmla="*/ 10 w 114"/>
                    <a:gd name="T43" fmla="*/ 86 h 116"/>
                    <a:gd name="T44" fmla="*/ 16 w 114"/>
                    <a:gd name="T45" fmla="*/ 96 h 116"/>
                    <a:gd name="T46" fmla="*/ 24 w 114"/>
                    <a:gd name="T47" fmla="*/ 104 h 116"/>
                    <a:gd name="T48" fmla="*/ 34 w 114"/>
                    <a:gd name="T49" fmla="*/ 110 h 116"/>
                    <a:gd name="T50" fmla="*/ 44 w 114"/>
                    <a:gd name="T51" fmla="*/ 114 h 116"/>
                    <a:gd name="T52" fmla="*/ 54 w 114"/>
                    <a:gd name="T53" fmla="*/ 116 h 116"/>
                    <a:gd name="T54" fmla="*/ 66 w 114"/>
                    <a:gd name="T55" fmla="*/ 116 h 116"/>
                    <a:gd name="T56" fmla="*/ 66 w 114"/>
                    <a:gd name="T57" fmla="*/ 116 h 116"/>
                    <a:gd name="T58" fmla="*/ 78 w 114"/>
                    <a:gd name="T59" fmla="*/ 114 h 116"/>
                    <a:gd name="T60" fmla="*/ 86 w 114"/>
                    <a:gd name="T61" fmla="*/ 110 h 116"/>
                    <a:gd name="T62" fmla="*/ 96 w 114"/>
                    <a:gd name="T63" fmla="*/ 104 h 116"/>
                    <a:gd name="T64" fmla="*/ 102 w 114"/>
                    <a:gd name="T65" fmla="*/ 96 h 116"/>
                    <a:gd name="T66" fmla="*/ 108 w 114"/>
                    <a:gd name="T67" fmla="*/ 86 h 116"/>
                    <a:gd name="T68" fmla="*/ 112 w 114"/>
                    <a:gd name="T69" fmla="*/ 76 h 116"/>
                    <a:gd name="T70" fmla="*/ 114 w 114"/>
                    <a:gd name="T71" fmla="*/ 64 h 116"/>
                    <a:gd name="T72" fmla="*/ 112 w 114"/>
                    <a:gd name="T73" fmla="*/ 52 h 116"/>
                    <a:gd name="T74" fmla="*/ 112 w 114"/>
                    <a:gd name="T75" fmla="*/ 52 h 1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4"/>
                    <a:gd name="T115" fmla="*/ 0 h 116"/>
                    <a:gd name="T116" fmla="*/ 114 w 114"/>
                    <a:gd name="T117" fmla="*/ 116 h 1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4" h="116">
                      <a:moveTo>
                        <a:pt x="112" y="52"/>
                      </a:moveTo>
                      <a:lnTo>
                        <a:pt x="112" y="52"/>
                      </a:lnTo>
                      <a:lnTo>
                        <a:pt x="110" y="40"/>
                      </a:lnTo>
                      <a:lnTo>
                        <a:pt x="104" y="30"/>
                      </a:lnTo>
                      <a:lnTo>
                        <a:pt x="98" y="20"/>
                      </a:lnTo>
                      <a:lnTo>
                        <a:pt x="90" y="12"/>
                      </a:lnTo>
                      <a:lnTo>
                        <a:pt x="80" y="6"/>
                      </a:lnTo>
                      <a:lnTo>
                        <a:pt x="70" y="2"/>
                      </a:lnTo>
                      <a:lnTo>
                        <a:pt x="60" y="0"/>
                      </a:lnTo>
                      <a:lnTo>
                        <a:pt x="48" y="0"/>
                      </a:lnTo>
                      <a:lnTo>
                        <a:pt x="36" y="2"/>
                      </a:lnTo>
                      <a:lnTo>
                        <a:pt x="26" y="8"/>
                      </a:lnTo>
                      <a:lnTo>
                        <a:pt x="18" y="14"/>
                      </a:lnTo>
                      <a:lnTo>
                        <a:pt x="10" y="22"/>
                      </a:lnTo>
                      <a:lnTo>
                        <a:pt x="6" y="32"/>
                      </a:lnTo>
                      <a:lnTo>
                        <a:pt x="2" y="42"/>
                      </a:lnTo>
                      <a:lnTo>
                        <a:pt x="0" y="54"/>
                      </a:lnTo>
                      <a:lnTo>
                        <a:pt x="2" y="64"/>
                      </a:lnTo>
                      <a:lnTo>
                        <a:pt x="4" y="76"/>
                      </a:lnTo>
                      <a:lnTo>
                        <a:pt x="10" y="86"/>
                      </a:lnTo>
                      <a:lnTo>
                        <a:pt x="16" y="96"/>
                      </a:lnTo>
                      <a:lnTo>
                        <a:pt x="24" y="104"/>
                      </a:lnTo>
                      <a:lnTo>
                        <a:pt x="34" y="110"/>
                      </a:lnTo>
                      <a:lnTo>
                        <a:pt x="44" y="114"/>
                      </a:lnTo>
                      <a:lnTo>
                        <a:pt x="54" y="116"/>
                      </a:lnTo>
                      <a:lnTo>
                        <a:pt x="66" y="116"/>
                      </a:lnTo>
                      <a:lnTo>
                        <a:pt x="78" y="114"/>
                      </a:lnTo>
                      <a:lnTo>
                        <a:pt x="86" y="110"/>
                      </a:lnTo>
                      <a:lnTo>
                        <a:pt x="96" y="104"/>
                      </a:lnTo>
                      <a:lnTo>
                        <a:pt x="102" y="96"/>
                      </a:lnTo>
                      <a:lnTo>
                        <a:pt x="108" y="86"/>
                      </a:lnTo>
                      <a:lnTo>
                        <a:pt x="112" y="76"/>
                      </a:lnTo>
                      <a:lnTo>
                        <a:pt x="114" y="64"/>
                      </a:lnTo>
                      <a:lnTo>
                        <a:pt x="112" y="52"/>
                      </a:lnTo>
                      <a:close/>
                    </a:path>
                  </a:pathLst>
                </a:custGeom>
                <a:solidFill>
                  <a:srgbClr val="FFBF00"/>
                </a:solidFill>
                <a:ln w="9525">
                  <a:noFill/>
                  <a:round/>
                  <a:headEnd/>
                  <a:tailEnd/>
                </a:ln>
              </p:spPr>
              <p:txBody>
                <a:bodyPr/>
                <a:lstStyle/>
                <a:p>
                  <a:endParaRPr lang="zh-TW" altLang="en-US"/>
                </a:p>
              </p:txBody>
            </p:sp>
            <p:sp>
              <p:nvSpPr>
                <p:cNvPr id="25077" name="Freeform 303"/>
                <p:cNvSpPr>
                  <a:spLocks/>
                </p:cNvSpPr>
                <p:nvPr/>
              </p:nvSpPr>
              <p:spPr bwMode="auto">
                <a:xfrm>
                  <a:off x="4658" y="3006"/>
                  <a:ext cx="56" cy="56"/>
                </a:xfrm>
                <a:custGeom>
                  <a:avLst/>
                  <a:gdLst>
                    <a:gd name="T0" fmla="*/ 50 w 56"/>
                    <a:gd name="T1" fmla="*/ 44 h 56"/>
                    <a:gd name="T2" fmla="*/ 50 w 56"/>
                    <a:gd name="T3" fmla="*/ 44 h 56"/>
                    <a:gd name="T4" fmla="*/ 56 w 56"/>
                    <a:gd name="T5" fmla="*/ 32 h 56"/>
                    <a:gd name="T6" fmla="*/ 54 w 56"/>
                    <a:gd name="T7" fmla="*/ 22 h 56"/>
                    <a:gd name="T8" fmla="*/ 50 w 56"/>
                    <a:gd name="T9" fmla="*/ 12 h 56"/>
                    <a:gd name="T10" fmla="*/ 48 w 56"/>
                    <a:gd name="T11" fmla="*/ 8 h 56"/>
                    <a:gd name="T12" fmla="*/ 42 w 56"/>
                    <a:gd name="T13" fmla="*/ 4 h 56"/>
                    <a:gd name="T14" fmla="*/ 42 w 56"/>
                    <a:gd name="T15" fmla="*/ 4 h 56"/>
                    <a:gd name="T16" fmla="*/ 32 w 56"/>
                    <a:gd name="T17" fmla="*/ 0 h 56"/>
                    <a:gd name="T18" fmla="*/ 22 w 56"/>
                    <a:gd name="T19" fmla="*/ 0 h 56"/>
                    <a:gd name="T20" fmla="*/ 12 w 56"/>
                    <a:gd name="T21" fmla="*/ 4 h 56"/>
                    <a:gd name="T22" fmla="*/ 4 w 56"/>
                    <a:gd name="T23" fmla="*/ 12 h 56"/>
                    <a:gd name="T24" fmla="*/ 4 w 56"/>
                    <a:gd name="T25" fmla="*/ 12 h 56"/>
                    <a:gd name="T26" fmla="*/ 0 w 56"/>
                    <a:gd name="T27" fmla="*/ 22 h 56"/>
                    <a:gd name="T28" fmla="*/ 0 w 56"/>
                    <a:gd name="T29" fmla="*/ 34 h 56"/>
                    <a:gd name="T30" fmla="*/ 4 w 56"/>
                    <a:gd name="T31" fmla="*/ 44 h 56"/>
                    <a:gd name="T32" fmla="*/ 12 w 56"/>
                    <a:gd name="T33" fmla="*/ 52 h 56"/>
                    <a:gd name="T34" fmla="*/ 12 w 56"/>
                    <a:gd name="T35" fmla="*/ 52 h 56"/>
                    <a:gd name="T36" fmla="*/ 22 w 56"/>
                    <a:gd name="T37" fmla="*/ 56 h 56"/>
                    <a:gd name="T38" fmla="*/ 34 w 56"/>
                    <a:gd name="T39" fmla="*/ 56 h 56"/>
                    <a:gd name="T40" fmla="*/ 44 w 56"/>
                    <a:gd name="T41" fmla="*/ 50 h 56"/>
                    <a:gd name="T42" fmla="*/ 50 w 56"/>
                    <a:gd name="T43" fmla="*/ 44 h 56"/>
                    <a:gd name="T44" fmla="*/ 50 w 56"/>
                    <a:gd name="T45" fmla="*/ 44 h 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56"/>
                    <a:gd name="T71" fmla="*/ 56 w 56"/>
                    <a:gd name="T72" fmla="*/ 56 h 5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56">
                      <a:moveTo>
                        <a:pt x="50" y="44"/>
                      </a:moveTo>
                      <a:lnTo>
                        <a:pt x="50" y="44"/>
                      </a:lnTo>
                      <a:lnTo>
                        <a:pt x="56" y="32"/>
                      </a:lnTo>
                      <a:lnTo>
                        <a:pt x="54" y="22"/>
                      </a:lnTo>
                      <a:lnTo>
                        <a:pt x="50" y="12"/>
                      </a:lnTo>
                      <a:lnTo>
                        <a:pt x="48" y="8"/>
                      </a:lnTo>
                      <a:lnTo>
                        <a:pt x="42" y="4"/>
                      </a:lnTo>
                      <a:lnTo>
                        <a:pt x="32" y="0"/>
                      </a:lnTo>
                      <a:lnTo>
                        <a:pt x="22" y="0"/>
                      </a:lnTo>
                      <a:lnTo>
                        <a:pt x="12" y="4"/>
                      </a:lnTo>
                      <a:lnTo>
                        <a:pt x="4" y="12"/>
                      </a:lnTo>
                      <a:lnTo>
                        <a:pt x="0" y="22"/>
                      </a:lnTo>
                      <a:lnTo>
                        <a:pt x="0" y="34"/>
                      </a:lnTo>
                      <a:lnTo>
                        <a:pt x="4" y="44"/>
                      </a:lnTo>
                      <a:lnTo>
                        <a:pt x="12" y="52"/>
                      </a:lnTo>
                      <a:lnTo>
                        <a:pt x="22" y="56"/>
                      </a:lnTo>
                      <a:lnTo>
                        <a:pt x="34" y="56"/>
                      </a:lnTo>
                      <a:lnTo>
                        <a:pt x="44" y="50"/>
                      </a:lnTo>
                      <a:lnTo>
                        <a:pt x="50" y="44"/>
                      </a:lnTo>
                      <a:close/>
                    </a:path>
                  </a:pathLst>
                </a:custGeom>
                <a:solidFill>
                  <a:srgbClr val="FFA300"/>
                </a:solidFill>
                <a:ln w="9525">
                  <a:noFill/>
                  <a:round/>
                  <a:headEnd/>
                  <a:tailEnd/>
                </a:ln>
              </p:spPr>
              <p:txBody>
                <a:bodyPr/>
                <a:lstStyle/>
                <a:p>
                  <a:endParaRPr lang="zh-TW" altLang="en-US"/>
                </a:p>
              </p:txBody>
            </p:sp>
            <p:sp>
              <p:nvSpPr>
                <p:cNvPr id="25078" name="Freeform 304"/>
                <p:cNvSpPr>
                  <a:spLocks/>
                </p:cNvSpPr>
                <p:nvPr/>
              </p:nvSpPr>
              <p:spPr bwMode="auto">
                <a:xfrm>
                  <a:off x="4624" y="3038"/>
                  <a:ext cx="48" cy="48"/>
                </a:xfrm>
                <a:custGeom>
                  <a:avLst/>
                  <a:gdLst>
                    <a:gd name="T0" fmla="*/ 42 w 48"/>
                    <a:gd name="T1" fmla="*/ 8 h 48"/>
                    <a:gd name="T2" fmla="*/ 42 w 48"/>
                    <a:gd name="T3" fmla="*/ 8 h 48"/>
                    <a:gd name="T4" fmla="*/ 46 w 48"/>
                    <a:gd name="T5" fmla="*/ 16 h 48"/>
                    <a:gd name="T6" fmla="*/ 48 w 48"/>
                    <a:gd name="T7" fmla="*/ 26 h 48"/>
                    <a:gd name="T8" fmla="*/ 46 w 48"/>
                    <a:gd name="T9" fmla="*/ 34 h 48"/>
                    <a:gd name="T10" fmla="*/ 40 w 48"/>
                    <a:gd name="T11" fmla="*/ 42 h 48"/>
                    <a:gd name="T12" fmla="*/ 40 w 48"/>
                    <a:gd name="T13" fmla="*/ 42 h 48"/>
                    <a:gd name="T14" fmla="*/ 32 w 48"/>
                    <a:gd name="T15" fmla="*/ 46 h 48"/>
                    <a:gd name="T16" fmla="*/ 22 w 48"/>
                    <a:gd name="T17" fmla="*/ 48 h 48"/>
                    <a:gd name="T18" fmla="*/ 14 w 48"/>
                    <a:gd name="T19" fmla="*/ 44 h 48"/>
                    <a:gd name="T20" fmla="*/ 6 w 48"/>
                    <a:gd name="T21" fmla="*/ 38 h 48"/>
                    <a:gd name="T22" fmla="*/ 6 w 48"/>
                    <a:gd name="T23" fmla="*/ 38 h 48"/>
                    <a:gd name="T24" fmla="*/ 2 w 48"/>
                    <a:gd name="T25" fmla="*/ 30 h 48"/>
                    <a:gd name="T26" fmla="*/ 0 w 48"/>
                    <a:gd name="T27" fmla="*/ 20 h 48"/>
                    <a:gd name="T28" fmla="*/ 2 w 48"/>
                    <a:gd name="T29" fmla="*/ 12 h 48"/>
                    <a:gd name="T30" fmla="*/ 8 w 48"/>
                    <a:gd name="T31" fmla="*/ 4 h 48"/>
                    <a:gd name="T32" fmla="*/ 8 w 48"/>
                    <a:gd name="T33" fmla="*/ 4 h 48"/>
                    <a:gd name="T34" fmla="*/ 16 w 48"/>
                    <a:gd name="T35" fmla="*/ 0 h 48"/>
                    <a:gd name="T36" fmla="*/ 26 w 48"/>
                    <a:gd name="T37" fmla="*/ 0 h 48"/>
                    <a:gd name="T38" fmla="*/ 34 w 48"/>
                    <a:gd name="T39" fmla="*/ 2 h 48"/>
                    <a:gd name="T40" fmla="*/ 42 w 48"/>
                    <a:gd name="T41" fmla="*/ 8 h 48"/>
                    <a:gd name="T42" fmla="*/ 42 w 48"/>
                    <a:gd name="T43" fmla="*/ 8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48"/>
                    <a:gd name="T68" fmla="*/ 48 w 48"/>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48">
                      <a:moveTo>
                        <a:pt x="42" y="8"/>
                      </a:moveTo>
                      <a:lnTo>
                        <a:pt x="42" y="8"/>
                      </a:lnTo>
                      <a:lnTo>
                        <a:pt x="46" y="16"/>
                      </a:lnTo>
                      <a:lnTo>
                        <a:pt x="48" y="26"/>
                      </a:lnTo>
                      <a:lnTo>
                        <a:pt x="46" y="34"/>
                      </a:lnTo>
                      <a:lnTo>
                        <a:pt x="40" y="42"/>
                      </a:lnTo>
                      <a:lnTo>
                        <a:pt x="32" y="46"/>
                      </a:lnTo>
                      <a:lnTo>
                        <a:pt x="22" y="48"/>
                      </a:lnTo>
                      <a:lnTo>
                        <a:pt x="14" y="44"/>
                      </a:lnTo>
                      <a:lnTo>
                        <a:pt x="6" y="38"/>
                      </a:lnTo>
                      <a:lnTo>
                        <a:pt x="2" y="30"/>
                      </a:lnTo>
                      <a:lnTo>
                        <a:pt x="0" y="20"/>
                      </a:lnTo>
                      <a:lnTo>
                        <a:pt x="2" y="12"/>
                      </a:lnTo>
                      <a:lnTo>
                        <a:pt x="8" y="4"/>
                      </a:lnTo>
                      <a:lnTo>
                        <a:pt x="16" y="0"/>
                      </a:lnTo>
                      <a:lnTo>
                        <a:pt x="26" y="0"/>
                      </a:lnTo>
                      <a:lnTo>
                        <a:pt x="34" y="2"/>
                      </a:lnTo>
                      <a:lnTo>
                        <a:pt x="42" y="8"/>
                      </a:lnTo>
                      <a:close/>
                    </a:path>
                  </a:pathLst>
                </a:custGeom>
                <a:solidFill>
                  <a:srgbClr val="FFBF00"/>
                </a:solidFill>
                <a:ln w="9525">
                  <a:noFill/>
                  <a:round/>
                  <a:headEnd/>
                  <a:tailEnd/>
                </a:ln>
              </p:spPr>
              <p:txBody>
                <a:bodyPr/>
                <a:lstStyle/>
                <a:p>
                  <a:endParaRPr lang="zh-TW" altLang="en-US"/>
                </a:p>
              </p:txBody>
            </p:sp>
            <p:sp>
              <p:nvSpPr>
                <p:cNvPr id="25079" name="Freeform 305"/>
                <p:cNvSpPr>
                  <a:spLocks/>
                </p:cNvSpPr>
                <p:nvPr/>
              </p:nvSpPr>
              <p:spPr bwMode="auto">
                <a:xfrm>
                  <a:off x="4644" y="3194"/>
                  <a:ext cx="70" cy="74"/>
                </a:xfrm>
                <a:custGeom>
                  <a:avLst/>
                  <a:gdLst>
                    <a:gd name="T0" fmla="*/ 70 w 70"/>
                    <a:gd name="T1" fmla="*/ 38 h 74"/>
                    <a:gd name="T2" fmla="*/ 70 w 70"/>
                    <a:gd name="T3" fmla="*/ 38 h 74"/>
                    <a:gd name="T4" fmla="*/ 70 w 70"/>
                    <a:gd name="T5" fmla="*/ 30 h 74"/>
                    <a:gd name="T6" fmla="*/ 66 w 70"/>
                    <a:gd name="T7" fmla="*/ 22 h 74"/>
                    <a:gd name="T8" fmla="*/ 62 w 70"/>
                    <a:gd name="T9" fmla="*/ 16 h 74"/>
                    <a:gd name="T10" fmla="*/ 58 w 70"/>
                    <a:gd name="T11" fmla="*/ 10 h 74"/>
                    <a:gd name="T12" fmla="*/ 52 w 70"/>
                    <a:gd name="T13" fmla="*/ 6 h 74"/>
                    <a:gd name="T14" fmla="*/ 46 w 70"/>
                    <a:gd name="T15" fmla="*/ 2 h 74"/>
                    <a:gd name="T16" fmla="*/ 38 w 70"/>
                    <a:gd name="T17" fmla="*/ 0 h 74"/>
                    <a:gd name="T18" fmla="*/ 30 w 70"/>
                    <a:gd name="T19" fmla="*/ 0 h 74"/>
                    <a:gd name="T20" fmla="*/ 30 w 70"/>
                    <a:gd name="T21" fmla="*/ 0 h 74"/>
                    <a:gd name="T22" fmla="*/ 24 w 70"/>
                    <a:gd name="T23" fmla="*/ 0 h 74"/>
                    <a:gd name="T24" fmla="*/ 18 w 70"/>
                    <a:gd name="T25" fmla="*/ 2 h 74"/>
                    <a:gd name="T26" fmla="*/ 12 w 70"/>
                    <a:gd name="T27" fmla="*/ 6 h 74"/>
                    <a:gd name="T28" fmla="*/ 8 w 70"/>
                    <a:gd name="T29" fmla="*/ 10 h 74"/>
                    <a:gd name="T30" fmla="*/ 4 w 70"/>
                    <a:gd name="T31" fmla="*/ 16 h 74"/>
                    <a:gd name="T32" fmla="*/ 0 w 70"/>
                    <a:gd name="T33" fmla="*/ 22 h 74"/>
                    <a:gd name="T34" fmla="*/ 0 w 70"/>
                    <a:gd name="T35" fmla="*/ 28 h 74"/>
                    <a:gd name="T36" fmla="*/ 0 w 70"/>
                    <a:gd name="T37" fmla="*/ 36 h 74"/>
                    <a:gd name="T38" fmla="*/ 0 w 70"/>
                    <a:gd name="T39" fmla="*/ 36 h 74"/>
                    <a:gd name="T40" fmla="*/ 2 w 70"/>
                    <a:gd name="T41" fmla="*/ 44 h 74"/>
                    <a:gd name="T42" fmla="*/ 4 w 70"/>
                    <a:gd name="T43" fmla="*/ 50 h 74"/>
                    <a:gd name="T44" fmla="*/ 8 w 70"/>
                    <a:gd name="T45" fmla="*/ 56 h 74"/>
                    <a:gd name="T46" fmla="*/ 12 w 70"/>
                    <a:gd name="T47" fmla="*/ 62 h 74"/>
                    <a:gd name="T48" fmla="*/ 18 w 70"/>
                    <a:gd name="T49" fmla="*/ 66 h 74"/>
                    <a:gd name="T50" fmla="*/ 26 w 70"/>
                    <a:gd name="T51" fmla="*/ 70 h 74"/>
                    <a:gd name="T52" fmla="*/ 32 w 70"/>
                    <a:gd name="T53" fmla="*/ 72 h 74"/>
                    <a:gd name="T54" fmla="*/ 40 w 70"/>
                    <a:gd name="T55" fmla="*/ 74 h 74"/>
                    <a:gd name="T56" fmla="*/ 40 w 70"/>
                    <a:gd name="T57" fmla="*/ 74 h 74"/>
                    <a:gd name="T58" fmla="*/ 46 w 70"/>
                    <a:gd name="T59" fmla="*/ 72 h 74"/>
                    <a:gd name="T60" fmla="*/ 52 w 70"/>
                    <a:gd name="T61" fmla="*/ 70 h 74"/>
                    <a:gd name="T62" fmla="*/ 58 w 70"/>
                    <a:gd name="T63" fmla="*/ 68 h 74"/>
                    <a:gd name="T64" fmla="*/ 64 w 70"/>
                    <a:gd name="T65" fmla="*/ 64 h 74"/>
                    <a:gd name="T66" fmla="*/ 66 w 70"/>
                    <a:gd name="T67" fmla="*/ 58 h 74"/>
                    <a:gd name="T68" fmla="*/ 70 w 70"/>
                    <a:gd name="T69" fmla="*/ 52 h 74"/>
                    <a:gd name="T70" fmla="*/ 70 w 70"/>
                    <a:gd name="T71" fmla="*/ 44 h 74"/>
                    <a:gd name="T72" fmla="*/ 70 w 70"/>
                    <a:gd name="T73" fmla="*/ 38 h 74"/>
                    <a:gd name="T74" fmla="*/ 70 w 70"/>
                    <a:gd name="T75" fmla="*/ 38 h 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0"/>
                    <a:gd name="T115" fmla="*/ 0 h 74"/>
                    <a:gd name="T116" fmla="*/ 70 w 70"/>
                    <a:gd name="T117" fmla="*/ 74 h 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0" h="74">
                      <a:moveTo>
                        <a:pt x="70" y="38"/>
                      </a:moveTo>
                      <a:lnTo>
                        <a:pt x="70" y="38"/>
                      </a:lnTo>
                      <a:lnTo>
                        <a:pt x="70" y="30"/>
                      </a:lnTo>
                      <a:lnTo>
                        <a:pt x="66" y="22"/>
                      </a:lnTo>
                      <a:lnTo>
                        <a:pt x="62" y="16"/>
                      </a:lnTo>
                      <a:lnTo>
                        <a:pt x="58" y="10"/>
                      </a:lnTo>
                      <a:lnTo>
                        <a:pt x="52" y="6"/>
                      </a:lnTo>
                      <a:lnTo>
                        <a:pt x="46" y="2"/>
                      </a:lnTo>
                      <a:lnTo>
                        <a:pt x="38" y="0"/>
                      </a:lnTo>
                      <a:lnTo>
                        <a:pt x="30" y="0"/>
                      </a:lnTo>
                      <a:lnTo>
                        <a:pt x="24" y="0"/>
                      </a:lnTo>
                      <a:lnTo>
                        <a:pt x="18" y="2"/>
                      </a:lnTo>
                      <a:lnTo>
                        <a:pt x="12" y="6"/>
                      </a:lnTo>
                      <a:lnTo>
                        <a:pt x="8" y="10"/>
                      </a:lnTo>
                      <a:lnTo>
                        <a:pt x="4" y="16"/>
                      </a:lnTo>
                      <a:lnTo>
                        <a:pt x="0" y="22"/>
                      </a:lnTo>
                      <a:lnTo>
                        <a:pt x="0" y="28"/>
                      </a:lnTo>
                      <a:lnTo>
                        <a:pt x="0" y="36"/>
                      </a:lnTo>
                      <a:lnTo>
                        <a:pt x="2" y="44"/>
                      </a:lnTo>
                      <a:lnTo>
                        <a:pt x="4" y="50"/>
                      </a:lnTo>
                      <a:lnTo>
                        <a:pt x="8" y="56"/>
                      </a:lnTo>
                      <a:lnTo>
                        <a:pt x="12" y="62"/>
                      </a:lnTo>
                      <a:lnTo>
                        <a:pt x="18" y="66"/>
                      </a:lnTo>
                      <a:lnTo>
                        <a:pt x="26" y="70"/>
                      </a:lnTo>
                      <a:lnTo>
                        <a:pt x="32" y="72"/>
                      </a:lnTo>
                      <a:lnTo>
                        <a:pt x="40" y="74"/>
                      </a:lnTo>
                      <a:lnTo>
                        <a:pt x="46" y="72"/>
                      </a:lnTo>
                      <a:lnTo>
                        <a:pt x="52" y="70"/>
                      </a:lnTo>
                      <a:lnTo>
                        <a:pt x="58" y="68"/>
                      </a:lnTo>
                      <a:lnTo>
                        <a:pt x="64" y="64"/>
                      </a:lnTo>
                      <a:lnTo>
                        <a:pt x="66" y="58"/>
                      </a:lnTo>
                      <a:lnTo>
                        <a:pt x="70" y="52"/>
                      </a:lnTo>
                      <a:lnTo>
                        <a:pt x="70" y="44"/>
                      </a:lnTo>
                      <a:lnTo>
                        <a:pt x="70" y="38"/>
                      </a:lnTo>
                      <a:close/>
                    </a:path>
                  </a:pathLst>
                </a:custGeom>
                <a:solidFill>
                  <a:srgbClr val="FFBF00"/>
                </a:solidFill>
                <a:ln w="9525">
                  <a:noFill/>
                  <a:round/>
                  <a:headEnd/>
                  <a:tailEnd/>
                </a:ln>
              </p:spPr>
              <p:txBody>
                <a:bodyPr/>
                <a:lstStyle/>
                <a:p>
                  <a:endParaRPr lang="zh-TW" altLang="en-US"/>
                </a:p>
              </p:txBody>
            </p:sp>
            <p:sp>
              <p:nvSpPr>
                <p:cNvPr id="25080" name="Freeform 306"/>
                <p:cNvSpPr>
                  <a:spLocks/>
                </p:cNvSpPr>
                <p:nvPr/>
              </p:nvSpPr>
              <p:spPr bwMode="auto">
                <a:xfrm>
                  <a:off x="4630" y="3068"/>
                  <a:ext cx="64" cy="62"/>
                </a:xfrm>
                <a:custGeom>
                  <a:avLst/>
                  <a:gdLst>
                    <a:gd name="T0" fmla="*/ 60 w 64"/>
                    <a:gd name="T1" fmla="*/ 18 h 62"/>
                    <a:gd name="T2" fmla="*/ 60 w 64"/>
                    <a:gd name="T3" fmla="*/ 18 h 62"/>
                    <a:gd name="T4" fmla="*/ 62 w 64"/>
                    <a:gd name="T5" fmla="*/ 24 h 62"/>
                    <a:gd name="T6" fmla="*/ 64 w 64"/>
                    <a:gd name="T7" fmla="*/ 30 h 62"/>
                    <a:gd name="T8" fmla="*/ 60 w 64"/>
                    <a:gd name="T9" fmla="*/ 42 h 62"/>
                    <a:gd name="T10" fmla="*/ 54 w 64"/>
                    <a:gd name="T11" fmla="*/ 52 h 62"/>
                    <a:gd name="T12" fmla="*/ 50 w 64"/>
                    <a:gd name="T13" fmla="*/ 56 h 62"/>
                    <a:gd name="T14" fmla="*/ 44 w 64"/>
                    <a:gd name="T15" fmla="*/ 60 h 62"/>
                    <a:gd name="T16" fmla="*/ 44 w 64"/>
                    <a:gd name="T17" fmla="*/ 60 h 62"/>
                    <a:gd name="T18" fmla="*/ 38 w 64"/>
                    <a:gd name="T19" fmla="*/ 62 h 62"/>
                    <a:gd name="T20" fmla="*/ 32 w 64"/>
                    <a:gd name="T21" fmla="*/ 62 h 62"/>
                    <a:gd name="T22" fmla="*/ 20 w 64"/>
                    <a:gd name="T23" fmla="*/ 60 h 62"/>
                    <a:gd name="T24" fmla="*/ 10 w 64"/>
                    <a:gd name="T25" fmla="*/ 54 h 62"/>
                    <a:gd name="T26" fmla="*/ 6 w 64"/>
                    <a:gd name="T27" fmla="*/ 50 h 62"/>
                    <a:gd name="T28" fmla="*/ 2 w 64"/>
                    <a:gd name="T29" fmla="*/ 44 h 62"/>
                    <a:gd name="T30" fmla="*/ 2 w 64"/>
                    <a:gd name="T31" fmla="*/ 44 h 62"/>
                    <a:gd name="T32" fmla="*/ 0 w 64"/>
                    <a:gd name="T33" fmla="*/ 38 h 62"/>
                    <a:gd name="T34" fmla="*/ 0 w 64"/>
                    <a:gd name="T35" fmla="*/ 32 h 62"/>
                    <a:gd name="T36" fmla="*/ 2 w 64"/>
                    <a:gd name="T37" fmla="*/ 20 h 62"/>
                    <a:gd name="T38" fmla="*/ 8 w 64"/>
                    <a:gd name="T39" fmla="*/ 10 h 62"/>
                    <a:gd name="T40" fmla="*/ 14 w 64"/>
                    <a:gd name="T41" fmla="*/ 6 h 62"/>
                    <a:gd name="T42" fmla="*/ 18 w 64"/>
                    <a:gd name="T43" fmla="*/ 2 h 62"/>
                    <a:gd name="T44" fmla="*/ 18 w 64"/>
                    <a:gd name="T45" fmla="*/ 2 h 62"/>
                    <a:gd name="T46" fmla="*/ 24 w 64"/>
                    <a:gd name="T47" fmla="*/ 0 h 62"/>
                    <a:gd name="T48" fmla="*/ 30 w 64"/>
                    <a:gd name="T49" fmla="*/ 0 h 62"/>
                    <a:gd name="T50" fmla="*/ 42 w 64"/>
                    <a:gd name="T51" fmla="*/ 2 h 62"/>
                    <a:gd name="T52" fmla="*/ 52 w 64"/>
                    <a:gd name="T53" fmla="*/ 8 h 62"/>
                    <a:gd name="T54" fmla="*/ 58 w 64"/>
                    <a:gd name="T55" fmla="*/ 12 h 62"/>
                    <a:gd name="T56" fmla="*/ 60 w 64"/>
                    <a:gd name="T57" fmla="*/ 18 h 62"/>
                    <a:gd name="T58" fmla="*/ 60 w 64"/>
                    <a:gd name="T59" fmla="*/ 18 h 6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4"/>
                    <a:gd name="T91" fmla="*/ 0 h 62"/>
                    <a:gd name="T92" fmla="*/ 64 w 64"/>
                    <a:gd name="T93" fmla="*/ 62 h 6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4" h="62">
                      <a:moveTo>
                        <a:pt x="60" y="18"/>
                      </a:moveTo>
                      <a:lnTo>
                        <a:pt x="60" y="18"/>
                      </a:lnTo>
                      <a:lnTo>
                        <a:pt x="62" y="24"/>
                      </a:lnTo>
                      <a:lnTo>
                        <a:pt x="64" y="30"/>
                      </a:lnTo>
                      <a:lnTo>
                        <a:pt x="60" y="42"/>
                      </a:lnTo>
                      <a:lnTo>
                        <a:pt x="54" y="52"/>
                      </a:lnTo>
                      <a:lnTo>
                        <a:pt x="50" y="56"/>
                      </a:lnTo>
                      <a:lnTo>
                        <a:pt x="44" y="60"/>
                      </a:lnTo>
                      <a:lnTo>
                        <a:pt x="38" y="62"/>
                      </a:lnTo>
                      <a:lnTo>
                        <a:pt x="32" y="62"/>
                      </a:lnTo>
                      <a:lnTo>
                        <a:pt x="20" y="60"/>
                      </a:lnTo>
                      <a:lnTo>
                        <a:pt x="10" y="54"/>
                      </a:lnTo>
                      <a:lnTo>
                        <a:pt x="6" y="50"/>
                      </a:lnTo>
                      <a:lnTo>
                        <a:pt x="2" y="44"/>
                      </a:lnTo>
                      <a:lnTo>
                        <a:pt x="0" y="38"/>
                      </a:lnTo>
                      <a:lnTo>
                        <a:pt x="0" y="32"/>
                      </a:lnTo>
                      <a:lnTo>
                        <a:pt x="2" y="20"/>
                      </a:lnTo>
                      <a:lnTo>
                        <a:pt x="8" y="10"/>
                      </a:lnTo>
                      <a:lnTo>
                        <a:pt x="14" y="6"/>
                      </a:lnTo>
                      <a:lnTo>
                        <a:pt x="18" y="2"/>
                      </a:lnTo>
                      <a:lnTo>
                        <a:pt x="24" y="0"/>
                      </a:lnTo>
                      <a:lnTo>
                        <a:pt x="30" y="0"/>
                      </a:lnTo>
                      <a:lnTo>
                        <a:pt x="42" y="2"/>
                      </a:lnTo>
                      <a:lnTo>
                        <a:pt x="52" y="8"/>
                      </a:lnTo>
                      <a:lnTo>
                        <a:pt x="58" y="12"/>
                      </a:lnTo>
                      <a:lnTo>
                        <a:pt x="60" y="18"/>
                      </a:lnTo>
                      <a:close/>
                    </a:path>
                  </a:pathLst>
                </a:custGeom>
                <a:solidFill>
                  <a:srgbClr val="FFBF00"/>
                </a:solidFill>
                <a:ln w="9525">
                  <a:noFill/>
                  <a:round/>
                  <a:headEnd/>
                  <a:tailEnd/>
                </a:ln>
              </p:spPr>
              <p:txBody>
                <a:bodyPr/>
                <a:lstStyle/>
                <a:p>
                  <a:endParaRPr lang="zh-TW" altLang="en-US"/>
                </a:p>
              </p:txBody>
            </p:sp>
            <p:sp>
              <p:nvSpPr>
                <p:cNvPr id="25081" name="Freeform 307"/>
                <p:cNvSpPr>
                  <a:spLocks/>
                </p:cNvSpPr>
                <p:nvPr/>
              </p:nvSpPr>
              <p:spPr bwMode="auto">
                <a:xfrm>
                  <a:off x="4622" y="2988"/>
                  <a:ext cx="64" cy="62"/>
                </a:xfrm>
                <a:custGeom>
                  <a:avLst/>
                  <a:gdLst>
                    <a:gd name="T0" fmla="*/ 60 w 64"/>
                    <a:gd name="T1" fmla="*/ 18 h 62"/>
                    <a:gd name="T2" fmla="*/ 60 w 64"/>
                    <a:gd name="T3" fmla="*/ 18 h 62"/>
                    <a:gd name="T4" fmla="*/ 62 w 64"/>
                    <a:gd name="T5" fmla="*/ 24 h 62"/>
                    <a:gd name="T6" fmla="*/ 64 w 64"/>
                    <a:gd name="T7" fmla="*/ 30 h 62"/>
                    <a:gd name="T8" fmla="*/ 62 w 64"/>
                    <a:gd name="T9" fmla="*/ 42 h 62"/>
                    <a:gd name="T10" fmla="*/ 54 w 64"/>
                    <a:gd name="T11" fmla="*/ 52 h 62"/>
                    <a:gd name="T12" fmla="*/ 50 w 64"/>
                    <a:gd name="T13" fmla="*/ 56 h 62"/>
                    <a:gd name="T14" fmla="*/ 44 w 64"/>
                    <a:gd name="T15" fmla="*/ 60 h 62"/>
                    <a:gd name="T16" fmla="*/ 44 w 64"/>
                    <a:gd name="T17" fmla="*/ 60 h 62"/>
                    <a:gd name="T18" fmla="*/ 38 w 64"/>
                    <a:gd name="T19" fmla="*/ 62 h 62"/>
                    <a:gd name="T20" fmla="*/ 32 w 64"/>
                    <a:gd name="T21" fmla="*/ 62 h 62"/>
                    <a:gd name="T22" fmla="*/ 20 w 64"/>
                    <a:gd name="T23" fmla="*/ 60 h 62"/>
                    <a:gd name="T24" fmla="*/ 10 w 64"/>
                    <a:gd name="T25" fmla="*/ 54 h 62"/>
                    <a:gd name="T26" fmla="*/ 6 w 64"/>
                    <a:gd name="T27" fmla="*/ 50 h 62"/>
                    <a:gd name="T28" fmla="*/ 4 w 64"/>
                    <a:gd name="T29" fmla="*/ 44 h 62"/>
                    <a:gd name="T30" fmla="*/ 4 w 64"/>
                    <a:gd name="T31" fmla="*/ 44 h 62"/>
                    <a:gd name="T32" fmla="*/ 2 w 64"/>
                    <a:gd name="T33" fmla="*/ 38 h 62"/>
                    <a:gd name="T34" fmla="*/ 0 w 64"/>
                    <a:gd name="T35" fmla="*/ 32 h 62"/>
                    <a:gd name="T36" fmla="*/ 2 w 64"/>
                    <a:gd name="T37" fmla="*/ 20 h 62"/>
                    <a:gd name="T38" fmla="*/ 8 w 64"/>
                    <a:gd name="T39" fmla="*/ 10 h 62"/>
                    <a:gd name="T40" fmla="*/ 14 w 64"/>
                    <a:gd name="T41" fmla="*/ 6 h 62"/>
                    <a:gd name="T42" fmla="*/ 18 w 64"/>
                    <a:gd name="T43" fmla="*/ 2 h 62"/>
                    <a:gd name="T44" fmla="*/ 18 w 64"/>
                    <a:gd name="T45" fmla="*/ 2 h 62"/>
                    <a:gd name="T46" fmla="*/ 26 w 64"/>
                    <a:gd name="T47" fmla="*/ 0 h 62"/>
                    <a:gd name="T48" fmla="*/ 32 w 64"/>
                    <a:gd name="T49" fmla="*/ 0 h 62"/>
                    <a:gd name="T50" fmla="*/ 44 w 64"/>
                    <a:gd name="T51" fmla="*/ 2 h 62"/>
                    <a:gd name="T52" fmla="*/ 54 w 64"/>
                    <a:gd name="T53" fmla="*/ 8 h 62"/>
                    <a:gd name="T54" fmla="*/ 58 w 64"/>
                    <a:gd name="T55" fmla="*/ 12 h 62"/>
                    <a:gd name="T56" fmla="*/ 60 w 64"/>
                    <a:gd name="T57" fmla="*/ 18 h 62"/>
                    <a:gd name="T58" fmla="*/ 60 w 64"/>
                    <a:gd name="T59" fmla="*/ 18 h 6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4"/>
                    <a:gd name="T91" fmla="*/ 0 h 62"/>
                    <a:gd name="T92" fmla="*/ 64 w 64"/>
                    <a:gd name="T93" fmla="*/ 62 h 6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4" h="62">
                      <a:moveTo>
                        <a:pt x="60" y="18"/>
                      </a:moveTo>
                      <a:lnTo>
                        <a:pt x="60" y="18"/>
                      </a:lnTo>
                      <a:lnTo>
                        <a:pt x="62" y="24"/>
                      </a:lnTo>
                      <a:lnTo>
                        <a:pt x="64" y="30"/>
                      </a:lnTo>
                      <a:lnTo>
                        <a:pt x="62" y="42"/>
                      </a:lnTo>
                      <a:lnTo>
                        <a:pt x="54" y="52"/>
                      </a:lnTo>
                      <a:lnTo>
                        <a:pt x="50" y="56"/>
                      </a:lnTo>
                      <a:lnTo>
                        <a:pt x="44" y="60"/>
                      </a:lnTo>
                      <a:lnTo>
                        <a:pt x="38" y="62"/>
                      </a:lnTo>
                      <a:lnTo>
                        <a:pt x="32" y="62"/>
                      </a:lnTo>
                      <a:lnTo>
                        <a:pt x="20" y="60"/>
                      </a:lnTo>
                      <a:lnTo>
                        <a:pt x="10" y="54"/>
                      </a:lnTo>
                      <a:lnTo>
                        <a:pt x="6" y="50"/>
                      </a:lnTo>
                      <a:lnTo>
                        <a:pt x="4" y="44"/>
                      </a:lnTo>
                      <a:lnTo>
                        <a:pt x="2" y="38"/>
                      </a:lnTo>
                      <a:lnTo>
                        <a:pt x="0" y="32"/>
                      </a:lnTo>
                      <a:lnTo>
                        <a:pt x="2" y="20"/>
                      </a:lnTo>
                      <a:lnTo>
                        <a:pt x="8" y="10"/>
                      </a:lnTo>
                      <a:lnTo>
                        <a:pt x="14" y="6"/>
                      </a:lnTo>
                      <a:lnTo>
                        <a:pt x="18" y="2"/>
                      </a:lnTo>
                      <a:lnTo>
                        <a:pt x="26" y="0"/>
                      </a:lnTo>
                      <a:lnTo>
                        <a:pt x="32" y="0"/>
                      </a:lnTo>
                      <a:lnTo>
                        <a:pt x="44" y="2"/>
                      </a:lnTo>
                      <a:lnTo>
                        <a:pt x="54" y="8"/>
                      </a:lnTo>
                      <a:lnTo>
                        <a:pt x="58" y="12"/>
                      </a:lnTo>
                      <a:lnTo>
                        <a:pt x="60" y="18"/>
                      </a:lnTo>
                      <a:close/>
                    </a:path>
                  </a:pathLst>
                </a:custGeom>
                <a:solidFill>
                  <a:srgbClr val="FFBF00"/>
                </a:solidFill>
                <a:ln w="9525">
                  <a:noFill/>
                  <a:round/>
                  <a:headEnd/>
                  <a:tailEnd/>
                </a:ln>
              </p:spPr>
              <p:txBody>
                <a:bodyPr/>
                <a:lstStyle/>
                <a:p>
                  <a:endParaRPr lang="zh-TW" altLang="en-US"/>
                </a:p>
              </p:txBody>
            </p:sp>
            <p:sp>
              <p:nvSpPr>
                <p:cNvPr id="25082" name="Freeform 308"/>
                <p:cNvSpPr>
                  <a:spLocks/>
                </p:cNvSpPr>
                <p:nvPr/>
              </p:nvSpPr>
              <p:spPr bwMode="auto">
                <a:xfrm>
                  <a:off x="4560" y="3074"/>
                  <a:ext cx="64" cy="64"/>
                </a:xfrm>
                <a:custGeom>
                  <a:avLst/>
                  <a:gdLst>
                    <a:gd name="T0" fmla="*/ 60 w 64"/>
                    <a:gd name="T1" fmla="*/ 18 h 64"/>
                    <a:gd name="T2" fmla="*/ 60 w 64"/>
                    <a:gd name="T3" fmla="*/ 18 h 64"/>
                    <a:gd name="T4" fmla="*/ 62 w 64"/>
                    <a:gd name="T5" fmla="*/ 24 h 64"/>
                    <a:gd name="T6" fmla="*/ 64 w 64"/>
                    <a:gd name="T7" fmla="*/ 32 h 64"/>
                    <a:gd name="T8" fmla="*/ 62 w 64"/>
                    <a:gd name="T9" fmla="*/ 42 h 64"/>
                    <a:gd name="T10" fmla="*/ 54 w 64"/>
                    <a:gd name="T11" fmla="*/ 54 h 64"/>
                    <a:gd name="T12" fmla="*/ 50 w 64"/>
                    <a:gd name="T13" fmla="*/ 58 h 64"/>
                    <a:gd name="T14" fmla="*/ 44 w 64"/>
                    <a:gd name="T15" fmla="*/ 60 h 64"/>
                    <a:gd name="T16" fmla="*/ 44 w 64"/>
                    <a:gd name="T17" fmla="*/ 60 h 64"/>
                    <a:gd name="T18" fmla="*/ 38 w 64"/>
                    <a:gd name="T19" fmla="*/ 62 h 64"/>
                    <a:gd name="T20" fmla="*/ 32 w 64"/>
                    <a:gd name="T21" fmla="*/ 64 h 64"/>
                    <a:gd name="T22" fmla="*/ 20 w 64"/>
                    <a:gd name="T23" fmla="*/ 62 h 64"/>
                    <a:gd name="T24" fmla="*/ 10 w 64"/>
                    <a:gd name="T25" fmla="*/ 54 h 64"/>
                    <a:gd name="T26" fmla="*/ 6 w 64"/>
                    <a:gd name="T27" fmla="*/ 50 h 64"/>
                    <a:gd name="T28" fmla="*/ 4 w 64"/>
                    <a:gd name="T29" fmla="*/ 44 h 64"/>
                    <a:gd name="T30" fmla="*/ 4 w 64"/>
                    <a:gd name="T31" fmla="*/ 44 h 64"/>
                    <a:gd name="T32" fmla="*/ 2 w 64"/>
                    <a:gd name="T33" fmla="*/ 38 h 64"/>
                    <a:gd name="T34" fmla="*/ 0 w 64"/>
                    <a:gd name="T35" fmla="*/ 32 h 64"/>
                    <a:gd name="T36" fmla="*/ 2 w 64"/>
                    <a:gd name="T37" fmla="*/ 20 h 64"/>
                    <a:gd name="T38" fmla="*/ 8 w 64"/>
                    <a:gd name="T39" fmla="*/ 10 h 64"/>
                    <a:gd name="T40" fmla="*/ 14 w 64"/>
                    <a:gd name="T41" fmla="*/ 6 h 64"/>
                    <a:gd name="T42" fmla="*/ 18 w 64"/>
                    <a:gd name="T43" fmla="*/ 2 h 64"/>
                    <a:gd name="T44" fmla="*/ 18 w 64"/>
                    <a:gd name="T45" fmla="*/ 2 h 64"/>
                    <a:gd name="T46" fmla="*/ 24 w 64"/>
                    <a:gd name="T47" fmla="*/ 0 h 64"/>
                    <a:gd name="T48" fmla="*/ 32 w 64"/>
                    <a:gd name="T49" fmla="*/ 0 h 64"/>
                    <a:gd name="T50" fmla="*/ 44 w 64"/>
                    <a:gd name="T51" fmla="*/ 2 h 64"/>
                    <a:gd name="T52" fmla="*/ 54 w 64"/>
                    <a:gd name="T53" fmla="*/ 8 h 64"/>
                    <a:gd name="T54" fmla="*/ 58 w 64"/>
                    <a:gd name="T55" fmla="*/ 14 h 64"/>
                    <a:gd name="T56" fmla="*/ 60 w 64"/>
                    <a:gd name="T57" fmla="*/ 18 h 64"/>
                    <a:gd name="T58" fmla="*/ 60 w 64"/>
                    <a:gd name="T59" fmla="*/ 18 h 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4"/>
                    <a:gd name="T91" fmla="*/ 0 h 64"/>
                    <a:gd name="T92" fmla="*/ 64 w 64"/>
                    <a:gd name="T93" fmla="*/ 64 h 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4" h="64">
                      <a:moveTo>
                        <a:pt x="60" y="18"/>
                      </a:moveTo>
                      <a:lnTo>
                        <a:pt x="60" y="18"/>
                      </a:lnTo>
                      <a:lnTo>
                        <a:pt x="62" y="24"/>
                      </a:lnTo>
                      <a:lnTo>
                        <a:pt x="64" y="32"/>
                      </a:lnTo>
                      <a:lnTo>
                        <a:pt x="62" y="42"/>
                      </a:lnTo>
                      <a:lnTo>
                        <a:pt x="54" y="54"/>
                      </a:lnTo>
                      <a:lnTo>
                        <a:pt x="50" y="58"/>
                      </a:lnTo>
                      <a:lnTo>
                        <a:pt x="44" y="60"/>
                      </a:lnTo>
                      <a:lnTo>
                        <a:pt x="38" y="62"/>
                      </a:lnTo>
                      <a:lnTo>
                        <a:pt x="32" y="64"/>
                      </a:lnTo>
                      <a:lnTo>
                        <a:pt x="20" y="62"/>
                      </a:lnTo>
                      <a:lnTo>
                        <a:pt x="10" y="54"/>
                      </a:lnTo>
                      <a:lnTo>
                        <a:pt x="6" y="50"/>
                      </a:lnTo>
                      <a:lnTo>
                        <a:pt x="4" y="44"/>
                      </a:lnTo>
                      <a:lnTo>
                        <a:pt x="2" y="38"/>
                      </a:lnTo>
                      <a:lnTo>
                        <a:pt x="0" y="32"/>
                      </a:lnTo>
                      <a:lnTo>
                        <a:pt x="2" y="20"/>
                      </a:lnTo>
                      <a:lnTo>
                        <a:pt x="8" y="10"/>
                      </a:lnTo>
                      <a:lnTo>
                        <a:pt x="14" y="6"/>
                      </a:lnTo>
                      <a:lnTo>
                        <a:pt x="18" y="2"/>
                      </a:lnTo>
                      <a:lnTo>
                        <a:pt x="24" y="0"/>
                      </a:lnTo>
                      <a:lnTo>
                        <a:pt x="32" y="0"/>
                      </a:lnTo>
                      <a:lnTo>
                        <a:pt x="44" y="2"/>
                      </a:lnTo>
                      <a:lnTo>
                        <a:pt x="54" y="8"/>
                      </a:lnTo>
                      <a:lnTo>
                        <a:pt x="58" y="14"/>
                      </a:lnTo>
                      <a:lnTo>
                        <a:pt x="60" y="18"/>
                      </a:lnTo>
                      <a:close/>
                    </a:path>
                  </a:pathLst>
                </a:custGeom>
                <a:solidFill>
                  <a:srgbClr val="FFBF00"/>
                </a:solidFill>
                <a:ln w="9525">
                  <a:noFill/>
                  <a:round/>
                  <a:headEnd/>
                  <a:tailEnd/>
                </a:ln>
              </p:spPr>
              <p:txBody>
                <a:bodyPr/>
                <a:lstStyle/>
                <a:p>
                  <a:endParaRPr lang="zh-TW" altLang="en-US"/>
                </a:p>
              </p:txBody>
            </p:sp>
            <p:sp>
              <p:nvSpPr>
                <p:cNvPr id="25083" name="Freeform 309"/>
                <p:cNvSpPr>
                  <a:spLocks/>
                </p:cNvSpPr>
                <p:nvPr/>
              </p:nvSpPr>
              <p:spPr bwMode="auto">
                <a:xfrm>
                  <a:off x="4624" y="2958"/>
                  <a:ext cx="48" cy="46"/>
                </a:xfrm>
                <a:custGeom>
                  <a:avLst/>
                  <a:gdLst>
                    <a:gd name="T0" fmla="*/ 42 w 48"/>
                    <a:gd name="T1" fmla="*/ 8 h 46"/>
                    <a:gd name="T2" fmla="*/ 42 w 48"/>
                    <a:gd name="T3" fmla="*/ 8 h 46"/>
                    <a:gd name="T4" fmla="*/ 46 w 48"/>
                    <a:gd name="T5" fmla="*/ 16 h 46"/>
                    <a:gd name="T6" fmla="*/ 48 w 48"/>
                    <a:gd name="T7" fmla="*/ 26 h 46"/>
                    <a:gd name="T8" fmla="*/ 46 w 48"/>
                    <a:gd name="T9" fmla="*/ 34 h 46"/>
                    <a:gd name="T10" fmla="*/ 40 w 48"/>
                    <a:gd name="T11" fmla="*/ 42 h 46"/>
                    <a:gd name="T12" fmla="*/ 40 w 48"/>
                    <a:gd name="T13" fmla="*/ 42 h 46"/>
                    <a:gd name="T14" fmla="*/ 32 w 48"/>
                    <a:gd name="T15" fmla="*/ 46 h 46"/>
                    <a:gd name="T16" fmla="*/ 22 w 48"/>
                    <a:gd name="T17" fmla="*/ 46 h 46"/>
                    <a:gd name="T18" fmla="*/ 14 w 48"/>
                    <a:gd name="T19" fmla="*/ 44 h 46"/>
                    <a:gd name="T20" fmla="*/ 6 w 48"/>
                    <a:gd name="T21" fmla="*/ 38 h 46"/>
                    <a:gd name="T22" fmla="*/ 6 w 48"/>
                    <a:gd name="T23" fmla="*/ 38 h 46"/>
                    <a:gd name="T24" fmla="*/ 2 w 48"/>
                    <a:gd name="T25" fmla="*/ 30 h 46"/>
                    <a:gd name="T26" fmla="*/ 0 w 48"/>
                    <a:gd name="T27" fmla="*/ 20 h 46"/>
                    <a:gd name="T28" fmla="*/ 2 w 48"/>
                    <a:gd name="T29" fmla="*/ 12 h 46"/>
                    <a:gd name="T30" fmla="*/ 8 w 48"/>
                    <a:gd name="T31" fmla="*/ 4 h 46"/>
                    <a:gd name="T32" fmla="*/ 8 w 48"/>
                    <a:gd name="T33" fmla="*/ 4 h 46"/>
                    <a:gd name="T34" fmla="*/ 16 w 48"/>
                    <a:gd name="T35" fmla="*/ 0 h 46"/>
                    <a:gd name="T36" fmla="*/ 26 w 48"/>
                    <a:gd name="T37" fmla="*/ 0 h 46"/>
                    <a:gd name="T38" fmla="*/ 34 w 48"/>
                    <a:gd name="T39" fmla="*/ 2 h 46"/>
                    <a:gd name="T40" fmla="*/ 42 w 48"/>
                    <a:gd name="T41" fmla="*/ 8 h 46"/>
                    <a:gd name="T42" fmla="*/ 42 w 48"/>
                    <a:gd name="T43" fmla="*/ 8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46"/>
                    <a:gd name="T68" fmla="*/ 48 w 48"/>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46">
                      <a:moveTo>
                        <a:pt x="42" y="8"/>
                      </a:moveTo>
                      <a:lnTo>
                        <a:pt x="42" y="8"/>
                      </a:lnTo>
                      <a:lnTo>
                        <a:pt x="46" y="16"/>
                      </a:lnTo>
                      <a:lnTo>
                        <a:pt x="48" y="26"/>
                      </a:lnTo>
                      <a:lnTo>
                        <a:pt x="46" y="34"/>
                      </a:lnTo>
                      <a:lnTo>
                        <a:pt x="40" y="42"/>
                      </a:lnTo>
                      <a:lnTo>
                        <a:pt x="32" y="46"/>
                      </a:lnTo>
                      <a:lnTo>
                        <a:pt x="22" y="46"/>
                      </a:lnTo>
                      <a:lnTo>
                        <a:pt x="14" y="44"/>
                      </a:lnTo>
                      <a:lnTo>
                        <a:pt x="6" y="38"/>
                      </a:lnTo>
                      <a:lnTo>
                        <a:pt x="2" y="30"/>
                      </a:lnTo>
                      <a:lnTo>
                        <a:pt x="0" y="20"/>
                      </a:lnTo>
                      <a:lnTo>
                        <a:pt x="2" y="12"/>
                      </a:lnTo>
                      <a:lnTo>
                        <a:pt x="8" y="4"/>
                      </a:lnTo>
                      <a:lnTo>
                        <a:pt x="16" y="0"/>
                      </a:lnTo>
                      <a:lnTo>
                        <a:pt x="26" y="0"/>
                      </a:lnTo>
                      <a:lnTo>
                        <a:pt x="34" y="2"/>
                      </a:lnTo>
                      <a:lnTo>
                        <a:pt x="42" y="8"/>
                      </a:lnTo>
                      <a:close/>
                    </a:path>
                  </a:pathLst>
                </a:custGeom>
                <a:solidFill>
                  <a:srgbClr val="FFBF00"/>
                </a:solidFill>
                <a:ln w="9525">
                  <a:noFill/>
                  <a:round/>
                  <a:headEnd/>
                  <a:tailEnd/>
                </a:ln>
              </p:spPr>
              <p:txBody>
                <a:bodyPr/>
                <a:lstStyle/>
                <a:p>
                  <a:endParaRPr lang="zh-TW" altLang="en-US"/>
                </a:p>
              </p:txBody>
            </p:sp>
            <p:sp>
              <p:nvSpPr>
                <p:cNvPr id="25084" name="Freeform 310"/>
                <p:cNvSpPr>
                  <a:spLocks/>
                </p:cNvSpPr>
                <p:nvPr/>
              </p:nvSpPr>
              <p:spPr bwMode="auto">
                <a:xfrm>
                  <a:off x="4568" y="3022"/>
                  <a:ext cx="46" cy="48"/>
                </a:xfrm>
                <a:custGeom>
                  <a:avLst/>
                  <a:gdLst>
                    <a:gd name="T0" fmla="*/ 40 w 46"/>
                    <a:gd name="T1" fmla="*/ 8 h 48"/>
                    <a:gd name="T2" fmla="*/ 40 w 46"/>
                    <a:gd name="T3" fmla="*/ 8 h 48"/>
                    <a:gd name="T4" fmla="*/ 44 w 46"/>
                    <a:gd name="T5" fmla="*/ 18 h 48"/>
                    <a:gd name="T6" fmla="*/ 46 w 46"/>
                    <a:gd name="T7" fmla="*/ 26 h 48"/>
                    <a:gd name="T8" fmla="*/ 44 w 46"/>
                    <a:gd name="T9" fmla="*/ 36 h 48"/>
                    <a:gd name="T10" fmla="*/ 38 w 46"/>
                    <a:gd name="T11" fmla="*/ 42 h 48"/>
                    <a:gd name="T12" fmla="*/ 38 w 46"/>
                    <a:gd name="T13" fmla="*/ 42 h 48"/>
                    <a:gd name="T14" fmla="*/ 30 w 46"/>
                    <a:gd name="T15" fmla="*/ 48 h 48"/>
                    <a:gd name="T16" fmla="*/ 22 w 46"/>
                    <a:gd name="T17" fmla="*/ 48 h 48"/>
                    <a:gd name="T18" fmla="*/ 12 w 46"/>
                    <a:gd name="T19" fmla="*/ 46 h 48"/>
                    <a:gd name="T20" fmla="*/ 6 w 46"/>
                    <a:gd name="T21" fmla="*/ 38 h 48"/>
                    <a:gd name="T22" fmla="*/ 6 w 46"/>
                    <a:gd name="T23" fmla="*/ 38 h 48"/>
                    <a:gd name="T24" fmla="*/ 0 w 46"/>
                    <a:gd name="T25" fmla="*/ 30 h 48"/>
                    <a:gd name="T26" fmla="*/ 0 w 46"/>
                    <a:gd name="T27" fmla="*/ 22 h 48"/>
                    <a:gd name="T28" fmla="*/ 2 w 46"/>
                    <a:gd name="T29" fmla="*/ 12 h 48"/>
                    <a:gd name="T30" fmla="*/ 8 w 46"/>
                    <a:gd name="T31" fmla="*/ 6 h 48"/>
                    <a:gd name="T32" fmla="*/ 8 w 46"/>
                    <a:gd name="T33" fmla="*/ 6 h 48"/>
                    <a:gd name="T34" fmla="*/ 16 w 46"/>
                    <a:gd name="T35" fmla="*/ 0 h 48"/>
                    <a:gd name="T36" fmla="*/ 24 w 46"/>
                    <a:gd name="T37" fmla="*/ 0 h 48"/>
                    <a:gd name="T38" fmla="*/ 32 w 46"/>
                    <a:gd name="T39" fmla="*/ 2 h 48"/>
                    <a:gd name="T40" fmla="*/ 40 w 46"/>
                    <a:gd name="T41" fmla="*/ 8 h 48"/>
                    <a:gd name="T42" fmla="*/ 40 w 46"/>
                    <a:gd name="T43" fmla="*/ 8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48"/>
                    <a:gd name="T68" fmla="*/ 46 w 46"/>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48">
                      <a:moveTo>
                        <a:pt x="40" y="8"/>
                      </a:moveTo>
                      <a:lnTo>
                        <a:pt x="40" y="8"/>
                      </a:lnTo>
                      <a:lnTo>
                        <a:pt x="44" y="18"/>
                      </a:lnTo>
                      <a:lnTo>
                        <a:pt x="46" y="26"/>
                      </a:lnTo>
                      <a:lnTo>
                        <a:pt x="44" y="36"/>
                      </a:lnTo>
                      <a:lnTo>
                        <a:pt x="38" y="42"/>
                      </a:lnTo>
                      <a:lnTo>
                        <a:pt x="30" y="48"/>
                      </a:lnTo>
                      <a:lnTo>
                        <a:pt x="22" y="48"/>
                      </a:lnTo>
                      <a:lnTo>
                        <a:pt x="12" y="46"/>
                      </a:lnTo>
                      <a:lnTo>
                        <a:pt x="6" y="38"/>
                      </a:lnTo>
                      <a:lnTo>
                        <a:pt x="0" y="30"/>
                      </a:lnTo>
                      <a:lnTo>
                        <a:pt x="0" y="22"/>
                      </a:lnTo>
                      <a:lnTo>
                        <a:pt x="2" y="12"/>
                      </a:lnTo>
                      <a:lnTo>
                        <a:pt x="8" y="6"/>
                      </a:lnTo>
                      <a:lnTo>
                        <a:pt x="16" y="0"/>
                      </a:lnTo>
                      <a:lnTo>
                        <a:pt x="24" y="0"/>
                      </a:lnTo>
                      <a:lnTo>
                        <a:pt x="32" y="2"/>
                      </a:lnTo>
                      <a:lnTo>
                        <a:pt x="40" y="8"/>
                      </a:lnTo>
                      <a:close/>
                    </a:path>
                  </a:pathLst>
                </a:custGeom>
                <a:solidFill>
                  <a:srgbClr val="FFA300"/>
                </a:solidFill>
                <a:ln w="9525">
                  <a:noFill/>
                  <a:round/>
                  <a:headEnd/>
                  <a:tailEnd/>
                </a:ln>
              </p:spPr>
              <p:txBody>
                <a:bodyPr/>
                <a:lstStyle/>
                <a:p>
                  <a:endParaRPr lang="zh-TW" altLang="en-US"/>
                </a:p>
              </p:txBody>
            </p:sp>
            <p:sp>
              <p:nvSpPr>
                <p:cNvPr id="25085" name="Freeform 311"/>
                <p:cNvSpPr>
                  <a:spLocks/>
                </p:cNvSpPr>
                <p:nvPr/>
              </p:nvSpPr>
              <p:spPr bwMode="auto">
                <a:xfrm>
                  <a:off x="4604" y="3060"/>
                  <a:ext cx="46" cy="48"/>
                </a:xfrm>
                <a:custGeom>
                  <a:avLst/>
                  <a:gdLst>
                    <a:gd name="T0" fmla="*/ 40 w 46"/>
                    <a:gd name="T1" fmla="*/ 8 h 48"/>
                    <a:gd name="T2" fmla="*/ 40 w 46"/>
                    <a:gd name="T3" fmla="*/ 8 h 48"/>
                    <a:gd name="T4" fmla="*/ 46 w 46"/>
                    <a:gd name="T5" fmla="*/ 16 h 48"/>
                    <a:gd name="T6" fmla="*/ 46 w 46"/>
                    <a:gd name="T7" fmla="*/ 26 h 48"/>
                    <a:gd name="T8" fmla="*/ 44 w 46"/>
                    <a:gd name="T9" fmla="*/ 34 h 48"/>
                    <a:gd name="T10" fmla="*/ 38 w 46"/>
                    <a:gd name="T11" fmla="*/ 42 h 48"/>
                    <a:gd name="T12" fmla="*/ 38 w 46"/>
                    <a:gd name="T13" fmla="*/ 42 h 48"/>
                    <a:gd name="T14" fmla="*/ 30 w 46"/>
                    <a:gd name="T15" fmla="*/ 46 h 48"/>
                    <a:gd name="T16" fmla="*/ 22 w 46"/>
                    <a:gd name="T17" fmla="*/ 48 h 48"/>
                    <a:gd name="T18" fmla="*/ 14 w 46"/>
                    <a:gd name="T19" fmla="*/ 44 h 48"/>
                    <a:gd name="T20" fmla="*/ 6 w 46"/>
                    <a:gd name="T21" fmla="*/ 38 h 48"/>
                    <a:gd name="T22" fmla="*/ 6 w 46"/>
                    <a:gd name="T23" fmla="*/ 38 h 48"/>
                    <a:gd name="T24" fmla="*/ 2 w 46"/>
                    <a:gd name="T25" fmla="*/ 30 h 48"/>
                    <a:gd name="T26" fmla="*/ 0 w 46"/>
                    <a:gd name="T27" fmla="*/ 20 h 48"/>
                    <a:gd name="T28" fmla="*/ 2 w 46"/>
                    <a:gd name="T29" fmla="*/ 12 h 48"/>
                    <a:gd name="T30" fmla="*/ 8 w 46"/>
                    <a:gd name="T31" fmla="*/ 4 h 48"/>
                    <a:gd name="T32" fmla="*/ 8 w 46"/>
                    <a:gd name="T33" fmla="*/ 4 h 48"/>
                    <a:gd name="T34" fmla="*/ 16 w 46"/>
                    <a:gd name="T35" fmla="*/ 0 h 48"/>
                    <a:gd name="T36" fmla="*/ 24 w 46"/>
                    <a:gd name="T37" fmla="*/ 0 h 48"/>
                    <a:gd name="T38" fmla="*/ 34 w 46"/>
                    <a:gd name="T39" fmla="*/ 2 h 48"/>
                    <a:gd name="T40" fmla="*/ 40 w 46"/>
                    <a:gd name="T41" fmla="*/ 8 h 48"/>
                    <a:gd name="T42" fmla="*/ 40 w 46"/>
                    <a:gd name="T43" fmla="*/ 8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48"/>
                    <a:gd name="T68" fmla="*/ 46 w 46"/>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48">
                      <a:moveTo>
                        <a:pt x="40" y="8"/>
                      </a:moveTo>
                      <a:lnTo>
                        <a:pt x="40" y="8"/>
                      </a:lnTo>
                      <a:lnTo>
                        <a:pt x="46" y="16"/>
                      </a:lnTo>
                      <a:lnTo>
                        <a:pt x="46" y="26"/>
                      </a:lnTo>
                      <a:lnTo>
                        <a:pt x="44" y="34"/>
                      </a:lnTo>
                      <a:lnTo>
                        <a:pt x="38" y="42"/>
                      </a:lnTo>
                      <a:lnTo>
                        <a:pt x="30" y="46"/>
                      </a:lnTo>
                      <a:lnTo>
                        <a:pt x="22" y="48"/>
                      </a:lnTo>
                      <a:lnTo>
                        <a:pt x="14" y="44"/>
                      </a:lnTo>
                      <a:lnTo>
                        <a:pt x="6" y="38"/>
                      </a:lnTo>
                      <a:lnTo>
                        <a:pt x="2" y="30"/>
                      </a:lnTo>
                      <a:lnTo>
                        <a:pt x="0" y="20"/>
                      </a:lnTo>
                      <a:lnTo>
                        <a:pt x="2" y="12"/>
                      </a:lnTo>
                      <a:lnTo>
                        <a:pt x="8" y="4"/>
                      </a:lnTo>
                      <a:lnTo>
                        <a:pt x="16" y="0"/>
                      </a:lnTo>
                      <a:lnTo>
                        <a:pt x="24" y="0"/>
                      </a:lnTo>
                      <a:lnTo>
                        <a:pt x="34" y="2"/>
                      </a:lnTo>
                      <a:lnTo>
                        <a:pt x="40" y="8"/>
                      </a:lnTo>
                      <a:close/>
                    </a:path>
                  </a:pathLst>
                </a:custGeom>
                <a:solidFill>
                  <a:srgbClr val="FF9700"/>
                </a:solidFill>
                <a:ln w="9525">
                  <a:noFill/>
                  <a:round/>
                  <a:headEnd/>
                  <a:tailEnd/>
                </a:ln>
              </p:spPr>
              <p:txBody>
                <a:bodyPr/>
                <a:lstStyle/>
                <a:p>
                  <a:endParaRPr lang="zh-TW" altLang="en-US"/>
                </a:p>
              </p:txBody>
            </p:sp>
            <p:sp>
              <p:nvSpPr>
                <p:cNvPr id="25086" name="Freeform 312"/>
                <p:cNvSpPr>
                  <a:spLocks/>
                </p:cNvSpPr>
                <p:nvPr/>
              </p:nvSpPr>
              <p:spPr bwMode="auto">
                <a:xfrm>
                  <a:off x="4576" y="3142"/>
                  <a:ext cx="60" cy="62"/>
                </a:xfrm>
                <a:custGeom>
                  <a:avLst/>
                  <a:gdLst>
                    <a:gd name="T0" fmla="*/ 52 w 60"/>
                    <a:gd name="T1" fmla="*/ 12 h 62"/>
                    <a:gd name="T2" fmla="*/ 52 w 60"/>
                    <a:gd name="T3" fmla="*/ 12 h 62"/>
                    <a:gd name="T4" fmla="*/ 56 w 60"/>
                    <a:gd name="T5" fmla="*/ 18 h 62"/>
                    <a:gd name="T6" fmla="*/ 58 w 60"/>
                    <a:gd name="T7" fmla="*/ 22 h 62"/>
                    <a:gd name="T8" fmla="*/ 60 w 60"/>
                    <a:gd name="T9" fmla="*/ 34 h 62"/>
                    <a:gd name="T10" fmla="*/ 56 w 60"/>
                    <a:gd name="T11" fmla="*/ 46 h 62"/>
                    <a:gd name="T12" fmla="*/ 54 w 60"/>
                    <a:gd name="T13" fmla="*/ 52 h 62"/>
                    <a:gd name="T14" fmla="*/ 50 w 60"/>
                    <a:gd name="T15" fmla="*/ 56 h 62"/>
                    <a:gd name="T16" fmla="*/ 50 w 60"/>
                    <a:gd name="T17" fmla="*/ 56 h 62"/>
                    <a:gd name="T18" fmla="*/ 44 w 60"/>
                    <a:gd name="T19" fmla="*/ 60 h 62"/>
                    <a:gd name="T20" fmla="*/ 40 w 60"/>
                    <a:gd name="T21" fmla="*/ 62 h 62"/>
                    <a:gd name="T22" fmla="*/ 28 w 60"/>
                    <a:gd name="T23" fmla="*/ 62 h 62"/>
                    <a:gd name="T24" fmla="*/ 16 w 60"/>
                    <a:gd name="T25" fmla="*/ 60 h 62"/>
                    <a:gd name="T26" fmla="*/ 12 w 60"/>
                    <a:gd name="T27" fmla="*/ 56 h 62"/>
                    <a:gd name="T28" fmla="*/ 8 w 60"/>
                    <a:gd name="T29" fmla="*/ 52 h 62"/>
                    <a:gd name="T30" fmla="*/ 8 w 60"/>
                    <a:gd name="T31" fmla="*/ 52 h 62"/>
                    <a:gd name="T32" fmla="*/ 4 w 60"/>
                    <a:gd name="T33" fmla="*/ 46 h 62"/>
                    <a:gd name="T34" fmla="*/ 2 w 60"/>
                    <a:gd name="T35" fmla="*/ 40 h 62"/>
                    <a:gd name="T36" fmla="*/ 0 w 60"/>
                    <a:gd name="T37" fmla="*/ 28 h 62"/>
                    <a:gd name="T38" fmla="*/ 2 w 60"/>
                    <a:gd name="T39" fmla="*/ 16 h 62"/>
                    <a:gd name="T40" fmla="*/ 6 w 60"/>
                    <a:gd name="T41" fmla="*/ 12 h 62"/>
                    <a:gd name="T42" fmla="*/ 10 w 60"/>
                    <a:gd name="T43" fmla="*/ 8 h 62"/>
                    <a:gd name="T44" fmla="*/ 10 w 60"/>
                    <a:gd name="T45" fmla="*/ 8 h 62"/>
                    <a:gd name="T46" fmla="*/ 14 w 60"/>
                    <a:gd name="T47" fmla="*/ 4 h 62"/>
                    <a:gd name="T48" fmla="*/ 20 w 60"/>
                    <a:gd name="T49" fmla="*/ 2 h 62"/>
                    <a:gd name="T50" fmla="*/ 32 w 60"/>
                    <a:gd name="T51" fmla="*/ 0 h 62"/>
                    <a:gd name="T52" fmla="*/ 42 w 60"/>
                    <a:gd name="T53" fmla="*/ 4 h 62"/>
                    <a:gd name="T54" fmla="*/ 48 w 60"/>
                    <a:gd name="T55" fmla="*/ 8 h 62"/>
                    <a:gd name="T56" fmla="*/ 52 w 60"/>
                    <a:gd name="T57" fmla="*/ 12 h 62"/>
                    <a:gd name="T58" fmla="*/ 52 w 60"/>
                    <a:gd name="T59" fmla="*/ 12 h 6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0"/>
                    <a:gd name="T91" fmla="*/ 0 h 62"/>
                    <a:gd name="T92" fmla="*/ 60 w 60"/>
                    <a:gd name="T93" fmla="*/ 62 h 6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0" h="62">
                      <a:moveTo>
                        <a:pt x="52" y="12"/>
                      </a:moveTo>
                      <a:lnTo>
                        <a:pt x="52" y="12"/>
                      </a:lnTo>
                      <a:lnTo>
                        <a:pt x="56" y="18"/>
                      </a:lnTo>
                      <a:lnTo>
                        <a:pt x="58" y="22"/>
                      </a:lnTo>
                      <a:lnTo>
                        <a:pt x="60" y="34"/>
                      </a:lnTo>
                      <a:lnTo>
                        <a:pt x="56" y="46"/>
                      </a:lnTo>
                      <a:lnTo>
                        <a:pt x="54" y="52"/>
                      </a:lnTo>
                      <a:lnTo>
                        <a:pt x="50" y="56"/>
                      </a:lnTo>
                      <a:lnTo>
                        <a:pt x="44" y="60"/>
                      </a:lnTo>
                      <a:lnTo>
                        <a:pt x="40" y="62"/>
                      </a:lnTo>
                      <a:lnTo>
                        <a:pt x="28" y="62"/>
                      </a:lnTo>
                      <a:lnTo>
                        <a:pt x="16" y="60"/>
                      </a:lnTo>
                      <a:lnTo>
                        <a:pt x="12" y="56"/>
                      </a:lnTo>
                      <a:lnTo>
                        <a:pt x="8" y="52"/>
                      </a:lnTo>
                      <a:lnTo>
                        <a:pt x="4" y="46"/>
                      </a:lnTo>
                      <a:lnTo>
                        <a:pt x="2" y="40"/>
                      </a:lnTo>
                      <a:lnTo>
                        <a:pt x="0" y="28"/>
                      </a:lnTo>
                      <a:lnTo>
                        <a:pt x="2" y="16"/>
                      </a:lnTo>
                      <a:lnTo>
                        <a:pt x="6" y="12"/>
                      </a:lnTo>
                      <a:lnTo>
                        <a:pt x="10" y="8"/>
                      </a:lnTo>
                      <a:lnTo>
                        <a:pt x="14" y="4"/>
                      </a:lnTo>
                      <a:lnTo>
                        <a:pt x="20" y="2"/>
                      </a:lnTo>
                      <a:lnTo>
                        <a:pt x="32" y="0"/>
                      </a:lnTo>
                      <a:lnTo>
                        <a:pt x="42" y="4"/>
                      </a:lnTo>
                      <a:lnTo>
                        <a:pt x="48" y="8"/>
                      </a:lnTo>
                      <a:lnTo>
                        <a:pt x="52" y="12"/>
                      </a:lnTo>
                      <a:close/>
                    </a:path>
                  </a:pathLst>
                </a:custGeom>
                <a:solidFill>
                  <a:srgbClr val="FF9700"/>
                </a:solidFill>
                <a:ln w="9525">
                  <a:noFill/>
                  <a:round/>
                  <a:headEnd/>
                  <a:tailEnd/>
                </a:ln>
              </p:spPr>
              <p:txBody>
                <a:bodyPr/>
                <a:lstStyle/>
                <a:p>
                  <a:endParaRPr lang="zh-TW" altLang="en-US"/>
                </a:p>
              </p:txBody>
            </p:sp>
            <p:sp>
              <p:nvSpPr>
                <p:cNvPr id="25087" name="Freeform 313"/>
                <p:cNvSpPr>
                  <a:spLocks/>
                </p:cNvSpPr>
                <p:nvPr/>
              </p:nvSpPr>
              <p:spPr bwMode="auto">
                <a:xfrm>
                  <a:off x="4648" y="3246"/>
                  <a:ext cx="60" cy="62"/>
                </a:xfrm>
                <a:custGeom>
                  <a:avLst/>
                  <a:gdLst>
                    <a:gd name="T0" fmla="*/ 52 w 60"/>
                    <a:gd name="T1" fmla="*/ 10 h 62"/>
                    <a:gd name="T2" fmla="*/ 52 w 60"/>
                    <a:gd name="T3" fmla="*/ 10 h 62"/>
                    <a:gd name="T4" fmla="*/ 56 w 60"/>
                    <a:gd name="T5" fmla="*/ 16 h 62"/>
                    <a:gd name="T6" fmla="*/ 58 w 60"/>
                    <a:gd name="T7" fmla="*/ 22 h 62"/>
                    <a:gd name="T8" fmla="*/ 60 w 60"/>
                    <a:gd name="T9" fmla="*/ 34 h 62"/>
                    <a:gd name="T10" fmla="*/ 58 w 60"/>
                    <a:gd name="T11" fmla="*/ 44 h 62"/>
                    <a:gd name="T12" fmla="*/ 54 w 60"/>
                    <a:gd name="T13" fmla="*/ 50 h 62"/>
                    <a:gd name="T14" fmla="*/ 50 w 60"/>
                    <a:gd name="T15" fmla="*/ 54 h 62"/>
                    <a:gd name="T16" fmla="*/ 50 w 60"/>
                    <a:gd name="T17" fmla="*/ 54 h 62"/>
                    <a:gd name="T18" fmla="*/ 46 w 60"/>
                    <a:gd name="T19" fmla="*/ 58 h 62"/>
                    <a:gd name="T20" fmla="*/ 40 w 60"/>
                    <a:gd name="T21" fmla="*/ 60 h 62"/>
                    <a:gd name="T22" fmla="*/ 28 w 60"/>
                    <a:gd name="T23" fmla="*/ 62 h 62"/>
                    <a:gd name="T24" fmla="*/ 18 w 60"/>
                    <a:gd name="T25" fmla="*/ 58 h 62"/>
                    <a:gd name="T26" fmla="*/ 12 w 60"/>
                    <a:gd name="T27" fmla="*/ 54 h 62"/>
                    <a:gd name="T28" fmla="*/ 8 w 60"/>
                    <a:gd name="T29" fmla="*/ 50 h 62"/>
                    <a:gd name="T30" fmla="*/ 8 w 60"/>
                    <a:gd name="T31" fmla="*/ 50 h 62"/>
                    <a:gd name="T32" fmla="*/ 2 w 60"/>
                    <a:gd name="T33" fmla="*/ 38 h 62"/>
                    <a:gd name="T34" fmla="*/ 0 w 60"/>
                    <a:gd name="T35" fmla="*/ 26 h 62"/>
                    <a:gd name="T36" fmla="*/ 2 w 60"/>
                    <a:gd name="T37" fmla="*/ 16 h 62"/>
                    <a:gd name="T38" fmla="*/ 6 w 60"/>
                    <a:gd name="T39" fmla="*/ 10 h 62"/>
                    <a:gd name="T40" fmla="*/ 10 w 60"/>
                    <a:gd name="T41" fmla="*/ 6 h 62"/>
                    <a:gd name="T42" fmla="*/ 10 w 60"/>
                    <a:gd name="T43" fmla="*/ 6 h 62"/>
                    <a:gd name="T44" fmla="*/ 14 w 60"/>
                    <a:gd name="T45" fmla="*/ 2 h 62"/>
                    <a:gd name="T46" fmla="*/ 20 w 60"/>
                    <a:gd name="T47" fmla="*/ 0 h 62"/>
                    <a:gd name="T48" fmla="*/ 32 w 60"/>
                    <a:gd name="T49" fmla="*/ 0 h 62"/>
                    <a:gd name="T50" fmla="*/ 42 w 60"/>
                    <a:gd name="T51" fmla="*/ 2 h 62"/>
                    <a:gd name="T52" fmla="*/ 48 w 60"/>
                    <a:gd name="T53" fmla="*/ 6 h 62"/>
                    <a:gd name="T54" fmla="*/ 52 w 60"/>
                    <a:gd name="T55" fmla="*/ 10 h 62"/>
                    <a:gd name="T56" fmla="*/ 52 w 60"/>
                    <a:gd name="T57" fmla="*/ 10 h 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2"/>
                    <a:gd name="T89" fmla="*/ 60 w 60"/>
                    <a:gd name="T90" fmla="*/ 62 h 6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2">
                      <a:moveTo>
                        <a:pt x="52" y="10"/>
                      </a:moveTo>
                      <a:lnTo>
                        <a:pt x="52" y="10"/>
                      </a:lnTo>
                      <a:lnTo>
                        <a:pt x="56" y="16"/>
                      </a:lnTo>
                      <a:lnTo>
                        <a:pt x="58" y="22"/>
                      </a:lnTo>
                      <a:lnTo>
                        <a:pt x="60" y="34"/>
                      </a:lnTo>
                      <a:lnTo>
                        <a:pt x="58" y="44"/>
                      </a:lnTo>
                      <a:lnTo>
                        <a:pt x="54" y="50"/>
                      </a:lnTo>
                      <a:lnTo>
                        <a:pt x="50" y="54"/>
                      </a:lnTo>
                      <a:lnTo>
                        <a:pt x="46" y="58"/>
                      </a:lnTo>
                      <a:lnTo>
                        <a:pt x="40" y="60"/>
                      </a:lnTo>
                      <a:lnTo>
                        <a:pt x="28" y="62"/>
                      </a:lnTo>
                      <a:lnTo>
                        <a:pt x="18" y="58"/>
                      </a:lnTo>
                      <a:lnTo>
                        <a:pt x="12" y="54"/>
                      </a:lnTo>
                      <a:lnTo>
                        <a:pt x="8" y="50"/>
                      </a:lnTo>
                      <a:lnTo>
                        <a:pt x="2" y="38"/>
                      </a:lnTo>
                      <a:lnTo>
                        <a:pt x="0" y="26"/>
                      </a:lnTo>
                      <a:lnTo>
                        <a:pt x="2" y="16"/>
                      </a:lnTo>
                      <a:lnTo>
                        <a:pt x="6" y="10"/>
                      </a:lnTo>
                      <a:lnTo>
                        <a:pt x="10" y="6"/>
                      </a:lnTo>
                      <a:lnTo>
                        <a:pt x="14" y="2"/>
                      </a:lnTo>
                      <a:lnTo>
                        <a:pt x="20" y="0"/>
                      </a:lnTo>
                      <a:lnTo>
                        <a:pt x="32" y="0"/>
                      </a:lnTo>
                      <a:lnTo>
                        <a:pt x="42" y="2"/>
                      </a:lnTo>
                      <a:lnTo>
                        <a:pt x="48" y="6"/>
                      </a:lnTo>
                      <a:lnTo>
                        <a:pt x="52" y="10"/>
                      </a:lnTo>
                      <a:close/>
                    </a:path>
                  </a:pathLst>
                </a:custGeom>
                <a:solidFill>
                  <a:srgbClr val="FF9700"/>
                </a:solidFill>
                <a:ln w="9525">
                  <a:noFill/>
                  <a:round/>
                  <a:headEnd/>
                  <a:tailEnd/>
                </a:ln>
              </p:spPr>
              <p:txBody>
                <a:bodyPr/>
                <a:lstStyle/>
                <a:p>
                  <a:endParaRPr lang="zh-TW" altLang="en-US"/>
                </a:p>
              </p:txBody>
            </p:sp>
            <p:sp>
              <p:nvSpPr>
                <p:cNvPr id="25088" name="Freeform 314"/>
                <p:cNvSpPr>
                  <a:spLocks/>
                </p:cNvSpPr>
                <p:nvPr/>
              </p:nvSpPr>
              <p:spPr bwMode="auto">
                <a:xfrm>
                  <a:off x="4596" y="2936"/>
                  <a:ext cx="46" cy="48"/>
                </a:xfrm>
                <a:custGeom>
                  <a:avLst/>
                  <a:gdLst>
                    <a:gd name="T0" fmla="*/ 40 w 46"/>
                    <a:gd name="T1" fmla="*/ 10 h 48"/>
                    <a:gd name="T2" fmla="*/ 40 w 46"/>
                    <a:gd name="T3" fmla="*/ 10 h 48"/>
                    <a:gd name="T4" fmla="*/ 46 w 46"/>
                    <a:gd name="T5" fmla="*/ 18 h 48"/>
                    <a:gd name="T6" fmla="*/ 46 w 46"/>
                    <a:gd name="T7" fmla="*/ 26 h 48"/>
                    <a:gd name="T8" fmla="*/ 44 w 46"/>
                    <a:gd name="T9" fmla="*/ 36 h 48"/>
                    <a:gd name="T10" fmla="*/ 38 w 46"/>
                    <a:gd name="T11" fmla="*/ 44 h 48"/>
                    <a:gd name="T12" fmla="*/ 38 w 46"/>
                    <a:gd name="T13" fmla="*/ 44 h 48"/>
                    <a:gd name="T14" fmla="*/ 30 w 46"/>
                    <a:gd name="T15" fmla="*/ 48 h 48"/>
                    <a:gd name="T16" fmla="*/ 22 w 46"/>
                    <a:gd name="T17" fmla="*/ 48 h 48"/>
                    <a:gd name="T18" fmla="*/ 14 w 46"/>
                    <a:gd name="T19" fmla="*/ 46 h 48"/>
                    <a:gd name="T20" fmla="*/ 6 w 46"/>
                    <a:gd name="T21" fmla="*/ 40 h 48"/>
                    <a:gd name="T22" fmla="*/ 6 w 46"/>
                    <a:gd name="T23" fmla="*/ 40 h 48"/>
                    <a:gd name="T24" fmla="*/ 2 w 46"/>
                    <a:gd name="T25" fmla="*/ 32 h 48"/>
                    <a:gd name="T26" fmla="*/ 0 w 46"/>
                    <a:gd name="T27" fmla="*/ 22 h 48"/>
                    <a:gd name="T28" fmla="*/ 2 w 46"/>
                    <a:gd name="T29" fmla="*/ 14 h 48"/>
                    <a:gd name="T30" fmla="*/ 8 w 46"/>
                    <a:gd name="T31" fmla="*/ 6 h 48"/>
                    <a:gd name="T32" fmla="*/ 8 w 46"/>
                    <a:gd name="T33" fmla="*/ 6 h 48"/>
                    <a:gd name="T34" fmla="*/ 16 w 46"/>
                    <a:gd name="T35" fmla="*/ 2 h 48"/>
                    <a:gd name="T36" fmla="*/ 24 w 46"/>
                    <a:gd name="T37" fmla="*/ 0 h 48"/>
                    <a:gd name="T38" fmla="*/ 34 w 46"/>
                    <a:gd name="T39" fmla="*/ 4 h 48"/>
                    <a:gd name="T40" fmla="*/ 40 w 46"/>
                    <a:gd name="T41" fmla="*/ 10 h 48"/>
                    <a:gd name="T42" fmla="*/ 40 w 46"/>
                    <a:gd name="T43" fmla="*/ 10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48"/>
                    <a:gd name="T68" fmla="*/ 46 w 46"/>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48">
                      <a:moveTo>
                        <a:pt x="40" y="10"/>
                      </a:moveTo>
                      <a:lnTo>
                        <a:pt x="40" y="10"/>
                      </a:lnTo>
                      <a:lnTo>
                        <a:pt x="46" y="18"/>
                      </a:lnTo>
                      <a:lnTo>
                        <a:pt x="46" y="26"/>
                      </a:lnTo>
                      <a:lnTo>
                        <a:pt x="44" y="36"/>
                      </a:lnTo>
                      <a:lnTo>
                        <a:pt x="38" y="44"/>
                      </a:lnTo>
                      <a:lnTo>
                        <a:pt x="30" y="48"/>
                      </a:lnTo>
                      <a:lnTo>
                        <a:pt x="22" y="48"/>
                      </a:lnTo>
                      <a:lnTo>
                        <a:pt x="14" y="46"/>
                      </a:lnTo>
                      <a:lnTo>
                        <a:pt x="6" y="40"/>
                      </a:lnTo>
                      <a:lnTo>
                        <a:pt x="2" y="32"/>
                      </a:lnTo>
                      <a:lnTo>
                        <a:pt x="0" y="22"/>
                      </a:lnTo>
                      <a:lnTo>
                        <a:pt x="2" y="14"/>
                      </a:lnTo>
                      <a:lnTo>
                        <a:pt x="8" y="6"/>
                      </a:lnTo>
                      <a:lnTo>
                        <a:pt x="16" y="2"/>
                      </a:lnTo>
                      <a:lnTo>
                        <a:pt x="24" y="0"/>
                      </a:lnTo>
                      <a:lnTo>
                        <a:pt x="34" y="4"/>
                      </a:lnTo>
                      <a:lnTo>
                        <a:pt x="40" y="10"/>
                      </a:lnTo>
                      <a:close/>
                    </a:path>
                  </a:pathLst>
                </a:custGeom>
                <a:solidFill>
                  <a:srgbClr val="FFA300"/>
                </a:solidFill>
                <a:ln w="9525">
                  <a:noFill/>
                  <a:round/>
                  <a:headEnd/>
                  <a:tailEnd/>
                </a:ln>
              </p:spPr>
              <p:txBody>
                <a:bodyPr/>
                <a:lstStyle/>
                <a:p>
                  <a:endParaRPr lang="zh-TW" altLang="en-US"/>
                </a:p>
              </p:txBody>
            </p:sp>
            <p:sp>
              <p:nvSpPr>
                <p:cNvPr id="25089" name="Freeform 315"/>
                <p:cNvSpPr>
                  <a:spLocks/>
                </p:cNvSpPr>
                <p:nvPr/>
              </p:nvSpPr>
              <p:spPr bwMode="auto">
                <a:xfrm>
                  <a:off x="4580" y="2982"/>
                  <a:ext cx="46" cy="48"/>
                </a:xfrm>
                <a:custGeom>
                  <a:avLst/>
                  <a:gdLst>
                    <a:gd name="T0" fmla="*/ 40 w 46"/>
                    <a:gd name="T1" fmla="*/ 8 h 48"/>
                    <a:gd name="T2" fmla="*/ 40 w 46"/>
                    <a:gd name="T3" fmla="*/ 8 h 48"/>
                    <a:gd name="T4" fmla="*/ 46 w 46"/>
                    <a:gd name="T5" fmla="*/ 16 h 48"/>
                    <a:gd name="T6" fmla="*/ 46 w 46"/>
                    <a:gd name="T7" fmla="*/ 26 h 48"/>
                    <a:gd name="T8" fmla="*/ 44 w 46"/>
                    <a:gd name="T9" fmla="*/ 34 h 48"/>
                    <a:gd name="T10" fmla="*/ 38 w 46"/>
                    <a:gd name="T11" fmla="*/ 42 h 48"/>
                    <a:gd name="T12" fmla="*/ 38 w 46"/>
                    <a:gd name="T13" fmla="*/ 42 h 48"/>
                    <a:gd name="T14" fmla="*/ 30 w 46"/>
                    <a:gd name="T15" fmla="*/ 46 h 48"/>
                    <a:gd name="T16" fmla="*/ 22 w 46"/>
                    <a:gd name="T17" fmla="*/ 48 h 48"/>
                    <a:gd name="T18" fmla="*/ 14 w 46"/>
                    <a:gd name="T19" fmla="*/ 44 h 48"/>
                    <a:gd name="T20" fmla="*/ 6 w 46"/>
                    <a:gd name="T21" fmla="*/ 38 h 48"/>
                    <a:gd name="T22" fmla="*/ 6 w 46"/>
                    <a:gd name="T23" fmla="*/ 38 h 48"/>
                    <a:gd name="T24" fmla="*/ 2 w 46"/>
                    <a:gd name="T25" fmla="*/ 30 h 48"/>
                    <a:gd name="T26" fmla="*/ 0 w 46"/>
                    <a:gd name="T27" fmla="*/ 20 h 48"/>
                    <a:gd name="T28" fmla="*/ 2 w 46"/>
                    <a:gd name="T29" fmla="*/ 12 h 48"/>
                    <a:gd name="T30" fmla="*/ 8 w 46"/>
                    <a:gd name="T31" fmla="*/ 4 h 48"/>
                    <a:gd name="T32" fmla="*/ 8 w 46"/>
                    <a:gd name="T33" fmla="*/ 4 h 48"/>
                    <a:gd name="T34" fmla="*/ 16 w 46"/>
                    <a:gd name="T35" fmla="*/ 0 h 48"/>
                    <a:gd name="T36" fmla="*/ 24 w 46"/>
                    <a:gd name="T37" fmla="*/ 0 h 48"/>
                    <a:gd name="T38" fmla="*/ 32 w 46"/>
                    <a:gd name="T39" fmla="*/ 2 h 48"/>
                    <a:gd name="T40" fmla="*/ 40 w 46"/>
                    <a:gd name="T41" fmla="*/ 8 h 48"/>
                    <a:gd name="T42" fmla="*/ 40 w 46"/>
                    <a:gd name="T43" fmla="*/ 8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48"/>
                    <a:gd name="T68" fmla="*/ 46 w 46"/>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48">
                      <a:moveTo>
                        <a:pt x="40" y="8"/>
                      </a:moveTo>
                      <a:lnTo>
                        <a:pt x="40" y="8"/>
                      </a:lnTo>
                      <a:lnTo>
                        <a:pt x="46" y="16"/>
                      </a:lnTo>
                      <a:lnTo>
                        <a:pt x="46" y="26"/>
                      </a:lnTo>
                      <a:lnTo>
                        <a:pt x="44" y="34"/>
                      </a:lnTo>
                      <a:lnTo>
                        <a:pt x="38" y="42"/>
                      </a:lnTo>
                      <a:lnTo>
                        <a:pt x="30" y="46"/>
                      </a:lnTo>
                      <a:lnTo>
                        <a:pt x="22" y="48"/>
                      </a:lnTo>
                      <a:lnTo>
                        <a:pt x="14" y="44"/>
                      </a:lnTo>
                      <a:lnTo>
                        <a:pt x="6" y="38"/>
                      </a:lnTo>
                      <a:lnTo>
                        <a:pt x="2" y="30"/>
                      </a:lnTo>
                      <a:lnTo>
                        <a:pt x="0" y="20"/>
                      </a:lnTo>
                      <a:lnTo>
                        <a:pt x="2" y="12"/>
                      </a:lnTo>
                      <a:lnTo>
                        <a:pt x="8" y="4"/>
                      </a:lnTo>
                      <a:lnTo>
                        <a:pt x="16" y="0"/>
                      </a:lnTo>
                      <a:lnTo>
                        <a:pt x="24" y="0"/>
                      </a:lnTo>
                      <a:lnTo>
                        <a:pt x="32" y="2"/>
                      </a:lnTo>
                      <a:lnTo>
                        <a:pt x="40" y="8"/>
                      </a:lnTo>
                      <a:close/>
                    </a:path>
                  </a:pathLst>
                </a:custGeom>
                <a:solidFill>
                  <a:srgbClr val="FFBF00"/>
                </a:solidFill>
                <a:ln w="9525">
                  <a:noFill/>
                  <a:round/>
                  <a:headEnd/>
                  <a:tailEnd/>
                </a:ln>
              </p:spPr>
              <p:txBody>
                <a:bodyPr/>
                <a:lstStyle/>
                <a:p>
                  <a:endParaRPr lang="zh-TW" altLang="en-US"/>
                </a:p>
              </p:txBody>
            </p:sp>
            <p:sp>
              <p:nvSpPr>
                <p:cNvPr id="25090" name="Freeform 316"/>
                <p:cNvSpPr>
                  <a:spLocks/>
                </p:cNvSpPr>
                <p:nvPr/>
              </p:nvSpPr>
              <p:spPr bwMode="auto">
                <a:xfrm>
                  <a:off x="4690" y="3160"/>
                  <a:ext cx="70" cy="74"/>
                </a:xfrm>
                <a:custGeom>
                  <a:avLst/>
                  <a:gdLst>
                    <a:gd name="T0" fmla="*/ 70 w 70"/>
                    <a:gd name="T1" fmla="*/ 38 h 74"/>
                    <a:gd name="T2" fmla="*/ 70 w 70"/>
                    <a:gd name="T3" fmla="*/ 38 h 74"/>
                    <a:gd name="T4" fmla="*/ 68 w 70"/>
                    <a:gd name="T5" fmla="*/ 30 h 74"/>
                    <a:gd name="T6" fmla="*/ 66 w 70"/>
                    <a:gd name="T7" fmla="*/ 24 h 74"/>
                    <a:gd name="T8" fmla="*/ 62 w 70"/>
                    <a:gd name="T9" fmla="*/ 18 h 74"/>
                    <a:gd name="T10" fmla="*/ 58 w 70"/>
                    <a:gd name="T11" fmla="*/ 12 h 74"/>
                    <a:gd name="T12" fmla="*/ 52 w 70"/>
                    <a:gd name="T13" fmla="*/ 6 h 74"/>
                    <a:gd name="T14" fmla="*/ 46 w 70"/>
                    <a:gd name="T15" fmla="*/ 4 h 74"/>
                    <a:gd name="T16" fmla="*/ 38 w 70"/>
                    <a:gd name="T17" fmla="*/ 2 h 74"/>
                    <a:gd name="T18" fmla="*/ 32 w 70"/>
                    <a:gd name="T19" fmla="*/ 0 h 74"/>
                    <a:gd name="T20" fmla="*/ 32 w 70"/>
                    <a:gd name="T21" fmla="*/ 0 h 74"/>
                    <a:gd name="T22" fmla="*/ 24 w 70"/>
                    <a:gd name="T23" fmla="*/ 0 h 74"/>
                    <a:gd name="T24" fmla="*/ 18 w 70"/>
                    <a:gd name="T25" fmla="*/ 2 h 74"/>
                    <a:gd name="T26" fmla="*/ 12 w 70"/>
                    <a:gd name="T27" fmla="*/ 6 h 74"/>
                    <a:gd name="T28" fmla="*/ 8 w 70"/>
                    <a:gd name="T29" fmla="*/ 10 h 74"/>
                    <a:gd name="T30" fmla="*/ 4 w 70"/>
                    <a:gd name="T31" fmla="*/ 16 h 74"/>
                    <a:gd name="T32" fmla="*/ 0 w 70"/>
                    <a:gd name="T33" fmla="*/ 22 h 74"/>
                    <a:gd name="T34" fmla="*/ 0 w 70"/>
                    <a:gd name="T35" fmla="*/ 30 h 74"/>
                    <a:gd name="T36" fmla="*/ 0 w 70"/>
                    <a:gd name="T37" fmla="*/ 36 h 74"/>
                    <a:gd name="T38" fmla="*/ 0 w 70"/>
                    <a:gd name="T39" fmla="*/ 36 h 74"/>
                    <a:gd name="T40" fmla="*/ 0 w 70"/>
                    <a:gd name="T41" fmla="*/ 44 h 74"/>
                    <a:gd name="T42" fmla="*/ 4 w 70"/>
                    <a:gd name="T43" fmla="*/ 52 h 74"/>
                    <a:gd name="T44" fmla="*/ 8 w 70"/>
                    <a:gd name="T45" fmla="*/ 58 h 74"/>
                    <a:gd name="T46" fmla="*/ 12 w 70"/>
                    <a:gd name="T47" fmla="*/ 64 h 74"/>
                    <a:gd name="T48" fmla="*/ 18 w 70"/>
                    <a:gd name="T49" fmla="*/ 68 h 74"/>
                    <a:gd name="T50" fmla="*/ 24 w 70"/>
                    <a:gd name="T51" fmla="*/ 72 h 74"/>
                    <a:gd name="T52" fmla="*/ 32 w 70"/>
                    <a:gd name="T53" fmla="*/ 74 h 74"/>
                    <a:gd name="T54" fmla="*/ 38 w 70"/>
                    <a:gd name="T55" fmla="*/ 74 h 74"/>
                    <a:gd name="T56" fmla="*/ 38 w 70"/>
                    <a:gd name="T57" fmla="*/ 74 h 74"/>
                    <a:gd name="T58" fmla="*/ 46 w 70"/>
                    <a:gd name="T59" fmla="*/ 74 h 74"/>
                    <a:gd name="T60" fmla="*/ 52 w 70"/>
                    <a:gd name="T61" fmla="*/ 72 h 74"/>
                    <a:gd name="T62" fmla="*/ 58 w 70"/>
                    <a:gd name="T63" fmla="*/ 68 h 74"/>
                    <a:gd name="T64" fmla="*/ 62 w 70"/>
                    <a:gd name="T65" fmla="*/ 64 h 74"/>
                    <a:gd name="T66" fmla="*/ 66 w 70"/>
                    <a:gd name="T67" fmla="*/ 58 h 74"/>
                    <a:gd name="T68" fmla="*/ 70 w 70"/>
                    <a:gd name="T69" fmla="*/ 52 h 74"/>
                    <a:gd name="T70" fmla="*/ 70 w 70"/>
                    <a:gd name="T71" fmla="*/ 46 h 74"/>
                    <a:gd name="T72" fmla="*/ 70 w 70"/>
                    <a:gd name="T73" fmla="*/ 38 h 74"/>
                    <a:gd name="T74" fmla="*/ 70 w 70"/>
                    <a:gd name="T75" fmla="*/ 38 h 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0"/>
                    <a:gd name="T115" fmla="*/ 0 h 74"/>
                    <a:gd name="T116" fmla="*/ 70 w 70"/>
                    <a:gd name="T117" fmla="*/ 74 h 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0" h="74">
                      <a:moveTo>
                        <a:pt x="70" y="38"/>
                      </a:moveTo>
                      <a:lnTo>
                        <a:pt x="70" y="38"/>
                      </a:lnTo>
                      <a:lnTo>
                        <a:pt x="68" y="30"/>
                      </a:lnTo>
                      <a:lnTo>
                        <a:pt x="66" y="24"/>
                      </a:lnTo>
                      <a:lnTo>
                        <a:pt x="62" y="18"/>
                      </a:lnTo>
                      <a:lnTo>
                        <a:pt x="58" y="12"/>
                      </a:lnTo>
                      <a:lnTo>
                        <a:pt x="52" y="6"/>
                      </a:lnTo>
                      <a:lnTo>
                        <a:pt x="46" y="4"/>
                      </a:lnTo>
                      <a:lnTo>
                        <a:pt x="38" y="2"/>
                      </a:lnTo>
                      <a:lnTo>
                        <a:pt x="32" y="0"/>
                      </a:lnTo>
                      <a:lnTo>
                        <a:pt x="24" y="0"/>
                      </a:lnTo>
                      <a:lnTo>
                        <a:pt x="18" y="2"/>
                      </a:lnTo>
                      <a:lnTo>
                        <a:pt x="12" y="6"/>
                      </a:lnTo>
                      <a:lnTo>
                        <a:pt x="8" y="10"/>
                      </a:lnTo>
                      <a:lnTo>
                        <a:pt x="4" y="16"/>
                      </a:lnTo>
                      <a:lnTo>
                        <a:pt x="0" y="22"/>
                      </a:lnTo>
                      <a:lnTo>
                        <a:pt x="0" y="30"/>
                      </a:lnTo>
                      <a:lnTo>
                        <a:pt x="0" y="36"/>
                      </a:lnTo>
                      <a:lnTo>
                        <a:pt x="0" y="44"/>
                      </a:lnTo>
                      <a:lnTo>
                        <a:pt x="4" y="52"/>
                      </a:lnTo>
                      <a:lnTo>
                        <a:pt x="8" y="58"/>
                      </a:lnTo>
                      <a:lnTo>
                        <a:pt x="12" y="64"/>
                      </a:lnTo>
                      <a:lnTo>
                        <a:pt x="18" y="68"/>
                      </a:lnTo>
                      <a:lnTo>
                        <a:pt x="24" y="72"/>
                      </a:lnTo>
                      <a:lnTo>
                        <a:pt x="32" y="74"/>
                      </a:lnTo>
                      <a:lnTo>
                        <a:pt x="38" y="74"/>
                      </a:lnTo>
                      <a:lnTo>
                        <a:pt x="46" y="74"/>
                      </a:lnTo>
                      <a:lnTo>
                        <a:pt x="52" y="72"/>
                      </a:lnTo>
                      <a:lnTo>
                        <a:pt x="58" y="68"/>
                      </a:lnTo>
                      <a:lnTo>
                        <a:pt x="62" y="64"/>
                      </a:lnTo>
                      <a:lnTo>
                        <a:pt x="66" y="58"/>
                      </a:lnTo>
                      <a:lnTo>
                        <a:pt x="70" y="52"/>
                      </a:lnTo>
                      <a:lnTo>
                        <a:pt x="70" y="46"/>
                      </a:lnTo>
                      <a:lnTo>
                        <a:pt x="70" y="38"/>
                      </a:lnTo>
                      <a:close/>
                    </a:path>
                  </a:pathLst>
                </a:custGeom>
                <a:solidFill>
                  <a:srgbClr val="FFBF00"/>
                </a:solidFill>
                <a:ln w="9525">
                  <a:noFill/>
                  <a:round/>
                  <a:headEnd/>
                  <a:tailEnd/>
                </a:ln>
              </p:spPr>
              <p:txBody>
                <a:bodyPr/>
                <a:lstStyle/>
                <a:p>
                  <a:endParaRPr lang="zh-TW" altLang="en-US"/>
                </a:p>
              </p:txBody>
            </p:sp>
            <p:sp>
              <p:nvSpPr>
                <p:cNvPr id="25091" name="Freeform 317"/>
                <p:cNvSpPr>
                  <a:spLocks/>
                </p:cNvSpPr>
                <p:nvPr/>
              </p:nvSpPr>
              <p:spPr bwMode="auto">
                <a:xfrm>
                  <a:off x="4682" y="3200"/>
                  <a:ext cx="62" cy="62"/>
                </a:xfrm>
                <a:custGeom>
                  <a:avLst/>
                  <a:gdLst>
                    <a:gd name="T0" fmla="*/ 56 w 62"/>
                    <a:gd name="T1" fmla="*/ 48 h 62"/>
                    <a:gd name="T2" fmla="*/ 56 w 62"/>
                    <a:gd name="T3" fmla="*/ 48 h 62"/>
                    <a:gd name="T4" fmla="*/ 60 w 62"/>
                    <a:gd name="T5" fmla="*/ 42 h 62"/>
                    <a:gd name="T6" fmla="*/ 62 w 62"/>
                    <a:gd name="T7" fmla="*/ 36 h 62"/>
                    <a:gd name="T8" fmla="*/ 62 w 62"/>
                    <a:gd name="T9" fmla="*/ 24 h 62"/>
                    <a:gd name="T10" fmla="*/ 56 w 62"/>
                    <a:gd name="T11" fmla="*/ 14 h 62"/>
                    <a:gd name="T12" fmla="*/ 52 w 62"/>
                    <a:gd name="T13" fmla="*/ 10 h 62"/>
                    <a:gd name="T14" fmla="*/ 48 w 62"/>
                    <a:gd name="T15" fmla="*/ 6 h 62"/>
                    <a:gd name="T16" fmla="*/ 48 w 62"/>
                    <a:gd name="T17" fmla="*/ 6 h 62"/>
                    <a:gd name="T18" fmla="*/ 42 w 62"/>
                    <a:gd name="T19" fmla="*/ 2 h 62"/>
                    <a:gd name="T20" fmla="*/ 36 w 62"/>
                    <a:gd name="T21" fmla="*/ 0 h 62"/>
                    <a:gd name="T22" fmla="*/ 30 w 62"/>
                    <a:gd name="T23" fmla="*/ 0 h 62"/>
                    <a:gd name="T24" fmla="*/ 24 w 62"/>
                    <a:gd name="T25" fmla="*/ 0 h 62"/>
                    <a:gd name="T26" fmla="*/ 14 w 62"/>
                    <a:gd name="T27" fmla="*/ 6 h 62"/>
                    <a:gd name="T28" fmla="*/ 8 w 62"/>
                    <a:gd name="T29" fmla="*/ 10 h 62"/>
                    <a:gd name="T30" fmla="*/ 4 w 62"/>
                    <a:gd name="T31" fmla="*/ 14 h 62"/>
                    <a:gd name="T32" fmla="*/ 4 w 62"/>
                    <a:gd name="T33" fmla="*/ 14 h 62"/>
                    <a:gd name="T34" fmla="*/ 2 w 62"/>
                    <a:gd name="T35" fmla="*/ 20 h 62"/>
                    <a:gd name="T36" fmla="*/ 0 w 62"/>
                    <a:gd name="T37" fmla="*/ 26 h 62"/>
                    <a:gd name="T38" fmla="*/ 0 w 62"/>
                    <a:gd name="T39" fmla="*/ 38 h 62"/>
                    <a:gd name="T40" fmla="*/ 4 w 62"/>
                    <a:gd name="T41" fmla="*/ 48 h 62"/>
                    <a:gd name="T42" fmla="*/ 8 w 62"/>
                    <a:gd name="T43" fmla="*/ 54 h 62"/>
                    <a:gd name="T44" fmla="*/ 14 w 62"/>
                    <a:gd name="T45" fmla="*/ 58 h 62"/>
                    <a:gd name="T46" fmla="*/ 14 w 62"/>
                    <a:gd name="T47" fmla="*/ 58 h 62"/>
                    <a:gd name="T48" fmla="*/ 18 w 62"/>
                    <a:gd name="T49" fmla="*/ 60 h 62"/>
                    <a:gd name="T50" fmla="*/ 24 w 62"/>
                    <a:gd name="T51" fmla="*/ 62 h 62"/>
                    <a:gd name="T52" fmla="*/ 38 w 62"/>
                    <a:gd name="T53" fmla="*/ 62 h 62"/>
                    <a:gd name="T54" fmla="*/ 48 w 62"/>
                    <a:gd name="T55" fmla="*/ 58 h 62"/>
                    <a:gd name="T56" fmla="*/ 52 w 62"/>
                    <a:gd name="T57" fmla="*/ 54 h 62"/>
                    <a:gd name="T58" fmla="*/ 56 w 62"/>
                    <a:gd name="T59" fmla="*/ 48 h 62"/>
                    <a:gd name="T60" fmla="*/ 56 w 62"/>
                    <a:gd name="T61" fmla="*/ 48 h 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2"/>
                    <a:gd name="T94" fmla="*/ 0 h 62"/>
                    <a:gd name="T95" fmla="*/ 62 w 62"/>
                    <a:gd name="T96" fmla="*/ 62 h 6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2" h="62">
                      <a:moveTo>
                        <a:pt x="56" y="48"/>
                      </a:moveTo>
                      <a:lnTo>
                        <a:pt x="56" y="48"/>
                      </a:lnTo>
                      <a:lnTo>
                        <a:pt x="60" y="42"/>
                      </a:lnTo>
                      <a:lnTo>
                        <a:pt x="62" y="36"/>
                      </a:lnTo>
                      <a:lnTo>
                        <a:pt x="62" y="24"/>
                      </a:lnTo>
                      <a:lnTo>
                        <a:pt x="56" y="14"/>
                      </a:lnTo>
                      <a:lnTo>
                        <a:pt x="52" y="10"/>
                      </a:lnTo>
                      <a:lnTo>
                        <a:pt x="48" y="6"/>
                      </a:lnTo>
                      <a:lnTo>
                        <a:pt x="42" y="2"/>
                      </a:lnTo>
                      <a:lnTo>
                        <a:pt x="36" y="0"/>
                      </a:lnTo>
                      <a:lnTo>
                        <a:pt x="30" y="0"/>
                      </a:lnTo>
                      <a:lnTo>
                        <a:pt x="24" y="0"/>
                      </a:lnTo>
                      <a:lnTo>
                        <a:pt x="14" y="6"/>
                      </a:lnTo>
                      <a:lnTo>
                        <a:pt x="8" y="10"/>
                      </a:lnTo>
                      <a:lnTo>
                        <a:pt x="4" y="14"/>
                      </a:lnTo>
                      <a:lnTo>
                        <a:pt x="2" y="20"/>
                      </a:lnTo>
                      <a:lnTo>
                        <a:pt x="0" y="26"/>
                      </a:lnTo>
                      <a:lnTo>
                        <a:pt x="0" y="38"/>
                      </a:lnTo>
                      <a:lnTo>
                        <a:pt x="4" y="48"/>
                      </a:lnTo>
                      <a:lnTo>
                        <a:pt x="8" y="54"/>
                      </a:lnTo>
                      <a:lnTo>
                        <a:pt x="14" y="58"/>
                      </a:lnTo>
                      <a:lnTo>
                        <a:pt x="18" y="60"/>
                      </a:lnTo>
                      <a:lnTo>
                        <a:pt x="24" y="62"/>
                      </a:lnTo>
                      <a:lnTo>
                        <a:pt x="38" y="62"/>
                      </a:lnTo>
                      <a:lnTo>
                        <a:pt x="48" y="58"/>
                      </a:lnTo>
                      <a:lnTo>
                        <a:pt x="52" y="54"/>
                      </a:lnTo>
                      <a:lnTo>
                        <a:pt x="56" y="48"/>
                      </a:lnTo>
                      <a:close/>
                    </a:path>
                  </a:pathLst>
                </a:custGeom>
                <a:solidFill>
                  <a:srgbClr val="FF9700"/>
                </a:solidFill>
                <a:ln w="9525">
                  <a:noFill/>
                  <a:round/>
                  <a:headEnd/>
                  <a:tailEnd/>
                </a:ln>
              </p:spPr>
              <p:txBody>
                <a:bodyPr/>
                <a:lstStyle/>
                <a:p>
                  <a:endParaRPr lang="zh-TW" altLang="en-US"/>
                </a:p>
              </p:txBody>
            </p:sp>
            <p:sp>
              <p:nvSpPr>
                <p:cNvPr id="25092" name="Freeform 318"/>
                <p:cNvSpPr>
                  <a:spLocks/>
                </p:cNvSpPr>
                <p:nvPr/>
              </p:nvSpPr>
              <p:spPr bwMode="auto">
                <a:xfrm>
                  <a:off x="4614" y="2900"/>
                  <a:ext cx="32" cy="34"/>
                </a:xfrm>
                <a:custGeom>
                  <a:avLst/>
                  <a:gdLst>
                    <a:gd name="T0" fmla="*/ 28 w 32"/>
                    <a:gd name="T1" fmla="*/ 6 h 34"/>
                    <a:gd name="T2" fmla="*/ 28 w 32"/>
                    <a:gd name="T3" fmla="*/ 6 h 34"/>
                    <a:gd name="T4" fmla="*/ 30 w 32"/>
                    <a:gd name="T5" fmla="*/ 12 h 34"/>
                    <a:gd name="T6" fmla="*/ 32 w 32"/>
                    <a:gd name="T7" fmla="*/ 18 h 34"/>
                    <a:gd name="T8" fmla="*/ 30 w 32"/>
                    <a:gd name="T9" fmla="*/ 24 h 34"/>
                    <a:gd name="T10" fmla="*/ 26 w 32"/>
                    <a:gd name="T11" fmla="*/ 30 h 34"/>
                    <a:gd name="T12" fmla="*/ 26 w 32"/>
                    <a:gd name="T13" fmla="*/ 30 h 34"/>
                    <a:gd name="T14" fmla="*/ 20 w 32"/>
                    <a:gd name="T15" fmla="*/ 32 h 34"/>
                    <a:gd name="T16" fmla="*/ 14 w 32"/>
                    <a:gd name="T17" fmla="*/ 34 h 34"/>
                    <a:gd name="T18" fmla="*/ 8 w 32"/>
                    <a:gd name="T19" fmla="*/ 32 h 34"/>
                    <a:gd name="T20" fmla="*/ 4 w 32"/>
                    <a:gd name="T21" fmla="*/ 28 h 34"/>
                    <a:gd name="T22" fmla="*/ 4 w 32"/>
                    <a:gd name="T23" fmla="*/ 28 h 34"/>
                    <a:gd name="T24" fmla="*/ 0 w 32"/>
                    <a:gd name="T25" fmla="*/ 22 h 34"/>
                    <a:gd name="T26" fmla="*/ 0 w 32"/>
                    <a:gd name="T27" fmla="*/ 16 h 34"/>
                    <a:gd name="T28" fmla="*/ 2 w 32"/>
                    <a:gd name="T29" fmla="*/ 8 h 34"/>
                    <a:gd name="T30" fmla="*/ 4 w 32"/>
                    <a:gd name="T31" fmla="*/ 4 h 34"/>
                    <a:gd name="T32" fmla="*/ 4 w 32"/>
                    <a:gd name="T33" fmla="*/ 4 h 34"/>
                    <a:gd name="T34" fmla="*/ 10 w 32"/>
                    <a:gd name="T35" fmla="*/ 0 h 34"/>
                    <a:gd name="T36" fmla="*/ 16 w 32"/>
                    <a:gd name="T37" fmla="*/ 0 h 34"/>
                    <a:gd name="T38" fmla="*/ 22 w 32"/>
                    <a:gd name="T39" fmla="*/ 2 h 34"/>
                    <a:gd name="T40" fmla="*/ 28 w 32"/>
                    <a:gd name="T41" fmla="*/ 6 h 34"/>
                    <a:gd name="T42" fmla="*/ 28 w 32"/>
                    <a:gd name="T43" fmla="*/ 6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34"/>
                    <a:gd name="T68" fmla="*/ 32 w 32"/>
                    <a:gd name="T69" fmla="*/ 34 h 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34">
                      <a:moveTo>
                        <a:pt x="28" y="6"/>
                      </a:moveTo>
                      <a:lnTo>
                        <a:pt x="28" y="6"/>
                      </a:lnTo>
                      <a:lnTo>
                        <a:pt x="30" y="12"/>
                      </a:lnTo>
                      <a:lnTo>
                        <a:pt x="32" y="18"/>
                      </a:lnTo>
                      <a:lnTo>
                        <a:pt x="30" y="24"/>
                      </a:lnTo>
                      <a:lnTo>
                        <a:pt x="26" y="30"/>
                      </a:lnTo>
                      <a:lnTo>
                        <a:pt x="20" y="32"/>
                      </a:lnTo>
                      <a:lnTo>
                        <a:pt x="14" y="34"/>
                      </a:lnTo>
                      <a:lnTo>
                        <a:pt x="8" y="32"/>
                      </a:lnTo>
                      <a:lnTo>
                        <a:pt x="4" y="28"/>
                      </a:lnTo>
                      <a:lnTo>
                        <a:pt x="0" y="22"/>
                      </a:lnTo>
                      <a:lnTo>
                        <a:pt x="0" y="16"/>
                      </a:lnTo>
                      <a:lnTo>
                        <a:pt x="2" y="8"/>
                      </a:lnTo>
                      <a:lnTo>
                        <a:pt x="4" y="4"/>
                      </a:lnTo>
                      <a:lnTo>
                        <a:pt x="10" y="0"/>
                      </a:lnTo>
                      <a:lnTo>
                        <a:pt x="16" y="0"/>
                      </a:lnTo>
                      <a:lnTo>
                        <a:pt x="22" y="2"/>
                      </a:lnTo>
                      <a:lnTo>
                        <a:pt x="28" y="6"/>
                      </a:lnTo>
                      <a:close/>
                    </a:path>
                  </a:pathLst>
                </a:custGeom>
                <a:solidFill>
                  <a:srgbClr val="FFBF00"/>
                </a:solidFill>
                <a:ln w="9525">
                  <a:noFill/>
                  <a:round/>
                  <a:headEnd/>
                  <a:tailEnd/>
                </a:ln>
              </p:spPr>
              <p:txBody>
                <a:bodyPr/>
                <a:lstStyle/>
                <a:p>
                  <a:endParaRPr lang="zh-TW" altLang="en-US"/>
                </a:p>
              </p:txBody>
            </p:sp>
            <p:sp>
              <p:nvSpPr>
                <p:cNvPr id="25093" name="Freeform 319"/>
                <p:cNvSpPr>
                  <a:spLocks/>
                </p:cNvSpPr>
                <p:nvPr/>
              </p:nvSpPr>
              <p:spPr bwMode="auto">
                <a:xfrm>
                  <a:off x="4654" y="2976"/>
                  <a:ext cx="28" cy="32"/>
                </a:xfrm>
                <a:custGeom>
                  <a:avLst/>
                  <a:gdLst>
                    <a:gd name="T0" fmla="*/ 24 w 28"/>
                    <a:gd name="T1" fmla="*/ 6 h 32"/>
                    <a:gd name="T2" fmla="*/ 24 w 28"/>
                    <a:gd name="T3" fmla="*/ 6 h 32"/>
                    <a:gd name="T4" fmla="*/ 28 w 28"/>
                    <a:gd name="T5" fmla="*/ 12 h 32"/>
                    <a:gd name="T6" fmla="*/ 28 w 28"/>
                    <a:gd name="T7" fmla="*/ 18 h 32"/>
                    <a:gd name="T8" fmla="*/ 28 w 28"/>
                    <a:gd name="T9" fmla="*/ 24 h 32"/>
                    <a:gd name="T10" fmla="*/ 24 w 28"/>
                    <a:gd name="T11" fmla="*/ 28 h 32"/>
                    <a:gd name="T12" fmla="*/ 24 w 28"/>
                    <a:gd name="T13" fmla="*/ 28 h 32"/>
                    <a:gd name="T14" fmla="*/ 18 w 28"/>
                    <a:gd name="T15" fmla="*/ 30 h 32"/>
                    <a:gd name="T16" fmla="*/ 12 w 28"/>
                    <a:gd name="T17" fmla="*/ 32 h 32"/>
                    <a:gd name="T18" fmla="*/ 8 w 28"/>
                    <a:gd name="T19" fmla="*/ 30 h 32"/>
                    <a:gd name="T20" fmla="*/ 2 w 28"/>
                    <a:gd name="T21" fmla="*/ 26 h 32"/>
                    <a:gd name="T22" fmla="*/ 2 w 28"/>
                    <a:gd name="T23" fmla="*/ 26 h 32"/>
                    <a:gd name="T24" fmla="*/ 0 w 28"/>
                    <a:gd name="T25" fmla="*/ 20 h 32"/>
                    <a:gd name="T26" fmla="*/ 0 w 28"/>
                    <a:gd name="T27" fmla="*/ 14 h 32"/>
                    <a:gd name="T28" fmla="*/ 0 w 28"/>
                    <a:gd name="T29" fmla="*/ 8 h 32"/>
                    <a:gd name="T30" fmla="*/ 4 w 28"/>
                    <a:gd name="T31" fmla="*/ 4 h 32"/>
                    <a:gd name="T32" fmla="*/ 4 w 28"/>
                    <a:gd name="T33" fmla="*/ 4 h 32"/>
                    <a:gd name="T34" fmla="*/ 10 w 28"/>
                    <a:gd name="T35" fmla="*/ 2 h 32"/>
                    <a:gd name="T36" fmla="*/ 14 w 28"/>
                    <a:gd name="T37" fmla="*/ 0 h 32"/>
                    <a:gd name="T38" fmla="*/ 20 w 28"/>
                    <a:gd name="T39" fmla="*/ 2 h 32"/>
                    <a:gd name="T40" fmla="*/ 24 w 28"/>
                    <a:gd name="T41" fmla="*/ 6 h 32"/>
                    <a:gd name="T42" fmla="*/ 24 w 28"/>
                    <a:gd name="T43" fmla="*/ 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32"/>
                    <a:gd name="T68" fmla="*/ 28 w 28"/>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32">
                      <a:moveTo>
                        <a:pt x="24" y="6"/>
                      </a:moveTo>
                      <a:lnTo>
                        <a:pt x="24" y="6"/>
                      </a:lnTo>
                      <a:lnTo>
                        <a:pt x="28" y="12"/>
                      </a:lnTo>
                      <a:lnTo>
                        <a:pt x="28" y="18"/>
                      </a:lnTo>
                      <a:lnTo>
                        <a:pt x="28" y="24"/>
                      </a:lnTo>
                      <a:lnTo>
                        <a:pt x="24" y="28"/>
                      </a:lnTo>
                      <a:lnTo>
                        <a:pt x="18" y="30"/>
                      </a:lnTo>
                      <a:lnTo>
                        <a:pt x="12" y="32"/>
                      </a:lnTo>
                      <a:lnTo>
                        <a:pt x="8" y="30"/>
                      </a:lnTo>
                      <a:lnTo>
                        <a:pt x="2" y="26"/>
                      </a:lnTo>
                      <a:lnTo>
                        <a:pt x="0" y="20"/>
                      </a:lnTo>
                      <a:lnTo>
                        <a:pt x="0" y="14"/>
                      </a:lnTo>
                      <a:lnTo>
                        <a:pt x="0" y="8"/>
                      </a:lnTo>
                      <a:lnTo>
                        <a:pt x="4" y="4"/>
                      </a:lnTo>
                      <a:lnTo>
                        <a:pt x="10" y="2"/>
                      </a:lnTo>
                      <a:lnTo>
                        <a:pt x="14" y="0"/>
                      </a:lnTo>
                      <a:lnTo>
                        <a:pt x="20" y="2"/>
                      </a:lnTo>
                      <a:lnTo>
                        <a:pt x="24" y="6"/>
                      </a:lnTo>
                      <a:close/>
                    </a:path>
                  </a:pathLst>
                </a:custGeom>
                <a:solidFill>
                  <a:srgbClr val="FF9700"/>
                </a:solidFill>
                <a:ln w="9525">
                  <a:noFill/>
                  <a:round/>
                  <a:headEnd/>
                  <a:tailEnd/>
                </a:ln>
              </p:spPr>
              <p:txBody>
                <a:bodyPr/>
                <a:lstStyle/>
                <a:p>
                  <a:endParaRPr lang="zh-TW" altLang="en-US"/>
                </a:p>
              </p:txBody>
            </p:sp>
            <p:sp>
              <p:nvSpPr>
                <p:cNvPr id="25094" name="Freeform 320"/>
                <p:cNvSpPr>
                  <a:spLocks/>
                </p:cNvSpPr>
                <p:nvPr/>
              </p:nvSpPr>
              <p:spPr bwMode="auto">
                <a:xfrm>
                  <a:off x="4732" y="3138"/>
                  <a:ext cx="64" cy="62"/>
                </a:xfrm>
                <a:custGeom>
                  <a:avLst/>
                  <a:gdLst>
                    <a:gd name="T0" fmla="*/ 60 w 64"/>
                    <a:gd name="T1" fmla="*/ 18 h 62"/>
                    <a:gd name="T2" fmla="*/ 60 w 64"/>
                    <a:gd name="T3" fmla="*/ 18 h 62"/>
                    <a:gd name="T4" fmla="*/ 62 w 64"/>
                    <a:gd name="T5" fmla="*/ 24 h 62"/>
                    <a:gd name="T6" fmla="*/ 64 w 64"/>
                    <a:gd name="T7" fmla="*/ 30 h 62"/>
                    <a:gd name="T8" fmla="*/ 62 w 64"/>
                    <a:gd name="T9" fmla="*/ 42 h 62"/>
                    <a:gd name="T10" fmla="*/ 54 w 64"/>
                    <a:gd name="T11" fmla="*/ 52 h 62"/>
                    <a:gd name="T12" fmla="*/ 50 w 64"/>
                    <a:gd name="T13" fmla="*/ 56 h 62"/>
                    <a:gd name="T14" fmla="*/ 44 w 64"/>
                    <a:gd name="T15" fmla="*/ 60 h 62"/>
                    <a:gd name="T16" fmla="*/ 44 w 64"/>
                    <a:gd name="T17" fmla="*/ 60 h 62"/>
                    <a:gd name="T18" fmla="*/ 38 w 64"/>
                    <a:gd name="T19" fmla="*/ 62 h 62"/>
                    <a:gd name="T20" fmla="*/ 32 w 64"/>
                    <a:gd name="T21" fmla="*/ 62 h 62"/>
                    <a:gd name="T22" fmla="*/ 20 w 64"/>
                    <a:gd name="T23" fmla="*/ 60 h 62"/>
                    <a:gd name="T24" fmla="*/ 10 w 64"/>
                    <a:gd name="T25" fmla="*/ 54 h 62"/>
                    <a:gd name="T26" fmla="*/ 6 w 64"/>
                    <a:gd name="T27" fmla="*/ 50 h 62"/>
                    <a:gd name="T28" fmla="*/ 4 w 64"/>
                    <a:gd name="T29" fmla="*/ 44 h 62"/>
                    <a:gd name="T30" fmla="*/ 4 w 64"/>
                    <a:gd name="T31" fmla="*/ 44 h 62"/>
                    <a:gd name="T32" fmla="*/ 2 w 64"/>
                    <a:gd name="T33" fmla="*/ 38 h 62"/>
                    <a:gd name="T34" fmla="*/ 0 w 64"/>
                    <a:gd name="T35" fmla="*/ 32 h 62"/>
                    <a:gd name="T36" fmla="*/ 2 w 64"/>
                    <a:gd name="T37" fmla="*/ 20 h 62"/>
                    <a:gd name="T38" fmla="*/ 8 w 64"/>
                    <a:gd name="T39" fmla="*/ 10 h 62"/>
                    <a:gd name="T40" fmla="*/ 14 w 64"/>
                    <a:gd name="T41" fmla="*/ 6 h 62"/>
                    <a:gd name="T42" fmla="*/ 20 w 64"/>
                    <a:gd name="T43" fmla="*/ 2 h 62"/>
                    <a:gd name="T44" fmla="*/ 20 w 64"/>
                    <a:gd name="T45" fmla="*/ 2 h 62"/>
                    <a:gd name="T46" fmla="*/ 26 w 64"/>
                    <a:gd name="T47" fmla="*/ 0 h 62"/>
                    <a:gd name="T48" fmla="*/ 32 w 64"/>
                    <a:gd name="T49" fmla="*/ 0 h 62"/>
                    <a:gd name="T50" fmla="*/ 44 w 64"/>
                    <a:gd name="T51" fmla="*/ 2 h 62"/>
                    <a:gd name="T52" fmla="*/ 54 w 64"/>
                    <a:gd name="T53" fmla="*/ 8 h 62"/>
                    <a:gd name="T54" fmla="*/ 58 w 64"/>
                    <a:gd name="T55" fmla="*/ 12 h 62"/>
                    <a:gd name="T56" fmla="*/ 60 w 64"/>
                    <a:gd name="T57" fmla="*/ 18 h 62"/>
                    <a:gd name="T58" fmla="*/ 60 w 64"/>
                    <a:gd name="T59" fmla="*/ 18 h 6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4"/>
                    <a:gd name="T91" fmla="*/ 0 h 62"/>
                    <a:gd name="T92" fmla="*/ 64 w 64"/>
                    <a:gd name="T93" fmla="*/ 62 h 6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4" h="62">
                      <a:moveTo>
                        <a:pt x="60" y="18"/>
                      </a:moveTo>
                      <a:lnTo>
                        <a:pt x="60" y="18"/>
                      </a:lnTo>
                      <a:lnTo>
                        <a:pt x="62" y="24"/>
                      </a:lnTo>
                      <a:lnTo>
                        <a:pt x="64" y="30"/>
                      </a:lnTo>
                      <a:lnTo>
                        <a:pt x="62" y="42"/>
                      </a:lnTo>
                      <a:lnTo>
                        <a:pt x="54" y="52"/>
                      </a:lnTo>
                      <a:lnTo>
                        <a:pt x="50" y="56"/>
                      </a:lnTo>
                      <a:lnTo>
                        <a:pt x="44" y="60"/>
                      </a:lnTo>
                      <a:lnTo>
                        <a:pt x="38" y="62"/>
                      </a:lnTo>
                      <a:lnTo>
                        <a:pt x="32" y="62"/>
                      </a:lnTo>
                      <a:lnTo>
                        <a:pt x="20" y="60"/>
                      </a:lnTo>
                      <a:lnTo>
                        <a:pt x="10" y="54"/>
                      </a:lnTo>
                      <a:lnTo>
                        <a:pt x="6" y="50"/>
                      </a:lnTo>
                      <a:lnTo>
                        <a:pt x="4" y="44"/>
                      </a:lnTo>
                      <a:lnTo>
                        <a:pt x="2" y="38"/>
                      </a:lnTo>
                      <a:lnTo>
                        <a:pt x="0" y="32"/>
                      </a:lnTo>
                      <a:lnTo>
                        <a:pt x="2" y="20"/>
                      </a:lnTo>
                      <a:lnTo>
                        <a:pt x="8" y="10"/>
                      </a:lnTo>
                      <a:lnTo>
                        <a:pt x="14" y="6"/>
                      </a:lnTo>
                      <a:lnTo>
                        <a:pt x="20" y="2"/>
                      </a:lnTo>
                      <a:lnTo>
                        <a:pt x="26" y="0"/>
                      </a:lnTo>
                      <a:lnTo>
                        <a:pt x="32" y="0"/>
                      </a:lnTo>
                      <a:lnTo>
                        <a:pt x="44" y="2"/>
                      </a:lnTo>
                      <a:lnTo>
                        <a:pt x="54" y="8"/>
                      </a:lnTo>
                      <a:lnTo>
                        <a:pt x="58" y="12"/>
                      </a:lnTo>
                      <a:lnTo>
                        <a:pt x="60" y="18"/>
                      </a:lnTo>
                      <a:close/>
                    </a:path>
                  </a:pathLst>
                </a:custGeom>
                <a:solidFill>
                  <a:srgbClr val="FFBF00"/>
                </a:solidFill>
                <a:ln w="9525">
                  <a:noFill/>
                  <a:round/>
                  <a:headEnd/>
                  <a:tailEnd/>
                </a:ln>
              </p:spPr>
              <p:txBody>
                <a:bodyPr/>
                <a:lstStyle/>
                <a:p>
                  <a:endParaRPr lang="zh-TW" altLang="en-US"/>
                </a:p>
              </p:txBody>
            </p:sp>
            <p:sp>
              <p:nvSpPr>
                <p:cNvPr id="25095" name="Freeform 321"/>
                <p:cNvSpPr>
                  <a:spLocks/>
                </p:cNvSpPr>
                <p:nvPr/>
              </p:nvSpPr>
              <p:spPr bwMode="auto">
                <a:xfrm>
                  <a:off x="4572" y="3316"/>
                  <a:ext cx="64" cy="60"/>
                </a:xfrm>
                <a:custGeom>
                  <a:avLst/>
                  <a:gdLst>
                    <a:gd name="T0" fmla="*/ 54 w 64"/>
                    <a:gd name="T1" fmla="*/ 12 h 60"/>
                    <a:gd name="T2" fmla="*/ 54 w 64"/>
                    <a:gd name="T3" fmla="*/ 12 h 60"/>
                    <a:gd name="T4" fmla="*/ 50 w 64"/>
                    <a:gd name="T5" fmla="*/ 6 h 60"/>
                    <a:gd name="T6" fmla="*/ 44 w 64"/>
                    <a:gd name="T7" fmla="*/ 4 h 60"/>
                    <a:gd name="T8" fmla="*/ 34 w 64"/>
                    <a:gd name="T9" fmla="*/ 0 h 60"/>
                    <a:gd name="T10" fmla="*/ 22 w 64"/>
                    <a:gd name="T11" fmla="*/ 2 h 60"/>
                    <a:gd name="T12" fmla="*/ 16 w 64"/>
                    <a:gd name="T13" fmla="*/ 4 h 60"/>
                    <a:gd name="T14" fmla="*/ 10 w 64"/>
                    <a:gd name="T15" fmla="*/ 6 h 60"/>
                    <a:gd name="T16" fmla="*/ 10 w 64"/>
                    <a:gd name="T17" fmla="*/ 6 h 60"/>
                    <a:gd name="T18" fmla="*/ 6 w 64"/>
                    <a:gd name="T19" fmla="*/ 12 h 60"/>
                    <a:gd name="T20" fmla="*/ 4 w 64"/>
                    <a:gd name="T21" fmla="*/ 16 h 60"/>
                    <a:gd name="T22" fmla="*/ 0 w 64"/>
                    <a:gd name="T23" fmla="*/ 22 h 60"/>
                    <a:gd name="T24" fmla="*/ 0 w 64"/>
                    <a:gd name="T25" fmla="*/ 28 h 60"/>
                    <a:gd name="T26" fmla="*/ 2 w 64"/>
                    <a:gd name="T27" fmla="*/ 40 h 60"/>
                    <a:gd name="T28" fmla="*/ 4 w 64"/>
                    <a:gd name="T29" fmla="*/ 44 h 60"/>
                    <a:gd name="T30" fmla="*/ 8 w 64"/>
                    <a:gd name="T31" fmla="*/ 50 h 60"/>
                    <a:gd name="T32" fmla="*/ 8 w 64"/>
                    <a:gd name="T33" fmla="*/ 50 h 60"/>
                    <a:gd name="T34" fmla="*/ 14 w 64"/>
                    <a:gd name="T35" fmla="*/ 54 h 60"/>
                    <a:gd name="T36" fmla="*/ 18 w 64"/>
                    <a:gd name="T37" fmla="*/ 58 h 60"/>
                    <a:gd name="T38" fmla="*/ 30 w 64"/>
                    <a:gd name="T39" fmla="*/ 60 h 60"/>
                    <a:gd name="T40" fmla="*/ 42 w 64"/>
                    <a:gd name="T41" fmla="*/ 60 h 60"/>
                    <a:gd name="T42" fmla="*/ 48 w 64"/>
                    <a:gd name="T43" fmla="*/ 58 h 60"/>
                    <a:gd name="T44" fmla="*/ 54 w 64"/>
                    <a:gd name="T45" fmla="*/ 54 h 60"/>
                    <a:gd name="T46" fmla="*/ 54 w 64"/>
                    <a:gd name="T47" fmla="*/ 54 h 60"/>
                    <a:gd name="T48" fmla="*/ 58 w 64"/>
                    <a:gd name="T49" fmla="*/ 50 h 60"/>
                    <a:gd name="T50" fmla="*/ 60 w 64"/>
                    <a:gd name="T51" fmla="*/ 44 h 60"/>
                    <a:gd name="T52" fmla="*/ 64 w 64"/>
                    <a:gd name="T53" fmla="*/ 34 h 60"/>
                    <a:gd name="T54" fmla="*/ 62 w 64"/>
                    <a:gd name="T55" fmla="*/ 22 h 60"/>
                    <a:gd name="T56" fmla="*/ 58 w 64"/>
                    <a:gd name="T57" fmla="*/ 16 h 60"/>
                    <a:gd name="T58" fmla="*/ 54 w 64"/>
                    <a:gd name="T59" fmla="*/ 12 h 60"/>
                    <a:gd name="T60" fmla="*/ 54 w 64"/>
                    <a:gd name="T61" fmla="*/ 12 h 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4"/>
                    <a:gd name="T94" fmla="*/ 0 h 60"/>
                    <a:gd name="T95" fmla="*/ 64 w 64"/>
                    <a:gd name="T96" fmla="*/ 60 h 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4" h="60">
                      <a:moveTo>
                        <a:pt x="54" y="12"/>
                      </a:moveTo>
                      <a:lnTo>
                        <a:pt x="54" y="12"/>
                      </a:lnTo>
                      <a:lnTo>
                        <a:pt x="50" y="6"/>
                      </a:lnTo>
                      <a:lnTo>
                        <a:pt x="44" y="4"/>
                      </a:lnTo>
                      <a:lnTo>
                        <a:pt x="34" y="0"/>
                      </a:lnTo>
                      <a:lnTo>
                        <a:pt x="22" y="2"/>
                      </a:lnTo>
                      <a:lnTo>
                        <a:pt x="16" y="4"/>
                      </a:lnTo>
                      <a:lnTo>
                        <a:pt x="10" y="6"/>
                      </a:lnTo>
                      <a:lnTo>
                        <a:pt x="6" y="12"/>
                      </a:lnTo>
                      <a:lnTo>
                        <a:pt x="4" y="16"/>
                      </a:lnTo>
                      <a:lnTo>
                        <a:pt x="0" y="22"/>
                      </a:lnTo>
                      <a:lnTo>
                        <a:pt x="0" y="28"/>
                      </a:lnTo>
                      <a:lnTo>
                        <a:pt x="2" y="40"/>
                      </a:lnTo>
                      <a:lnTo>
                        <a:pt x="4" y="44"/>
                      </a:lnTo>
                      <a:lnTo>
                        <a:pt x="8" y="50"/>
                      </a:lnTo>
                      <a:lnTo>
                        <a:pt x="14" y="54"/>
                      </a:lnTo>
                      <a:lnTo>
                        <a:pt x="18" y="58"/>
                      </a:lnTo>
                      <a:lnTo>
                        <a:pt x="30" y="60"/>
                      </a:lnTo>
                      <a:lnTo>
                        <a:pt x="42" y="60"/>
                      </a:lnTo>
                      <a:lnTo>
                        <a:pt x="48" y="58"/>
                      </a:lnTo>
                      <a:lnTo>
                        <a:pt x="54" y="54"/>
                      </a:lnTo>
                      <a:lnTo>
                        <a:pt x="58" y="50"/>
                      </a:lnTo>
                      <a:lnTo>
                        <a:pt x="60" y="44"/>
                      </a:lnTo>
                      <a:lnTo>
                        <a:pt x="64" y="34"/>
                      </a:lnTo>
                      <a:lnTo>
                        <a:pt x="62" y="22"/>
                      </a:lnTo>
                      <a:lnTo>
                        <a:pt x="58" y="16"/>
                      </a:lnTo>
                      <a:lnTo>
                        <a:pt x="54" y="12"/>
                      </a:lnTo>
                      <a:close/>
                    </a:path>
                  </a:pathLst>
                </a:custGeom>
                <a:solidFill>
                  <a:srgbClr val="FFBF00"/>
                </a:solidFill>
                <a:ln w="9525">
                  <a:noFill/>
                  <a:round/>
                  <a:headEnd/>
                  <a:tailEnd/>
                </a:ln>
              </p:spPr>
              <p:txBody>
                <a:bodyPr/>
                <a:lstStyle/>
                <a:p>
                  <a:endParaRPr lang="zh-TW" altLang="en-US"/>
                </a:p>
              </p:txBody>
            </p:sp>
            <p:sp>
              <p:nvSpPr>
                <p:cNvPr id="25096" name="Freeform 322"/>
                <p:cNvSpPr>
                  <a:spLocks/>
                </p:cNvSpPr>
                <p:nvPr/>
              </p:nvSpPr>
              <p:spPr bwMode="auto">
                <a:xfrm>
                  <a:off x="4688" y="3118"/>
                  <a:ext cx="56" cy="56"/>
                </a:xfrm>
                <a:custGeom>
                  <a:avLst/>
                  <a:gdLst>
                    <a:gd name="T0" fmla="*/ 50 w 56"/>
                    <a:gd name="T1" fmla="*/ 44 h 56"/>
                    <a:gd name="T2" fmla="*/ 50 w 56"/>
                    <a:gd name="T3" fmla="*/ 44 h 56"/>
                    <a:gd name="T4" fmla="*/ 56 w 56"/>
                    <a:gd name="T5" fmla="*/ 34 h 56"/>
                    <a:gd name="T6" fmla="*/ 54 w 56"/>
                    <a:gd name="T7" fmla="*/ 22 h 56"/>
                    <a:gd name="T8" fmla="*/ 50 w 56"/>
                    <a:gd name="T9" fmla="*/ 12 h 56"/>
                    <a:gd name="T10" fmla="*/ 42 w 56"/>
                    <a:gd name="T11" fmla="*/ 4 h 56"/>
                    <a:gd name="T12" fmla="*/ 42 w 56"/>
                    <a:gd name="T13" fmla="*/ 4 h 56"/>
                    <a:gd name="T14" fmla="*/ 32 w 56"/>
                    <a:gd name="T15" fmla="*/ 0 h 56"/>
                    <a:gd name="T16" fmla="*/ 22 w 56"/>
                    <a:gd name="T17" fmla="*/ 2 h 56"/>
                    <a:gd name="T18" fmla="*/ 12 w 56"/>
                    <a:gd name="T19" fmla="*/ 6 h 56"/>
                    <a:gd name="T20" fmla="*/ 4 w 56"/>
                    <a:gd name="T21" fmla="*/ 14 h 56"/>
                    <a:gd name="T22" fmla="*/ 4 w 56"/>
                    <a:gd name="T23" fmla="*/ 14 h 56"/>
                    <a:gd name="T24" fmla="*/ 0 w 56"/>
                    <a:gd name="T25" fmla="*/ 24 h 56"/>
                    <a:gd name="T26" fmla="*/ 0 w 56"/>
                    <a:gd name="T27" fmla="*/ 34 h 56"/>
                    <a:gd name="T28" fmla="*/ 4 w 56"/>
                    <a:gd name="T29" fmla="*/ 44 h 56"/>
                    <a:gd name="T30" fmla="*/ 12 w 56"/>
                    <a:gd name="T31" fmla="*/ 52 h 56"/>
                    <a:gd name="T32" fmla="*/ 12 w 56"/>
                    <a:gd name="T33" fmla="*/ 52 h 56"/>
                    <a:gd name="T34" fmla="*/ 22 w 56"/>
                    <a:gd name="T35" fmla="*/ 56 h 56"/>
                    <a:gd name="T36" fmla="*/ 34 w 56"/>
                    <a:gd name="T37" fmla="*/ 56 h 56"/>
                    <a:gd name="T38" fmla="*/ 44 w 56"/>
                    <a:gd name="T39" fmla="*/ 52 h 56"/>
                    <a:gd name="T40" fmla="*/ 50 w 56"/>
                    <a:gd name="T41" fmla="*/ 44 h 56"/>
                    <a:gd name="T42" fmla="*/ 50 w 56"/>
                    <a:gd name="T43" fmla="*/ 44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6"/>
                    <a:gd name="T67" fmla="*/ 0 h 56"/>
                    <a:gd name="T68" fmla="*/ 56 w 56"/>
                    <a:gd name="T69" fmla="*/ 56 h 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6" h="56">
                      <a:moveTo>
                        <a:pt x="50" y="44"/>
                      </a:moveTo>
                      <a:lnTo>
                        <a:pt x="50" y="44"/>
                      </a:lnTo>
                      <a:lnTo>
                        <a:pt x="56" y="34"/>
                      </a:lnTo>
                      <a:lnTo>
                        <a:pt x="54" y="22"/>
                      </a:lnTo>
                      <a:lnTo>
                        <a:pt x="50" y="12"/>
                      </a:lnTo>
                      <a:lnTo>
                        <a:pt x="42" y="4"/>
                      </a:lnTo>
                      <a:lnTo>
                        <a:pt x="32" y="0"/>
                      </a:lnTo>
                      <a:lnTo>
                        <a:pt x="22" y="2"/>
                      </a:lnTo>
                      <a:lnTo>
                        <a:pt x="12" y="6"/>
                      </a:lnTo>
                      <a:lnTo>
                        <a:pt x="4" y="14"/>
                      </a:lnTo>
                      <a:lnTo>
                        <a:pt x="0" y="24"/>
                      </a:lnTo>
                      <a:lnTo>
                        <a:pt x="0" y="34"/>
                      </a:lnTo>
                      <a:lnTo>
                        <a:pt x="4" y="44"/>
                      </a:lnTo>
                      <a:lnTo>
                        <a:pt x="12" y="52"/>
                      </a:lnTo>
                      <a:lnTo>
                        <a:pt x="22" y="56"/>
                      </a:lnTo>
                      <a:lnTo>
                        <a:pt x="34" y="56"/>
                      </a:lnTo>
                      <a:lnTo>
                        <a:pt x="44" y="52"/>
                      </a:lnTo>
                      <a:lnTo>
                        <a:pt x="50" y="44"/>
                      </a:lnTo>
                      <a:close/>
                    </a:path>
                  </a:pathLst>
                </a:custGeom>
                <a:solidFill>
                  <a:srgbClr val="FFBF00"/>
                </a:solidFill>
                <a:ln w="9525">
                  <a:noFill/>
                  <a:round/>
                  <a:headEnd/>
                  <a:tailEnd/>
                </a:ln>
              </p:spPr>
              <p:txBody>
                <a:bodyPr/>
                <a:lstStyle/>
                <a:p>
                  <a:endParaRPr lang="zh-TW" altLang="en-US"/>
                </a:p>
              </p:txBody>
            </p:sp>
            <p:sp>
              <p:nvSpPr>
                <p:cNvPr id="25097" name="Freeform 323"/>
                <p:cNvSpPr>
                  <a:spLocks/>
                </p:cNvSpPr>
                <p:nvPr/>
              </p:nvSpPr>
              <p:spPr bwMode="auto">
                <a:xfrm>
                  <a:off x="4714" y="3110"/>
                  <a:ext cx="34" cy="34"/>
                </a:xfrm>
                <a:custGeom>
                  <a:avLst/>
                  <a:gdLst>
                    <a:gd name="T0" fmla="*/ 30 w 34"/>
                    <a:gd name="T1" fmla="*/ 6 h 34"/>
                    <a:gd name="T2" fmla="*/ 30 w 34"/>
                    <a:gd name="T3" fmla="*/ 6 h 34"/>
                    <a:gd name="T4" fmla="*/ 32 w 34"/>
                    <a:gd name="T5" fmla="*/ 12 h 34"/>
                    <a:gd name="T6" fmla="*/ 34 w 34"/>
                    <a:gd name="T7" fmla="*/ 18 h 34"/>
                    <a:gd name="T8" fmla="*/ 32 w 34"/>
                    <a:gd name="T9" fmla="*/ 24 h 34"/>
                    <a:gd name="T10" fmla="*/ 28 w 34"/>
                    <a:gd name="T11" fmla="*/ 30 h 34"/>
                    <a:gd name="T12" fmla="*/ 28 w 34"/>
                    <a:gd name="T13" fmla="*/ 30 h 34"/>
                    <a:gd name="T14" fmla="*/ 22 w 34"/>
                    <a:gd name="T15" fmla="*/ 32 h 34"/>
                    <a:gd name="T16" fmla="*/ 16 w 34"/>
                    <a:gd name="T17" fmla="*/ 34 h 34"/>
                    <a:gd name="T18" fmla="*/ 10 w 34"/>
                    <a:gd name="T19" fmla="*/ 32 h 34"/>
                    <a:gd name="T20" fmla="*/ 4 w 34"/>
                    <a:gd name="T21" fmla="*/ 26 h 34"/>
                    <a:gd name="T22" fmla="*/ 4 w 34"/>
                    <a:gd name="T23" fmla="*/ 26 h 34"/>
                    <a:gd name="T24" fmla="*/ 2 w 34"/>
                    <a:gd name="T25" fmla="*/ 20 h 34"/>
                    <a:gd name="T26" fmla="*/ 0 w 34"/>
                    <a:gd name="T27" fmla="*/ 14 h 34"/>
                    <a:gd name="T28" fmla="*/ 2 w 34"/>
                    <a:gd name="T29" fmla="*/ 8 h 34"/>
                    <a:gd name="T30" fmla="*/ 6 w 34"/>
                    <a:gd name="T31" fmla="*/ 2 h 34"/>
                    <a:gd name="T32" fmla="*/ 6 w 34"/>
                    <a:gd name="T33" fmla="*/ 2 h 34"/>
                    <a:gd name="T34" fmla="*/ 12 w 34"/>
                    <a:gd name="T35" fmla="*/ 0 h 34"/>
                    <a:gd name="T36" fmla="*/ 18 w 34"/>
                    <a:gd name="T37" fmla="*/ 0 h 34"/>
                    <a:gd name="T38" fmla="*/ 24 w 34"/>
                    <a:gd name="T39" fmla="*/ 0 h 34"/>
                    <a:gd name="T40" fmla="*/ 30 w 34"/>
                    <a:gd name="T41" fmla="*/ 6 h 34"/>
                    <a:gd name="T42" fmla="*/ 30 w 34"/>
                    <a:gd name="T43" fmla="*/ 6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4"/>
                    <a:gd name="T68" fmla="*/ 34 w 34"/>
                    <a:gd name="T69" fmla="*/ 34 h 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4">
                      <a:moveTo>
                        <a:pt x="30" y="6"/>
                      </a:moveTo>
                      <a:lnTo>
                        <a:pt x="30" y="6"/>
                      </a:lnTo>
                      <a:lnTo>
                        <a:pt x="32" y="12"/>
                      </a:lnTo>
                      <a:lnTo>
                        <a:pt x="34" y="18"/>
                      </a:lnTo>
                      <a:lnTo>
                        <a:pt x="32" y="24"/>
                      </a:lnTo>
                      <a:lnTo>
                        <a:pt x="28" y="30"/>
                      </a:lnTo>
                      <a:lnTo>
                        <a:pt x="22" y="32"/>
                      </a:lnTo>
                      <a:lnTo>
                        <a:pt x="16" y="34"/>
                      </a:lnTo>
                      <a:lnTo>
                        <a:pt x="10" y="32"/>
                      </a:lnTo>
                      <a:lnTo>
                        <a:pt x="4" y="26"/>
                      </a:lnTo>
                      <a:lnTo>
                        <a:pt x="2" y="20"/>
                      </a:lnTo>
                      <a:lnTo>
                        <a:pt x="0" y="14"/>
                      </a:lnTo>
                      <a:lnTo>
                        <a:pt x="2" y="8"/>
                      </a:lnTo>
                      <a:lnTo>
                        <a:pt x="6" y="2"/>
                      </a:lnTo>
                      <a:lnTo>
                        <a:pt x="12" y="0"/>
                      </a:lnTo>
                      <a:lnTo>
                        <a:pt x="18" y="0"/>
                      </a:lnTo>
                      <a:lnTo>
                        <a:pt x="24" y="0"/>
                      </a:lnTo>
                      <a:lnTo>
                        <a:pt x="30" y="6"/>
                      </a:lnTo>
                      <a:close/>
                    </a:path>
                  </a:pathLst>
                </a:custGeom>
                <a:solidFill>
                  <a:srgbClr val="FF9700"/>
                </a:solidFill>
                <a:ln w="9525">
                  <a:noFill/>
                  <a:round/>
                  <a:headEnd/>
                  <a:tailEnd/>
                </a:ln>
              </p:spPr>
              <p:txBody>
                <a:bodyPr/>
                <a:lstStyle/>
                <a:p>
                  <a:endParaRPr lang="zh-TW" altLang="en-US"/>
                </a:p>
              </p:txBody>
            </p:sp>
            <p:sp>
              <p:nvSpPr>
                <p:cNvPr id="25098" name="Freeform 324"/>
                <p:cNvSpPr>
                  <a:spLocks/>
                </p:cNvSpPr>
                <p:nvPr/>
              </p:nvSpPr>
              <p:spPr bwMode="auto">
                <a:xfrm>
                  <a:off x="4748" y="3106"/>
                  <a:ext cx="32" cy="32"/>
                </a:xfrm>
                <a:custGeom>
                  <a:avLst/>
                  <a:gdLst>
                    <a:gd name="T0" fmla="*/ 28 w 32"/>
                    <a:gd name="T1" fmla="*/ 6 h 32"/>
                    <a:gd name="T2" fmla="*/ 28 w 32"/>
                    <a:gd name="T3" fmla="*/ 6 h 32"/>
                    <a:gd name="T4" fmla="*/ 32 w 32"/>
                    <a:gd name="T5" fmla="*/ 12 h 32"/>
                    <a:gd name="T6" fmla="*/ 32 w 32"/>
                    <a:gd name="T7" fmla="*/ 18 h 32"/>
                    <a:gd name="T8" fmla="*/ 30 w 32"/>
                    <a:gd name="T9" fmla="*/ 24 h 32"/>
                    <a:gd name="T10" fmla="*/ 26 w 32"/>
                    <a:gd name="T11" fmla="*/ 28 h 32"/>
                    <a:gd name="T12" fmla="*/ 26 w 32"/>
                    <a:gd name="T13" fmla="*/ 28 h 32"/>
                    <a:gd name="T14" fmla="*/ 22 w 32"/>
                    <a:gd name="T15" fmla="*/ 32 h 32"/>
                    <a:gd name="T16" fmla="*/ 16 w 32"/>
                    <a:gd name="T17" fmla="*/ 32 h 32"/>
                    <a:gd name="T18" fmla="*/ 8 w 32"/>
                    <a:gd name="T19" fmla="*/ 30 h 32"/>
                    <a:gd name="T20" fmla="*/ 4 w 32"/>
                    <a:gd name="T21" fmla="*/ 26 h 32"/>
                    <a:gd name="T22" fmla="*/ 4 w 32"/>
                    <a:gd name="T23" fmla="*/ 26 h 32"/>
                    <a:gd name="T24" fmla="*/ 0 w 32"/>
                    <a:gd name="T25" fmla="*/ 20 h 32"/>
                    <a:gd name="T26" fmla="*/ 0 w 32"/>
                    <a:gd name="T27" fmla="*/ 14 h 32"/>
                    <a:gd name="T28" fmla="*/ 2 w 32"/>
                    <a:gd name="T29" fmla="*/ 8 h 32"/>
                    <a:gd name="T30" fmla="*/ 6 w 32"/>
                    <a:gd name="T31" fmla="*/ 2 h 32"/>
                    <a:gd name="T32" fmla="*/ 6 w 32"/>
                    <a:gd name="T33" fmla="*/ 2 h 32"/>
                    <a:gd name="T34" fmla="*/ 10 w 32"/>
                    <a:gd name="T35" fmla="*/ 0 h 32"/>
                    <a:gd name="T36" fmla="*/ 16 w 32"/>
                    <a:gd name="T37" fmla="*/ 0 h 32"/>
                    <a:gd name="T38" fmla="*/ 22 w 32"/>
                    <a:gd name="T39" fmla="*/ 2 h 32"/>
                    <a:gd name="T40" fmla="*/ 28 w 32"/>
                    <a:gd name="T41" fmla="*/ 6 h 32"/>
                    <a:gd name="T42" fmla="*/ 28 w 32"/>
                    <a:gd name="T43" fmla="*/ 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32"/>
                    <a:gd name="T68" fmla="*/ 32 w 32"/>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32">
                      <a:moveTo>
                        <a:pt x="28" y="6"/>
                      </a:moveTo>
                      <a:lnTo>
                        <a:pt x="28" y="6"/>
                      </a:lnTo>
                      <a:lnTo>
                        <a:pt x="32" y="12"/>
                      </a:lnTo>
                      <a:lnTo>
                        <a:pt x="32" y="18"/>
                      </a:lnTo>
                      <a:lnTo>
                        <a:pt x="30" y="24"/>
                      </a:lnTo>
                      <a:lnTo>
                        <a:pt x="26" y="28"/>
                      </a:lnTo>
                      <a:lnTo>
                        <a:pt x="22" y="32"/>
                      </a:lnTo>
                      <a:lnTo>
                        <a:pt x="16" y="32"/>
                      </a:lnTo>
                      <a:lnTo>
                        <a:pt x="8" y="30"/>
                      </a:lnTo>
                      <a:lnTo>
                        <a:pt x="4" y="26"/>
                      </a:lnTo>
                      <a:lnTo>
                        <a:pt x="0" y="20"/>
                      </a:lnTo>
                      <a:lnTo>
                        <a:pt x="0" y="14"/>
                      </a:lnTo>
                      <a:lnTo>
                        <a:pt x="2" y="8"/>
                      </a:lnTo>
                      <a:lnTo>
                        <a:pt x="6" y="2"/>
                      </a:lnTo>
                      <a:lnTo>
                        <a:pt x="10" y="0"/>
                      </a:lnTo>
                      <a:lnTo>
                        <a:pt x="16" y="0"/>
                      </a:lnTo>
                      <a:lnTo>
                        <a:pt x="22" y="2"/>
                      </a:lnTo>
                      <a:lnTo>
                        <a:pt x="28" y="6"/>
                      </a:lnTo>
                      <a:close/>
                    </a:path>
                  </a:pathLst>
                </a:custGeom>
                <a:solidFill>
                  <a:srgbClr val="FFBF00"/>
                </a:solidFill>
                <a:ln w="9525">
                  <a:noFill/>
                  <a:round/>
                  <a:headEnd/>
                  <a:tailEnd/>
                </a:ln>
              </p:spPr>
              <p:txBody>
                <a:bodyPr/>
                <a:lstStyle/>
                <a:p>
                  <a:endParaRPr lang="zh-TW" altLang="en-US"/>
                </a:p>
              </p:txBody>
            </p:sp>
            <p:sp>
              <p:nvSpPr>
                <p:cNvPr id="25099" name="Freeform 325"/>
                <p:cNvSpPr>
                  <a:spLocks/>
                </p:cNvSpPr>
                <p:nvPr/>
              </p:nvSpPr>
              <p:spPr bwMode="auto">
                <a:xfrm>
                  <a:off x="4688" y="3156"/>
                  <a:ext cx="38" cy="40"/>
                </a:xfrm>
                <a:custGeom>
                  <a:avLst/>
                  <a:gdLst>
                    <a:gd name="T0" fmla="*/ 34 w 38"/>
                    <a:gd name="T1" fmla="*/ 8 h 40"/>
                    <a:gd name="T2" fmla="*/ 34 w 38"/>
                    <a:gd name="T3" fmla="*/ 8 h 40"/>
                    <a:gd name="T4" fmla="*/ 38 w 38"/>
                    <a:gd name="T5" fmla="*/ 14 h 40"/>
                    <a:gd name="T6" fmla="*/ 38 w 38"/>
                    <a:gd name="T7" fmla="*/ 22 h 40"/>
                    <a:gd name="T8" fmla="*/ 38 w 38"/>
                    <a:gd name="T9" fmla="*/ 30 h 40"/>
                    <a:gd name="T10" fmla="*/ 32 w 38"/>
                    <a:gd name="T11" fmla="*/ 36 h 40"/>
                    <a:gd name="T12" fmla="*/ 32 w 38"/>
                    <a:gd name="T13" fmla="*/ 36 h 40"/>
                    <a:gd name="T14" fmla="*/ 26 w 38"/>
                    <a:gd name="T15" fmla="*/ 40 h 40"/>
                    <a:gd name="T16" fmla="*/ 18 w 38"/>
                    <a:gd name="T17" fmla="*/ 40 h 40"/>
                    <a:gd name="T18" fmla="*/ 12 w 38"/>
                    <a:gd name="T19" fmla="*/ 38 h 40"/>
                    <a:gd name="T20" fmla="*/ 6 w 38"/>
                    <a:gd name="T21" fmla="*/ 32 h 40"/>
                    <a:gd name="T22" fmla="*/ 6 w 38"/>
                    <a:gd name="T23" fmla="*/ 32 h 40"/>
                    <a:gd name="T24" fmla="*/ 2 w 38"/>
                    <a:gd name="T25" fmla="*/ 26 h 40"/>
                    <a:gd name="T26" fmla="*/ 0 w 38"/>
                    <a:gd name="T27" fmla="*/ 18 h 40"/>
                    <a:gd name="T28" fmla="*/ 2 w 38"/>
                    <a:gd name="T29" fmla="*/ 10 h 40"/>
                    <a:gd name="T30" fmla="*/ 8 w 38"/>
                    <a:gd name="T31" fmla="*/ 4 h 40"/>
                    <a:gd name="T32" fmla="*/ 8 w 38"/>
                    <a:gd name="T33" fmla="*/ 4 h 40"/>
                    <a:gd name="T34" fmla="*/ 14 w 38"/>
                    <a:gd name="T35" fmla="*/ 2 h 40"/>
                    <a:gd name="T36" fmla="*/ 20 w 38"/>
                    <a:gd name="T37" fmla="*/ 0 h 40"/>
                    <a:gd name="T38" fmla="*/ 28 w 38"/>
                    <a:gd name="T39" fmla="*/ 2 h 40"/>
                    <a:gd name="T40" fmla="*/ 34 w 38"/>
                    <a:gd name="T41" fmla="*/ 8 h 40"/>
                    <a:gd name="T42" fmla="*/ 34 w 38"/>
                    <a:gd name="T43" fmla="*/ 8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40"/>
                    <a:gd name="T68" fmla="*/ 38 w 38"/>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40">
                      <a:moveTo>
                        <a:pt x="34" y="8"/>
                      </a:moveTo>
                      <a:lnTo>
                        <a:pt x="34" y="8"/>
                      </a:lnTo>
                      <a:lnTo>
                        <a:pt x="38" y="14"/>
                      </a:lnTo>
                      <a:lnTo>
                        <a:pt x="38" y="22"/>
                      </a:lnTo>
                      <a:lnTo>
                        <a:pt x="38" y="30"/>
                      </a:lnTo>
                      <a:lnTo>
                        <a:pt x="32" y="36"/>
                      </a:lnTo>
                      <a:lnTo>
                        <a:pt x="26" y="40"/>
                      </a:lnTo>
                      <a:lnTo>
                        <a:pt x="18" y="40"/>
                      </a:lnTo>
                      <a:lnTo>
                        <a:pt x="12" y="38"/>
                      </a:lnTo>
                      <a:lnTo>
                        <a:pt x="6" y="32"/>
                      </a:lnTo>
                      <a:lnTo>
                        <a:pt x="2" y="26"/>
                      </a:lnTo>
                      <a:lnTo>
                        <a:pt x="0" y="18"/>
                      </a:lnTo>
                      <a:lnTo>
                        <a:pt x="2" y="10"/>
                      </a:lnTo>
                      <a:lnTo>
                        <a:pt x="8" y="4"/>
                      </a:lnTo>
                      <a:lnTo>
                        <a:pt x="14" y="2"/>
                      </a:lnTo>
                      <a:lnTo>
                        <a:pt x="20" y="0"/>
                      </a:lnTo>
                      <a:lnTo>
                        <a:pt x="28" y="2"/>
                      </a:lnTo>
                      <a:lnTo>
                        <a:pt x="34" y="8"/>
                      </a:lnTo>
                      <a:close/>
                    </a:path>
                  </a:pathLst>
                </a:custGeom>
                <a:solidFill>
                  <a:srgbClr val="FF9700"/>
                </a:solidFill>
                <a:ln w="9525">
                  <a:noFill/>
                  <a:round/>
                  <a:headEnd/>
                  <a:tailEnd/>
                </a:ln>
              </p:spPr>
              <p:txBody>
                <a:bodyPr/>
                <a:lstStyle/>
                <a:p>
                  <a:endParaRPr lang="zh-TW" altLang="en-US"/>
                </a:p>
              </p:txBody>
            </p:sp>
            <p:sp>
              <p:nvSpPr>
                <p:cNvPr id="25100" name="Freeform 326"/>
                <p:cNvSpPr>
                  <a:spLocks/>
                </p:cNvSpPr>
                <p:nvPr/>
              </p:nvSpPr>
              <p:spPr bwMode="auto">
                <a:xfrm>
                  <a:off x="4486" y="3486"/>
                  <a:ext cx="44" cy="40"/>
                </a:xfrm>
                <a:custGeom>
                  <a:avLst/>
                  <a:gdLst>
                    <a:gd name="T0" fmla="*/ 38 w 44"/>
                    <a:gd name="T1" fmla="*/ 8 h 40"/>
                    <a:gd name="T2" fmla="*/ 38 w 44"/>
                    <a:gd name="T3" fmla="*/ 8 h 40"/>
                    <a:gd name="T4" fmla="*/ 30 w 44"/>
                    <a:gd name="T5" fmla="*/ 2 h 40"/>
                    <a:gd name="T6" fmla="*/ 24 w 44"/>
                    <a:gd name="T7" fmla="*/ 0 h 40"/>
                    <a:gd name="T8" fmla="*/ 14 w 44"/>
                    <a:gd name="T9" fmla="*/ 0 h 40"/>
                    <a:gd name="T10" fmla="*/ 8 w 44"/>
                    <a:gd name="T11" fmla="*/ 4 h 40"/>
                    <a:gd name="T12" fmla="*/ 8 w 44"/>
                    <a:gd name="T13" fmla="*/ 4 h 40"/>
                    <a:gd name="T14" fmla="*/ 2 w 44"/>
                    <a:gd name="T15" fmla="*/ 12 h 40"/>
                    <a:gd name="T16" fmla="*/ 0 w 44"/>
                    <a:gd name="T17" fmla="*/ 18 h 40"/>
                    <a:gd name="T18" fmla="*/ 2 w 44"/>
                    <a:gd name="T19" fmla="*/ 26 h 40"/>
                    <a:gd name="T20" fmla="*/ 6 w 44"/>
                    <a:gd name="T21" fmla="*/ 34 h 40"/>
                    <a:gd name="T22" fmla="*/ 6 w 44"/>
                    <a:gd name="T23" fmla="*/ 34 h 40"/>
                    <a:gd name="T24" fmla="*/ 14 w 44"/>
                    <a:gd name="T25" fmla="*/ 38 h 40"/>
                    <a:gd name="T26" fmla="*/ 22 w 44"/>
                    <a:gd name="T27" fmla="*/ 40 h 40"/>
                    <a:gd name="T28" fmla="*/ 30 w 44"/>
                    <a:gd name="T29" fmla="*/ 40 h 40"/>
                    <a:gd name="T30" fmla="*/ 36 w 44"/>
                    <a:gd name="T31" fmla="*/ 36 h 40"/>
                    <a:gd name="T32" fmla="*/ 36 w 44"/>
                    <a:gd name="T33" fmla="*/ 36 h 40"/>
                    <a:gd name="T34" fmla="*/ 42 w 44"/>
                    <a:gd name="T35" fmla="*/ 30 h 40"/>
                    <a:gd name="T36" fmla="*/ 44 w 44"/>
                    <a:gd name="T37" fmla="*/ 22 h 40"/>
                    <a:gd name="T38" fmla="*/ 42 w 44"/>
                    <a:gd name="T39" fmla="*/ 14 h 40"/>
                    <a:gd name="T40" fmla="*/ 38 w 44"/>
                    <a:gd name="T41" fmla="*/ 8 h 40"/>
                    <a:gd name="T42" fmla="*/ 38 w 44"/>
                    <a:gd name="T43" fmla="*/ 8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40"/>
                    <a:gd name="T68" fmla="*/ 44 w 44"/>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40">
                      <a:moveTo>
                        <a:pt x="38" y="8"/>
                      </a:moveTo>
                      <a:lnTo>
                        <a:pt x="38" y="8"/>
                      </a:lnTo>
                      <a:lnTo>
                        <a:pt x="30" y="2"/>
                      </a:lnTo>
                      <a:lnTo>
                        <a:pt x="24" y="0"/>
                      </a:lnTo>
                      <a:lnTo>
                        <a:pt x="14" y="0"/>
                      </a:lnTo>
                      <a:lnTo>
                        <a:pt x="8" y="4"/>
                      </a:lnTo>
                      <a:lnTo>
                        <a:pt x="2" y="12"/>
                      </a:lnTo>
                      <a:lnTo>
                        <a:pt x="0" y="18"/>
                      </a:lnTo>
                      <a:lnTo>
                        <a:pt x="2" y="26"/>
                      </a:lnTo>
                      <a:lnTo>
                        <a:pt x="6" y="34"/>
                      </a:lnTo>
                      <a:lnTo>
                        <a:pt x="14" y="38"/>
                      </a:lnTo>
                      <a:lnTo>
                        <a:pt x="22" y="40"/>
                      </a:lnTo>
                      <a:lnTo>
                        <a:pt x="30" y="40"/>
                      </a:lnTo>
                      <a:lnTo>
                        <a:pt x="36" y="36"/>
                      </a:lnTo>
                      <a:lnTo>
                        <a:pt x="42" y="30"/>
                      </a:lnTo>
                      <a:lnTo>
                        <a:pt x="44" y="22"/>
                      </a:lnTo>
                      <a:lnTo>
                        <a:pt x="42" y="14"/>
                      </a:lnTo>
                      <a:lnTo>
                        <a:pt x="38" y="8"/>
                      </a:lnTo>
                      <a:close/>
                    </a:path>
                  </a:pathLst>
                </a:custGeom>
                <a:solidFill>
                  <a:srgbClr val="FFBF00"/>
                </a:solidFill>
                <a:ln w="9525">
                  <a:noFill/>
                  <a:round/>
                  <a:headEnd/>
                  <a:tailEnd/>
                </a:ln>
              </p:spPr>
              <p:txBody>
                <a:bodyPr/>
                <a:lstStyle/>
                <a:p>
                  <a:endParaRPr lang="zh-TW" altLang="en-US"/>
                </a:p>
              </p:txBody>
            </p:sp>
            <p:sp>
              <p:nvSpPr>
                <p:cNvPr id="25101" name="Freeform 327"/>
                <p:cNvSpPr>
                  <a:spLocks/>
                </p:cNvSpPr>
                <p:nvPr/>
              </p:nvSpPr>
              <p:spPr bwMode="auto">
                <a:xfrm>
                  <a:off x="4464" y="3520"/>
                  <a:ext cx="42" cy="40"/>
                </a:xfrm>
                <a:custGeom>
                  <a:avLst/>
                  <a:gdLst>
                    <a:gd name="T0" fmla="*/ 36 w 42"/>
                    <a:gd name="T1" fmla="*/ 8 h 40"/>
                    <a:gd name="T2" fmla="*/ 36 w 42"/>
                    <a:gd name="T3" fmla="*/ 8 h 40"/>
                    <a:gd name="T4" fmla="*/ 30 w 42"/>
                    <a:gd name="T5" fmla="*/ 2 h 40"/>
                    <a:gd name="T6" fmla="*/ 22 w 42"/>
                    <a:gd name="T7" fmla="*/ 0 h 40"/>
                    <a:gd name="T8" fmla="*/ 14 w 42"/>
                    <a:gd name="T9" fmla="*/ 0 h 40"/>
                    <a:gd name="T10" fmla="*/ 6 w 42"/>
                    <a:gd name="T11" fmla="*/ 4 h 40"/>
                    <a:gd name="T12" fmla="*/ 6 w 42"/>
                    <a:gd name="T13" fmla="*/ 4 h 40"/>
                    <a:gd name="T14" fmla="*/ 2 w 42"/>
                    <a:gd name="T15" fmla="*/ 10 h 40"/>
                    <a:gd name="T16" fmla="*/ 0 w 42"/>
                    <a:gd name="T17" fmla="*/ 18 h 40"/>
                    <a:gd name="T18" fmla="*/ 0 w 42"/>
                    <a:gd name="T19" fmla="*/ 26 h 40"/>
                    <a:gd name="T20" fmla="*/ 6 w 42"/>
                    <a:gd name="T21" fmla="*/ 34 h 40"/>
                    <a:gd name="T22" fmla="*/ 6 w 42"/>
                    <a:gd name="T23" fmla="*/ 34 h 40"/>
                    <a:gd name="T24" fmla="*/ 12 w 42"/>
                    <a:gd name="T25" fmla="*/ 38 h 40"/>
                    <a:gd name="T26" fmla="*/ 20 w 42"/>
                    <a:gd name="T27" fmla="*/ 40 h 40"/>
                    <a:gd name="T28" fmla="*/ 28 w 42"/>
                    <a:gd name="T29" fmla="*/ 40 h 40"/>
                    <a:gd name="T30" fmla="*/ 34 w 42"/>
                    <a:gd name="T31" fmla="*/ 36 h 40"/>
                    <a:gd name="T32" fmla="*/ 34 w 42"/>
                    <a:gd name="T33" fmla="*/ 36 h 40"/>
                    <a:gd name="T34" fmla="*/ 40 w 42"/>
                    <a:gd name="T35" fmla="*/ 30 h 40"/>
                    <a:gd name="T36" fmla="*/ 42 w 42"/>
                    <a:gd name="T37" fmla="*/ 22 h 40"/>
                    <a:gd name="T38" fmla="*/ 40 w 42"/>
                    <a:gd name="T39" fmla="*/ 14 h 40"/>
                    <a:gd name="T40" fmla="*/ 36 w 42"/>
                    <a:gd name="T41" fmla="*/ 8 h 40"/>
                    <a:gd name="T42" fmla="*/ 36 w 42"/>
                    <a:gd name="T43" fmla="*/ 8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40"/>
                    <a:gd name="T68" fmla="*/ 42 w 42"/>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40">
                      <a:moveTo>
                        <a:pt x="36" y="8"/>
                      </a:moveTo>
                      <a:lnTo>
                        <a:pt x="36" y="8"/>
                      </a:lnTo>
                      <a:lnTo>
                        <a:pt x="30" y="2"/>
                      </a:lnTo>
                      <a:lnTo>
                        <a:pt x="22" y="0"/>
                      </a:lnTo>
                      <a:lnTo>
                        <a:pt x="14" y="0"/>
                      </a:lnTo>
                      <a:lnTo>
                        <a:pt x="6" y="4"/>
                      </a:lnTo>
                      <a:lnTo>
                        <a:pt x="2" y="10"/>
                      </a:lnTo>
                      <a:lnTo>
                        <a:pt x="0" y="18"/>
                      </a:lnTo>
                      <a:lnTo>
                        <a:pt x="0" y="26"/>
                      </a:lnTo>
                      <a:lnTo>
                        <a:pt x="6" y="34"/>
                      </a:lnTo>
                      <a:lnTo>
                        <a:pt x="12" y="38"/>
                      </a:lnTo>
                      <a:lnTo>
                        <a:pt x="20" y="40"/>
                      </a:lnTo>
                      <a:lnTo>
                        <a:pt x="28" y="40"/>
                      </a:lnTo>
                      <a:lnTo>
                        <a:pt x="34" y="36"/>
                      </a:lnTo>
                      <a:lnTo>
                        <a:pt x="40" y="30"/>
                      </a:lnTo>
                      <a:lnTo>
                        <a:pt x="42" y="22"/>
                      </a:lnTo>
                      <a:lnTo>
                        <a:pt x="40" y="14"/>
                      </a:lnTo>
                      <a:lnTo>
                        <a:pt x="36" y="8"/>
                      </a:lnTo>
                      <a:close/>
                    </a:path>
                  </a:pathLst>
                </a:custGeom>
                <a:solidFill>
                  <a:srgbClr val="FFA300"/>
                </a:solidFill>
                <a:ln w="9525">
                  <a:noFill/>
                  <a:round/>
                  <a:headEnd/>
                  <a:tailEnd/>
                </a:ln>
              </p:spPr>
              <p:txBody>
                <a:bodyPr/>
                <a:lstStyle/>
                <a:p>
                  <a:endParaRPr lang="zh-TW" altLang="en-US"/>
                </a:p>
              </p:txBody>
            </p:sp>
            <p:sp>
              <p:nvSpPr>
                <p:cNvPr id="25102" name="Freeform 328"/>
                <p:cNvSpPr>
                  <a:spLocks/>
                </p:cNvSpPr>
                <p:nvPr/>
              </p:nvSpPr>
              <p:spPr bwMode="auto">
                <a:xfrm>
                  <a:off x="4494" y="3522"/>
                  <a:ext cx="54" cy="52"/>
                </a:xfrm>
                <a:custGeom>
                  <a:avLst/>
                  <a:gdLst>
                    <a:gd name="T0" fmla="*/ 48 w 54"/>
                    <a:gd name="T1" fmla="*/ 8 h 52"/>
                    <a:gd name="T2" fmla="*/ 48 w 54"/>
                    <a:gd name="T3" fmla="*/ 8 h 52"/>
                    <a:gd name="T4" fmla="*/ 38 w 54"/>
                    <a:gd name="T5" fmla="*/ 2 h 52"/>
                    <a:gd name="T6" fmla="*/ 28 w 54"/>
                    <a:gd name="T7" fmla="*/ 0 h 52"/>
                    <a:gd name="T8" fmla="*/ 18 w 54"/>
                    <a:gd name="T9" fmla="*/ 0 h 52"/>
                    <a:gd name="T10" fmla="*/ 10 w 54"/>
                    <a:gd name="T11" fmla="*/ 6 h 52"/>
                    <a:gd name="T12" fmla="*/ 10 w 54"/>
                    <a:gd name="T13" fmla="*/ 6 h 52"/>
                    <a:gd name="T14" fmla="*/ 2 w 54"/>
                    <a:gd name="T15" fmla="*/ 14 h 52"/>
                    <a:gd name="T16" fmla="*/ 0 w 54"/>
                    <a:gd name="T17" fmla="*/ 22 h 52"/>
                    <a:gd name="T18" fmla="*/ 2 w 54"/>
                    <a:gd name="T19" fmla="*/ 32 h 52"/>
                    <a:gd name="T20" fmla="*/ 8 w 54"/>
                    <a:gd name="T21" fmla="*/ 42 h 52"/>
                    <a:gd name="T22" fmla="*/ 8 w 54"/>
                    <a:gd name="T23" fmla="*/ 42 h 52"/>
                    <a:gd name="T24" fmla="*/ 14 w 54"/>
                    <a:gd name="T25" fmla="*/ 48 h 52"/>
                    <a:gd name="T26" fmla="*/ 22 w 54"/>
                    <a:gd name="T27" fmla="*/ 50 h 52"/>
                    <a:gd name="T28" fmla="*/ 30 w 54"/>
                    <a:gd name="T29" fmla="*/ 52 h 52"/>
                    <a:gd name="T30" fmla="*/ 36 w 54"/>
                    <a:gd name="T31" fmla="*/ 50 h 52"/>
                    <a:gd name="T32" fmla="*/ 46 w 54"/>
                    <a:gd name="T33" fmla="*/ 46 h 52"/>
                    <a:gd name="T34" fmla="*/ 46 w 54"/>
                    <a:gd name="T35" fmla="*/ 44 h 52"/>
                    <a:gd name="T36" fmla="*/ 46 w 54"/>
                    <a:gd name="T37" fmla="*/ 46 h 52"/>
                    <a:gd name="T38" fmla="*/ 46 w 54"/>
                    <a:gd name="T39" fmla="*/ 46 h 52"/>
                    <a:gd name="T40" fmla="*/ 52 w 54"/>
                    <a:gd name="T41" fmla="*/ 38 h 52"/>
                    <a:gd name="T42" fmla="*/ 54 w 54"/>
                    <a:gd name="T43" fmla="*/ 28 h 52"/>
                    <a:gd name="T44" fmla="*/ 54 w 54"/>
                    <a:gd name="T45" fmla="*/ 18 h 52"/>
                    <a:gd name="T46" fmla="*/ 48 w 54"/>
                    <a:gd name="T47" fmla="*/ 8 h 52"/>
                    <a:gd name="T48" fmla="*/ 48 w 54"/>
                    <a:gd name="T49" fmla="*/ 8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4"/>
                    <a:gd name="T76" fmla="*/ 0 h 52"/>
                    <a:gd name="T77" fmla="*/ 54 w 54"/>
                    <a:gd name="T78" fmla="*/ 52 h 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4" h="52">
                      <a:moveTo>
                        <a:pt x="48" y="8"/>
                      </a:moveTo>
                      <a:lnTo>
                        <a:pt x="48" y="8"/>
                      </a:lnTo>
                      <a:lnTo>
                        <a:pt x="38" y="2"/>
                      </a:lnTo>
                      <a:lnTo>
                        <a:pt x="28" y="0"/>
                      </a:lnTo>
                      <a:lnTo>
                        <a:pt x="18" y="0"/>
                      </a:lnTo>
                      <a:lnTo>
                        <a:pt x="10" y="6"/>
                      </a:lnTo>
                      <a:lnTo>
                        <a:pt x="2" y="14"/>
                      </a:lnTo>
                      <a:lnTo>
                        <a:pt x="0" y="22"/>
                      </a:lnTo>
                      <a:lnTo>
                        <a:pt x="2" y="32"/>
                      </a:lnTo>
                      <a:lnTo>
                        <a:pt x="8" y="42"/>
                      </a:lnTo>
                      <a:lnTo>
                        <a:pt x="14" y="48"/>
                      </a:lnTo>
                      <a:lnTo>
                        <a:pt x="22" y="50"/>
                      </a:lnTo>
                      <a:lnTo>
                        <a:pt x="30" y="52"/>
                      </a:lnTo>
                      <a:lnTo>
                        <a:pt x="36" y="50"/>
                      </a:lnTo>
                      <a:lnTo>
                        <a:pt x="46" y="46"/>
                      </a:lnTo>
                      <a:lnTo>
                        <a:pt x="46" y="44"/>
                      </a:lnTo>
                      <a:lnTo>
                        <a:pt x="46" y="46"/>
                      </a:lnTo>
                      <a:lnTo>
                        <a:pt x="52" y="38"/>
                      </a:lnTo>
                      <a:lnTo>
                        <a:pt x="54" y="28"/>
                      </a:lnTo>
                      <a:lnTo>
                        <a:pt x="54" y="18"/>
                      </a:lnTo>
                      <a:lnTo>
                        <a:pt x="48" y="8"/>
                      </a:lnTo>
                      <a:close/>
                    </a:path>
                  </a:pathLst>
                </a:custGeom>
                <a:solidFill>
                  <a:srgbClr val="FFBF00"/>
                </a:solidFill>
                <a:ln w="9525">
                  <a:noFill/>
                  <a:round/>
                  <a:headEnd/>
                  <a:tailEnd/>
                </a:ln>
              </p:spPr>
              <p:txBody>
                <a:bodyPr/>
                <a:lstStyle/>
                <a:p>
                  <a:endParaRPr lang="zh-TW" altLang="en-US"/>
                </a:p>
              </p:txBody>
            </p:sp>
            <p:sp>
              <p:nvSpPr>
                <p:cNvPr id="25103" name="Freeform 329"/>
                <p:cNvSpPr>
                  <a:spLocks/>
                </p:cNvSpPr>
                <p:nvPr/>
              </p:nvSpPr>
              <p:spPr bwMode="auto">
                <a:xfrm>
                  <a:off x="4524" y="3498"/>
                  <a:ext cx="56" cy="52"/>
                </a:xfrm>
                <a:custGeom>
                  <a:avLst/>
                  <a:gdLst>
                    <a:gd name="T0" fmla="*/ 48 w 56"/>
                    <a:gd name="T1" fmla="*/ 10 h 52"/>
                    <a:gd name="T2" fmla="*/ 48 w 56"/>
                    <a:gd name="T3" fmla="*/ 10 h 52"/>
                    <a:gd name="T4" fmla="*/ 40 w 56"/>
                    <a:gd name="T5" fmla="*/ 2 h 52"/>
                    <a:gd name="T6" fmla="*/ 30 w 56"/>
                    <a:gd name="T7" fmla="*/ 0 h 52"/>
                    <a:gd name="T8" fmla="*/ 20 w 56"/>
                    <a:gd name="T9" fmla="*/ 0 h 52"/>
                    <a:gd name="T10" fmla="*/ 10 w 56"/>
                    <a:gd name="T11" fmla="*/ 6 h 52"/>
                    <a:gd name="T12" fmla="*/ 10 w 56"/>
                    <a:gd name="T13" fmla="*/ 6 h 52"/>
                    <a:gd name="T14" fmla="*/ 4 w 56"/>
                    <a:gd name="T15" fmla="*/ 14 h 52"/>
                    <a:gd name="T16" fmla="*/ 0 w 56"/>
                    <a:gd name="T17" fmla="*/ 24 h 52"/>
                    <a:gd name="T18" fmla="*/ 2 w 56"/>
                    <a:gd name="T19" fmla="*/ 34 h 52"/>
                    <a:gd name="T20" fmla="*/ 8 w 56"/>
                    <a:gd name="T21" fmla="*/ 42 h 52"/>
                    <a:gd name="T22" fmla="*/ 8 w 56"/>
                    <a:gd name="T23" fmla="*/ 42 h 52"/>
                    <a:gd name="T24" fmla="*/ 16 w 56"/>
                    <a:gd name="T25" fmla="*/ 50 h 52"/>
                    <a:gd name="T26" fmla="*/ 26 w 56"/>
                    <a:gd name="T27" fmla="*/ 52 h 52"/>
                    <a:gd name="T28" fmla="*/ 38 w 56"/>
                    <a:gd name="T29" fmla="*/ 52 h 52"/>
                    <a:gd name="T30" fmla="*/ 46 w 56"/>
                    <a:gd name="T31" fmla="*/ 46 h 52"/>
                    <a:gd name="T32" fmla="*/ 46 w 56"/>
                    <a:gd name="T33" fmla="*/ 46 h 52"/>
                    <a:gd name="T34" fmla="*/ 52 w 56"/>
                    <a:gd name="T35" fmla="*/ 38 h 52"/>
                    <a:gd name="T36" fmla="*/ 56 w 56"/>
                    <a:gd name="T37" fmla="*/ 28 h 52"/>
                    <a:gd name="T38" fmla="*/ 54 w 56"/>
                    <a:gd name="T39" fmla="*/ 18 h 52"/>
                    <a:gd name="T40" fmla="*/ 48 w 56"/>
                    <a:gd name="T41" fmla="*/ 10 h 52"/>
                    <a:gd name="T42" fmla="*/ 48 w 56"/>
                    <a:gd name="T43" fmla="*/ 1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6"/>
                    <a:gd name="T67" fmla="*/ 0 h 52"/>
                    <a:gd name="T68" fmla="*/ 56 w 56"/>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6" h="52">
                      <a:moveTo>
                        <a:pt x="48" y="10"/>
                      </a:moveTo>
                      <a:lnTo>
                        <a:pt x="48" y="10"/>
                      </a:lnTo>
                      <a:lnTo>
                        <a:pt x="40" y="2"/>
                      </a:lnTo>
                      <a:lnTo>
                        <a:pt x="30" y="0"/>
                      </a:lnTo>
                      <a:lnTo>
                        <a:pt x="20" y="0"/>
                      </a:lnTo>
                      <a:lnTo>
                        <a:pt x="10" y="6"/>
                      </a:lnTo>
                      <a:lnTo>
                        <a:pt x="4" y="14"/>
                      </a:lnTo>
                      <a:lnTo>
                        <a:pt x="0" y="24"/>
                      </a:lnTo>
                      <a:lnTo>
                        <a:pt x="2" y="34"/>
                      </a:lnTo>
                      <a:lnTo>
                        <a:pt x="8" y="42"/>
                      </a:lnTo>
                      <a:lnTo>
                        <a:pt x="16" y="50"/>
                      </a:lnTo>
                      <a:lnTo>
                        <a:pt x="26" y="52"/>
                      </a:lnTo>
                      <a:lnTo>
                        <a:pt x="38" y="52"/>
                      </a:lnTo>
                      <a:lnTo>
                        <a:pt x="46" y="46"/>
                      </a:lnTo>
                      <a:lnTo>
                        <a:pt x="52" y="38"/>
                      </a:lnTo>
                      <a:lnTo>
                        <a:pt x="56" y="28"/>
                      </a:lnTo>
                      <a:lnTo>
                        <a:pt x="54" y="18"/>
                      </a:lnTo>
                      <a:lnTo>
                        <a:pt x="48" y="10"/>
                      </a:lnTo>
                      <a:close/>
                    </a:path>
                  </a:pathLst>
                </a:custGeom>
                <a:solidFill>
                  <a:srgbClr val="FFBF00"/>
                </a:solidFill>
                <a:ln w="9525">
                  <a:noFill/>
                  <a:round/>
                  <a:headEnd/>
                  <a:tailEnd/>
                </a:ln>
              </p:spPr>
              <p:txBody>
                <a:bodyPr/>
                <a:lstStyle/>
                <a:p>
                  <a:endParaRPr lang="zh-TW" altLang="en-US"/>
                </a:p>
              </p:txBody>
            </p:sp>
            <p:sp>
              <p:nvSpPr>
                <p:cNvPr id="25104" name="Freeform 330"/>
                <p:cNvSpPr>
                  <a:spLocks/>
                </p:cNvSpPr>
                <p:nvPr/>
              </p:nvSpPr>
              <p:spPr bwMode="auto">
                <a:xfrm>
                  <a:off x="4592" y="3368"/>
                  <a:ext cx="54" cy="52"/>
                </a:xfrm>
                <a:custGeom>
                  <a:avLst/>
                  <a:gdLst>
                    <a:gd name="T0" fmla="*/ 48 w 54"/>
                    <a:gd name="T1" fmla="*/ 10 h 52"/>
                    <a:gd name="T2" fmla="*/ 48 w 54"/>
                    <a:gd name="T3" fmla="*/ 10 h 52"/>
                    <a:gd name="T4" fmla="*/ 38 w 54"/>
                    <a:gd name="T5" fmla="*/ 2 h 52"/>
                    <a:gd name="T6" fmla="*/ 28 w 54"/>
                    <a:gd name="T7" fmla="*/ 0 h 52"/>
                    <a:gd name="T8" fmla="*/ 18 w 54"/>
                    <a:gd name="T9" fmla="*/ 0 h 52"/>
                    <a:gd name="T10" fmla="*/ 8 w 54"/>
                    <a:gd name="T11" fmla="*/ 6 h 52"/>
                    <a:gd name="T12" fmla="*/ 8 w 54"/>
                    <a:gd name="T13" fmla="*/ 6 h 52"/>
                    <a:gd name="T14" fmla="*/ 2 w 54"/>
                    <a:gd name="T15" fmla="*/ 14 h 52"/>
                    <a:gd name="T16" fmla="*/ 0 w 54"/>
                    <a:gd name="T17" fmla="*/ 24 h 52"/>
                    <a:gd name="T18" fmla="*/ 2 w 54"/>
                    <a:gd name="T19" fmla="*/ 34 h 52"/>
                    <a:gd name="T20" fmla="*/ 8 w 54"/>
                    <a:gd name="T21" fmla="*/ 42 h 52"/>
                    <a:gd name="T22" fmla="*/ 8 w 54"/>
                    <a:gd name="T23" fmla="*/ 42 h 52"/>
                    <a:gd name="T24" fmla="*/ 16 w 54"/>
                    <a:gd name="T25" fmla="*/ 50 h 52"/>
                    <a:gd name="T26" fmla="*/ 26 w 54"/>
                    <a:gd name="T27" fmla="*/ 52 h 52"/>
                    <a:gd name="T28" fmla="*/ 36 w 54"/>
                    <a:gd name="T29" fmla="*/ 52 h 52"/>
                    <a:gd name="T30" fmla="*/ 46 w 54"/>
                    <a:gd name="T31" fmla="*/ 46 h 52"/>
                    <a:gd name="T32" fmla="*/ 46 w 54"/>
                    <a:gd name="T33" fmla="*/ 46 h 52"/>
                    <a:gd name="T34" fmla="*/ 52 w 54"/>
                    <a:gd name="T35" fmla="*/ 38 h 52"/>
                    <a:gd name="T36" fmla="*/ 54 w 54"/>
                    <a:gd name="T37" fmla="*/ 28 h 52"/>
                    <a:gd name="T38" fmla="*/ 54 w 54"/>
                    <a:gd name="T39" fmla="*/ 18 h 52"/>
                    <a:gd name="T40" fmla="*/ 48 w 54"/>
                    <a:gd name="T41" fmla="*/ 10 h 52"/>
                    <a:gd name="T42" fmla="*/ 48 w 54"/>
                    <a:gd name="T43" fmla="*/ 1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52"/>
                    <a:gd name="T68" fmla="*/ 54 w 54"/>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52">
                      <a:moveTo>
                        <a:pt x="48" y="10"/>
                      </a:moveTo>
                      <a:lnTo>
                        <a:pt x="48" y="10"/>
                      </a:lnTo>
                      <a:lnTo>
                        <a:pt x="38" y="2"/>
                      </a:lnTo>
                      <a:lnTo>
                        <a:pt x="28" y="0"/>
                      </a:lnTo>
                      <a:lnTo>
                        <a:pt x="18" y="0"/>
                      </a:lnTo>
                      <a:lnTo>
                        <a:pt x="8" y="6"/>
                      </a:lnTo>
                      <a:lnTo>
                        <a:pt x="2" y="14"/>
                      </a:lnTo>
                      <a:lnTo>
                        <a:pt x="0" y="24"/>
                      </a:lnTo>
                      <a:lnTo>
                        <a:pt x="2" y="34"/>
                      </a:lnTo>
                      <a:lnTo>
                        <a:pt x="8" y="42"/>
                      </a:lnTo>
                      <a:lnTo>
                        <a:pt x="16" y="50"/>
                      </a:lnTo>
                      <a:lnTo>
                        <a:pt x="26" y="52"/>
                      </a:lnTo>
                      <a:lnTo>
                        <a:pt x="36" y="52"/>
                      </a:lnTo>
                      <a:lnTo>
                        <a:pt x="46" y="46"/>
                      </a:lnTo>
                      <a:lnTo>
                        <a:pt x="52" y="38"/>
                      </a:lnTo>
                      <a:lnTo>
                        <a:pt x="54" y="28"/>
                      </a:lnTo>
                      <a:lnTo>
                        <a:pt x="54" y="18"/>
                      </a:lnTo>
                      <a:lnTo>
                        <a:pt x="48" y="10"/>
                      </a:lnTo>
                      <a:close/>
                    </a:path>
                  </a:pathLst>
                </a:custGeom>
                <a:solidFill>
                  <a:srgbClr val="FFA300"/>
                </a:solidFill>
                <a:ln w="9525">
                  <a:noFill/>
                  <a:round/>
                  <a:headEnd/>
                  <a:tailEnd/>
                </a:ln>
              </p:spPr>
              <p:txBody>
                <a:bodyPr/>
                <a:lstStyle/>
                <a:p>
                  <a:endParaRPr lang="zh-TW" altLang="en-US"/>
                </a:p>
              </p:txBody>
            </p:sp>
            <p:sp>
              <p:nvSpPr>
                <p:cNvPr id="25105" name="Freeform 331"/>
                <p:cNvSpPr>
                  <a:spLocks/>
                </p:cNvSpPr>
                <p:nvPr/>
              </p:nvSpPr>
              <p:spPr bwMode="auto">
                <a:xfrm>
                  <a:off x="4644" y="3472"/>
                  <a:ext cx="54" cy="54"/>
                </a:xfrm>
                <a:custGeom>
                  <a:avLst/>
                  <a:gdLst>
                    <a:gd name="T0" fmla="*/ 46 w 54"/>
                    <a:gd name="T1" fmla="*/ 10 h 54"/>
                    <a:gd name="T2" fmla="*/ 46 w 54"/>
                    <a:gd name="T3" fmla="*/ 10 h 54"/>
                    <a:gd name="T4" fmla="*/ 38 w 54"/>
                    <a:gd name="T5" fmla="*/ 4 h 54"/>
                    <a:gd name="T6" fmla="*/ 28 w 54"/>
                    <a:gd name="T7" fmla="*/ 0 h 54"/>
                    <a:gd name="T8" fmla="*/ 18 w 54"/>
                    <a:gd name="T9" fmla="*/ 2 h 54"/>
                    <a:gd name="T10" fmla="*/ 8 w 54"/>
                    <a:gd name="T11" fmla="*/ 6 h 54"/>
                    <a:gd name="T12" fmla="*/ 8 w 54"/>
                    <a:gd name="T13" fmla="*/ 6 h 54"/>
                    <a:gd name="T14" fmla="*/ 2 w 54"/>
                    <a:gd name="T15" fmla="*/ 14 h 54"/>
                    <a:gd name="T16" fmla="*/ 0 w 54"/>
                    <a:gd name="T17" fmla="*/ 24 h 54"/>
                    <a:gd name="T18" fmla="*/ 0 w 54"/>
                    <a:gd name="T19" fmla="*/ 34 h 54"/>
                    <a:gd name="T20" fmla="*/ 6 w 54"/>
                    <a:gd name="T21" fmla="*/ 44 h 54"/>
                    <a:gd name="T22" fmla="*/ 6 w 54"/>
                    <a:gd name="T23" fmla="*/ 44 h 54"/>
                    <a:gd name="T24" fmla="*/ 16 w 54"/>
                    <a:gd name="T25" fmla="*/ 50 h 54"/>
                    <a:gd name="T26" fmla="*/ 26 w 54"/>
                    <a:gd name="T27" fmla="*/ 54 h 54"/>
                    <a:gd name="T28" fmla="*/ 36 w 54"/>
                    <a:gd name="T29" fmla="*/ 52 h 54"/>
                    <a:gd name="T30" fmla="*/ 46 w 54"/>
                    <a:gd name="T31" fmla="*/ 48 h 54"/>
                    <a:gd name="T32" fmla="*/ 46 w 54"/>
                    <a:gd name="T33" fmla="*/ 48 h 54"/>
                    <a:gd name="T34" fmla="*/ 52 w 54"/>
                    <a:gd name="T35" fmla="*/ 38 h 54"/>
                    <a:gd name="T36" fmla="*/ 54 w 54"/>
                    <a:gd name="T37" fmla="*/ 30 h 54"/>
                    <a:gd name="T38" fmla="*/ 52 w 54"/>
                    <a:gd name="T39" fmla="*/ 20 h 54"/>
                    <a:gd name="T40" fmla="*/ 46 w 54"/>
                    <a:gd name="T41" fmla="*/ 10 h 54"/>
                    <a:gd name="T42" fmla="*/ 46 w 54"/>
                    <a:gd name="T43" fmla="*/ 10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54"/>
                    <a:gd name="T68" fmla="*/ 54 w 54"/>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54">
                      <a:moveTo>
                        <a:pt x="46" y="10"/>
                      </a:moveTo>
                      <a:lnTo>
                        <a:pt x="46" y="10"/>
                      </a:lnTo>
                      <a:lnTo>
                        <a:pt x="38" y="4"/>
                      </a:lnTo>
                      <a:lnTo>
                        <a:pt x="28" y="0"/>
                      </a:lnTo>
                      <a:lnTo>
                        <a:pt x="18" y="2"/>
                      </a:lnTo>
                      <a:lnTo>
                        <a:pt x="8" y="6"/>
                      </a:lnTo>
                      <a:lnTo>
                        <a:pt x="2" y="14"/>
                      </a:lnTo>
                      <a:lnTo>
                        <a:pt x="0" y="24"/>
                      </a:lnTo>
                      <a:lnTo>
                        <a:pt x="0" y="34"/>
                      </a:lnTo>
                      <a:lnTo>
                        <a:pt x="6" y="44"/>
                      </a:lnTo>
                      <a:lnTo>
                        <a:pt x="16" y="50"/>
                      </a:lnTo>
                      <a:lnTo>
                        <a:pt x="26" y="54"/>
                      </a:lnTo>
                      <a:lnTo>
                        <a:pt x="36" y="52"/>
                      </a:lnTo>
                      <a:lnTo>
                        <a:pt x="46" y="48"/>
                      </a:lnTo>
                      <a:lnTo>
                        <a:pt x="52" y="38"/>
                      </a:lnTo>
                      <a:lnTo>
                        <a:pt x="54" y="30"/>
                      </a:lnTo>
                      <a:lnTo>
                        <a:pt x="52" y="20"/>
                      </a:lnTo>
                      <a:lnTo>
                        <a:pt x="46" y="10"/>
                      </a:lnTo>
                      <a:close/>
                    </a:path>
                  </a:pathLst>
                </a:custGeom>
                <a:solidFill>
                  <a:srgbClr val="FFBF00"/>
                </a:solidFill>
                <a:ln w="9525">
                  <a:noFill/>
                  <a:round/>
                  <a:headEnd/>
                  <a:tailEnd/>
                </a:ln>
              </p:spPr>
              <p:txBody>
                <a:bodyPr/>
                <a:lstStyle/>
                <a:p>
                  <a:endParaRPr lang="zh-TW" altLang="en-US"/>
                </a:p>
              </p:txBody>
            </p:sp>
            <p:sp>
              <p:nvSpPr>
                <p:cNvPr id="25106" name="Freeform 332"/>
                <p:cNvSpPr>
                  <a:spLocks/>
                </p:cNvSpPr>
                <p:nvPr/>
              </p:nvSpPr>
              <p:spPr bwMode="auto">
                <a:xfrm>
                  <a:off x="4518" y="3170"/>
                  <a:ext cx="42" cy="40"/>
                </a:xfrm>
                <a:custGeom>
                  <a:avLst/>
                  <a:gdLst>
                    <a:gd name="T0" fmla="*/ 36 w 42"/>
                    <a:gd name="T1" fmla="*/ 8 h 40"/>
                    <a:gd name="T2" fmla="*/ 36 w 42"/>
                    <a:gd name="T3" fmla="*/ 8 h 40"/>
                    <a:gd name="T4" fmla="*/ 30 w 42"/>
                    <a:gd name="T5" fmla="*/ 2 h 40"/>
                    <a:gd name="T6" fmla="*/ 22 w 42"/>
                    <a:gd name="T7" fmla="*/ 0 h 40"/>
                    <a:gd name="T8" fmla="*/ 14 w 42"/>
                    <a:gd name="T9" fmla="*/ 0 h 40"/>
                    <a:gd name="T10" fmla="*/ 6 w 42"/>
                    <a:gd name="T11" fmla="*/ 4 h 40"/>
                    <a:gd name="T12" fmla="*/ 6 w 42"/>
                    <a:gd name="T13" fmla="*/ 4 h 40"/>
                    <a:gd name="T14" fmla="*/ 2 w 42"/>
                    <a:gd name="T15" fmla="*/ 12 h 40"/>
                    <a:gd name="T16" fmla="*/ 0 w 42"/>
                    <a:gd name="T17" fmla="*/ 18 h 40"/>
                    <a:gd name="T18" fmla="*/ 0 w 42"/>
                    <a:gd name="T19" fmla="*/ 26 h 40"/>
                    <a:gd name="T20" fmla="*/ 4 w 42"/>
                    <a:gd name="T21" fmla="*/ 34 h 40"/>
                    <a:gd name="T22" fmla="*/ 4 w 42"/>
                    <a:gd name="T23" fmla="*/ 34 h 40"/>
                    <a:gd name="T24" fmla="*/ 12 w 42"/>
                    <a:gd name="T25" fmla="*/ 38 h 40"/>
                    <a:gd name="T26" fmla="*/ 20 w 42"/>
                    <a:gd name="T27" fmla="*/ 40 h 40"/>
                    <a:gd name="T28" fmla="*/ 28 w 42"/>
                    <a:gd name="T29" fmla="*/ 40 h 40"/>
                    <a:gd name="T30" fmla="*/ 34 w 42"/>
                    <a:gd name="T31" fmla="*/ 36 h 40"/>
                    <a:gd name="T32" fmla="*/ 34 w 42"/>
                    <a:gd name="T33" fmla="*/ 36 h 40"/>
                    <a:gd name="T34" fmla="*/ 40 w 42"/>
                    <a:gd name="T35" fmla="*/ 30 h 40"/>
                    <a:gd name="T36" fmla="*/ 42 w 42"/>
                    <a:gd name="T37" fmla="*/ 22 h 40"/>
                    <a:gd name="T38" fmla="*/ 40 w 42"/>
                    <a:gd name="T39" fmla="*/ 14 h 40"/>
                    <a:gd name="T40" fmla="*/ 36 w 42"/>
                    <a:gd name="T41" fmla="*/ 8 h 40"/>
                    <a:gd name="T42" fmla="*/ 36 w 42"/>
                    <a:gd name="T43" fmla="*/ 8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40"/>
                    <a:gd name="T68" fmla="*/ 42 w 42"/>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40">
                      <a:moveTo>
                        <a:pt x="36" y="8"/>
                      </a:moveTo>
                      <a:lnTo>
                        <a:pt x="36" y="8"/>
                      </a:lnTo>
                      <a:lnTo>
                        <a:pt x="30" y="2"/>
                      </a:lnTo>
                      <a:lnTo>
                        <a:pt x="22" y="0"/>
                      </a:lnTo>
                      <a:lnTo>
                        <a:pt x="14" y="0"/>
                      </a:lnTo>
                      <a:lnTo>
                        <a:pt x="6" y="4"/>
                      </a:lnTo>
                      <a:lnTo>
                        <a:pt x="2" y="12"/>
                      </a:lnTo>
                      <a:lnTo>
                        <a:pt x="0" y="18"/>
                      </a:lnTo>
                      <a:lnTo>
                        <a:pt x="0" y="26"/>
                      </a:lnTo>
                      <a:lnTo>
                        <a:pt x="4" y="34"/>
                      </a:lnTo>
                      <a:lnTo>
                        <a:pt x="12" y="38"/>
                      </a:lnTo>
                      <a:lnTo>
                        <a:pt x="20" y="40"/>
                      </a:lnTo>
                      <a:lnTo>
                        <a:pt x="28" y="40"/>
                      </a:lnTo>
                      <a:lnTo>
                        <a:pt x="34" y="36"/>
                      </a:lnTo>
                      <a:lnTo>
                        <a:pt x="40" y="30"/>
                      </a:lnTo>
                      <a:lnTo>
                        <a:pt x="42" y="22"/>
                      </a:lnTo>
                      <a:lnTo>
                        <a:pt x="40" y="14"/>
                      </a:lnTo>
                      <a:lnTo>
                        <a:pt x="36" y="8"/>
                      </a:lnTo>
                      <a:close/>
                    </a:path>
                  </a:pathLst>
                </a:custGeom>
                <a:solidFill>
                  <a:srgbClr val="FFBF00"/>
                </a:solidFill>
                <a:ln w="9525">
                  <a:noFill/>
                  <a:round/>
                  <a:headEnd/>
                  <a:tailEnd/>
                </a:ln>
              </p:spPr>
              <p:txBody>
                <a:bodyPr/>
                <a:lstStyle/>
                <a:p>
                  <a:endParaRPr lang="zh-TW" altLang="en-US"/>
                </a:p>
              </p:txBody>
            </p:sp>
            <p:sp>
              <p:nvSpPr>
                <p:cNvPr id="25107" name="Freeform 333"/>
                <p:cNvSpPr>
                  <a:spLocks/>
                </p:cNvSpPr>
                <p:nvPr/>
              </p:nvSpPr>
              <p:spPr bwMode="auto">
                <a:xfrm>
                  <a:off x="4560" y="3544"/>
                  <a:ext cx="74" cy="72"/>
                </a:xfrm>
                <a:custGeom>
                  <a:avLst/>
                  <a:gdLst>
                    <a:gd name="T0" fmla="*/ 64 w 74"/>
                    <a:gd name="T1" fmla="*/ 14 h 72"/>
                    <a:gd name="T2" fmla="*/ 64 w 74"/>
                    <a:gd name="T3" fmla="*/ 14 h 72"/>
                    <a:gd name="T4" fmla="*/ 58 w 74"/>
                    <a:gd name="T5" fmla="*/ 8 h 72"/>
                    <a:gd name="T6" fmla="*/ 52 w 74"/>
                    <a:gd name="T7" fmla="*/ 4 h 72"/>
                    <a:gd name="T8" fmla="*/ 46 w 74"/>
                    <a:gd name="T9" fmla="*/ 2 h 72"/>
                    <a:gd name="T10" fmla="*/ 38 w 74"/>
                    <a:gd name="T11" fmla="*/ 0 h 72"/>
                    <a:gd name="T12" fmla="*/ 30 w 74"/>
                    <a:gd name="T13" fmla="*/ 0 h 72"/>
                    <a:gd name="T14" fmla="*/ 24 w 74"/>
                    <a:gd name="T15" fmla="*/ 2 h 72"/>
                    <a:gd name="T16" fmla="*/ 18 w 74"/>
                    <a:gd name="T17" fmla="*/ 4 h 72"/>
                    <a:gd name="T18" fmla="*/ 12 w 74"/>
                    <a:gd name="T19" fmla="*/ 10 h 72"/>
                    <a:gd name="T20" fmla="*/ 12 w 74"/>
                    <a:gd name="T21" fmla="*/ 10 h 72"/>
                    <a:gd name="T22" fmla="*/ 6 w 74"/>
                    <a:gd name="T23" fmla="*/ 14 h 72"/>
                    <a:gd name="T24" fmla="*/ 2 w 74"/>
                    <a:gd name="T25" fmla="*/ 20 h 72"/>
                    <a:gd name="T26" fmla="*/ 0 w 74"/>
                    <a:gd name="T27" fmla="*/ 26 h 72"/>
                    <a:gd name="T28" fmla="*/ 0 w 74"/>
                    <a:gd name="T29" fmla="*/ 34 h 72"/>
                    <a:gd name="T30" fmla="*/ 0 w 74"/>
                    <a:gd name="T31" fmla="*/ 40 h 72"/>
                    <a:gd name="T32" fmla="*/ 2 w 74"/>
                    <a:gd name="T33" fmla="*/ 48 h 72"/>
                    <a:gd name="T34" fmla="*/ 4 w 74"/>
                    <a:gd name="T35" fmla="*/ 54 h 72"/>
                    <a:gd name="T36" fmla="*/ 8 w 74"/>
                    <a:gd name="T37" fmla="*/ 60 h 72"/>
                    <a:gd name="T38" fmla="*/ 8 w 74"/>
                    <a:gd name="T39" fmla="*/ 60 h 72"/>
                    <a:gd name="T40" fmla="*/ 14 w 74"/>
                    <a:gd name="T41" fmla="*/ 64 h 72"/>
                    <a:gd name="T42" fmla="*/ 20 w 74"/>
                    <a:gd name="T43" fmla="*/ 68 h 72"/>
                    <a:gd name="T44" fmla="*/ 28 w 74"/>
                    <a:gd name="T45" fmla="*/ 72 h 72"/>
                    <a:gd name="T46" fmla="*/ 34 w 74"/>
                    <a:gd name="T47" fmla="*/ 72 h 72"/>
                    <a:gd name="T48" fmla="*/ 42 w 74"/>
                    <a:gd name="T49" fmla="*/ 72 h 72"/>
                    <a:gd name="T50" fmla="*/ 48 w 74"/>
                    <a:gd name="T51" fmla="*/ 72 h 72"/>
                    <a:gd name="T52" fmla="*/ 56 w 74"/>
                    <a:gd name="T53" fmla="*/ 68 h 72"/>
                    <a:gd name="T54" fmla="*/ 62 w 74"/>
                    <a:gd name="T55" fmla="*/ 64 h 72"/>
                    <a:gd name="T56" fmla="*/ 62 w 74"/>
                    <a:gd name="T57" fmla="*/ 64 h 72"/>
                    <a:gd name="T58" fmla="*/ 66 w 74"/>
                    <a:gd name="T59" fmla="*/ 60 h 72"/>
                    <a:gd name="T60" fmla="*/ 70 w 74"/>
                    <a:gd name="T61" fmla="*/ 54 h 72"/>
                    <a:gd name="T62" fmla="*/ 72 w 74"/>
                    <a:gd name="T63" fmla="*/ 48 h 72"/>
                    <a:gd name="T64" fmla="*/ 74 w 74"/>
                    <a:gd name="T65" fmla="*/ 40 h 72"/>
                    <a:gd name="T66" fmla="*/ 74 w 74"/>
                    <a:gd name="T67" fmla="*/ 34 h 72"/>
                    <a:gd name="T68" fmla="*/ 72 w 74"/>
                    <a:gd name="T69" fmla="*/ 26 h 72"/>
                    <a:gd name="T70" fmla="*/ 68 w 74"/>
                    <a:gd name="T71" fmla="*/ 20 h 72"/>
                    <a:gd name="T72" fmla="*/ 64 w 74"/>
                    <a:gd name="T73" fmla="*/ 14 h 72"/>
                    <a:gd name="T74" fmla="*/ 64 w 74"/>
                    <a:gd name="T75" fmla="*/ 14 h 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4"/>
                    <a:gd name="T115" fmla="*/ 0 h 72"/>
                    <a:gd name="T116" fmla="*/ 74 w 74"/>
                    <a:gd name="T117" fmla="*/ 72 h 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4" h="72">
                      <a:moveTo>
                        <a:pt x="64" y="14"/>
                      </a:moveTo>
                      <a:lnTo>
                        <a:pt x="64" y="14"/>
                      </a:lnTo>
                      <a:lnTo>
                        <a:pt x="58" y="8"/>
                      </a:lnTo>
                      <a:lnTo>
                        <a:pt x="52" y="4"/>
                      </a:lnTo>
                      <a:lnTo>
                        <a:pt x="46" y="2"/>
                      </a:lnTo>
                      <a:lnTo>
                        <a:pt x="38" y="0"/>
                      </a:lnTo>
                      <a:lnTo>
                        <a:pt x="30" y="0"/>
                      </a:lnTo>
                      <a:lnTo>
                        <a:pt x="24" y="2"/>
                      </a:lnTo>
                      <a:lnTo>
                        <a:pt x="18" y="4"/>
                      </a:lnTo>
                      <a:lnTo>
                        <a:pt x="12" y="10"/>
                      </a:lnTo>
                      <a:lnTo>
                        <a:pt x="6" y="14"/>
                      </a:lnTo>
                      <a:lnTo>
                        <a:pt x="2" y="20"/>
                      </a:lnTo>
                      <a:lnTo>
                        <a:pt x="0" y="26"/>
                      </a:lnTo>
                      <a:lnTo>
                        <a:pt x="0" y="34"/>
                      </a:lnTo>
                      <a:lnTo>
                        <a:pt x="0" y="40"/>
                      </a:lnTo>
                      <a:lnTo>
                        <a:pt x="2" y="48"/>
                      </a:lnTo>
                      <a:lnTo>
                        <a:pt x="4" y="54"/>
                      </a:lnTo>
                      <a:lnTo>
                        <a:pt x="8" y="60"/>
                      </a:lnTo>
                      <a:lnTo>
                        <a:pt x="14" y="64"/>
                      </a:lnTo>
                      <a:lnTo>
                        <a:pt x="20" y="68"/>
                      </a:lnTo>
                      <a:lnTo>
                        <a:pt x="28" y="72"/>
                      </a:lnTo>
                      <a:lnTo>
                        <a:pt x="34" y="72"/>
                      </a:lnTo>
                      <a:lnTo>
                        <a:pt x="42" y="72"/>
                      </a:lnTo>
                      <a:lnTo>
                        <a:pt x="48" y="72"/>
                      </a:lnTo>
                      <a:lnTo>
                        <a:pt x="56" y="68"/>
                      </a:lnTo>
                      <a:lnTo>
                        <a:pt x="62" y="64"/>
                      </a:lnTo>
                      <a:lnTo>
                        <a:pt x="66" y="60"/>
                      </a:lnTo>
                      <a:lnTo>
                        <a:pt x="70" y="54"/>
                      </a:lnTo>
                      <a:lnTo>
                        <a:pt x="72" y="48"/>
                      </a:lnTo>
                      <a:lnTo>
                        <a:pt x="74" y="40"/>
                      </a:lnTo>
                      <a:lnTo>
                        <a:pt x="74" y="34"/>
                      </a:lnTo>
                      <a:lnTo>
                        <a:pt x="72" y="26"/>
                      </a:lnTo>
                      <a:lnTo>
                        <a:pt x="68" y="20"/>
                      </a:lnTo>
                      <a:lnTo>
                        <a:pt x="64" y="14"/>
                      </a:lnTo>
                      <a:close/>
                    </a:path>
                  </a:pathLst>
                </a:custGeom>
                <a:solidFill>
                  <a:srgbClr val="FFBF00"/>
                </a:solidFill>
                <a:ln w="9525">
                  <a:noFill/>
                  <a:round/>
                  <a:headEnd/>
                  <a:tailEnd/>
                </a:ln>
              </p:spPr>
              <p:txBody>
                <a:bodyPr/>
                <a:lstStyle/>
                <a:p>
                  <a:endParaRPr lang="zh-TW" altLang="en-US"/>
                </a:p>
              </p:txBody>
            </p:sp>
            <p:sp>
              <p:nvSpPr>
                <p:cNvPr id="25108" name="Freeform 334"/>
                <p:cNvSpPr>
                  <a:spLocks/>
                </p:cNvSpPr>
                <p:nvPr/>
              </p:nvSpPr>
              <p:spPr bwMode="auto">
                <a:xfrm>
                  <a:off x="4580" y="3616"/>
                  <a:ext cx="42" cy="40"/>
                </a:xfrm>
                <a:custGeom>
                  <a:avLst/>
                  <a:gdLst>
                    <a:gd name="T0" fmla="*/ 36 w 42"/>
                    <a:gd name="T1" fmla="*/ 8 h 40"/>
                    <a:gd name="T2" fmla="*/ 36 w 42"/>
                    <a:gd name="T3" fmla="*/ 8 h 40"/>
                    <a:gd name="T4" fmla="*/ 30 w 42"/>
                    <a:gd name="T5" fmla="*/ 2 h 40"/>
                    <a:gd name="T6" fmla="*/ 22 w 42"/>
                    <a:gd name="T7" fmla="*/ 0 h 40"/>
                    <a:gd name="T8" fmla="*/ 14 w 42"/>
                    <a:gd name="T9" fmla="*/ 0 h 40"/>
                    <a:gd name="T10" fmla="*/ 8 w 42"/>
                    <a:gd name="T11" fmla="*/ 4 h 40"/>
                    <a:gd name="T12" fmla="*/ 8 w 42"/>
                    <a:gd name="T13" fmla="*/ 4 h 40"/>
                    <a:gd name="T14" fmla="*/ 2 w 42"/>
                    <a:gd name="T15" fmla="*/ 10 h 40"/>
                    <a:gd name="T16" fmla="*/ 0 w 42"/>
                    <a:gd name="T17" fmla="*/ 18 h 40"/>
                    <a:gd name="T18" fmla="*/ 2 w 42"/>
                    <a:gd name="T19" fmla="*/ 26 h 40"/>
                    <a:gd name="T20" fmla="*/ 6 w 42"/>
                    <a:gd name="T21" fmla="*/ 34 h 40"/>
                    <a:gd name="T22" fmla="*/ 6 w 42"/>
                    <a:gd name="T23" fmla="*/ 34 h 40"/>
                    <a:gd name="T24" fmla="*/ 12 w 42"/>
                    <a:gd name="T25" fmla="*/ 38 h 40"/>
                    <a:gd name="T26" fmla="*/ 20 w 42"/>
                    <a:gd name="T27" fmla="*/ 40 h 40"/>
                    <a:gd name="T28" fmla="*/ 28 w 42"/>
                    <a:gd name="T29" fmla="*/ 40 h 40"/>
                    <a:gd name="T30" fmla="*/ 36 w 42"/>
                    <a:gd name="T31" fmla="*/ 36 h 40"/>
                    <a:gd name="T32" fmla="*/ 36 w 42"/>
                    <a:gd name="T33" fmla="*/ 36 h 40"/>
                    <a:gd name="T34" fmla="*/ 40 w 42"/>
                    <a:gd name="T35" fmla="*/ 30 h 40"/>
                    <a:gd name="T36" fmla="*/ 42 w 42"/>
                    <a:gd name="T37" fmla="*/ 22 h 40"/>
                    <a:gd name="T38" fmla="*/ 42 w 42"/>
                    <a:gd name="T39" fmla="*/ 14 h 40"/>
                    <a:gd name="T40" fmla="*/ 36 w 42"/>
                    <a:gd name="T41" fmla="*/ 8 h 40"/>
                    <a:gd name="T42" fmla="*/ 36 w 42"/>
                    <a:gd name="T43" fmla="*/ 8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40"/>
                    <a:gd name="T68" fmla="*/ 42 w 42"/>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40">
                      <a:moveTo>
                        <a:pt x="36" y="8"/>
                      </a:moveTo>
                      <a:lnTo>
                        <a:pt x="36" y="8"/>
                      </a:lnTo>
                      <a:lnTo>
                        <a:pt x="30" y="2"/>
                      </a:lnTo>
                      <a:lnTo>
                        <a:pt x="22" y="0"/>
                      </a:lnTo>
                      <a:lnTo>
                        <a:pt x="14" y="0"/>
                      </a:lnTo>
                      <a:lnTo>
                        <a:pt x="8" y="4"/>
                      </a:lnTo>
                      <a:lnTo>
                        <a:pt x="2" y="10"/>
                      </a:lnTo>
                      <a:lnTo>
                        <a:pt x="0" y="18"/>
                      </a:lnTo>
                      <a:lnTo>
                        <a:pt x="2" y="26"/>
                      </a:lnTo>
                      <a:lnTo>
                        <a:pt x="6" y="34"/>
                      </a:lnTo>
                      <a:lnTo>
                        <a:pt x="12" y="38"/>
                      </a:lnTo>
                      <a:lnTo>
                        <a:pt x="20" y="40"/>
                      </a:lnTo>
                      <a:lnTo>
                        <a:pt x="28" y="40"/>
                      </a:lnTo>
                      <a:lnTo>
                        <a:pt x="36" y="36"/>
                      </a:lnTo>
                      <a:lnTo>
                        <a:pt x="40" y="30"/>
                      </a:lnTo>
                      <a:lnTo>
                        <a:pt x="42" y="22"/>
                      </a:lnTo>
                      <a:lnTo>
                        <a:pt x="42" y="14"/>
                      </a:lnTo>
                      <a:lnTo>
                        <a:pt x="36" y="8"/>
                      </a:lnTo>
                      <a:close/>
                    </a:path>
                  </a:pathLst>
                </a:custGeom>
                <a:solidFill>
                  <a:srgbClr val="FFBF00"/>
                </a:solidFill>
                <a:ln w="9525">
                  <a:noFill/>
                  <a:round/>
                  <a:headEnd/>
                  <a:tailEnd/>
                </a:ln>
              </p:spPr>
              <p:txBody>
                <a:bodyPr/>
                <a:lstStyle/>
                <a:p>
                  <a:endParaRPr lang="zh-TW" altLang="en-US"/>
                </a:p>
              </p:txBody>
            </p:sp>
            <p:sp>
              <p:nvSpPr>
                <p:cNvPr id="25109" name="Freeform 335"/>
                <p:cNvSpPr>
                  <a:spLocks/>
                </p:cNvSpPr>
                <p:nvPr/>
              </p:nvSpPr>
              <p:spPr bwMode="auto">
                <a:xfrm>
                  <a:off x="4526" y="3562"/>
                  <a:ext cx="42" cy="40"/>
                </a:xfrm>
                <a:custGeom>
                  <a:avLst/>
                  <a:gdLst>
                    <a:gd name="T0" fmla="*/ 36 w 42"/>
                    <a:gd name="T1" fmla="*/ 8 h 40"/>
                    <a:gd name="T2" fmla="*/ 36 w 42"/>
                    <a:gd name="T3" fmla="*/ 8 h 40"/>
                    <a:gd name="T4" fmla="*/ 30 w 42"/>
                    <a:gd name="T5" fmla="*/ 2 h 40"/>
                    <a:gd name="T6" fmla="*/ 22 w 42"/>
                    <a:gd name="T7" fmla="*/ 0 h 40"/>
                    <a:gd name="T8" fmla="*/ 14 w 42"/>
                    <a:gd name="T9" fmla="*/ 2 h 40"/>
                    <a:gd name="T10" fmla="*/ 6 w 42"/>
                    <a:gd name="T11" fmla="*/ 4 h 40"/>
                    <a:gd name="T12" fmla="*/ 6 w 42"/>
                    <a:gd name="T13" fmla="*/ 4 h 40"/>
                    <a:gd name="T14" fmla="*/ 2 w 42"/>
                    <a:gd name="T15" fmla="*/ 12 h 40"/>
                    <a:gd name="T16" fmla="*/ 0 w 42"/>
                    <a:gd name="T17" fmla="*/ 18 h 40"/>
                    <a:gd name="T18" fmla="*/ 0 w 42"/>
                    <a:gd name="T19" fmla="*/ 26 h 40"/>
                    <a:gd name="T20" fmla="*/ 4 w 42"/>
                    <a:gd name="T21" fmla="*/ 34 h 40"/>
                    <a:gd name="T22" fmla="*/ 4 w 42"/>
                    <a:gd name="T23" fmla="*/ 34 h 40"/>
                    <a:gd name="T24" fmla="*/ 12 w 42"/>
                    <a:gd name="T25" fmla="*/ 38 h 40"/>
                    <a:gd name="T26" fmla="*/ 20 w 42"/>
                    <a:gd name="T27" fmla="*/ 40 h 40"/>
                    <a:gd name="T28" fmla="*/ 28 w 42"/>
                    <a:gd name="T29" fmla="*/ 40 h 40"/>
                    <a:gd name="T30" fmla="*/ 34 w 42"/>
                    <a:gd name="T31" fmla="*/ 36 h 40"/>
                    <a:gd name="T32" fmla="*/ 34 w 42"/>
                    <a:gd name="T33" fmla="*/ 36 h 40"/>
                    <a:gd name="T34" fmla="*/ 40 w 42"/>
                    <a:gd name="T35" fmla="*/ 30 h 40"/>
                    <a:gd name="T36" fmla="*/ 42 w 42"/>
                    <a:gd name="T37" fmla="*/ 22 h 40"/>
                    <a:gd name="T38" fmla="*/ 40 w 42"/>
                    <a:gd name="T39" fmla="*/ 14 h 40"/>
                    <a:gd name="T40" fmla="*/ 36 w 42"/>
                    <a:gd name="T41" fmla="*/ 8 h 40"/>
                    <a:gd name="T42" fmla="*/ 36 w 42"/>
                    <a:gd name="T43" fmla="*/ 8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40"/>
                    <a:gd name="T68" fmla="*/ 42 w 42"/>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40">
                      <a:moveTo>
                        <a:pt x="36" y="8"/>
                      </a:moveTo>
                      <a:lnTo>
                        <a:pt x="36" y="8"/>
                      </a:lnTo>
                      <a:lnTo>
                        <a:pt x="30" y="2"/>
                      </a:lnTo>
                      <a:lnTo>
                        <a:pt x="22" y="0"/>
                      </a:lnTo>
                      <a:lnTo>
                        <a:pt x="14" y="2"/>
                      </a:lnTo>
                      <a:lnTo>
                        <a:pt x="6" y="4"/>
                      </a:lnTo>
                      <a:lnTo>
                        <a:pt x="2" y="12"/>
                      </a:lnTo>
                      <a:lnTo>
                        <a:pt x="0" y="18"/>
                      </a:lnTo>
                      <a:lnTo>
                        <a:pt x="0" y="26"/>
                      </a:lnTo>
                      <a:lnTo>
                        <a:pt x="4" y="34"/>
                      </a:lnTo>
                      <a:lnTo>
                        <a:pt x="12" y="38"/>
                      </a:lnTo>
                      <a:lnTo>
                        <a:pt x="20" y="40"/>
                      </a:lnTo>
                      <a:lnTo>
                        <a:pt x="28" y="40"/>
                      </a:lnTo>
                      <a:lnTo>
                        <a:pt x="34" y="36"/>
                      </a:lnTo>
                      <a:lnTo>
                        <a:pt x="40" y="30"/>
                      </a:lnTo>
                      <a:lnTo>
                        <a:pt x="42" y="22"/>
                      </a:lnTo>
                      <a:lnTo>
                        <a:pt x="40" y="14"/>
                      </a:lnTo>
                      <a:lnTo>
                        <a:pt x="36" y="8"/>
                      </a:lnTo>
                      <a:close/>
                    </a:path>
                  </a:pathLst>
                </a:custGeom>
                <a:solidFill>
                  <a:srgbClr val="FFBF00"/>
                </a:solidFill>
                <a:ln w="9525">
                  <a:noFill/>
                  <a:round/>
                  <a:headEnd/>
                  <a:tailEnd/>
                </a:ln>
              </p:spPr>
              <p:txBody>
                <a:bodyPr/>
                <a:lstStyle/>
                <a:p>
                  <a:endParaRPr lang="zh-TW" altLang="en-US"/>
                </a:p>
              </p:txBody>
            </p:sp>
            <p:sp>
              <p:nvSpPr>
                <p:cNvPr id="25110" name="Freeform 336"/>
                <p:cNvSpPr>
                  <a:spLocks/>
                </p:cNvSpPr>
                <p:nvPr/>
              </p:nvSpPr>
              <p:spPr bwMode="auto">
                <a:xfrm>
                  <a:off x="4502" y="3596"/>
                  <a:ext cx="42" cy="40"/>
                </a:xfrm>
                <a:custGeom>
                  <a:avLst/>
                  <a:gdLst>
                    <a:gd name="T0" fmla="*/ 36 w 42"/>
                    <a:gd name="T1" fmla="*/ 8 h 40"/>
                    <a:gd name="T2" fmla="*/ 36 w 42"/>
                    <a:gd name="T3" fmla="*/ 8 h 40"/>
                    <a:gd name="T4" fmla="*/ 30 w 42"/>
                    <a:gd name="T5" fmla="*/ 2 h 40"/>
                    <a:gd name="T6" fmla="*/ 22 w 42"/>
                    <a:gd name="T7" fmla="*/ 0 h 40"/>
                    <a:gd name="T8" fmla="*/ 14 w 42"/>
                    <a:gd name="T9" fmla="*/ 0 h 40"/>
                    <a:gd name="T10" fmla="*/ 6 w 42"/>
                    <a:gd name="T11" fmla="*/ 4 h 40"/>
                    <a:gd name="T12" fmla="*/ 6 w 42"/>
                    <a:gd name="T13" fmla="*/ 4 h 40"/>
                    <a:gd name="T14" fmla="*/ 2 w 42"/>
                    <a:gd name="T15" fmla="*/ 10 h 40"/>
                    <a:gd name="T16" fmla="*/ 0 w 42"/>
                    <a:gd name="T17" fmla="*/ 18 h 40"/>
                    <a:gd name="T18" fmla="*/ 2 w 42"/>
                    <a:gd name="T19" fmla="*/ 26 h 40"/>
                    <a:gd name="T20" fmla="*/ 6 w 42"/>
                    <a:gd name="T21" fmla="*/ 34 h 40"/>
                    <a:gd name="T22" fmla="*/ 6 w 42"/>
                    <a:gd name="T23" fmla="*/ 34 h 40"/>
                    <a:gd name="T24" fmla="*/ 12 w 42"/>
                    <a:gd name="T25" fmla="*/ 38 h 40"/>
                    <a:gd name="T26" fmla="*/ 20 w 42"/>
                    <a:gd name="T27" fmla="*/ 40 h 40"/>
                    <a:gd name="T28" fmla="*/ 28 w 42"/>
                    <a:gd name="T29" fmla="*/ 40 h 40"/>
                    <a:gd name="T30" fmla="*/ 36 w 42"/>
                    <a:gd name="T31" fmla="*/ 36 h 40"/>
                    <a:gd name="T32" fmla="*/ 36 w 42"/>
                    <a:gd name="T33" fmla="*/ 36 h 40"/>
                    <a:gd name="T34" fmla="*/ 40 w 42"/>
                    <a:gd name="T35" fmla="*/ 30 h 40"/>
                    <a:gd name="T36" fmla="*/ 42 w 42"/>
                    <a:gd name="T37" fmla="*/ 22 h 40"/>
                    <a:gd name="T38" fmla="*/ 40 w 42"/>
                    <a:gd name="T39" fmla="*/ 14 h 40"/>
                    <a:gd name="T40" fmla="*/ 36 w 42"/>
                    <a:gd name="T41" fmla="*/ 8 h 40"/>
                    <a:gd name="T42" fmla="*/ 36 w 42"/>
                    <a:gd name="T43" fmla="*/ 8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40"/>
                    <a:gd name="T68" fmla="*/ 42 w 42"/>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40">
                      <a:moveTo>
                        <a:pt x="36" y="8"/>
                      </a:moveTo>
                      <a:lnTo>
                        <a:pt x="36" y="8"/>
                      </a:lnTo>
                      <a:lnTo>
                        <a:pt x="30" y="2"/>
                      </a:lnTo>
                      <a:lnTo>
                        <a:pt x="22" y="0"/>
                      </a:lnTo>
                      <a:lnTo>
                        <a:pt x="14" y="0"/>
                      </a:lnTo>
                      <a:lnTo>
                        <a:pt x="6" y="4"/>
                      </a:lnTo>
                      <a:lnTo>
                        <a:pt x="2" y="10"/>
                      </a:lnTo>
                      <a:lnTo>
                        <a:pt x="0" y="18"/>
                      </a:lnTo>
                      <a:lnTo>
                        <a:pt x="2" y="26"/>
                      </a:lnTo>
                      <a:lnTo>
                        <a:pt x="6" y="34"/>
                      </a:lnTo>
                      <a:lnTo>
                        <a:pt x="12" y="38"/>
                      </a:lnTo>
                      <a:lnTo>
                        <a:pt x="20" y="40"/>
                      </a:lnTo>
                      <a:lnTo>
                        <a:pt x="28" y="40"/>
                      </a:lnTo>
                      <a:lnTo>
                        <a:pt x="36" y="36"/>
                      </a:lnTo>
                      <a:lnTo>
                        <a:pt x="40" y="30"/>
                      </a:lnTo>
                      <a:lnTo>
                        <a:pt x="42" y="22"/>
                      </a:lnTo>
                      <a:lnTo>
                        <a:pt x="40" y="14"/>
                      </a:lnTo>
                      <a:lnTo>
                        <a:pt x="36" y="8"/>
                      </a:lnTo>
                      <a:close/>
                    </a:path>
                  </a:pathLst>
                </a:custGeom>
                <a:solidFill>
                  <a:srgbClr val="FFBF00"/>
                </a:solidFill>
                <a:ln w="9525">
                  <a:noFill/>
                  <a:round/>
                  <a:headEnd/>
                  <a:tailEnd/>
                </a:ln>
              </p:spPr>
              <p:txBody>
                <a:bodyPr/>
                <a:lstStyle/>
                <a:p>
                  <a:endParaRPr lang="zh-TW" altLang="en-US"/>
                </a:p>
              </p:txBody>
            </p:sp>
            <p:sp>
              <p:nvSpPr>
                <p:cNvPr id="25111" name="Freeform 337"/>
                <p:cNvSpPr>
                  <a:spLocks/>
                </p:cNvSpPr>
                <p:nvPr/>
              </p:nvSpPr>
              <p:spPr bwMode="auto">
                <a:xfrm>
                  <a:off x="4532" y="3598"/>
                  <a:ext cx="56" cy="52"/>
                </a:xfrm>
                <a:custGeom>
                  <a:avLst/>
                  <a:gdLst>
                    <a:gd name="T0" fmla="*/ 48 w 56"/>
                    <a:gd name="T1" fmla="*/ 8 h 52"/>
                    <a:gd name="T2" fmla="*/ 48 w 56"/>
                    <a:gd name="T3" fmla="*/ 8 h 52"/>
                    <a:gd name="T4" fmla="*/ 40 w 56"/>
                    <a:gd name="T5" fmla="*/ 2 h 52"/>
                    <a:gd name="T6" fmla="*/ 30 w 56"/>
                    <a:gd name="T7" fmla="*/ 0 h 52"/>
                    <a:gd name="T8" fmla="*/ 18 w 56"/>
                    <a:gd name="T9" fmla="*/ 0 h 52"/>
                    <a:gd name="T10" fmla="*/ 10 w 56"/>
                    <a:gd name="T11" fmla="*/ 6 h 52"/>
                    <a:gd name="T12" fmla="*/ 10 w 56"/>
                    <a:gd name="T13" fmla="*/ 6 h 52"/>
                    <a:gd name="T14" fmla="*/ 4 w 56"/>
                    <a:gd name="T15" fmla="*/ 14 h 52"/>
                    <a:gd name="T16" fmla="*/ 0 w 56"/>
                    <a:gd name="T17" fmla="*/ 22 h 52"/>
                    <a:gd name="T18" fmla="*/ 2 w 56"/>
                    <a:gd name="T19" fmla="*/ 32 h 52"/>
                    <a:gd name="T20" fmla="*/ 8 w 56"/>
                    <a:gd name="T21" fmla="*/ 42 h 52"/>
                    <a:gd name="T22" fmla="*/ 8 w 56"/>
                    <a:gd name="T23" fmla="*/ 42 h 52"/>
                    <a:gd name="T24" fmla="*/ 16 w 56"/>
                    <a:gd name="T25" fmla="*/ 48 h 52"/>
                    <a:gd name="T26" fmla="*/ 26 w 56"/>
                    <a:gd name="T27" fmla="*/ 52 h 52"/>
                    <a:gd name="T28" fmla="*/ 38 w 56"/>
                    <a:gd name="T29" fmla="*/ 50 h 52"/>
                    <a:gd name="T30" fmla="*/ 46 w 56"/>
                    <a:gd name="T31" fmla="*/ 46 h 52"/>
                    <a:gd name="T32" fmla="*/ 46 w 56"/>
                    <a:gd name="T33" fmla="*/ 46 h 52"/>
                    <a:gd name="T34" fmla="*/ 52 w 56"/>
                    <a:gd name="T35" fmla="*/ 38 h 52"/>
                    <a:gd name="T36" fmla="*/ 56 w 56"/>
                    <a:gd name="T37" fmla="*/ 28 h 52"/>
                    <a:gd name="T38" fmla="*/ 54 w 56"/>
                    <a:gd name="T39" fmla="*/ 18 h 52"/>
                    <a:gd name="T40" fmla="*/ 48 w 56"/>
                    <a:gd name="T41" fmla="*/ 8 h 52"/>
                    <a:gd name="T42" fmla="*/ 48 w 56"/>
                    <a:gd name="T43" fmla="*/ 8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6"/>
                    <a:gd name="T67" fmla="*/ 0 h 52"/>
                    <a:gd name="T68" fmla="*/ 56 w 56"/>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6" h="52">
                      <a:moveTo>
                        <a:pt x="48" y="8"/>
                      </a:moveTo>
                      <a:lnTo>
                        <a:pt x="48" y="8"/>
                      </a:lnTo>
                      <a:lnTo>
                        <a:pt x="40" y="2"/>
                      </a:lnTo>
                      <a:lnTo>
                        <a:pt x="30" y="0"/>
                      </a:lnTo>
                      <a:lnTo>
                        <a:pt x="18" y="0"/>
                      </a:lnTo>
                      <a:lnTo>
                        <a:pt x="10" y="6"/>
                      </a:lnTo>
                      <a:lnTo>
                        <a:pt x="4" y="14"/>
                      </a:lnTo>
                      <a:lnTo>
                        <a:pt x="0" y="22"/>
                      </a:lnTo>
                      <a:lnTo>
                        <a:pt x="2" y="32"/>
                      </a:lnTo>
                      <a:lnTo>
                        <a:pt x="8" y="42"/>
                      </a:lnTo>
                      <a:lnTo>
                        <a:pt x="16" y="48"/>
                      </a:lnTo>
                      <a:lnTo>
                        <a:pt x="26" y="52"/>
                      </a:lnTo>
                      <a:lnTo>
                        <a:pt x="38" y="50"/>
                      </a:lnTo>
                      <a:lnTo>
                        <a:pt x="46" y="46"/>
                      </a:lnTo>
                      <a:lnTo>
                        <a:pt x="52" y="38"/>
                      </a:lnTo>
                      <a:lnTo>
                        <a:pt x="56" y="28"/>
                      </a:lnTo>
                      <a:lnTo>
                        <a:pt x="54" y="18"/>
                      </a:lnTo>
                      <a:lnTo>
                        <a:pt x="48" y="8"/>
                      </a:lnTo>
                      <a:close/>
                    </a:path>
                  </a:pathLst>
                </a:custGeom>
                <a:solidFill>
                  <a:srgbClr val="FFA300"/>
                </a:solidFill>
                <a:ln w="9525">
                  <a:noFill/>
                  <a:round/>
                  <a:headEnd/>
                  <a:tailEnd/>
                </a:ln>
              </p:spPr>
              <p:txBody>
                <a:bodyPr/>
                <a:lstStyle/>
                <a:p>
                  <a:endParaRPr lang="zh-TW" altLang="en-US"/>
                </a:p>
              </p:txBody>
            </p:sp>
            <p:sp>
              <p:nvSpPr>
                <p:cNvPr id="25112" name="Freeform 338"/>
                <p:cNvSpPr>
                  <a:spLocks/>
                </p:cNvSpPr>
                <p:nvPr/>
              </p:nvSpPr>
              <p:spPr bwMode="auto">
                <a:xfrm>
                  <a:off x="4564" y="3574"/>
                  <a:ext cx="54" cy="52"/>
                </a:xfrm>
                <a:custGeom>
                  <a:avLst/>
                  <a:gdLst>
                    <a:gd name="T0" fmla="*/ 46 w 54"/>
                    <a:gd name="T1" fmla="*/ 10 h 52"/>
                    <a:gd name="T2" fmla="*/ 46 w 54"/>
                    <a:gd name="T3" fmla="*/ 10 h 52"/>
                    <a:gd name="T4" fmla="*/ 38 w 54"/>
                    <a:gd name="T5" fmla="*/ 2 h 52"/>
                    <a:gd name="T6" fmla="*/ 28 w 54"/>
                    <a:gd name="T7" fmla="*/ 0 h 52"/>
                    <a:gd name="T8" fmla="*/ 18 w 54"/>
                    <a:gd name="T9" fmla="*/ 0 h 52"/>
                    <a:gd name="T10" fmla="*/ 8 w 54"/>
                    <a:gd name="T11" fmla="*/ 6 h 52"/>
                    <a:gd name="T12" fmla="*/ 8 w 54"/>
                    <a:gd name="T13" fmla="*/ 6 h 52"/>
                    <a:gd name="T14" fmla="*/ 2 w 54"/>
                    <a:gd name="T15" fmla="*/ 14 h 52"/>
                    <a:gd name="T16" fmla="*/ 0 w 54"/>
                    <a:gd name="T17" fmla="*/ 24 h 52"/>
                    <a:gd name="T18" fmla="*/ 0 w 54"/>
                    <a:gd name="T19" fmla="*/ 34 h 52"/>
                    <a:gd name="T20" fmla="*/ 6 w 54"/>
                    <a:gd name="T21" fmla="*/ 42 h 52"/>
                    <a:gd name="T22" fmla="*/ 6 w 54"/>
                    <a:gd name="T23" fmla="*/ 42 h 52"/>
                    <a:gd name="T24" fmla="*/ 16 w 54"/>
                    <a:gd name="T25" fmla="*/ 50 h 52"/>
                    <a:gd name="T26" fmla="*/ 26 w 54"/>
                    <a:gd name="T27" fmla="*/ 52 h 52"/>
                    <a:gd name="T28" fmla="*/ 36 w 54"/>
                    <a:gd name="T29" fmla="*/ 52 h 52"/>
                    <a:gd name="T30" fmla="*/ 44 w 54"/>
                    <a:gd name="T31" fmla="*/ 46 h 52"/>
                    <a:gd name="T32" fmla="*/ 44 w 54"/>
                    <a:gd name="T33" fmla="*/ 46 h 52"/>
                    <a:gd name="T34" fmla="*/ 52 w 54"/>
                    <a:gd name="T35" fmla="*/ 38 h 52"/>
                    <a:gd name="T36" fmla="*/ 54 w 54"/>
                    <a:gd name="T37" fmla="*/ 28 h 52"/>
                    <a:gd name="T38" fmla="*/ 52 w 54"/>
                    <a:gd name="T39" fmla="*/ 18 h 52"/>
                    <a:gd name="T40" fmla="*/ 46 w 54"/>
                    <a:gd name="T41" fmla="*/ 10 h 52"/>
                    <a:gd name="T42" fmla="*/ 46 w 54"/>
                    <a:gd name="T43" fmla="*/ 1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52"/>
                    <a:gd name="T68" fmla="*/ 54 w 54"/>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52">
                      <a:moveTo>
                        <a:pt x="46" y="10"/>
                      </a:moveTo>
                      <a:lnTo>
                        <a:pt x="46" y="10"/>
                      </a:lnTo>
                      <a:lnTo>
                        <a:pt x="38" y="2"/>
                      </a:lnTo>
                      <a:lnTo>
                        <a:pt x="28" y="0"/>
                      </a:lnTo>
                      <a:lnTo>
                        <a:pt x="18" y="0"/>
                      </a:lnTo>
                      <a:lnTo>
                        <a:pt x="8" y="6"/>
                      </a:lnTo>
                      <a:lnTo>
                        <a:pt x="2" y="14"/>
                      </a:lnTo>
                      <a:lnTo>
                        <a:pt x="0" y="24"/>
                      </a:lnTo>
                      <a:lnTo>
                        <a:pt x="0" y="34"/>
                      </a:lnTo>
                      <a:lnTo>
                        <a:pt x="6" y="42"/>
                      </a:lnTo>
                      <a:lnTo>
                        <a:pt x="16" y="50"/>
                      </a:lnTo>
                      <a:lnTo>
                        <a:pt x="26" y="52"/>
                      </a:lnTo>
                      <a:lnTo>
                        <a:pt x="36" y="52"/>
                      </a:lnTo>
                      <a:lnTo>
                        <a:pt x="44" y="46"/>
                      </a:lnTo>
                      <a:lnTo>
                        <a:pt x="52" y="38"/>
                      </a:lnTo>
                      <a:lnTo>
                        <a:pt x="54" y="28"/>
                      </a:lnTo>
                      <a:lnTo>
                        <a:pt x="52" y="18"/>
                      </a:lnTo>
                      <a:lnTo>
                        <a:pt x="46" y="10"/>
                      </a:lnTo>
                      <a:close/>
                    </a:path>
                  </a:pathLst>
                </a:custGeom>
                <a:solidFill>
                  <a:srgbClr val="FFBF00"/>
                </a:solidFill>
                <a:ln w="9525">
                  <a:noFill/>
                  <a:round/>
                  <a:headEnd/>
                  <a:tailEnd/>
                </a:ln>
              </p:spPr>
              <p:txBody>
                <a:bodyPr/>
                <a:lstStyle/>
                <a:p>
                  <a:endParaRPr lang="zh-TW" altLang="en-US"/>
                </a:p>
              </p:txBody>
            </p:sp>
            <p:sp>
              <p:nvSpPr>
                <p:cNvPr id="25113" name="Freeform 339"/>
                <p:cNvSpPr>
                  <a:spLocks/>
                </p:cNvSpPr>
                <p:nvPr/>
              </p:nvSpPr>
              <p:spPr bwMode="auto">
                <a:xfrm>
                  <a:off x="4634" y="3520"/>
                  <a:ext cx="74" cy="72"/>
                </a:xfrm>
                <a:custGeom>
                  <a:avLst/>
                  <a:gdLst>
                    <a:gd name="T0" fmla="*/ 64 w 74"/>
                    <a:gd name="T1" fmla="*/ 14 h 72"/>
                    <a:gd name="T2" fmla="*/ 64 w 74"/>
                    <a:gd name="T3" fmla="*/ 14 h 72"/>
                    <a:gd name="T4" fmla="*/ 58 w 74"/>
                    <a:gd name="T5" fmla="*/ 8 h 72"/>
                    <a:gd name="T6" fmla="*/ 52 w 74"/>
                    <a:gd name="T7" fmla="*/ 4 h 72"/>
                    <a:gd name="T8" fmla="*/ 44 w 74"/>
                    <a:gd name="T9" fmla="*/ 2 h 72"/>
                    <a:gd name="T10" fmla="*/ 38 w 74"/>
                    <a:gd name="T11" fmla="*/ 0 h 72"/>
                    <a:gd name="T12" fmla="*/ 30 w 74"/>
                    <a:gd name="T13" fmla="*/ 0 h 72"/>
                    <a:gd name="T14" fmla="*/ 24 w 74"/>
                    <a:gd name="T15" fmla="*/ 2 h 72"/>
                    <a:gd name="T16" fmla="*/ 18 w 74"/>
                    <a:gd name="T17" fmla="*/ 4 h 72"/>
                    <a:gd name="T18" fmla="*/ 12 w 74"/>
                    <a:gd name="T19" fmla="*/ 8 h 72"/>
                    <a:gd name="T20" fmla="*/ 12 w 74"/>
                    <a:gd name="T21" fmla="*/ 8 h 72"/>
                    <a:gd name="T22" fmla="*/ 6 w 74"/>
                    <a:gd name="T23" fmla="*/ 14 h 72"/>
                    <a:gd name="T24" fmla="*/ 2 w 74"/>
                    <a:gd name="T25" fmla="*/ 20 h 72"/>
                    <a:gd name="T26" fmla="*/ 0 w 74"/>
                    <a:gd name="T27" fmla="*/ 26 h 72"/>
                    <a:gd name="T28" fmla="*/ 0 w 74"/>
                    <a:gd name="T29" fmla="*/ 34 h 72"/>
                    <a:gd name="T30" fmla="*/ 0 w 74"/>
                    <a:gd name="T31" fmla="*/ 40 h 72"/>
                    <a:gd name="T32" fmla="*/ 2 w 74"/>
                    <a:gd name="T33" fmla="*/ 48 h 72"/>
                    <a:gd name="T34" fmla="*/ 4 w 74"/>
                    <a:gd name="T35" fmla="*/ 54 h 72"/>
                    <a:gd name="T36" fmla="*/ 8 w 74"/>
                    <a:gd name="T37" fmla="*/ 60 h 72"/>
                    <a:gd name="T38" fmla="*/ 8 w 74"/>
                    <a:gd name="T39" fmla="*/ 60 h 72"/>
                    <a:gd name="T40" fmla="*/ 14 w 74"/>
                    <a:gd name="T41" fmla="*/ 64 h 72"/>
                    <a:gd name="T42" fmla="*/ 20 w 74"/>
                    <a:gd name="T43" fmla="*/ 68 h 72"/>
                    <a:gd name="T44" fmla="*/ 28 w 74"/>
                    <a:gd name="T45" fmla="*/ 72 h 72"/>
                    <a:gd name="T46" fmla="*/ 34 w 74"/>
                    <a:gd name="T47" fmla="*/ 72 h 72"/>
                    <a:gd name="T48" fmla="*/ 42 w 74"/>
                    <a:gd name="T49" fmla="*/ 72 h 72"/>
                    <a:gd name="T50" fmla="*/ 48 w 74"/>
                    <a:gd name="T51" fmla="*/ 72 h 72"/>
                    <a:gd name="T52" fmla="*/ 56 w 74"/>
                    <a:gd name="T53" fmla="*/ 68 h 72"/>
                    <a:gd name="T54" fmla="*/ 62 w 74"/>
                    <a:gd name="T55" fmla="*/ 64 h 72"/>
                    <a:gd name="T56" fmla="*/ 62 w 74"/>
                    <a:gd name="T57" fmla="*/ 64 h 72"/>
                    <a:gd name="T58" fmla="*/ 66 w 74"/>
                    <a:gd name="T59" fmla="*/ 60 h 72"/>
                    <a:gd name="T60" fmla="*/ 70 w 74"/>
                    <a:gd name="T61" fmla="*/ 54 h 72"/>
                    <a:gd name="T62" fmla="*/ 72 w 74"/>
                    <a:gd name="T63" fmla="*/ 46 h 72"/>
                    <a:gd name="T64" fmla="*/ 74 w 74"/>
                    <a:gd name="T65" fmla="*/ 40 h 72"/>
                    <a:gd name="T66" fmla="*/ 74 w 74"/>
                    <a:gd name="T67" fmla="*/ 34 h 72"/>
                    <a:gd name="T68" fmla="*/ 72 w 74"/>
                    <a:gd name="T69" fmla="*/ 26 h 72"/>
                    <a:gd name="T70" fmla="*/ 68 w 74"/>
                    <a:gd name="T71" fmla="*/ 20 h 72"/>
                    <a:gd name="T72" fmla="*/ 64 w 74"/>
                    <a:gd name="T73" fmla="*/ 14 h 72"/>
                    <a:gd name="T74" fmla="*/ 64 w 74"/>
                    <a:gd name="T75" fmla="*/ 14 h 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4"/>
                    <a:gd name="T115" fmla="*/ 0 h 72"/>
                    <a:gd name="T116" fmla="*/ 74 w 74"/>
                    <a:gd name="T117" fmla="*/ 72 h 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4" h="72">
                      <a:moveTo>
                        <a:pt x="64" y="14"/>
                      </a:moveTo>
                      <a:lnTo>
                        <a:pt x="64" y="14"/>
                      </a:lnTo>
                      <a:lnTo>
                        <a:pt x="58" y="8"/>
                      </a:lnTo>
                      <a:lnTo>
                        <a:pt x="52" y="4"/>
                      </a:lnTo>
                      <a:lnTo>
                        <a:pt x="44" y="2"/>
                      </a:lnTo>
                      <a:lnTo>
                        <a:pt x="38" y="0"/>
                      </a:lnTo>
                      <a:lnTo>
                        <a:pt x="30" y="0"/>
                      </a:lnTo>
                      <a:lnTo>
                        <a:pt x="24" y="2"/>
                      </a:lnTo>
                      <a:lnTo>
                        <a:pt x="18" y="4"/>
                      </a:lnTo>
                      <a:lnTo>
                        <a:pt x="12" y="8"/>
                      </a:lnTo>
                      <a:lnTo>
                        <a:pt x="6" y="14"/>
                      </a:lnTo>
                      <a:lnTo>
                        <a:pt x="2" y="20"/>
                      </a:lnTo>
                      <a:lnTo>
                        <a:pt x="0" y="26"/>
                      </a:lnTo>
                      <a:lnTo>
                        <a:pt x="0" y="34"/>
                      </a:lnTo>
                      <a:lnTo>
                        <a:pt x="0" y="40"/>
                      </a:lnTo>
                      <a:lnTo>
                        <a:pt x="2" y="48"/>
                      </a:lnTo>
                      <a:lnTo>
                        <a:pt x="4" y="54"/>
                      </a:lnTo>
                      <a:lnTo>
                        <a:pt x="8" y="60"/>
                      </a:lnTo>
                      <a:lnTo>
                        <a:pt x="14" y="64"/>
                      </a:lnTo>
                      <a:lnTo>
                        <a:pt x="20" y="68"/>
                      </a:lnTo>
                      <a:lnTo>
                        <a:pt x="28" y="72"/>
                      </a:lnTo>
                      <a:lnTo>
                        <a:pt x="34" y="72"/>
                      </a:lnTo>
                      <a:lnTo>
                        <a:pt x="42" y="72"/>
                      </a:lnTo>
                      <a:lnTo>
                        <a:pt x="48" y="72"/>
                      </a:lnTo>
                      <a:lnTo>
                        <a:pt x="56" y="68"/>
                      </a:lnTo>
                      <a:lnTo>
                        <a:pt x="62" y="64"/>
                      </a:lnTo>
                      <a:lnTo>
                        <a:pt x="66" y="60"/>
                      </a:lnTo>
                      <a:lnTo>
                        <a:pt x="70" y="54"/>
                      </a:lnTo>
                      <a:lnTo>
                        <a:pt x="72" y="46"/>
                      </a:lnTo>
                      <a:lnTo>
                        <a:pt x="74" y="40"/>
                      </a:lnTo>
                      <a:lnTo>
                        <a:pt x="74" y="34"/>
                      </a:lnTo>
                      <a:lnTo>
                        <a:pt x="72" y="26"/>
                      </a:lnTo>
                      <a:lnTo>
                        <a:pt x="68" y="20"/>
                      </a:lnTo>
                      <a:lnTo>
                        <a:pt x="64" y="14"/>
                      </a:lnTo>
                      <a:close/>
                    </a:path>
                  </a:pathLst>
                </a:custGeom>
                <a:solidFill>
                  <a:srgbClr val="FFBF00"/>
                </a:solidFill>
                <a:ln w="9525">
                  <a:noFill/>
                  <a:round/>
                  <a:headEnd/>
                  <a:tailEnd/>
                </a:ln>
              </p:spPr>
              <p:txBody>
                <a:bodyPr/>
                <a:lstStyle/>
                <a:p>
                  <a:endParaRPr lang="zh-TW" altLang="en-US"/>
                </a:p>
              </p:txBody>
            </p:sp>
            <p:sp>
              <p:nvSpPr>
                <p:cNvPr id="25114" name="Freeform 340"/>
                <p:cNvSpPr>
                  <a:spLocks/>
                </p:cNvSpPr>
                <p:nvPr/>
              </p:nvSpPr>
              <p:spPr bwMode="auto">
                <a:xfrm>
                  <a:off x="4628" y="3596"/>
                  <a:ext cx="42" cy="42"/>
                </a:xfrm>
                <a:custGeom>
                  <a:avLst/>
                  <a:gdLst>
                    <a:gd name="T0" fmla="*/ 36 w 42"/>
                    <a:gd name="T1" fmla="*/ 8 h 42"/>
                    <a:gd name="T2" fmla="*/ 36 w 42"/>
                    <a:gd name="T3" fmla="*/ 8 h 42"/>
                    <a:gd name="T4" fmla="*/ 30 w 42"/>
                    <a:gd name="T5" fmla="*/ 2 h 42"/>
                    <a:gd name="T6" fmla="*/ 22 w 42"/>
                    <a:gd name="T7" fmla="*/ 0 h 42"/>
                    <a:gd name="T8" fmla="*/ 14 w 42"/>
                    <a:gd name="T9" fmla="*/ 2 h 42"/>
                    <a:gd name="T10" fmla="*/ 6 w 42"/>
                    <a:gd name="T11" fmla="*/ 4 h 42"/>
                    <a:gd name="T12" fmla="*/ 6 w 42"/>
                    <a:gd name="T13" fmla="*/ 4 h 42"/>
                    <a:gd name="T14" fmla="*/ 2 w 42"/>
                    <a:gd name="T15" fmla="*/ 12 h 42"/>
                    <a:gd name="T16" fmla="*/ 0 w 42"/>
                    <a:gd name="T17" fmla="*/ 18 h 42"/>
                    <a:gd name="T18" fmla="*/ 2 w 42"/>
                    <a:gd name="T19" fmla="*/ 26 h 42"/>
                    <a:gd name="T20" fmla="*/ 6 w 42"/>
                    <a:gd name="T21" fmla="*/ 34 h 42"/>
                    <a:gd name="T22" fmla="*/ 6 w 42"/>
                    <a:gd name="T23" fmla="*/ 34 h 42"/>
                    <a:gd name="T24" fmla="*/ 12 w 42"/>
                    <a:gd name="T25" fmla="*/ 38 h 42"/>
                    <a:gd name="T26" fmla="*/ 20 w 42"/>
                    <a:gd name="T27" fmla="*/ 42 h 42"/>
                    <a:gd name="T28" fmla="*/ 28 w 42"/>
                    <a:gd name="T29" fmla="*/ 40 h 42"/>
                    <a:gd name="T30" fmla="*/ 36 w 42"/>
                    <a:gd name="T31" fmla="*/ 36 h 42"/>
                    <a:gd name="T32" fmla="*/ 36 w 42"/>
                    <a:gd name="T33" fmla="*/ 36 h 42"/>
                    <a:gd name="T34" fmla="*/ 40 w 42"/>
                    <a:gd name="T35" fmla="*/ 30 h 42"/>
                    <a:gd name="T36" fmla="*/ 42 w 42"/>
                    <a:gd name="T37" fmla="*/ 22 h 42"/>
                    <a:gd name="T38" fmla="*/ 40 w 42"/>
                    <a:gd name="T39" fmla="*/ 14 h 42"/>
                    <a:gd name="T40" fmla="*/ 36 w 42"/>
                    <a:gd name="T41" fmla="*/ 8 h 42"/>
                    <a:gd name="T42" fmla="*/ 36 w 42"/>
                    <a:gd name="T43" fmla="*/ 8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42"/>
                    <a:gd name="T68" fmla="*/ 42 w 42"/>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42">
                      <a:moveTo>
                        <a:pt x="36" y="8"/>
                      </a:moveTo>
                      <a:lnTo>
                        <a:pt x="36" y="8"/>
                      </a:lnTo>
                      <a:lnTo>
                        <a:pt x="30" y="2"/>
                      </a:lnTo>
                      <a:lnTo>
                        <a:pt x="22" y="0"/>
                      </a:lnTo>
                      <a:lnTo>
                        <a:pt x="14" y="2"/>
                      </a:lnTo>
                      <a:lnTo>
                        <a:pt x="6" y="4"/>
                      </a:lnTo>
                      <a:lnTo>
                        <a:pt x="2" y="12"/>
                      </a:lnTo>
                      <a:lnTo>
                        <a:pt x="0" y="18"/>
                      </a:lnTo>
                      <a:lnTo>
                        <a:pt x="2" y="26"/>
                      </a:lnTo>
                      <a:lnTo>
                        <a:pt x="6" y="34"/>
                      </a:lnTo>
                      <a:lnTo>
                        <a:pt x="12" y="38"/>
                      </a:lnTo>
                      <a:lnTo>
                        <a:pt x="20" y="42"/>
                      </a:lnTo>
                      <a:lnTo>
                        <a:pt x="28" y="40"/>
                      </a:lnTo>
                      <a:lnTo>
                        <a:pt x="36" y="36"/>
                      </a:lnTo>
                      <a:lnTo>
                        <a:pt x="40" y="30"/>
                      </a:lnTo>
                      <a:lnTo>
                        <a:pt x="42" y="22"/>
                      </a:lnTo>
                      <a:lnTo>
                        <a:pt x="40" y="14"/>
                      </a:lnTo>
                      <a:lnTo>
                        <a:pt x="36" y="8"/>
                      </a:lnTo>
                      <a:close/>
                    </a:path>
                  </a:pathLst>
                </a:custGeom>
                <a:solidFill>
                  <a:srgbClr val="FFBF00"/>
                </a:solidFill>
                <a:ln w="9525">
                  <a:noFill/>
                  <a:round/>
                  <a:headEnd/>
                  <a:tailEnd/>
                </a:ln>
              </p:spPr>
              <p:txBody>
                <a:bodyPr/>
                <a:lstStyle/>
                <a:p>
                  <a:endParaRPr lang="zh-TW" altLang="en-US"/>
                </a:p>
              </p:txBody>
            </p:sp>
            <p:sp>
              <p:nvSpPr>
                <p:cNvPr id="25115" name="Freeform 341"/>
                <p:cNvSpPr>
                  <a:spLocks/>
                </p:cNvSpPr>
                <p:nvPr/>
              </p:nvSpPr>
              <p:spPr bwMode="auto">
                <a:xfrm>
                  <a:off x="4572" y="3542"/>
                  <a:ext cx="42" cy="42"/>
                </a:xfrm>
                <a:custGeom>
                  <a:avLst/>
                  <a:gdLst>
                    <a:gd name="T0" fmla="*/ 38 w 42"/>
                    <a:gd name="T1" fmla="*/ 8 h 42"/>
                    <a:gd name="T2" fmla="*/ 38 w 42"/>
                    <a:gd name="T3" fmla="*/ 8 h 42"/>
                    <a:gd name="T4" fmla="*/ 30 w 42"/>
                    <a:gd name="T5" fmla="*/ 2 h 42"/>
                    <a:gd name="T6" fmla="*/ 22 w 42"/>
                    <a:gd name="T7" fmla="*/ 0 h 42"/>
                    <a:gd name="T8" fmla="*/ 14 w 42"/>
                    <a:gd name="T9" fmla="*/ 2 h 42"/>
                    <a:gd name="T10" fmla="*/ 8 w 42"/>
                    <a:gd name="T11" fmla="*/ 6 h 42"/>
                    <a:gd name="T12" fmla="*/ 8 w 42"/>
                    <a:gd name="T13" fmla="*/ 6 h 42"/>
                    <a:gd name="T14" fmla="*/ 2 w 42"/>
                    <a:gd name="T15" fmla="*/ 12 h 42"/>
                    <a:gd name="T16" fmla="*/ 0 w 42"/>
                    <a:gd name="T17" fmla="*/ 20 h 42"/>
                    <a:gd name="T18" fmla="*/ 2 w 42"/>
                    <a:gd name="T19" fmla="*/ 26 h 42"/>
                    <a:gd name="T20" fmla="*/ 6 w 42"/>
                    <a:gd name="T21" fmla="*/ 34 h 42"/>
                    <a:gd name="T22" fmla="*/ 6 w 42"/>
                    <a:gd name="T23" fmla="*/ 34 h 42"/>
                    <a:gd name="T24" fmla="*/ 12 w 42"/>
                    <a:gd name="T25" fmla="*/ 40 h 42"/>
                    <a:gd name="T26" fmla="*/ 20 w 42"/>
                    <a:gd name="T27" fmla="*/ 42 h 42"/>
                    <a:gd name="T28" fmla="*/ 28 w 42"/>
                    <a:gd name="T29" fmla="*/ 40 h 42"/>
                    <a:gd name="T30" fmla="*/ 36 w 42"/>
                    <a:gd name="T31" fmla="*/ 36 h 42"/>
                    <a:gd name="T32" fmla="*/ 36 w 42"/>
                    <a:gd name="T33" fmla="*/ 36 h 42"/>
                    <a:gd name="T34" fmla="*/ 40 w 42"/>
                    <a:gd name="T35" fmla="*/ 30 h 42"/>
                    <a:gd name="T36" fmla="*/ 42 w 42"/>
                    <a:gd name="T37" fmla="*/ 22 h 42"/>
                    <a:gd name="T38" fmla="*/ 42 w 42"/>
                    <a:gd name="T39" fmla="*/ 16 h 42"/>
                    <a:gd name="T40" fmla="*/ 38 w 42"/>
                    <a:gd name="T41" fmla="*/ 8 h 42"/>
                    <a:gd name="T42" fmla="*/ 38 w 42"/>
                    <a:gd name="T43" fmla="*/ 8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42"/>
                    <a:gd name="T68" fmla="*/ 42 w 42"/>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42">
                      <a:moveTo>
                        <a:pt x="38" y="8"/>
                      </a:moveTo>
                      <a:lnTo>
                        <a:pt x="38" y="8"/>
                      </a:lnTo>
                      <a:lnTo>
                        <a:pt x="30" y="2"/>
                      </a:lnTo>
                      <a:lnTo>
                        <a:pt x="22" y="0"/>
                      </a:lnTo>
                      <a:lnTo>
                        <a:pt x="14" y="2"/>
                      </a:lnTo>
                      <a:lnTo>
                        <a:pt x="8" y="6"/>
                      </a:lnTo>
                      <a:lnTo>
                        <a:pt x="2" y="12"/>
                      </a:lnTo>
                      <a:lnTo>
                        <a:pt x="0" y="20"/>
                      </a:lnTo>
                      <a:lnTo>
                        <a:pt x="2" y="26"/>
                      </a:lnTo>
                      <a:lnTo>
                        <a:pt x="6" y="34"/>
                      </a:lnTo>
                      <a:lnTo>
                        <a:pt x="12" y="40"/>
                      </a:lnTo>
                      <a:lnTo>
                        <a:pt x="20" y="42"/>
                      </a:lnTo>
                      <a:lnTo>
                        <a:pt x="28" y="40"/>
                      </a:lnTo>
                      <a:lnTo>
                        <a:pt x="36" y="36"/>
                      </a:lnTo>
                      <a:lnTo>
                        <a:pt x="40" y="30"/>
                      </a:lnTo>
                      <a:lnTo>
                        <a:pt x="42" y="22"/>
                      </a:lnTo>
                      <a:lnTo>
                        <a:pt x="42" y="16"/>
                      </a:lnTo>
                      <a:lnTo>
                        <a:pt x="38" y="8"/>
                      </a:lnTo>
                      <a:close/>
                    </a:path>
                  </a:pathLst>
                </a:custGeom>
                <a:solidFill>
                  <a:srgbClr val="FFBF00"/>
                </a:solidFill>
                <a:ln w="9525">
                  <a:noFill/>
                  <a:round/>
                  <a:headEnd/>
                  <a:tailEnd/>
                </a:ln>
              </p:spPr>
              <p:txBody>
                <a:bodyPr/>
                <a:lstStyle/>
                <a:p>
                  <a:endParaRPr lang="zh-TW" altLang="en-US"/>
                </a:p>
              </p:txBody>
            </p:sp>
            <p:sp>
              <p:nvSpPr>
                <p:cNvPr id="25116" name="Freeform 342"/>
                <p:cNvSpPr>
                  <a:spLocks/>
                </p:cNvSpPr>
                <p:nvPr/>
              </p:nvSpPr>
              <p:spPr bwMode="auto">
                <a:xfrm>
                  <a:off x="4624" y="3564"/>
                  <a:ext cx="42" cy="40"/>
                </a:xfrm>
                <a:custGeom>
                  <a:avLst/>
                  <a:gdLst>
                    <a:gd name="T0" fmla="*/ 36 w 42"/>
                    <a:gd name="T1" fmla="*/ 6 h 40"/>
                    <a:gd name="T2" fmla="*/ 36 w 42"/>
                    <a:gd name="T3" fmla="*/ 6 h 40"/>
                    <a:gd name="T4" fmla="*/ 30 w 42"/>
                    <a:gd name="T5" fmla="*/ 2 h 40"/>
                    <a:gd name="T6" fmla="*/ 22 w 42"/>
                    <a:gd name="T7" fmla="*/ 0 h 40"/>
                    <a:gd name="T8" fmla="*/ 14 w 42"/>
                    <a:gd name="T9" fmla="*/ 0 h 40"/>
                    <a:gd name="T10" fmla="*/ 6 w 42"/>
                    <a:gd name="T11" fmla="*/ 4 h 40"/>
                    <a:gd name="T12" fmla="*/ 6 w 42"/>
                    <a:gd name="T13" fmla="*/ 4 h 40"/>
                    <a:gd name="T14" fmla="*/ 2 w 42"/>
                    <a:gd name="T15" fmla="*/ 10 h 40"/>
                    <a:gd name="T16" fmla="*/ 0 w 42"/>
                    <a:gd name="T17" fmla="*/ 18 h 40"/>
                    <a:gd name="T18" fmla="*/ 0 w 42"/>
                    <a:gd name="T19" fmla="*/ 26 h 40"/>
                    <a:gd name="T20" fmla="*/ 6 w 42"/>
                    <a:gd name="T21" fmla="*/ 32 h 40"/>
                    <a:gd name="T22" fmla="*/ 6 w 42"/>
                    <a:gd name="T23" fmla="*/ 32 h 40"/>
                    <a:gd name="T24" fmla="*/ 12 w 42"/>
                    <a:gd name="T25" fmla="*/ 38 h 40"/>
                    <a:gd name="T26" fmla="*/ 20 w 42"/>
                    <a:gd name="T27" fmla="*/ 40 h 40"/>
                    <a:gd name="T28" fmla="*/ 28 w 42"/>
                    <a:gd name="T29" fmla="*/ 40 h 40"/>
                    <a:gd name="T30" fmla="*/ 34 w 42"/>
                    <a:gd name="T31" fmla="*/ 36 h 40"/>
                    <a:gd name="T32" fmla="*/ 34 w 42"/>
                    <a:gd name="T33" fmla="*/ 36 h 40"/>
                    <a:gd name="T34" fmla="*/ 40 w 42"/>
                    <a:gd name="T35" fmla="*/ 30 h 40"/>
                    <a:gd name="T36" fmla="*/ 42 w 42"/>
                    <a:gd name="T37" fmla="*/ 22 h 40"/>
                    <a:gd name="T38" fmla="*/ 40 w 42"/>
                    <a:gd name="T39" fmla="*/ 14 h 40"/>
                    <a:gd name="T40" fmla="*/ 36 w 42"/>
                    <a:gd name="T41" fmla="*/ 6 h 40"/>
                    <a:gd name="T42" fmla="*/ 36 w 42"/>
                    <a:gd name="T43" fmla="*/ 6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40"/>
                    <a:gd name="T68" fmla="*/ 42 w 42"/>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40">
                      <a:moveTo>
                        <a:pt x="36" y="6"/>
                      </a:moveTo>
                      <a:lnTo>
                        <a:pt x="36" y="6"/>
                      </a:lnTo>
                      <a:lnTo>
                        <a:pt x="30" y="2"/>
                      </a:lnTo>
                      <a:lnTo>
                        <a:pt x="22" y="0"/>
                      </a:lnTo>
                      <a:lnTo>
                        <a:pt x="14" y="0"/>
                      </a:lnTo>
                      <a:lnTo>
                        <a:pt x="6" y="4"/>
                      </a:lnTo>
                      <a:lnTo>
                        <a:pt x="2" y="10"/>
                      </a:lnTo>
                      <a:lnTo>
                        <a:pt x="0" y="18"/>
                      </a:lnTo>
                      <a:lnTo>
                        <a:pt x="0" y="26"/>
                      </a:lnTo>
                      <a:lnTo>
                        <a:pt x="6" y="32"/>
                      </a:lnTo>
                      <a:lnTo>
                        <a:pt x="12" y="38"/>
                      </a:lnTo>
                      <a:lnTo>
                        <a:pt x="20" y="40"/>
                      </a:lnTo>
                      <a:lnTo>
                        <a:pt x="28" y="40"/>
                      </a:lnTo>
                      <a:lnTo>
                        <a:pt x="34" y="36"/>
                      </a:lnTo>
                      <a:lnTo>
                        <a:pt x="40" y="30"/>
                      </a:lnTo>
                      <a:lnTo>
                        <a:pt x="42" y="22"/>
                      </a:lnTo>
                      <a:lnTo>
                        <a:pt x="40" y="14"/>
                      </a:lnTo>
                      <a:lnTo>
                        <a:pt x="36" y="6"/>
                      </a:lnTo>
                      <a:close/>
                    </a:path>
                  </a:pathLst>
                </a:custGeom>
                <a:solidFill>
                  <a:srgbClr val="FFBF00"/>
                </a:solidFill>
                <a:ln w="9525">
                  <a:noFill/>
                  <a:round/>
                  <a:headEnd/>
                  <a:tailEnd/>
                </a:ln>
              </p:spPr>
              <p:txBody>
                <a:bodyPr/>
                <a:lstStyle/>
                <a:p>
                  <a:endParaRPr lang="zh-TW" altLang="en-US"/>
                </a:p>
              </p:txBody>
            </p:sp>
            <p:sp>
              <p:nvSpPr>
                <p:cNvPr id="25117" name="Freeform 343"/>
                <p:cNvSpPr>
                  <a:spLocks/>
                </p:cNvSpPr>
                <p:nvPr/>
              </p:nvSpPr>
              <p:spPr bwMode="auto">
                <a:xfrm>
                  <a:off x="4580" y="3578"/>
                  <a:ext cx="54" cy="52"/>
                </a:xfrm>
                <a:custGeom>
                  <a:avLst/>
                  <a:gdLst>
                    <a:gd name="T0" fmla="*/ 48 w 54"/>
                    <a:gd name="T1" fmla="*/ 10 h 52"/>
                    <a:gd name="T2" fmla="*/ 48 w 54"/>
                    <a:gd name="T3" fmla="*/ 10 h 52"/>
                    <a:gd name="T4" fmla="*/ 38 w 54"/>
                    <a:gd name="T5" fmla="*/ 2 h 52"/>
                    <a:gd name="T6" fmla="*/ 28 w 54"/>
                    <a:gd name="T7" fmla="*/ 0 h 52"/>
                    <a:gd name="T8" fmla="*/ 18 w 54"/>
                    <a:gd name="T9" fmla="*/ 0 h 52"/>
                    <a:gd name="T10" fmla="*/ 8 w 54"/>
                    <a:gd name="T11" fmla="*/ 6 h 52"/>
                    <a:gd name="T12" fmla="*/ 8 w 54"/>
                    <a:gd name="T13" fmla="*/ 6 h 52"/>
                    <a:gd name="T14" fmla="*/ 2 w 54"/>
                    <a:gd name="T15" fmla="*/ 14 h 52"/>
                    <a:gd name="T16" fmla="*/ 0 w 54"/>
                    <a:gd name="T17" fmla="*/ 24 h 52"/>
                    <a:gd name="T18" fmla="*/ 2 w 54"/>
                    <a:gd name="T19" fmla="*/ 34 h 52"/>
                    <a:gd name="T20" fmla="*/ 8 w 54"/>
                    <a:gd name="T21" fmla="*/ 42 h 52"/>
                    <a:gd name="T22" fmla="*/ 8 w 54"/>
                    <a:gd name="T23" fmla="*/ 42 h 52"/>
                    <a:gd name="T24" fmla="*/ 16 w 54"/>
                    <a:gd name="T25" fmla="*/ 50 h 52"/>
                    <a:gd name="T26" fmla="*/ 26 w 54"/>
                    <a:gd name="T27" fmla="*/ 52 h 52"/>
                    <a:gd name="T28" fmla="*/ 36 w 54"/>
                    <a:gd name="T29" fmla="*/ 52 h 52"/>
                    <a:gd name="T30" fmla="*/ 46 w 54"/>
                    <a:gd name="T31" fmla="*/ 46 h 52"/>
                    <a:gd name="T32" fmla="*/ 46 w 54"/>
                    <a:gd name="T33" fmla="*/ 46 h 52"/>
                    <a:gd name="T34" fmla="*/ 52 w 54"/>
                    <a:gd name="T35" fmla="*/ 38 h 52"/>
                    <a:gd name="T36" fmla="*/ 54 w 54"/>
                    <a:gd name="T37" fmla="*/ 28 h 52"/>
                    <a:gd name="T38" fmla="*/ 54 w 54"/>
                    <a:gd name="T39" fmla="*/ 18 h 52"/>
                    <a:gd name="T40" fmla="*/ 48 w 54"/>
                    <a:gd name="T41" fmla="*/ 10 h 52"/>
                    <a:gd name="T42" fmla="*/ 48 w 54"/>
                    <a:gd name="T43" fmla="*/ 1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52"/>
                    <a:gd name="T68" fmla="*/ 54 w 54"/>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52">
                      <a:moveTo>
                        <a:pt x="48" y="10"/>
                      </a:moveTo>
                      <a:lnTo>
                        <a:pt x="48" y="10"/>
                      </a:lnTo>
                      <a:lnTo>
                        <a:pt x="38" y="2"/>
                      </a:lnTo>
                      <a:lnTo>
                        <a:pt x="28" y="0"/>
                      </a:lnTo>
                      <a:lnTo>
                        <a:pt x="18" y="0"/>
                      </a:lnTo>
                      <a:lnTo>
                        <a:pt x="8" y="6"/>
                      </a:lnTo>
                      <a:lnTo>
                        <a:pt x="2" y="14"/>
                      </a:lnTo>
                      <a:lnTo>
                        <a:pt x="0" y="24"/>
                      </a:lnTo>
                      <a:lnTo>
                        <a:pt x="2" y="34"/>
                      </a:lnTo>
                      <a:lnTo>
                        <a:pt x="8" y="42"/>
                      </a:lnTo>
                      <a:lnTo>
                        <a:pt x="16" y="50"/>
                      </a:lnTo>
                      <a:lnTo>
                        <a:pt x="26" y="52"/>
                      </a:lnTo>
                      <a:lnTo>
                        <a:pt x="36" y="52"/>
                      </a:lnTo>
                      <a:lnTo>
                        <a:pt x="46" y="46"/>
                      </a:lnTo>
                      <a:lnTo>
                        <a:pt x="52" y="38"/>
                      </a:lnTo>
                      <a:lnTo>
                        <a:pt x="54" y="28"/>
                      </a:lnTo>
                      <a:lnTo>
                        <a:pt x="54" y="18"/>
                      </a:lnTo>
                      <a:lnTo>
                        <a:pt x="48" y="10"/>
                      </a:lnTo>
                      <a:close/>
                    </a:path>
                  </a:pathLst>
                </a:custGeom>
                <a:solidFill>
                  <a:srgbClr val="FFBF00"/>
                </a:solidFill>
                <a:ln w="9525">
                  <a:noFill/>
                  <a:round/>
                  <a:headEnd/>
                  <a:tailEnd/>
                </a:ln>
              </p:spPr>
              <p:txBody>
                <a:bodyPr/>
                <a:lstStyle/>
                <a:p>
                  <a:endParaRPr lang="zh-TW" altLang="en-US"/>
                </a:p>
              </p:txBody>
            </p:sp>
            <p:sp>
              <p:nvSpPr>
                <p:cNvPr id="25118" name="Freeform 344"/>
                <p:cNvSpPr>
                  <a:spLocks/>
                </p:cNvSpPr>
                <p:nvPr/>
              </p:nvSpPr>
              <p:spPr bwMode="auto">
                <a:xfrm>
                  <a:off x="4610" y="3554"/>
                  <a:ext cx="56" cy="52"/>
                </a:xfrm>
                <a:custGeom>
                  <a:avLst/>
                  <a:gdLst>
                    <a:gd name="T0" fmla="*/ 48 w 56"/>
                    <a:gd name="T1" fmla="*/ 10 h 52"/>
                    <a:gd name="T2" fmla="*/ 48 w 56"/>
                    <a:gd name="T3" fmla="*/ 10 h 52"/>
                    <a:gd name="T4" fmla="*/ 40 w 56"/>
                    <a:gd name="T5" fmla="*/ 4 h 52"/>
                    <a:gd name="T6" fmla="*/ 30 w 56"/>
                    <a:gd name="T7" fmla="*/ 0 h 52"/>
                    <a:gd name="T8" fmla="*/ 18 w 56"/>
                    <a:gd name="T9" fmla="*/ 2 h 52"/>
                    <a:gd name="T10" fmla="*/ 10 w 56"/>
                    <a:gd name="T11" fmla="*/ 6 h 52"/>
                    <a:gd name="T12" fmla="*/ 10 w 56"/>
                    <a:gd name="T13" fmla="*/ 6 h 52"/>
                    <a:gd name="T14" fmla="*/ 4 w 56"/>
                    <a:gd name="T15" fmla="*/ 14 h 52"/>
                    <a:gd name="T16" fmla="*/ 0 w 56"/>
                    <a:gd name="T17" fmla="*/ 24 h 52"/>
                    <a:gd name="T18" fmla="*/ 2 w 56"/>
                    <a:gd name="T19" fmla="*/ 34 h 52"/>
                    <a:gd name="T20" fmla="*/ 8 w 56"/>
                    <a:gd name="T21" fmla="*/ 44 h 52"/>
                    <a:gd name="T22" fmla="*/ 8 w 56"/>
                    <a:gd name="T23" fmla="*/ 44 h 52"/>
                    <a:gd name="T24" fmla="*/ 16 w 56"/>
                    <a:gd name="T25" fmla="*/ 50 h 52"/>
                    <a:gd name="T26" fmla="*/ 26 w 56"/>
                    <a:gd name="T27" fmla="*/ 52 h 52"/>
                    <a:gd name="T28" fmla="*/ 38 w 56"/>
                    <a:gd name="T29" fmla="*/ 52 h 52"/>
                    <a:gd name="T30" fmla="*/ 46 w 56"/>
                    <a:gd name="T31" fmla="*/ 46 h 52"/>
                    <a:gd name="T32" fmla="*/ 46 w 56"/>
                    <a:gd name="T33" fmla="*/ 46 h 52"/>
                    <a:gd name="T34" fmla="*/ 52 w 56"/>
                    <a:gd name="T35" fmla="*/ 38 h 52"/>
                    <a:gd name="T36" fmla="*/ 56 w 56"/>
                    <a:gd name="T37" fmla="*/ 28 h 52"/>
                    <a:gd name="T38" fmla="*/ 54 w 56"/>
                    <a:gd name="T39" fmla="*/ 18 h 52"/>
                    <a:gd name="T40" fmla="*/ 48 w 56"/>
                    <a:gd name="T41" fmla="*/ 10 h 52"/>
                    <a:gd name="T42" fmla="*/ 48 w 56"/>
                    <a:gd name="T43" fmla="*/ 1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6"/>
                    <a:gd name="T67" fmla="*/ 0 h 52"/>
                    <a:gd name="T68" fmla="*/ 56 w 56"/>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6" h="52">
                      <a:moveTo>
                        <a:pt x="48" y="10"/>
                      </a:moveTo>
                      <a:lnTo>
                        <a:pt x="48" y="10"/>
                      </a:lnTo>
                      <a:lnTo>
                        <a:pt x="40" y="4"/>
                      </a:lnTo>
                      <a:lnTo>
                        <a:pt x="30" y="0"/>
                      </a:lnTo>
                      <a:lnTo>
                        <a:pt x="18" y="2"/>
                      </a:lnTo>
                      <a:lnTo>
                        <a:pt x="10" y="6"/>
                      </a:lnTo>
                      <a:lnTo>
                        <a:pt x="4" y="14"/>
                      </a:lnTo>
                      <a:lnTo>
                        <a:pt x="0" y="24"/>
                      </a:lnTo>
                      <a:lnTo>
                        <a:pt x="2" y="34"/>
                      </a:lnTo>
                      <a:lnTo>
                        <a:pt x="8" y="44"/>
                      </a:lnTo>
                      <a:lnTo>
                        <a:pt x="16" y="50"/>
                      </a:lnTo>
                      <a:lnTo>
                        <a:pt x="26" y="52"/>
                      </a:lnTo>
                      <a:lnTo>
                        <a:pt x="38" y="52"/>
                      </a:lnTo>
                      <a:lnTo>
                        <a:pt x="46" y="46"/>
                      </a:lnTo>
                      <a:lnTo>
                        <a:pt x="52" y="38"/>
                      </a:lnTo>
                      <a:lnTo>
                        <a:pt x="56" y="28"/>
                      </a:lnTo>
                      <a:lnTo>
                        <a:pt x="54" y="18"/>
                      </a:lnTo>
                      <a:lnTo>
                        <a:pt x="48" y="10"/>
                      </a:lnTo>
                      <a:close/>
                    </a:path>
                  </a:pathLst>
                </a:custGeom>
                <a:solidFill>
                  <a:srgbClr val="FFBF00"/>
                </a:solidFill>
                <a:ln w="9525">
                  <a:noFill/>
                  <a:round/>
                  <a:headEnd/>
                  <a:tailEnd/>
                </a:ln>
              </p:spPr>
              <p:txBody>
                <a:bodyPr/>
                <a:lstStyle/>
                <a:p>
                  <a:endParaRPr lang="zh-TW" altLang="en-US"/>
                </a:p>
              </p:txBody>
            </p:sp>
            <p:sp>
              <p:nvSpPr>
                <p:cNvPr id="25119" name="Freeform 345"/>
                <p:cNvSpPr>
                  <a:spLocks/>
                </p:cNvSpPr>
                <p:nvPr/>
              </p:nvSpPr>
              <p:spPr bwMode="auto">
                <a:xfrm>
                  <a:off x="4562" y="3558"/>
                  <a:ext cx="40" cy="40"/>
                </a:xfrm>
                <a:custGeom>
                  <a:avLst/>
                  <a:gdLst>
                    <a:gd name="T0" fmla="*/ 26 w 40"/>
                    <a:gd name="T1" fmla="*/ 2 h 40"/>
                    <a:gd name="T2" fmla="*/ 26 w 40"/>
                    <a:gd name="T3" fmla="*/ 2 h 40"/>
                    <a:gd name="T4" fmla="*/ 32 w 40"/>
                    <a:gd name="T5" fmla="*/ 4 h 40"/>
                    <a:gd name="T6" fmla="*/ 38 w 40"/>
                    <a:gd name="T7" fmla="*/ 10 h 40"/>
                    <a:gd name="T8" fmla="*/ 40 w 40"/>
                    <a:gd name="T9" fmla="*/ 18 h 40"/>
                    <a:gd name="T10" fmla="*/ 40 w 40"/>
                    <a:gd name="T11" fmla="*/ 26 h 40"/>
                    <a:gd name="T12" fmla="*/ 40 w 40"/>
                    <a:gd name="T13" fmla="*/ 26 h 40"/>
                    <a:gd name="T14" fmla="*/ 36 w 40"/>
                    <a:gd name="T15" fmla="*/ 32 h 40"/>
                    <a:gd name="T16" fmla="*/ 30 w 40"/>
                    <a:gd name="T17" fmla="*/ 38 h 40"/>
                    <a:gd name="T18" fmla="*/ 22 w 40"/>
                    <a:gd name="T19" fmla="*/ 40 h 40"/>
                    <a:gd name="T20" fmla="*/ 14 w 40"/>
                    <a:gd name="T21" fmla="*/ 40 h 40"/>
                    <a:gd name="T22" fmla="*/ 14 w 40"/>
                    <a:gd name="T23" fmla="*/ 40 h 40"/>
                    <a:gd name="T24" fmla="*/ 8 w 40"/>
                    <a:gd name="T25" fmla="*/ 36 h 40"/>
                    <a:gd name="T26" fmla="*/ 2 w 40"/>
                    <a:gd name="T27" fmla="*/ 30 h 40"/>
                    <a:gd name="T28" fmla="*/ 0 w 40"/>
                    <a:gd name="T29" fmla="*/ 22 h 40"/>
                    <a:gd name="T30" fmla="*/ 0 w 40"/>
                    <a:gd name="T31" fmla="*/ 14 h 40"/>
                    <a:gd name="T32" fmla="*/ 0 w 40"/>
                    <a:gd name="T33" fmla="*/ 14 h 40"/>
                    <a:gd name="T34" fmla="*/ 4 w 40"/>
                    <a:gd name="T35" fmla="*/ 8 h 40"/>
                    <a:gd name="T36" fmla="*/ 10 w 40"/>
                    <a:gd name="T37" fmla="*/ 2 h 40"/>
                    <a:gd name="T38" fmla="*/ 16 w 40"/>
                    <a:gd name="T39" fmla="*/ 0 h 40"/>
                    <a:gd name="T40" fmla="*/ 26 w 40"/>
                    <a:gd name="T41" fmla="*/ 2 h 40"/>
                    <a:gd name="T42" fmla="*/ 26 w 40"/>
                    <a:gd name="T43" fmla="*/ 2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40"/>
                    <a:gd name="T68" fmla="*/ 40 w 40"/>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40">
                      <a:moveTo>
                        <a:pt x="26" y="2"/>
                      </a:moveTo>
                      <a:lnTo>
                        <a:pt x="26" y="2"/>
                      </a:lnTo>
                      <a:lnTo>
                        <a:pt x="32" y="4"/>
                      </a:lnTo>
                      <a:lnTo>
                        <a:pt x="38" y="10"/>
                      </a:lnTo>
                      <a:lnTo>
                        <a:pt x="40" y="18"/>
                      </a:lnTo>
                      <a:lnTo>
                        <a:pt x="40" y="26"/>
                      </a:lnTo>
                      <a:lnTo>
                        <a:pt x="36" y="32"/>
                      </a:lnTo>
                      <a:lnTo>
                        <a:pt x="30" y="38"/>
                      </a:lnTo>
                      <a:lnTo>
                        <a:pt x="22" y="40"/>
                      </a:lnTo>
                      <a:lnTo>
                        <a:pt x="14" y="40"/>
                      </a:lnTo>
                      <a:lnTo>
                        <a:pt x="8" y="36"/>
                      </a:lnTo>
                      <a:lnTo>
                        <a:pt x="2" y="30"/>
                      </a:lnTo>
                      <a:lnTo>
                        <a:pt x="0" y="22"/>
                      </a:lnTo>
                      <a:lnTo>
                        <a:pt x="0" y="14"/>
                      </a:lnTo>
                      <a:lnTo>
                        <a:pt x="4" y="8"/>
                      </a:lnTo>
                      <a:lnTo>
                        <a:pt x="10" y="2"/>
                      </a:lnTo>
                      <a:lnTo>
                        <a:pt x="16" y="0"/>
                      </a:lnTo>
                      <a:lnTo>
                        <a:pt x="26" y="2"/>
                      </a:lnTo>
                      <a:close/>
                    </a:path>
                  </a:pathLst>
                </a:custGeom>
                <a:solidFill>
                  <a:srgbClr val="FF9700"/>
                </a:solidFill>
                <a:ln w="9525">
                  <a:noFill/>
                  <a:round/>
                  <a:headEnd/>
                  <a:tailEnd/>
                </a:ln>
              </p:spPr>
              <p:txBody>
                <a:bodyPr/>
                <a:lstStyle/>
                <a:p>
                  <a:endParaRPr lang="zh-TW" altLang="en-US"/>
                </a:p>
              </p:txBody>
            </p:sp>
            <p:sp>
              <p:nvSpPr>
                <p:cNvPr id="25120" name="Freeform 346"/>
                <p:cNvSpPr>
                  <a:spLocks/>
                </p:cNvSpPr>
                <p:nvPr/>
              </p:nvSpPr>
              <p:spPr bwMode="auto">
                <a:xfrm>
                  <a:off x="4604" y="3542"/>
                  <a:ext cx="54" cy="54"/>
                </a:xfrm>
                <a:custGeom>
                  <a:avLst/>
                  <a:gdLst>
                    <a:gd name="T0" fmla="*/ 54 w 54"/>
                    <a:gd name="T1" fmla="*/ 28 h 54"/>
                    <a:gd name="T2" fmla="*/ 54 w 54"/>
                    <a:gd name="T3" fmla="*/ 28 h 54"/>
                    <a:gd name="T4" fmla="*/ 50 w 54"/>
                    <a:gd name="T5" fmla="*/ 16 h 54"/>
                    <a:gd name="T6" fmla="*/ 46 w 54"/>
                    <a:gd name="T7" fmla="*/ 8 h 54"/>
                    <a:gd name="T8" fmla="*/ 36 w 54"/>
                    <a:gd name="T9" fmla="*/ 2 h 54"/>
                    <a:gd name="T10" fmla="*/ 26 w 54"/>
                    <a:gd name="T11" fmla="*/ 0 h 54"/>
                    <a:gd name="T12" fmla="*/ 26 w 54"/>
                    <a:gd name="T13" fmla="*/ 0 h 54"/>
                    <a:gd name="T14" fmla="*/ 16 w 54"/>
                    <a:gd name="T15" fmla="*/ 2 h 54"/>
                    <a:gd name="T16" fmla="*/ 8 w 54"/>
                    <a:gd name="T17" fmla="*/ 8 h 54"/>
                    <a:gd name="T18" fmla="*/ 2 w 54"/>
                    <a:gd name="T19" fmla="*/ 16 h 54"/>
                    <a:gd name="T20" fmla="*/ 0 w 54"/>
                    <a:gd name="T21" fmla="*/ 28 h 54"/>
                    <a:gd name="T22" fmla="*/ 0 w 54"/>
                    <a:gd name="T23" fmla="*/ 28 h 54"/>
                    <a:gd name="T24" fmla="*/ 2 w 54"/>
                    <a:gd name="T25" fmla="*/ 38 h 54"/>
                    <a:gd name="T26" fmla="*/ 8 w 54"/>
                    <a:gd name="T27" fmla="*/ 46 h 54"/>
                    <a:gd name="T28" fmla="*/ 16 w 54"/>
                    <a:gd name="T29" fmla="*/ 52 h 54"/>
                    <a:gd name="T30" fmla="*/ 26 w 54"/>
                    <a:gd name="T31" fmla="*/ 54 h 54"/>
                    <a:gd name="T32" fmla="*/ 26 w 54"/>
                    <a:gd name="T33" fmla="*/ 54 h 54"/>
                    <a:gd name="T34" fmla="*/ 36 w 54"/>
                    <a:gd name="T35" fmla="*/ 52 h 54"/>
                    <a:gd name="T36" fmla="*/ 46 w 54"/>
                    <a:gd name="T37" fmla="*/ 46 h 54"/>
                    <a:gd name="T38" fmla="*/ 50 w 54"/>
                    <a:gd name="T39" fmla="*/ 38 h 54"/>
                    <a:gd name="T40" fmla="*/ 54 w 54"/>
                    <a:gd name="T41" fmla="*/ 28 h 54"/>
                    <a:gd name="T42" fmla="*/ 54 w 54"/>
                    <a:gd name="T43" fmla="*/ 28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54"/>
                    <a:gd name="T68" fmla="*/ 54 w 54"/>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54">
                      <a:moveTo>
                        <a:pt x="54" y="28"/>
                      </a:moveTo>
                      <a:lnTo>
                        <a:pt x="54" y="28"/>
                      </a:lnTo>
                      <a:lnTo>
                        <a:pt x="50" y="16"/>
                      </a:lnTo>
                      <a:lnTo>
                        <a:pt x="46" y="8"/>
                      </a:lnTo>
                      <a:lnTo>
                        <a:pt x="36" y="2"/>
                      </a:lnTo>
                      <a:lnTo>
                        <a:pt x="26" y="0"/>
                      </a:lnTo>
                      <a:lnTo>
                        <a:pt x="16" y="2"/>
                      </a:lnTo>
                      <a:lnTo>
                        <a:pt x="8" y="8"/>
                      </a:lnTo>
                      <a:lnTo>
                        <a:pt x="2" y="16"/>
                      </a:lnTo>
                      <a:lnTo>
                        <a:pt x="0" y="28"/>
                      </a:lnTo>
                      <a:lnTo>
                        <a:pt x="2" y="38"/>
                      </a:lnTo>
                      <a:lnTo>
                        <a:pt x="8" y="46"/>
                      </a:lnTo>
                      <a:lnTo>
                        <a:pt x="16" y="52"/>
                      </a:lnTo>
                      <a:lnTo>
                        <a:pt x="26" y="54"/>
                      </a:lnTo>
                      <a:lnTo>
                        <a:pt x="36" y="52"/>
                      </a:lnTo>
                      <a:lnTo>
                        <a:pt x="46" y="46"/>
                      </a:lnTo>
                      <a:lnTo>
                        <a:pt x="50" y="38"/>
                      </a:lnTo>
                      <a:lnTo>
                        <a:pt x="54" y="28"/>
                      </a:lnTo>
                      <a:close/>
                    </a:path>
                  </a:pathLst>
                </a:custGeom>
                <a:solidFill>
                  <a:srgbClr val="FF9700"/>
                </a:solidFill>
                <a:ln w="9525">
                  <a:noFill/>
                  <a:round/>
                  <a:headEnd/>
                  <a:tailEnd/>
                </a:ln>
              </p:spPr>
              <p:txBody>
                <a:bodyPr/>
                <a:lstStyle/>
                <a:p>
                  <a:endParaRPr lang="zh-TW" altLang="en-US"/>
                </a:p>
              </p:txBody>
            </p:sp>
            <p:sp>
              <p:nvSpPr>
                <p:cNvPr id="25121" name="Freeform 347"/>
                <p:cNvSpPr>
                  <a:spLocks/>
                </p:cNvSpPr>
                <p:nvPr/>
              </p:nvSpPr>
              <p:spPr bwMode="auto">
                <a:xfrm>
                  <a:off x="4882" y="3780"/>
                  <a:ext cx="52" cy="54"/>
                </a:xfrm>
                <a:custGeom>
                  <a:avLst/>
                  <a:gdLst>
                    <a:gd name="T0" fmla="*/ 52 w 52"/>
                    <a:gd name="T1" fmla="*/ 30 h 54"/>
                    <a:gd name="T2" fmla="*/ 52 w 52"/>
                    <a:gd name="T3" fmla="*/ 30 h 54"/>
                    <a:gd name="T4" fmla="*/ 50 w 52"/>
                    <a:gd name="T5" fmla="*/ 40 h 54"/>
                    <a:gd name="T6" fmla="*/ 42 w 52"/>
                    <a:gd name="T7" fmla="*/ 48 h 54"/>
                    <a:gd name="T8" fmla="*/ 34 w 52"/>
                    <a:gd name="T9" fmla="*/ 54 h 54"/>
                    <a:gd name="T10" fmla="*/ 22 w 52"/>
                    <a:gd name="T11" fmla="*/ 54 h 54"/>
                    <a:gd name="T12" fmla="*/ 22 w 52"/>
                    <a:gd name="T13" fmla="*/ 54 h 54"/>
                    <a:gd name="T14" fmla="*/ 12 w 52"/>
                    <a:gd name="T15" fmla="*/ 50 h 54"/>
                    <a:gd name="T16" fmla="*/ 4 w 52"/>
                    <a:gd name="T17" fmla="*/ 44 h 54"/>
                    <a:gd name="T18" fmla="*/ 0 w 52"/>
                    <a:gd name="T19" fmla="*/ 34 h 54"/>
                    <a:gd name="T20" fmla="*/ 0 w 52"/>
                    <a:gd name="T21" fmla="*/ 24 h 54"/>
                    <a:gd name="T22" fmla="*/ 0 w 52"/>
                    <a:gd name="T23" fmla="*/ 24 h 54"/>
                    <a:gd name="T24" fmla="*/ 2 w 52"/>
                    <a:gd name="T25" fmla="*/ 14 h 54"/>
                    <a:gd name="T26" fmla="*/ 10 w 52"/>
                    <a:gd name="T27" fmla="*/ 6 h 54"/>
                    <a:gd name="T28" fmla="*/ 18 w 52"/>
                    <a:gd name="T29" fmla="*/ 0 h 54"/>
                    <a:gd name="T30" fmla="*/ 30 w 52"/>
                    <a:gd name="T31" fmla="*/ 0 h 54"/>
                    <a:gd name="T32" fmla="*/ 30 w 52"/>
                    <a:gd name="T33" fmla="*/ 0 h 54"/>
                    <a:gd name="T34" fmla="*/ 40 w 52"/>
                    <a:gd name="T35" fmla="*/ 4 h 54"/>
                    <a:gd name="T36" fmla="*/ 48 w 52"/>
                    <a:gd name="T37" fmla="*/ 10 h 54"/>
                    <a:gd name="T38" fmla="*/ 52 w 52"/>
                    <a:gd name="T39" fmla="*/ 20 h 54"/>
                    <a:gd name="T40" fmla="*/ 52 w 52"/>
                    <a:gd name="T41" fmla="*/ 30 h 54"/>
                    <a:gd name="T42" fmla="*/ 52 w 52"/>
                    <a:gd name="T43" fmla="*/ 30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2"/>
                    <a:gd name="T67" fmla="*/ 0 h 54"/>
                    <a:gd name="T68" fmla="*/ 52 w 52"/>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2" h="54">
                      <a:moveTo>
                        <a:pt x="52" y="30"/>
                      </a:moveTo>
                      <a:lnTo>
                        <a:pt x="52" y="30"/>
                      </a:lnTo>
                      <a:lnTo>
                        <a:pt x="50" y="40"/>
                      </a:lnTo>
                      <a:lnTo>
                        <a:pt x="42" y="48"/>
                      </a:lnTo>
                      <a:lnTo>
                        <a:pt x="34" y="54"/>
                      </a:lnTo>
                      <a:lnTo>
                        <a:pt x="22" y="54"/>
                      </a:lnTo>
                      <a:lnTo>
                        <a:pt x="12" y="50"/>
                      </a:lnTo>
                      <a:lnTo>
                        <a:pt x="4" y="44"/>
                      </a:lnTo>
                      <a:lnTo>
                        <a:pt x="0" y="34"/>
                      </a:lnTo>
                      <a:lnTo>
                        <a:pt x="0" y="24"/>
                      </a:lnTo>
                      <a:lnTo>
                        <a:pt x="2" y="14"/>
                      </a:lnTo>
                      <a:lnTo>
                        <a:pt x="10" y="6"/>
                      </a:lnTo>
                      <a:lnTo>
                        <a:pt x="18" y="0"/>
                      </a:lnTo>
                      <a:lnTo>
                        <a:pt x="30" y="0"/>
                      </a:lnTo>
                      <a:lnTo>
                        <a:pt x="40" y="4"/>
                      </a:lnTo>
                      <a:lnTo>
                        <a:pt x="48" y="10"/>
                      </a:lnTo>
                      <a:lnTo>
                        <a:pt x="52" y="20"/>
                      </a:lnTo>
                      <a:lnTo>
                        <a:pt x="52" y="30"/>
                      </a:lnTo>
                      <a:close/>
                    </a:path>
                  </a:pathLst>
                </a:custGeom>
                <a:solidFill>
                  <a:srgbClr val="FFBF00"/>
                </a:solidFill>
                <a:ln w="9525">
                  <a:noFill/>
                  <a:round/>
                  <a:headEnd/>
                  <a:tailEnd/>
                </a:ln>
              </p:spPr>
              <p:txBody>
                <a:bodyPr/>
                <a:lstStyle/>
                <a:p>
                  <a:endParaRPr lang="zh-TW" altLang="en-US"/>
                </a:p>
              </p:txBody>
            </p:sp>
            <p:sp>
              <p:nvSpPr>
                <p:cNvPr id="25122" name="Freeform 348"/>
                <p:cNvSpPr>
                  <a:spLocks/>
                </p:cNvSpPr>
                <p:nvPr/>
              </p:nvSpPr>
              <p:spPr bwMode="auto">
                <a:xfrm>
                  <a:off x="4876" y="3864"/>
                  <a:ext cx="54" cy="54"/>
                </a:xfrm>
                <a:custGeom>
                  <a:avLst/>
                  <a:gdLst>
                    <a:gd name="T0" fmla="*/ 54 w 54"/>
                    <a:gd name="T1" fmla="*/ 30 h 54"/>
                    <a:gd name="T2" fmla="*/ 54 w 54"/>
                    <a:gd name="T3" fmla="*/ 30 h 54"/>
                    <a:gd name="T4" fmla="*/ 50 w 54"/>
                    <a:gd name="T5" fmla="*/ 40 h 54"/>
                    <a:gd name="T6" fmla="*/ 42 w 54"/>
                    <a:gd name="T7" fmla="*/ 48 h 54"/>
                    <a:gd name="T8" fmla="*/ 34 w 54"/>
                    <a:gd name="T9" fmla="*/ 54 h 54"/>
                    <a:gd name="T10" fmla="*/ 22 w 54"/>
                    <a:gd name="T11" fmla="*/ 54 h 54"/>
                    <a:gd name="T12" fmla="*/ 22 w 54"/>
                    <a:gd name="T13" fmla="*/ 54 h 54"/>
                    <a:gd name="T14" fmla="*/ 12 w 54"/>
                    <a:gd name="T15" fmla="*/ 50 h 54"/>
                    <a:gd name="T16" fmla="*/ 4 w 54"/>
                    <a:gd name="T17" fmla="*/ 44 h 54"/>
                    <a:gd name="T18" fmla="*/ 0 w 54"/>
                    <a:gd name="T19" fmla="*/ 34 h 54"/>
                    <a:gd name="T20" fmla="*/ 0 w 54"/>
                    <a:gd name="T21" fmla="*/ 24 h 54"/>
                    <a:gd name="T22" fmla="*/ 0 w 54"/>
                    <a:gd name="T23" fmla="*/ 24 h 54"/>
                    <a:gd name="T24" fmla="*/ 4 w 54"/>
                    <a:gd name="T25" fmla="*/ 14 h 54"/>
                    <a:gd name="T26" fmla="*/ 10 w 54"/>
                    <a:gd name="T27" fmla="*/ 6 h 54"/>
                    <a:gd name="T28" fmla="*/ 20 w 54"/>
                    <a:gd name="T29" fmla="*/ 0 h 54"/>
                    <a:gd name="T30" fmla="*/ 30 w 54"/>
                    <a:gd name="T31" fmla="*/ 0 h 54"/>
                    <a:gd name="T32" fmla="*/ 30 w 54"/>
                    <a:gd name="T33" fmla="*/ 0 h 54"/>
                    <a:gd name="T34" fmla="*/ 40 w 54"/>
                    <a:gd name="T35" fmla="*/ 4 h 54"/>
                    <a:gd name="T36" fmla="*/ 48 w 54"/>
                    <a:gd name="T37" fmla="*/ 10 h 54"/>
                    <a:gd name="T38" fmla="*/ 52 w 54"/>
                    <a:gd name="T39" fmla="*/ 20 h 54"/>
                    <a:gd name="T40" fmla="*/ 54 w 54"/>
                    <a:gd name="T41" fmla="*/ 30 h 54"/>
                    <a:gd name="T42" fmla="*/ 54 w 54"/>
                    <a:gd name="T43" fmla="*/ 30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54"/>
                    <a:gd name="T68" fmla="*/ 54 w 54"/>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54">
                      <a:moveTo>
                        <a:pt x="54" y="30"/>
                      </a:moveTo>
                      <a:lnTo>
                        <a:pt x="54" y="30"/>
                      </a:lnTo>
                      <a:lnTo>
                        <a:pt x="50" y="40"/>
                      </a:lnTo>
                      <a:lnTo>
                        <a:pt x="42" y="48"/>
                      </a:lnTo>
                      <a:lnTo>
                        <a:pt x="34" y="54"/>
                      </a:lnTo>
                      <a:lnTo>
                        <a:pt x="22" y="54"/>
                      </a:lnTo>
                      <a:lnTo>
                        <a:pt x="12" y="50"/>
                      </a:lnTo>
                      <a:lnTo>
                        <a:pt x="4" y="44"/>
                      </a:lnTo>
                      <a:lnTo>
                        <a:pt x="0" y="34"/>
                      </a:lnTo>
                      <a:lnTo>
                        <a:pt x="0" y="24"/>
                      </a:lnTo>
                      <a:lnTo>
                        <a:pt x="4" y="14"/>
                      </a:lnTo>
                      <a:lnTo>
                        <a:pt x="10" y="6"/>
                      </a:lnTo>
                      <a:lnTo>
                        <a:pt x="20" y="0"/>
                      </a:lnTo>
                      <a:lnTo>
                        <a:pt x="30" y="0"/>
                      </a:lnTo>
                      <a:lnTo>
                        <a:pt x="40" y="4"/>
                      </a:lnTo>
                      <a:lnTo>
                        <a:pt x="48" y="10"/>
                      </a:lnTo>
                      <a:lnTo>
                        <a:pt x="52" y="20"/>
                      </a:lnTo>
                      <a:lnTo>
                        <a:pt x="54" y="30"/>
                      </a:lnTo>
                      <a:close/>
                    </a:path>
                  </a:pathLst>
                </a:custGeom>
                <a:solidFill>
                  <a:srgbClr val="FFBF00"/>
                </a:solidFill>
                <a:ln w="9525">
                  <a:noFill/>
                  <a:round/>
                  <a:headEnd/>
                  <a:tailEnd/>
                </a:ln>
              </p:spPr>
              <p:txBody>
                <a:bodyPr/>
                <a:lstStyle/>
                <a:p>
                  <a:endParaRPr lang="zh-TW" altLang="en-US"/>
                </a:p>
              </p:txBody>
            </p:sp>
            <p:sp>
              <p:nvSpPr>
                <p:cNvPr id="25123" name="Freeform 349"/>
                <p:cNvSpPr>
                  <a:spLocks/>
                </p:cNvSpPr>
                <p:nvPr/>
              </p:nvSpPr>
              <p:spPr bwMode="auto">
                <a:xfrm>
                  <a:off x="4886" y="3724"/>
                  <a:ext cx="54" cy="56"/>
                </a:xfrm>
                <a:custGeom>
                  <a:avLst/>
                  <a:gdLst>
                    <a:gd name="T0" fmla="*/ 54 w 54"/>
                    <a:gd name="T1" fmla="*/ 32 h 56"/>
                    <a:gd name="T2" fmla="*/ 54 w 54"/>
                    <a:gd name="T3" fmla="*/ 32 h 56"/>
                    <a:gd name="T4" fmla="*/ 50 w 54"/>
                    <a:gd name="T5" fmla="*/ 42 h 56"/>
                    <a:gd name="T6" fmla="*/ 42 w 54"/>
                    <a:gd name="T7" fmla="*/ 50 h 56"/>
                    <a:gd name="T8" fmla="*/ 34 w 54"/>
                    <a:gd name="T9" fmla="*/ 54 h 56"/>
                    <a:gd name="T10" fmla="*/ 24 w 54"/>
                    <a:gd name="T11" fmla="*/ 56 h 56"/>
                    <a:gd name="T12" fmla="*/ 24 w 54"/>
                    <a:gd name="T13" fmla="*/ 56 h 56"/>
                    <a:gd name="T14" fmla="*/ 12 w 54"/>
                    <a:gd name="T15" fmla="*/ 52 h 56"/>
                    <a:gd name="T16" fmla="*/ 4 w 54"/>
                    <a:gd name="T17" fmla="*/ 44 h 56"/>
                    <a:gd name="T18" fmla="*/ 0 w 54"/>
                    <a:gd name="T19" fmla="*/ 34 h 56"/>
                    <a:gd name="T20" fmla="*/ 0 w 54"/>
                    <a:gd name="T21" fmla="*/ 24 h 56"/>
                    <a:gd name="T22" fmla="*/ 0 w 54"/>
                    <a:gd name="T23" fmla="*/ 24 h 56"/>
                    <a:gd name="T24" fmla="*/ 2 w 54"/>
                    <a:gd name="T25" fmla="*/ 14 h 56"/>
                    <a:gd name="T26" fmla="*/ 10 w 54"/>
                    <a:gd name="T27" fmla="*/ 6 h 56"/>
                    <a:gd name="T28" fmla="*/ 20 w 54"/>
                    <a:gd name="T29" fmla="*/ 2 h 56"/>
                    <a:gd name="T30" fmla="*/ 30 w 54"/>
                    <a:gd name="T31" fmla="*/ 0 h 56"/>
                    <a:gd name="T32" fmla="*/ 30 w 54"/>
                    <a:gd name="T33" fmla="*/ 0 h 56"/>
                    <a:gd name="T34" fmla="*/ 40 w 54"/>
                    <a:gd name="T35" fmla="*/ 4 h 56"/>
                    <a:gd name="T36" fmla="*/ 48 w 54"/>
                    <a:gd name="T37" fmla="*/ 12 h 56"/>
                    <a:gd name="T38" fmla="*/ 52 w 54"/>
                    <a:gd name="T39" fmla="*/ 20 h 56"/>
                    <a:gd name="T40" fmla="*/ 54 w 54"/>
                    <a:gd name="T41" fmla="*/ 32 h 56"/>
                    <a:gd name="T42" fmla="*/ 54 w 54"/>
                    <a:gd name="T43" fmla="*/ 32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56"/>
                    <a:gd name="T68" fmla="*/ 54 w 54"/>
                    <a:gd name="T69" fmla="*/ 56 h 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56">
                      <a:moveTo>
                        <a:pt x="54" y="32"/>
                      </a:moveTo>
                      <a:lnTo>
                        <a:pt x="54" y="32"/>
                      </a:lnTo>
                      <a:lnTo>
                        <a:pt x="50" y="42"/>
                      </a:lnTo>
                      <a:lnTo>
                        <a:pt x="42" y="50"/>
                      </a:lnTo>
                      <a:lnTo>
                        <a:pt x="34" y="54"/>
                      </a:lnTo>
                      <a:lnTo>
                        <a:pt x="24" y="56"/>
                      </a:lnTo>
                      <a:lnTo>
                        <a:pt x="12" y="52"/>
                      </a:lnTo>
                      <a:lnTo>
                        <a:pt x="4" y="44"/>
                      </a:lnTo>
                      <a:lnTo>
                        <a:pt x="0" y="34"/>
                      </a:lnTo>
                      <a:lnTo>
                        <a:pt x="0" y="24"/>
                      </a:lnTo>
                      <a:lnTo>
                        <a:pt x="2" y="14"/>
                      </a:lnTo>
                      <a:lnTo>
                        <a:pt x="10" y="6"/>
                      </a:lnTo>
                      <a:lnTo>
                        <a:pt x="20" y="2"/>
                      </a:lnTo>
                      <a:lnTo>
                        <a:pt x="30" y="0"/>
                      </a:lnTo>
                      <a:lnTo>
                        <a:pt x="40" y="4"/>
                      </a:lnTo>
                      <a:lnTo>
                        <a:pt x="48" y="12"/>
                      </a:lnTo>
                      <a:lnTo>
                        <a:pt x="52" y="20"/>
                      </a:lnTo>
                      <a:lnTo>
                        <a:pt x="54" y="32"/>
                      </a:lnTo>
                      <a:close/>
                    </a:path>
                  </a:pathLst>
                </a:custGeom>
                <a:solidFill>
                  <a:srgbClr val="FFBF00"/>
                </a:solidFill>
                <a:ln w="9525">
                  <a:noFill/>
                  <a:round/>
                  <a:headEnd/>
                  <a:tailEnd/>
                </a:ln>
              </p:spPr>
              <p:txBody>
                <a:bodyPr/>
                <a:lstStyle/>
                <a:p>
                  <a:endParaRPr lang="zh-TW" altLang="en-US"/>
                </a:p>
              </p:txBody>
            </p:sp>
            <p:sp>
              <p:nvSpPr>
                <p:cNvPr id="25124" name="Freeform 350"/>
                <p:cNvSpPr>
                  <a:spLocks/>
                </p:cNvSpPr>
                <p:nvPr/>
              </p:nvSpPr>
              <p:spPr bwMode="auto">
                <a:xfrm>
                  <a:off x="4574" y="3906"/>
                  <a:ext cx="286" cy="50"/>
                </a:xfrm>
                <a:custGeom>
                  <a:avLst/>
                  <a:gdLst>
                    <a:gd name="T0" fmla="*/ 0 w 286"/>
                    <a:gd name="T1" fmla="*/ 40 h 50"/>
                    <a:gd name="T2" fmla="*/ 0 w 286"/>
                    <a:gd name="T3" fmla="*/ 40 h 50"/>
                    <a:gd name="T4" fmla="*/ 14 w 286"/>
                    <a:gd name="T5" fmla="*/ 34 h 50"/>
                    <a:gd name="T6" fmla="*/ 48 w 286"/>
                    <a:gd name="T7" fmla="*/ 20 h 50"/>
                    <a:gd name="T8" fmla="*/ 72 w 286"/>
                    <a:gd name="T9" fmla="*/ 14 h 50"/>
                    <a:gd name="T10" fmla="*/ 98 w 286"/>
                    <a:gd name="T11" fmla="*/ 8 h 50"/>
                    <a:gd name="T12" fmla="*/ 126 w 286"/>
                    <a:gd name="T13" fmla="*/ 2 h 50"/>
                    <a:gd name="T14" fmla="*/ 156 w 286"/>
                    <a:gd name="T15" fmla="*/ 0 h 50"/>
                    <a:gd name="T16" fmla="*/ 156 w 286"/>
                    <a:gd name="T17" fmla="*/ 0 h 50"/>
                    <a:gd name="T18" fmla="*/ 184 w 286"/>
                    <a:gd name="T19" fmla="*/ 0 h 50"/>
                    <a:gd name="T20" fmla="*/ 210 w 286"/>
                    <a:gd name="T21" fmla="*/ 2 h 50"/>
                    <a:gd name="T22" fmla="*/ 250 w 286"/>
                    <a:gd name="T23" fmla="*/ 6 h 50"/>
                    <a:gd name="T24" fmla="*/ 276 w 286"/>
                    <a:gd name="T25" fmla="*/ 10 h 50"/>
                    <a:gd name="T26" fmla="*/ 286 w 286"/>
                    <a:gd name="T27" fmla="*/ 12 h 50"/>
                    <a:gd name="T28" fmla="*/ 282 w 286"/>
                    <a:gd name="T29" fmla="*/ 22 h 50"/>
                    <a:gd name="T30" fmla="*/ 282 w 286"/>
                    <a:gd name="T31" fmla="*/ 22 h 50"/>
                    <a:gd name="T32" fmla="*/ 266 w 286"/>
                    <a:gd name="T33" fmla="*/ 20 h 50"/>
                    <a:gd name="T34" fmla="*/ 224 w 286"/>
                    <a:gd name="T35" fmla="*/ 14 h 50"/>
                    <a:gd name="T36" fmla="*/ 174 w 286"/>
                    <a:gd name="T37" fmla="*/ 10 h 50"/>
                    <a:gd name="T38" fmla="*/ 152 w 286"/>
                    <a:gd name="T39" fmla="*/ 10 h 50"/>
                    <a:gd name="T40" fmla="*/ 132 w 286"/>
                    <a:gd name="T41" fmla="*/ 10 h 50"/>
                    <a:gd name="T42" fmla="*/ 132 w 286"/>
                    <a:gd name="T43" fmla="*/ 10 h 50"/>
                    <a:gd name="T44" fmla="*/ 114 w 286"/>
                    <a:gd name="T45" fmla="*/ 14 h 50"/>
                    <a:gd name="T46" fmla="*/ 94 w 286"/>
                    <a:gd name="T47" fmla="*/ 20 h 50"/>
                    <a:gd name="T48" fmla="*/ 56 w 286"/>
                    <a:gd name="T49" fmla="*/ 34 h 50"/>
                    <a:gd name="T50" fmla="*/ 14 w 286"/>
                    <a:gd name="T51" fmla="*/ 50 h 50"/>
                    <a:gd name="T52" fmla="*/ 0 w 286"/>
                    <a:gd name="T53" fmla="*/ 40 h 50"/>
                    <a:gd name="T54" fmla="*/ 0 w 286"/>
                    <a:gd name="T55" fmla="*/ 40 h 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86"/>
                    <a:gd name="T85" fmla="*/ 0 h 50"/>
                    <a:gd name="T86" fmla="*/ 286 w 286"/>
                    <a:gd name="T87" fmla="*/ 50 h 5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86" h="50">
                      <a:moveTo>
                        <a:pt x="0" y="40"/>
                      </a:moveTo>
                      <a:lnTo>
                        <a:pt x="0" y="40"/>
                      </a:lnTo>
                      <a:lnTo>
                        <a:pt x="14" y="34"/>
                      </a:lnTo>
                      <a:lnTo>
                        <a:pt x="48" y="20"/>
                      </a:lnTo>
                      <a:lnTo>
                        <a:pt x="72" y="14"/>
                      </a:lnTo>
                      <a:lnTo>
                        <a:pt x="98" y="8"/>
                      </a:lnTo>
                      <a:lnTo>
                        <a:pt x="126" y="2"/>
                      </a:lnTo>
                      <a:lnTo>
                        <a:pt x="156" y="0"/>
                      </a:lnTo>
                      <a:lnTo>
                        <a:pt x="184" y="0"/>
                      </a:lnTo>
                      <a:lnTo>
                        <a:pt x="210" y="2"/>
                      </a:lnTo>
                      <a:lnTo>
                        <a:pt x="250" y="6"/>
                      </a:lnTo>
                      <a:lnTo>
                        <a:pt x="276" y="10"/>
                      </a:lnTo>
                      <a:lnTo>
                        <a:pt x="286" y="12"/>
                      </a:lnTo>
                      <a:lnTo>
                        <a:pt x="282" y="22"/>
                      </a:lnTo>
                      <a:lnTo>
                        <a:pt x="266" y="20"/>
                      </a:lnTo>
                      <a:lnTo>
                        <a:pt x="224" y="14"/>
                      </a:lnTo>
                      <a:lnTo>
                        <a:pt x="174" y="10"/>
                      </a:lnTo>
                      <a:lnTo>
                        <a:pt x="152" y="10"/>
                      </a:lnTo>
                      <a:lnTo>
                        <a:pt x="132" y="10"/>
                      </a:lnTo>
                      <a:lnTo>
                        <a:pt x="114" y="14"/>
                      </a:lnTo>
                      <a:lnTo>
                        <a:pt x="94" y="20"/>
                      </a:lnTo>
                      <a:lnTo>
                        <a:pt x="56" y="34"/>
                      </a:lnTo>
                      <a:lnTo>
                        <a:pt x="14" y="50"/>
                      </a:lnTo>
                      <a:lnTo>
                        <a:pt x="0" y="40"/>
                      </a:lnTo>
                      <a:close/>
                    </a:path>
                  </a:pathLst>
                </a:custGeom>
                <a:solidFill>
                  <a:srgbClr val="32680F"/>
                </a:solidFill>
                <a:ln w="9525">
                  <a:noFill/>
                  <a:round/>
                  <a:headEnd/>
                  <a:tailEnd/>
                </a:ln>
              </p:spPr>
              <p:txBody>
                <a:bodyPr/>
                <a:lstStyle/>
                <a:p>
                  <a:endParaRPr lang="zh-TW" altLang="en-US"/>
                </a:p>
              </p:txBody>
            </p:sp>
            <p:sp>
              <p:nvSpPr>
                <p:cNvPr id="25125" name="Freeform 351"/>
                <p:cNvSpPr>
                  <a:spLocks/>
                </p:cNvSpPr>
                <p:nvPr/>
              </p:nvSpPr>
              <p:spPr bwMode="auto">
                <a:xfrm>
                  <a:off x="4924" y="4018"/>
                  <a:ext cx="174" cy="150"/>
                </a:xfrm>
                <a:custGeom>
                  <a:avLst/>
                  <a:gdLst>
                    <a:gd name="T0" fmla="*/ 174 w 174"/>
                    <a:gd name="T1" fmla="*/ 150 h 150"/>
                    <a:gd name="T2" fmla="*/ 174 w 174"/>
                    <a:gd name="T3" fmla="*/ 150 h 150"/>
                    <a:gd name="T4" fmla="*/ 164 w 174"/>
                    <a:gd name="T5" fmla="*/ 144 h 150"/>
                    <a:gd name="T6" fmla="*/ 136 w 174"/>
                    <a:gd name="T7" fmla="*/ 128 h 150"/>
                    <a:gd name="T8" fmla="*/ 106 w 174"/>
                    <a:gd name="T9" fmla="*/ 108 h 150"/>
                    <a:gd name="T10" fmla="*/ 92 w 174"/>
                    <a:gd name="T11" fmla="*/ 98 h 150"/>
                    <a:gd name="T12" fmla="*/ 80 w 174"/>
                    <a:gd name="T13" fmla="*/ 86 h 150"/>
                    <a:gd name="T14" fmla="*/ 80 w 174"/>
                    <a:gd name="T15" fmla="*/ 86 h 150"/>
                    <a:gd name="T16" fmla="*/ 30 w 174"/>
                    <a:gd name="T17" fmla="*/ 32 h 150"/>
                    <a:gd name="T18" fmla="*/ 0 w 174"/>
                    <a:gd name="T19" fmla="*/ 0 h 150"/>
                    <a:gd name="T20" fmla="*/ 0 w 174"/>
                    <a:gd name="T21" fmla="*/ 0 h 150"/>
                    <a:gd name="T22" fmla="*/ 36 w 174"/>
                    <a:gd name="T23" fmla="*/ 26 h 150"/>
                    <a:gd name="T24" fmla="*/ 64 w 174"/>
                    <a:gd name="T25" fmla="*/ 48 h 150"/>
                    <a:gd name="T26" fmla="*/ 88 w 174"/>
                    <a:gd name="T27" fmla="*/ 70 h 150"/>
                    <a:gd name="T28" fmla="*/ 88 w 174"/>
                    <a:gd name="T29" fmla="*/ 70 h 150"/>
                    <a:gd name="T30" fmla="*/ 110 w 174"/>
                    <a:gd name="T31" fmla="*/ 94 h 150"/>
                    <a:gd name="T32" fmla="*/ 140 w 174"/>
                    <a:gd name="T33" fmla="*/ 120 h 150"/>
                    <a:gd name="T34" fmla="*/ 174 w 174"/>
                    <a:gd name="T35" fmla="*/ 150 h 150"/>
                    <a:gd name="T36" fmla="*/ 174 w 174"/>
                    <a:gd name="T37" fmla="*/ 150 h 1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4"/>
                    <a:gd name="T58" fmla="*/ 0 h 150"/>
                    <a:gd name="T59" fmla="*/ 174 w 174"/>
                    <a:gd name="T60" fmla="*/ 150 h 1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4" h="150">
                      <a:moveTo>
                        <a:pt x="174" y="150"/>
                      </a:moveTo>
                      <a:lnTo>
                        <a:pt x="174" y="150"/>
                      </a:lnTo>
                      <a:lnTo>
                        <a:pt x="164" y="144"/>
                      </a:lnTo>
                      <a:lnTo>
                        <a:pt x="136" y="128"/>
                      </a:lnTo>
                      <a:lnTo>
                        <a:pt x="106" y="108"/>
                      </a:lnTo>
                      <a:lnTo>
                        <a:pt x="92" y="98"/>
                      </a:lnTo>
                      <a:lnTo>
                        <a:pt x="80" y="86"/>
                      </a:lnTo>
                      <a:lnTo>
                        <a:pt x="30" y="32"/>
                      </a:lnTo>
                      <a:lnTo>
                        <a:pt x="0" y="0"/>
                      </a:lnTo>
                      <a:lnTo>
                        <a:pt x="36" y="26"/>
                      </a:lnTo>
                      <a:lnTo>
                        <a:pt x="64" y="48"/>
                      </a:lnTo>
                      <a:lnTo>
                        <a:pt x="88" y="70"/>
                      </a:lnTo>
                      <a:lnTo>
                        <a:pt x="110" y="94"/>
                      </a:lnTo>
                      <a:lnTo>
                        <a:pt x="140" y="120"/>
                      </a:lnTo>
                      <a:lnTo>
                        <a:pt x="174" y="150"/>
                      </a:lnTo>
                      <a:close/>
                    </a:path>
                  </a:pathLst>
                </a:custGeom>
                <a:solidFill>
                  <a:srgbClr val="32680F"/>
                </a:solidFill>
                <a:ln w="9525">
                  <a:noFill/>
                  <a:round/>
                  <a:headEnd/>
                  <a:tailEnd/>
                </a:ln>
              </p:spPr>
              <p:txBody>
                <a:bodyPr/>
                <a:lstStyle/>
                <a:p>
                  <a:endParaRPr lang="zh-TW" altLang="en-US"/>
                </a:p>
              </p:txBody>
            </p:sp>
            <p:sp>
              <p:nvSpPr>
                <p:cNvPr id="25126" name="Freeform 352"/>
                <p:cNvSpPr>
                  <a:spLocks/>
                </p:cNvSpPr>
                <p:nvPr/>
              </p:nvSpPr>
              <p:spPr bwMode="auto">
                <a:xfrm>
                  <a:off x="4886" y="3990"/>
                  <a:ext cx="24" cy="176"/>
                </a:xfrm>
                <a:custGeom>
                  <a:avLst/>
                  <a:gdLst>
                    <a:gd name="T0" fmla="*/ 0 w 24"/>
                    <a:gd name="T1" fmla="*/ 0 h 176"/>
                    <a:gd name="T2" fmla="*/ 0 w 24"/>
                    <a:gd name="T3" fmla="*/ 0 h 176"/>
                    <a:gd name="T4" fmla="*/ 12 w 24"/>
                    <a:gd name="T5" fmla="*/ 38 h 176"/>
                    <a:gd name="T6" fmla="*/ 20 w 24"/>
                    <a:gd name="T7" fmla="*/ 72 h 176"/>
                    <a:gd name="T8" fmla="*/ 24 w 24"/>
                    <a:gd name="T9" fmla="*/ 88 h 176"/>
                    <a:gd name="T10" fmla="*/ 24 w 24"/>
                    <a:gd name="T11" fmla="*/ 102 h 176"/>
                    <a:gd name="T12" fmla="*/ 24 w 24"/>
                    <a:gd name="T13" fmla="*/ 102 h 176"/>
                    <a:gd name="T14" fmla="*/ 22 w 24"/>
                    <a:gd name="T15" fmla="*/ 176 h 176"/>
                    <a:gd name="T16" fmla="*/ 22 w 24"/>
                    <a:gd name="T17" fmla="*/ 176 h 176"/>
                    <a:gd name="T18" fmla="*/ 16 w 24"/>
                    <a:gd name="T19" fmla="*/ 148 h 176"/>
                    <a:gd name="T20" fmla="*/ 12 w 24"/>
                    <a:gd name="T21" fmla="*/ 120 h 176"/>
                    <a:gd name="T22" fmla="*/ 10 w 24"/>
                    <a:gd name="T23" fmla="*/ 88 h 176"/>
                    <a:gd name="T24" fmla="*/ 10 w 24"/>
                    <a:gd name="T25" fmla="*/ 88 h 176"/>
                    <a:gd name="T26" fmla="*/ 10 w 24"/>
                    <a:gd name="T27" fmla="*/ 58 h 176"/>
                    <a:gd name="T28" fmla="*/ 6 w 24"/>
                    <a:gd name="T29" fmla="*/ 30 h 176"/>
                    <a:gd name="T30" fmla="*/ 0 w 24"/>
                    <a:gd name="T31" fmla="*/ 0 h 176"/>
                    <a:gd name="T32" fmla="*/ 0 w 24"/>
                    <a:gd name="T33" fmla="*/ 0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176"/>
                    <a:gd name="T53" fmla="*/ 24 w 24"/>
                    <a:gd name="T54" fmla="*/ 176 h 1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176">
                      <a:moveTo>
                        <a:pt x="0" y="0"/>
                      </a:moveTo>
                      <a:lnTo>
                        <a:pt x="0" y="0"/>
                      </a:lnTo>
                      <a:lnTo>
                        <a:pt x="12" y="38"/>
                      </a:lnTo>
                      <a:lnTo>
                        <a:pt x="20" y="72"/>
                      </a:lnTo>
                      <a:lnTo>
                        <a:pt x="24" y="88"/>
                      </a:lnTo>
                      <a:lnTo>
                        <a:pt x="24" y="102"/>
                      </a:lnTo>
                      <a:lnTo>
                        <a:pt x="22" y="176"/>
                      </a:lnTo>
                      <a:lnTo>
                        <a:pt x="16" y="148"/>
                      </a:lnTo>
                      <a:lnTo>
                        <a:pt x="12" y="120"/>
                      </a:lnTo>
                      <a:lnTo>
                        <a:pt x="10" y="88"/>
                      </a:lnTo>
                      <a:lnTo>
                        <a:pt x="10" y="58"/>
                      </a:lnTo>
                      <a:lnTo>
                        <a:pt x="6" y="30"/>
                      </a:lnTo>
                      <a:lnTo>
                        <a:pt x="0" y="0"/>
                      </a:lnTo>
                      <a:close/>
                    </a:path>
                  </a:pathLst>
                </a:custGeom>
                <a:solidFill>
                  <a:srgbClr val="32680F"/>
                </a:solidFill>
                <a:ln w="9525">
                  <a:noFill/>
                  <a:round/>
                  <a:headEnd/>
                  <a:tailEnd/>
                </a:ln>
              </p:spPr>
              <p:txBody>
                <a:bodyPr/>
                <a:lstStyle/>
                <a:p>
                  <a:endParaRPr lang="zh-TW" altLang="en-US"/>
                </a:p>
              </p:txBody>
            </p:sp>
            <p:sp>
              <p:nvSpPr>
                <p:cNvPr id="25127" name="Freeform 353"/>
                <p:cNvSpPr>
                  <a:spLocks/>
                </p:cNvSpPr>
                <p:nvPr/>
              </p:nvSpPr>
              <p:spPr bwMode="auto">
                <a:xfrm>
                  <a:off x="4972" y="4036"/>
                  <a:ext cx="178" cy="74"/>
                </a:xfrm>
                <a:custGeom>
                  <a:avLst/>
                  <a:gdLst>
                    <a:gd name="T0" fmla="*/ 178 w 178"/>
                    <a:gd name="T1" fmla="*/ 74 h 74"/>
                    <a:gd name="T2" fmla="*/ 178 w 178"/>
                    <a:gd name="T3" fmla="*/ 74 h 74"/>
                    <a:gd name="T4" fmla="*/ 154 w 178"/>
                    <a:gd name="T5" fmla="*/ 68 h 74"/>
                    <a:gd name="T6" fmla="*/ 100 w 178"/>
                    <a:gd name="T7" fmla="*/ 48 h 74"/>
                    <a:gd name="T8" fmla="*/ 100 w 178"/>
                    <a:gd name="T9" fmla="*/ 48 h 74"/>
                    <a:gd name="T10" fmla="*/ 66 w 178"/>
                    <a:gd name="T11" fmla="*/ 34 h 74"/>
                    <a:gd name="T12" fmla="*/ 34 w 178"/>
                    <a:gd name="T13" fmla="*/ 22 h 74"/>
                    <a:gd name="T14" fmla="*/ 12 w 178"/>
                    <a:gd name="T15" fmla="*/ 10 h 74"/>
                    <a:gd name="T16" fmla="*/ 0 w 178"/>
                    <a:gd name="T17" fmla="*/ 4 h 74"/>
                    <a:gd name="T18" fmla="*/ 0 w 178"/>
                    <a:gd name="T19" fmla="*/ 4 h 74"/>
                    <a:gd name="T20" fmla="*/ 0 w 178"/>
                    <a:gd name="T21" fmla="*/ 0 h 74"/>
                    <a:gd name="T22" fmla="*/ 2 w 178"/>
                    <a:gd name="T23" fmla="*/ 0 h 74"/>
                    <a:gd name="T24" fmla="*/ 16 w 178"/>
                    <a:gd name="T25" fmla="*/ 0 h 74"/>
                    <a:gd name="T26" fmla="*/ 38 w 178"/>
                    <a:gd name="T27" fmla="*/ 6 h 74"/>
                    <a:gd name="T28" fmla="*/ 66 w 178"/>
                    <a:gd name="T29" fmla="*/ 14 h 74"/>
                    <a:gd name="T30" fmla="*/ 96 w 178"/>
                    <a:gd name="T31" fmla="*/ 26 h 74"/>
                    <a:gd name="T32" fmla="*/ 126 w 178"/>
                    <a:gd name="T33" fmla="*/ 40 h 74"/>
                    <a:gd name="T34" fmla="*/ 154 w 178"/>
                    <a:gd name="T35" fmla="*/ 58 h 74"/>
                    <a:gd name="T36" fmla="*/ 178 w 178"/>
                    <a:gd name="T37" fmla="*/ 74 h 74"/>
                    <a:gd name="T38" fmla="*/ 178 w 178"/>
                    <a:gd name="T39" fmla="*/ 74 h 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8"/>
                    <a:gd name="T61" fmla="*/ 0 h 74"/>
                    <a:gd name="T62" fmla="*/ 178 w 178"/>
                    <a:gd name="T63" fmla="*/ 74 h 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8" h="74">
                      <a:moveTo>
                        <a:pt x="178" y="74"/>
                      </a:moveTo>
                      <a:lnTo>
                        <a:pt x="178" y="74"/>
                      </a:lnTo>
                      <a:lnTo>
                        <a:pt x="154" y="68"/>
                      </a:lnTo>
                      <a:lnTo>
                        <a:pt x="100" y="48"/>
                      </a:lnTo>
                      <a:lnTo>
                        <a:pt x="66" y="34"/>
                      </a:lnTo>
                      <a:lnTo>
                        <a:pt x="34" y="22"/>
                      </a:lnTo>
                      <a:lnTo>
                        <a:pt x="12" y="10"/>
                      </a:lnTo>
                      <a:lnTo>
                        <a:pt x="0" y="4"/>
                      </a:lnTo>
                      <a:lnTo>
                        <a:pt x="0" y="0"/>
                      </a:lnTo>
                      <a:lnTo>
                        <a:pt x="2" y="0"/>
                      </a:lnTo>
                      <a:lnTo>
                        <a:pt x="16" y="0"/>
                      </a:lnTo>
                      <a:lnTo>
                        <a:pt x="38" y="6"/>
                      </a:lnTo>
                      <a:lnTo>
                        <a:pt x="66" y="14"/>
                      </a:lnTo>
                      <a:lnTo>
                        <a:pt x="96" y="26"/>
                      </a:lnTo>
                      <a:lnTo>
                        <a:pt x="126" y="40"/>
                      </a:lnTo>
                      <a:lnTo>
                        <a:pt x="154" y="58"/>
                      </a:lnTo>
                      <a:lnTo>
                        <a:pt x="178" y="74"/>
                      </a:lnTo>
                      <a:close/>
                    </a:path>
                  </a:pathLst>
                </a:custGeom>
                <a:solidFill>
                  <a:srgbClr val="32680F"/>
                </a:solidFill>
                <a:ln w="9525">
                  <a:noFill/>
                  <a:round/>
                  <a:headEnd/>
                  <a:tailEnd/>
                </a:ln>
              </p:spPr>
              <p:txBody>
                <a:bodyPr/>
                <a:lstStyle/>
                <a:p>
                  <a:endParaRPr lang="zh-TW" altLang="en-US"/>
                </a:p>
              </p:txBody>
            </p:sp>
            <p:sp>
              <p:nvSpPr>
                <p:cNvPr id="25128" name="Freeform 354"/>
                <p:cNvSpPr>
                  <a:spLocks/>
                </p:cNvSpPr>
                <p:nvPr/>
              </p:nvSpPr>
              <p:spPr bwMode="auto">
                <a:xfrm>
                  <a:off x="4848" y="3986"/>
                  <a:ext cx="26" cy="156"/>
                </a:xfrm>
                <a:custGeom>
                  <a:avLst/>
                  <a:gdLst>
                    <a:gd name="T0" fmla="*/ 26 w 26"/>
                    <a:gd name="T1" fmla="*/ 0 h 156"/>
                    <a:gd name="T2" fmla="*/ 26 w 26"/>
                    <a:gd name="T3" fmla="*/ 0 h 156"/>
                    <a:gd name="T4" fmla="*/ 26 w 26"/>
                    <a:gd name="T5" fmla="*/ 22 h 156"/>
                    <a:gd name="T6" fmla="*/ 24 w 26"/>
                    <a:gd name="T7" fmla="*/ 44 h 156"/>
                    <a:gd name="T8" fmla="*/ 18 w 26"/>
                    <a:gd name="T9" fmla="*/ 72 h 156"/>
                    <a:gd name="T10" fmla="*/ 18 w 26"/>
                    <a:gd name="T11" fmla="*/ 72 h 156"/>
                    <a:gd name="T12" fmla="*/ 14 w 26"/>
                    <a:gd name="T13" fmla="*/ 86 h 156"/>
                    <a:gd name="T14" fmla="*/ 12 w 26"/>
                    <a:gd name="T15" fmla="*/ 100 h 156"/>
                    <a:gd name="T16" fmla="*/ 10 w 26"/>
                    <a:gd name="T17" fmla="*/ 128 h 156"/>
                    <a:gd name="T18" fmla="*/ 12 w 26"/>
                    <a:gd name="T19" fmla="*/ 156 h 156"/>
                    <a:gd name="T20" fmla="*/ 12 w 26"/>
                    <a:gd name="T21" fmla="*/ 156 h 156"/>
                    <a:gd name="T22" fmla="*/ 8 w 26"/>
                    <a:gd name="T23" fmla="*/ 152 h 156"/>
                    <a:gd name="T24" fmla="*/ 4 w 26"/>
                    <a:gd name="T25" fmla="*/ 140 h 156"/>
                    <a:gd name="T26" fmla="*/ 2 w 26"/>
                    <a:gd name="T27" fmla="*/ 132 h 156"/>
                    <a:gd name="T28" fmla="*/ 0 w 26"/>
                    <a:gd name="T29" fmla="*/ 120 h 156"/>
                    <a:gd name="T30" fmla="*/ 2 w 26"/>
                    <a:gd name="T31" fmla="*/ 108 h 156"/>
                    <a:gd name="T32" fmla="*/ 4 w 26"/>
                    <a:gd name="T33" fmla="*/ 94 h 156"/>
                    <a:gd name="T34" fmla="*/ 4 w 26"/>
                    <a:gd name="T35" fmla="*/ 94 h 156"/>
                    <a:gd name="T36" fmla="*/ 18 w 26"/>
                    <a:gd name="T37" fmla="*/ 32 h 156"/>
                    <a:gd name="T38" fmla="*/ 26 w 26"/>
                    <a:gd name="T39" fmla="*/ 0 h 156"/>
                    <a:gd name="T40" fmla="*/ 26 w 26"/>
                    <a:gd name="T41" fmla="*/ 0 h 1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
                    <a:gd name="T64" fmla="*/ 0 h 156"/>
                    <a:gd name="T65" fmla="*/ 26 w 26"/>
                    <a:gd name="T66" fmla="*/ 156 h 1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 h="156">
                      <a:moveTo>
                        <a:pt x="26" y="0"/>
                      </a:moveTo>
                      <a:lnTo>
                        <a:pt x="26" y="0"/>
                      </a:lnTo>
                      <a:lnTo>
                        <a:pt x="26" y="22"/>
                      </a:lnTo>
                      <a:lnTo>
                        <a:pt x="24" y="44"/>
                      </a:lnTo>
                      <a:lnTo>
                        <a:pt x="18" y="72"/>
                      </a:lnTo>
                      <a:lnTo>
                        <a:pt x="14" y="86"/>
                      </a:lnTo>
                      <a:lnTo>
                        <a:pt x="12" y="100"/>
                      </a:lnTo>
                      <a:lnTo>
                        <a:pt x="10" y="128"/>
                      </a:lnTo>
                      <a:lnTo>
                        <a:pt x="12" y="156"/>
                      </a:lnTo>
                      <a:lnTo>
                        <a:pt x="8" y="152"/>
                      </a:lnTo>
                      <a:lnTo>
                        <a:pt x="4" y="140"/>
                      </a:lnTo>
                      <a:lnTo>
                        <a:pt x="2" y="132"/>
                      </a:lnTo>
                      <a:lnTo>
                        <a:pt x="0" y="120"/>
                      </a:lnTo>
                      <a:lnTo>
                        <a:pt x="2" y="108"/>
                      </a:lnTo>
                      <a:lnTo>
                        <a:pt x="4" y="94"/>
                      </a:lnTo>
                      <a:lnTo>
                        <a:pt x="18" y="32"/>
                      </a:lnTo>
                      <a:lnTo>
                        <a:pt x="26" y="0"/>
                      </a:lnTo>
                      <a:close/>
                    </a:path>
                  </a:pathLst>
                </a:custGeom>
                <a:solidFill>
                  <a:srgbClr val="32680F"/>
                </a:solidFill>
                <a:ln w="9525">
                  <a:noFill/>
                  <a:round/>
                  <a:headEnd/>
                  <a:tailEnd/>
                </a:ln>
              </p:spPr>
              <p:txBody>
                <a:bodyPr/>
                <a:lstStyle/>
                <a:p>
                  <a:endParaRPr lang="zh-TW" altLang="en-US"/>
                </a:p>
              </p:txBody>
            </p:sp>
            <p:sp>
              <p:nvSpPr>
                <p:cNvPr id="25129" name="Freeform 355"/>
                <p:cNvSpPr>
                  <a:spLocks/>
                </p:cNvSpPr>
                <p:nvPr/>
              </p:nvSpPr>
              <p:spPr bwMode="auto">
                <a:xfrm>
                  <a:off x="4878" y="3990"/>
                  <a:ext cx="20" cy="158"/>
                </a:xfrm>
                <a:custGeom>
                  <a:avLst/>
                  <a:gdLst>
                    <a:gd name="T0" fmla="*/ 2 w 20"/>
                    <a:gd name="T1" fmla="*/ 0 h 158"/>
                    <a:gd name="T2" fmla="*/ 2 w 20"/>
                    <a:gd name="T3" fmla="*/ 0 h 158"/>
                    <a:gd name="T4" fmla="*/ 8 w 20"/>
                    <a:gd name="T5" fmla="*/ 22 h 158"/>
                    <a:gd name="T6" fmla="*/ 10 w 20"/>
                    <a:gd name="T7" fmla="*/ 46 h 158"/>
                    <a:gd name="T8" fmla="*/ 10 w 20"/>
                    <a:gd name="T9" fmla="*/ 74 h 158"/>
                    <a:gd name="T10" fmla="*/ 10 w 20"/>
                    <a:gd name="T11" fmla="*/ 74 h 158"/>
                    <a:gd name="T12" fmla="*/ 8 w 20"/>
                    <a:gd name="T13" fmla="*/ 88 h 158"/>
                    <a:gd name="T14" fmla="*/ 10 w 20"/>
                    <a:gd name="T15" fmla="*/ 102 h 158"/>
                    <a:gd name="T16" fmla="*/ 14 w 20"/>
                    <a:gd name="T17" fmla="*/ 130 h 158"/>
                    <a:gd name="T18" fmla="*/ 20 w 20"/>
                    <a:gd name="T19" fmla="*/ 158 h 158"/>
                    <a:gd name="T20" fmla="*/ 20 w 20"/>
                    <a:gd name="T21" fmla="*/ 158 h 158"/>
                    <a:gd name="T22" fmla="*/ 16 w 20"/>
                    <a:gd name="T23" fmla="*/ 154 h 158"/>
                    <a:gd name="T24" fmla="*/ 10 w 20"/>
                    <a:gd name="T25" fmla="*/ 144 h 158"/>
                    <a:gd name="T26" fmla="*/ 6 w 20"/>
                    <a:gd name="T27" fmla="*/ 134 h 158"/>
                    <a:gd name="T28" fmla="*/ 2 w 20"/>
                    <a:gd name="T29" fmla="*/ 124 h 158"/>
                    <a:gd name="T30" fmla="*/ 0 w 20"/>
                    <a:gd name="T31" fmla="*/ 112 h 158"/>
                    <a:gd name="T32" fmla="*/ 0 w 20"/>
                    <a:gd name="T33" fmla="*/ 98 h 158"/>
                    <a:gd name="T34" fmla="*/ 0 w 20"/>
                    <a:gd name="T35" fmla="*/ 98 h 158"/>
                    <a:gd name="T36" fmla="*/ 2 w 20"/>
                    <a:gd name="T37" fmla="*/ 34 h 158"/>
                    <a:gd name="T38" fmla="*/ 2 w 20"/>
                    <a:gd name="T39" fmla="*/ 0 h 158"/>
                    <a:gd name="T40" fmla="*/ 2 w 20"/>
                    <a:gd name="T41" fmla="*/ 0 h 1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
                    <a:gd name="T64" fmla="*/ 0 h 158"/>
                    <a:gd name="T65" fmla="*/ 20 w 20"/>
                    <a:gd name="T66" fmla="*/ 158 h 1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 h="158">
                      <a:moveTo>
                        <a:pt x="2" y="0"/>
                      </a:moveTo>
                      <a:lnTo>
                        <a:pt x="2" y="0"/>
                      </a:lnTo>
                      <a:lnTo>
                        <a:pt x="8" y="22"/>
                      </a:lnTo>
                      <a:lnTo>
                        <a:pt x="10" y="46"/>
                      </a:lnTo>
                      <a:lnTo>
                        <a:pt x="10" y="74"/>
                      </a:lnTo>
                      <a:lnTo>
                        <a:pt x="8" y="88"/>
                      </a:lnTo>
                      <a:lnTo>
                        <a:pt x="10" y="102"/>
                      </a:lnTo>
                      <a:lnTo>
                        <a:pt x="14" y="130"/>
                      </a:lnTo>
                      <a:lnTo>
                        <a:pt x="20" y="158"/>
                      </a:lnTo>
                      <a:lnTo>
                        <a:pt x="16" y="154"/>
                      </a:lnTo>
                      <a:lnTo>
                        <a:pt x="10" y="144"/>
                      </a:lnTo>
                      <a:lnTo>
                        <a:pt x="6" y="134"/>
                      </a:lnTo>
                      <a:lnTo>
                        <a:pt x="2" y="124"/>
                      </a:lnTo>
                      <a:lnTo>
                        <a:pt x="0" y="112"/>
                      </a:lnTo>
                      <a:lnTo>
                        <a:pt x="0" y="98"/>
                      </a:lnTo>
                      <a:lnTo>
                        <a:pt x="2" y="34"/>
                      </a:lnTo>
                      <a:lnTo>
                        <a:pt x="2" y="0"/>
                      </a:lnTo>
                      <a:close/>
                    </a:path>
                  </a:pathLst>
                </a:custGeom>
                <a:solidFill>
                  <a:srgbClr val="32680F"/>
                </a:solidFill>
                <a:ln w="9525">
                  <a:noFill/>
                  <a:round/>
                  <a:headEnd/>
                  <a:tailEnd/>
                </a:ln>
              </p:spPr>
              <p:txBody>
                <a:bodyPr/>
                <a:lstStyle/>
                <a:p>
                  <a:endParaRPr lang="zh-TW" altLang="en-US"/>
                </a:p>
              </p:txBody>
            </p:sp>
            <p:sp>
              <p:nvSpPr>
                <p:cNvPr id="25130" name="Freeform 356"/>
                <p:cNvSpPr>
                  <a:spLocks/>
                </p:cNvSpPr>
                <p:nvPr/>
              </p:nvSpPr>
              <p:spPr bwMode="auto">
                <a:xfrm>
                  <a:off x="4762" y="3956"/>
                  <a:ext cx="70" cy="116"/>
                </a:xfrm>
                <a:custGeom>
                  <a:avLst/>
                  <a:gdLst>
                    <a:gd name="T0" fmla="*/ 70 w 70"/>
                    <a:gd name="T1" fmla="*/ 0 h 116"/>
                    <a:gd name="T2" fmla="*/ 70 w 70"/>
                    <a:gd name="T3" fmla="*/ 0 h 116"/>
                    <a:gd name="T4" fmla="*/ 68 w 70"/>
                    <a:gd name="T5" fmla="*/ 6 h 116"/>
                    <a:gd name="T6" fmla="*/ 66 w 70"/>
                    <a:gd name="T7" fmla="*/ 22 h 116"/>
                    <a:gd name="T8" fmla="*/ 60 w 70"/>
                    <a:gd name="T9" fmla="*/ 42 h 116"/>
                    <a:gd name="T10" fmla="*/ 54 w 70"/>
                    <a:gd name="T11" fmla="*/ 54 h 116"/>
                    <a:gd name="T12" fmla="*/ 48 w 70"/>
                    <a:gd name="T13" fmla="*/ 64 h 116"/>
                    <a:gd name="T14" fmla="*/ 48 w 70"/>
                    <a:gd name="T15" fmla="*/ 64 h 116"/>
                    <a:gd name="T16" fmla="*/ 16 w 70"/>
                    <a:gd name="T17" fmla="*/ 100 h 116"/>
                    <a:gd name="T18" fmla="*/ 0 w 70"/>
                    <a:gd name="T19" fmla="*/ 116 h 116"/>
                    <a:gd name="T20" fmla="*/ 0 w 70"/>
                    <a:gd name="T21" fmla="*/ 116 h 116"/>
                    <a:gd name="T22" fmla="*/ 4 w 70"/>
                    <a:gd name="T23" fmla="*/ 96 h 116"/>
                    <a:gd name="T24" fmla="*/ 10 w 70"/>
                    <a:gd name="T25" fmla="*/ 76 h 116"/>
                    <a:gd name="T26" fmla="*/ 16 w 70"/>
                    <a:gd name="T27" fmla="*/ 66 h 116"/>
                    <a:gd name="T28" fmla="*/ 22 w 70"/>
                    <a:gd name="T29" fmla="*/ 56 h 116"/>
                    <a:gd name="T30" fmla="*/ 22 w 70"/>
                    <a:gd name="T31" fmla="*/ 56 h 116"/>
                    <a:gd name="T32" fmla="*/ 36 w 70"/>
                    <a:gd name="T33" fmla="*/ 36 h 116"/>
                    <a:gd name="T34" fmla="*/ 52 w 70"/>
                    <a:gd name="T35" fmla="*/ 18 h 116"/>
                    <a:gd name="T36" fmla="*/ 70 w 70"/>
                    <a:gd name="T37" fmla="*/ 0 h 116"/>
                    <a:gd name="T38" fmla="*/ 70 w 70"/>
                    <a:gd name="T39" fmla="*/ 0 h 1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0"/>
                    <a:gd name="T61" fmla="*/ 0 h 116"/>
                    <a:gd name="T62" fmla="*/ 70 w 70"/>
                    <a:gd name="T63" fmla="*/ 116 h 1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0" h="116">
                      <a:moveTo>
                        <a:pt x="70" y="0"/>
                      </a:moveTo>
                      <a:lnTo>
                        <a:pt x="70" y="0"/>
                      </a:lnTo>
                      <a:lnTo>
                        <a:pt x="68" y="6"/>
                      </a:lnTo>
                      <a:lnTo>
                        <a:pt x="66" y="22"/>
                      </a:lnTo>
                      <a:lnTo>
                        <a:pt x="60" y="42"/>
                      </a:lnTo>
                      <a:lnTo>
                        <a:pt x="54" y="54"/>
                      </a:lnTo>
                      <a:lnTo>
                        <a:pt x="48" y="64"/>
                      </a:lnTo>
                      <a:lnTo>
                        <a:pt x="16" y="100"/>
                      </a:lnTo>
                      <a:lnTo>
                        <a:pt x="0" y="116"/>
                      </a:lnTo>
                      <a:lnTo>
                        <a:pt x="4" y="96"/>
                      </a:lnTo>
                      <a:lnTo>
                        <a:pt x="10" y="76"/>
                      </a:lnTo>
                      <a:lnTo>
                        <a:pt x="16" y="66"/>
                      </a:lnTo>
                      <a:lnTo>
                        <a:pt x="22" y="56"/>
                      </a:lnTo>
                      <a:lnTo>
                        <a:pt x="36" y="36"/>
                      </a:lnTo>
                      <a:lnTo>
                        <a:pt x="52" y="18"/>
                      </a:lnTo>
                      <a:lnTo>
                        <a:pt x="70" y="0"/>
                      </a:lnTo>
                      <a:close/>
                    </a:path>
                  </a:pathLst>
                </a:custGeom>
                <a:solidFill>
                  <a:srgbClr val="32680F"/>
                </a:solidFill>
                <a:ln w="9525">
                  <a:noFill/>
                  <a:round/>
                  <a:headEnd/>
                  <a:tailEnd/>
                </a:ln>
              </p:spPr>
              <p:txBody>
                <a:bodyPr/>
                <a:lstStyle/>
                <a:p>
                  <a:endParaRPr lang="zh-TW" altLang="en-US"/>
                </a:p>
              </p:txBody>
            </p:sp>
            <p:sp>
              <p:nvSpPr>
                <p:cNvPr id="25131" name="Freeform 357"/>
                <p:cNvSpPr>
                  <a:spLocks/>
                </p:cNvSpPr>
                <p:nvPr/>
              </p:nvSpPr>
              <p:spPr bwMode="auto">
                <a:xfrm>
                  <a:off x="4836" y="3942"/>
                  <a:ext cx="186" cy="30"/>
                </a:xfrm>
                <a:custGeom>
                  <a:avLst/>
                  <a:gdLst>
                    <a:gd name="T0" fmla="*/ 0 w 186"/>
                    <a:gd name="T1" fmla="*/ 16 h 30"/>
                    <a:gd name="T2" fmla="*/ 0 w 186"/>
                    <a:gd name="T3" fmla="*/ 16 h 30"/>
                    <a:gd name="T4" fmla="*/ 8 w 186"/>
                    <a:gd name="T5" fmla="*/ 18 h 30"/>
                    <a:gd name="T6" fmla="*/ 28 w 186"/>
                    <a:gd name="T7" fmla="*/ 24 h 30"/>
                    <a:gd name="T8" fmla="*/ 42 w 186"/>
                    <a:gd name="T9" fmla="*/ 28 h 30"/>
                    <a:gd name="T10" fmla="*/ 58 w 186"/>
                    <a:gd name="T11" fmla="*/ 30 h 30"/>
                    <a:gd name="T12" fmla="*/ 76 w 186"/>
                    <a:gd name="T13" fmla="*/ 30 h 30"/>
                    <a:gd name="T14" fmla="*/ 94 w 186"/>
                    <a:gd name="T15" fmla="*/ 30 h 30"/>
                    <a:gd name="T16" fmla="*/ 94 w 186"/>
                    <a:gd name="T17" fmla="*/ 30 h 30"/>
                    <a:gd name="T18" fmla="*/ 158 w 186"/>
                    <a:gd name="T19" fmla="*/ 18 h 30"/>
                    <a:gd name="T20" fmla="*/ 186 w 186"/>
                    <a:gd name="T21" fmla="*/ 12 h 30"/>
                    <a:gd name="T22" fmla="*/ 186 w 186"/>
                    <a:gd name="T23" fmla="*/ 12 h 30"/>
                    <a:gd name="T24" fmla="*/ 156 w 186"/>
                    <a:gd name="T25" fmla="*/ 4 h 30"/>
                    <a:gd name="T26" fmla="*/ 128 w 186"/>
                    <a:gd name="T27" fmla="*/ 0 h 30"/>
                    <a:gd name="T28" fmla="*/ 112 w 186"/>
                    <a:gd name="T29" fmla="*/ 0 h 30"/>
                    <a:gd name="T30" fmla="*/ 96 w 186"/>
                    <a:gd name="T31" fmla="*/ 0 h 30"/>
                    <a:gd name="T32" fmla="*/ 96 w 186"/>
                    <a:gd name="T33" fmla="*/ 0 h 30"/>
                    <a:gd name="T34" fmla="*/ 64 w 186"/>
                    <a:gd name="T35" fmla="*/ 2 h 30"/>
                    <a:gd name="T36" fmla="*/ 32 w 186"/>
                    <a:gd name="T37" fmla="*/ 8 h 30"/>
                    <a:gd name="T38" fmla="*/ 0 w 186"/>
                    <a:gd name="T39" fmla="*/ 16 h 30"/>
                    <a:gd name="T40" fmla="*/ 0 w 186"/>
                    <a:gd name="T41" fmla="*/ 16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6"/>
                    <a:gd name="T64" fmla="*/ 0 h 30"/>
                    <a:gd name="T65" fmla="*/ 186 w 186"/>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6" h="30">
                      <a:moveTo>
                        <a:pt x="0" y="16"/>
                      </a:moveTo>
                      <a:lnTo>
                        <a:pt x="0" y="16"/>
                      </a:lnTo>
                      <a:lnTo>
                        <a:pt x="8" y="18"/>
                      </a:lnTo>
                      <a:lnTo>
                        <a:pt x="28" y="24"/>
                      </a:lnTo>
                      <a:lnTo>
                        <a:pt x="42" y="28"/>
                      </a:lnTo>
                      <a:lnTo>
                        <a:pt x="58" y="30"/>
                      </a:lnTo>
                      <a:lnTo>
                        <a:pt x="76" y="30"/>
                      </a:lnTo>
                      <a:lnTo>
                        <a:pt x="94" y="30"/>
                      </a:lnTo>
                      <a:lnTo>
                        <a:pt x="158" y="18"/>
                      </a:lnTo>
                      <a:lnTo>
                        <a:pt x="186" y="12"/>
                      </a:lnTo>
                      <a:lnTo>
                        <a:pt x="156" y="4"/>
                      </a:lnTo>
                      <a:lnTo>
                        <a:pt x="128" y="0"/>
                      </a:lnTo>
                      <a:lnTo>
                        <a:pt x="112" y="0"/>
                      </a:lnTo>
                      <a:lnTo>
                        <a:pt x="96" y="0"/>
                      </a:lnTo>
                      <a:lnTo>
                        <a:pt x="64" y="2"/>
                      </a:lnTo>
                      <a:lnTo>
                        <a:pt x="32" y="8"/>
                      </a:lnTo>
                      <a:lnTo>
                        <a:pt x="0" y="16"/>
                      </a:lnTo>
                      <a:close/>
                    </a:path>
                  </a:pathLst>
                </a:custGeom>
                <a:solidFill>
                  <a:srgbClr val="32680F"/>
                </a:solidFill>
                <a:ln w="9525">
                  <a:noFill/>
                  <a:round/>
                  <a:headEnd/>
                  <a:tailEnd/>
                </a:ln>
              </p:spPr>
              <p:txBody>
                <a:bodyPr/>
                <a:lstStyle/>
                <a:p>
                  <a:endParaRPr lang="zh-TW" altLang="en-US"/>
                </a:p>
              </p:txBody>
            </p:sp>
            <p:sp>
              <p:nvSpPr>
                <p:cNvPr id="25132" name="Freeform 358"/>
                <p:cNvSpPr>
                  <a:spLocks/>
                </p:cNvSpPr>
                <p:nvPr/>
              </p:nvSpPr>
              <p:spPr bwMode="auto">
                <a:xfrm>
                  <a:off x="4858" y="3960"/>
                  <a:ext cx="176" cy="36"/>
                </a:xfrm>
                <a:custGeom>
                  <a:avLst/>
                  <a:gdLst>
                    <a:gd name="T0" fmla="*/ 0 w 176"/>
                    <a:gd name="T1" fmla="*/ 16 h 36"/>
                    <a:gd name="T2" fmla="*/ 0 w 176"/>
                    <a:gd name="T3" fmla="*/ 16 h 36"/>
                    <a:gd name="T4" fmla="*/ 6 w 176"/>
                    <a:gd name="T5" fmla="*/ 12 h 36"/>
                    <a:gd name="T6" fmla="*/ 22 w 176"/>
                    <a:gd name="T7" fmla="*/ 6 h 36"/>
                    <a:gd name="T8" fmla="*/ 34 w 176"/>
                    <a:gd name="T9" fmla="*/ 2 h 36"/>
                    <a:gd name="T10" fmla="*/ 46 w 176"/>
                    <a:gd name="T11" fmla="*/ 2 h 36"/>
                    <a:gd name="T12" fmla="*/ 62 w 176"/>
                    <a:gd name="T13" fmla="*/ 0 h 36"/>
                    <a:gd name="T14" fmla="*/ 76 w 176"/>
                    <a:gd name="T15" fmla="*/ 4 h 36"/>
                    <a:gd name="T16" fmla="*/ 76 w 176"/>
                    <a:gd name="T17" fmla="*/ 4 h 36"/>
                    <a:gd name="T18" fmla="*/ 142 w 176"/>
                    <a:gd name="T19" fmla="*/ 18 h 36"/>
                    <a:gd name="T20" fmla="*/ 176 w 176"/>
                    <a:gd name="T21" fmla="*/ 26 h 36"/>
                    <a:gd name="T22" fmla="*/ 176 w 176"/>
                    <a:gd name="T23" fmla="*/ 26 h 36"/>
                    <a:gd name="T24" fmla="*/ 172 w 176"/>
                    <a:gd name="T25" fmla="*/ 28 h 36"/>
                    <a:gd name="T26" fmla="*/ 160 w 176"/>
                    <a:gd name="T27" fmla="*/ 34 h 36"/>
                    <a:gd name="T28" fmla="*/ 150 w 176"/>
                    <a:gd name="T29" fmla="*/ 36 h 36"/>
                    <a:gd name="T30" fmla="*/ 140 w 176"/>
                    <a:gd name="T31" fmla="*/ 36 h 36"/>
                    <a:gd name="T32" fmla="*/ 126 w 176"/>
                    <a:gd name="T33" fmla="*/ 36 h 36"/>
                    <a:gd name="T34" fmla="*/ 110 w 176"/>
                    <a:gd name="T35" fmla="*/ 34 h 36"/>
                    <a:gd name="T36" fmla="*/ 110 w 176"/>
                    <a:gd name="T37" fmla="*/ 34 h 36"/>
                    <a:gd name="T38" fmla="*/ 38 w 176"/>
                    <a:gd name="T39" fmla="*/ 22 h 36"/>
                    <a:gd name="T40" fmla="*/ 0 w 176"/>
                    <a:gd name="T41" fmla="*/ 16 h 36"/>
                    <a:gd name="T42" fmla="*/ 0 w 176"/>
                    <a:gd name="T43" fmla="*/ 16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6"/>
                    <a:gd name="T67" fmla="*/ 0 h 36"/>
                    <a:gd name="T68" fmla="*/ 176 w 17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6" h="36">
                      <a:moveTo>
                        <a:pt x="0" y="16"/>
                      </a:moveTo>
                      <a:lnTo>
                        <a:pt x="0" y="16"/>
                      </a:lnTo>
                      <a:lnTo>
                        <a:pt x="6" y="12"/>
                      </a:lnTo>
                      <a:lnTo>
                        <a:pt x="22" y="6"/>
                      </a:lnTo>
                      <a:lnTo>
                        <a:pt x="34" y="2"/>
                      </a:lnTo>
                      <a:lnTo>
                        <a:pt x="46" y="2"/>
                      </a:lnTo>
                      <a:lnTo>
                        <a:pt x="62" y="0"/>
                      </a:lnTo>
                      <a:lnTo>
                        <a:pt x="76" y="4"/>
                      </a:lnTo>
                      <a:lnTo>
                        <a:pt x="142" y="18"/>
                      </a:lnTo>
                      <a:lnTo>
                        <a:pt x="176" y="26"/>
                      </a:lnTo>
                      <a:lnTo>
                        <a:pt x="172" y="28"/>
                      </a:lnTo>
                      <a:lnTo>
                        <a:pt x="160" y="34"/>
                      </a:lnTo>
                      <a:lnTo>
                        <a:pt x="150" y="36"/>
                      </a:lnTo>
                      <a:lnTo>
                        <a:pt x="140" y="36"/>
                      </a:lnTo>
                      <a:lnTo>
                        <a:pt x="126" y="36"/>
                      </a:lnTo>
                      <a:lnTo>
                        <a:pt x="110" y="34"/>
                      </a:lnTo>
                      <a:lnTo>
                        <a:pt x="38" y="22"/>
                      </a:lnTo>
                      <a:lnTo>
                        <a:pt x="0" y="16"/>
                      </a:lnTo>
                      <a:close/>
                    </a:path>
                  </a:pathLst>
                </a:custGeom>
                <a:solidFill>
                  <a:srgbClr val="32680F"/>
                </a:solidFill>
                <a:ln w="9525">
                  <a:noFill/>
                  <a:round/>
                  <a:headEnd/>
                  <a:tailEnd/>
                </a:ln>
              </p:spPr>
              <p:txBody>
                <a:bodyPr/>
                <a:lstStyle/>
                <a:p>
                  <a:endParaRPr lang="zh-TW" altLang="en-US"/>
                </a:p>
              </p:txBody>
            </p:sp>
            <p:sp>
              <p:nvSpPr>
                <p:cNvPr id="25133" name="Freeform 359"/>
                <p:cNvSpPr>
                  <a:spLocks/>
                </p:cNvSpPr>
                <p:nvPr/>
              </p:nvSpPr>
              <p:spPr bwMode="auto">
                <a:xfrm>
                  <a:off x="4548" y="3892"/>
                  <a:ext cx="432" cy="150"/>
                </a:xfrm>
                <a:custGeom>
                  <a:avLst/>
                  <a:gdLst>
                    <a:gd name="T0" fmla="*/ 432 w 432"/>
                    <a:gd name="T1" fmla="*/ 150 h 150"/>
                    <a:gd name="T2" fmla="*/ 432 w 432"/>
                    <a:gd name="T3" fmla="*/ 150 h 150"/>
                    <a:gd name="T4" fmla="*/ 400 w 432"/>
                    <a:gd name="T5" fmla="*/ 132 h 150"/>
                    <a:gd name="T6" fmla="*/ 348 w 432"/>
                    <a:gd name="T7" fmla="*/ 106 h 150"/>
                    <a:gd name="T8" fmla="*/ 348 w 432"/>
                    <a:gd name="T9" fmla="*/ 106 h 150"/>
                    <a:gd name="T10" fmla="*/ 336 w 432"/>
                    <a:gd name="T11" fmla="*/ 96 h 150"/>
                    <a:gd name="T12" fmla="*/ 326 w 432"/>
                    <a:gd name="T13" fmla="*/ 90 h 150"/>
                    <a:gd name="T14" fmla="*/ 314 w 432"/>
                    <a:gd name="T15" fmla="*/ 80 h 150"/>
                    <a:gd name="T16" fmla="*/ 288 w 432"/>
                    <a:gd name="T17" fmla="*/ 64 h 150"/>
                    <a:gd name="T18" fmla="*/ 288 w 432"/>
                    <a:gd name="T19" fmla="*/ 64 h 150"/>
                    <a:gd name="T20" fmla="*/ 240 w 432"/>
                    <a:gd name="T21" fmla="*/ 32 h 150"/>
                    <a:gd name="T22" fmla="*/ 220 w 432"/>
                    <a:gd name="T23" fmla="*/ 20 h 150"/>
                    <a:gd name="T24" fmla="*/ 192 w 432"/>
                    <a:gd name="T25" fmla="*/ 8 h 150"/>
                    <a:gd name="T26" fmla="*/ 192 w 432"/>
                    <a:gd name="T27" fmla="*/ 8 h 150"/>
                    <a:gd name="T28" fmla="*/ 182 w 432"/>
                    <a:gd name="T29" fmla="*/ 4 h 150"/>
                    <a:gd name="T30" fmla="*/ 170 w 432"/>
                    <a:gd name="T31" fmla="*/ 2 h 150"/>
                    <a:gd name="T32" fmla="*/ 142 w 432"/>
                    <a:gd name="T33" fmla="*/ 0 h 150"/>
                    <a:gd name="T34" fmla="*/ 110 w 432"/>
                    <a:gd name="T35" fmla="*/ 0 h 150"/>
                    <a:gd name="T36" fmla="*/ 78 w 432"/>
                    <a:gd name="T37" fmla="*/ 2 h 150"/>
                    <a:gd name="T38" fmla="*/ 24 w 432"/>
                    <a:gd name="T39" fmla="*/ 8 h 150"/>
                    <a:gd name="T40" fmla="*/ 0 w 432"/>
                    <a:gd name="T41" fmla="*/ 12 h 150"/>
                    <a:gd name="T42" fmla="*/ 6 w 432"/>
                    <a:gd name="T43" fmla="*/ 24 h 150"/>
                    <a:gd name="T44" fmla="*/ 6 w 432"/>
                    <a:gd name="T45" fmla="*/ 24 h 150"/>
                    <a:gd name="T46" fmla="*/ 26 w 432"/>
                    <a:gd name="T47" fmla="*/ 20 h 150"/>
                    <a:gd name="T48" fmla="*/ 70 w 432"/>
                    <a:gd name="T49" fmla="*/ 14 h 150"/>
                    <a:gd name="T50" fmla="*/ 98 w 432"/>
                    <a:gd name="T51" fmla="*/ 10 h 150"/>
                    <a:gd name="T52" fmla="*/ 128 w 432"/>
                    <a:gd name="T53" fmla="*/ 10 h 150"/>
                    <a:gd name="T54" fmla="*/ 154 w 432"/>
                    <a:gd name="T55" fmla="*/ 10 h 150"/>
                    <a:gd name="T56" fmla="*/ 180 w 432"/>
                    <a:gd name="T57" fmla="*/ 16 h 150"/>
                    <a:gd name="T58" fmla="*/ 180 w 432"/>
                    <a:gd name="T59" fmla="*/ 16 h 150"/>
                    <a:gd name="T60" fmla="*/ 200 w 432"/>
                    <a:gd name="T61" fmla="*/ 22 h 150"/>
                    <a:gd name="T62" fmla="*/ 216 w 432"/>
                    <a:gd name="T63" fmla="*/ 28 h 150"/>
                    <a:gd name="T64" fmla="*/ 244 w 432"/>
                    <a:gd name="T65" fmla="*/ 42 h 150"/>
                    <a:gd name="T66" fmla="*/ 266 w 432"/>
                    <a:gd name="T67" fmla="*/ 56 h 150"/>
                    <a:gd name="T68" fmla="*/ 286 w 432"/>
                    <a:gd name="T69" fmla="*/ 70 h 150"/>
                    <a:gd name="T70" fmla="*/ 286 w 432"/>
                    <a:gd name="T71" fmla="*/ 70 h 150"/>
                    <a:gd name="T72" fmla="*/ 322 w 432"/>
                    <a:gd name="T73" fmla="*/ 94 h 150"/>
                    <a:gd name="T74" fmla="*/ 356 w 432"/>
                    <a:gd name="T75" fmla="*/ 114 h 150"/>
                    <a:gd name="T76" fmla="*/ 356 w 432"/>
                    <a:gd name="T77" fmla="*/ 114 h 150"/>
                    <a:gd name="T78" fmla="*/ 378 w 432"/>
                    <a:gd name="T79" fmla="*/ 126 h 150"/>
                    <a:gd name="T80" fmla="*/ 404 w 432"/>
                    <a:gd name="T81" fmla="*/ 138 h 150"/>
                    <a:gd name="T82" fmla="*/ 432 w 432"/>
                    <a:gd name="T83" fmla="*/ 150 h 150"/>
                    <a:gd name="T84" fmla="*/ 432 w 432"/>
                    <a:gd name="T85" fmla="*/ 150 h 1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32"/>
                    <a:gd name="T130" fmla="*/ 0 h 150"/>
                    <a:gd name="T131" fmla="*/ 432 w 432"/>
                    <a:gd name="T132" fmla="*/ 150 h 15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32" h="150">
                      <a:moveTo>
                        <a:pt x="432" y="150"/>
                      </a:moveTo>
                      <a:lnTo>
                        <a:pt x="432" y="150"/>
                      </a:lnTo>
                      <a:lnTo>
                        <a:pt x="400" y="132"/>
                      </a:lnTo>
                      <a:lnTo>
                        <a:pt x="348" y="106"/>
                      </a:lnTo>
                      <a:lnTo>
                        <a:pt x="336" y="96"/>
                      </a:lnTo>
                      <a:lnTo>
                        <a:pt x="326" y="90"/>
                      </a:lnTo>
                      <a:lnTo>
                        <a:pt x="314" y="80"/>
                      </a:lnTo>
                      <a:lnTo>
                        <a:pt x="288" y="64"/>
                      </a:lnTo>
                      <a:lnTo>
                        <a:pt x="240" y="32"/>
                      </a:lnTo>
                      <a:lnTo>
                        <a:pt x="220" y="20"/>
                      </a:lnTo>
                      <a:lnTo>
                        <a:pt x="192" y="8"/>
                      </a:lnTo>
                      <a:lnTo>
                        <a:pt x="182" y="4"/>
                      </a:lnTo>
                      <a:lnTo>
                        <a:pt x="170" y="2"/>
                      </a:lnTo>
                      <a:lnTo>
                        <a:pt x="142" y="0"/>
                      </a:lnTo>
                      <a:lnTo>
                        <a:pt x="110" y="0"/>
                      </a:lnTo>
                      <a:lnTo>
                        <a:pt x="78" y="2"/>
                      </a:lnTo>
                      <a:lnTo>
                        <a:pt x="24" y="8"/>
                      </a:lnTo>
                      <a:lnTo>
                        <a:pt x="0" y="12"/>
                      </a:lnTo>
                      <a:lnTo>
                        <a:pt x="6" y="24"/>
                      </a:lnTo>
                      <a:lnTo>
                        <a:pt x="26" y="20"/>
                      </a:lnTo>
                      <a:lnTo>
                        <a:pt x="70" y="14"/>
                      </a:lnTo>
                      <a:lnTo>
                        <a:pt x="98" y="10"/>
                      </a:lnTo>
                      <a:lnTo>
                        <a:pt x="128" y="10"/>
                      </a:lnTo>
                      <a:lnTo>
                        <a:pt x="154" y="10"/>
                      </a:lnTo>
                      <a:lnTo>
                        <a:pt x="180" y="16"/>
                      </a:lnTo>
                      <a:lnTo>
                        <a:pt x="200" y="22"/>
                      </a:lnTo>
                      <a:lnTo>
                        <a:pt x="216" y="28"/>
                      </a:lnTo>
                      <a:lnTo>
                        <a:pt x="244" y="42"/>
                      </a:lnTo>
                      <a:lnTo>
                        <a:pt x="266" y="56"/>
                      </a:lnTo>
                      <a:lnTo>
                        <a:pt x="286" y="70"/>
                      </a:lnTo>
                      <a:lnTo>
                        <a:pt x="322" y="94"/>
                      </a:lnTo>
                      <a:lnTo>
                        <a:pt x="356" y="114"/>
                      </a:lnTo>
                      <a:lnTo>
                        <a:pt x="378" y="126"/>
                      </a:lnTo>
                      <a:lnTo>
                        <a:pt x="404" y="138"/>
                      </a:lnTo>
                      <a:lnTo>
                        <a:pt x="432" y="150"/>
                      </a:lnTo>
                      <a:close/>
                    </a:path>
                  </a:pathLst>
                </a:custGeom>
                <a:solidFill>
                  <a:srgbClr val="32680F"/>
                </a:solidFill>
                <a:ln w="9525">
                  <a:noFill/>
                  <a:round/>
                  <a:headEnd/>
                  <a:tailEnd/>
                </a:ln>
              </p:spPr>
              <p:txBody>
                <a:bodyPr/>
                <a:lstStyle/>
                <a:p>
                  <a:endParaRPr lang="zh-TW" altLang="en-US"/>
                </a:p>
              </p:txBody>
            </p:sp>
            <p:sp>
              <p:nvSpPr>
                <p:cNvPr id="25134" name="Freeform 360"/>
                <p:cNvSpPr>
                  <a:spLocks/>
                </p:cNvSpPr>
                <p:nvPr/>
              </p:nvSpPr>
              <p:spPr bwMode="auto">
                <a:xfrm>
                  <a:off x="4906" y="4006"/>
                  <a:ext cx="90" cy="184"/>
                </a:xfrm>
                <a:custGeom>
                  <a:avLst/>
                  <a:gdLst>
                    <a:gd name="T0" fmla="*/ 0 w 90"/>
                    <a:gd name="T1" fmla="*/ 0 h 184"/>
                    <a:gd name="T2" fmla="*/ 0 w 90"/>
                    <a:gd name="T3" fmla="*/ 0 h 184"/>
                    <a:gd name="T4" fmla="*/ 20 w 90"/>
                    <a:gd name="T5" fmla="*/ 40 h 184"/>
                    <a:gd name="T6" fmla="*/ 38 w 90"/>
                    <a:gd name="T7" fmla="*/ 76 h 184"/>
                    <a:gd name="T8" fmla="*/ 54 w 90"/>
                    <a:gd name="T9" fmla="*/ 108 h 184"/>
                    <a:gd name="T10" fmla="*/ 54 w 90"/>
                    <a:gd name="T11" fmla="*/ 108 h 184"/>
                    <a:gd name="T12" fmla="*/ 78 w 90"/>
                    <a:gd name="T13" fmla="*/ 160 h 184"/>
                    <a:gd name="T14" fmla="*/ 90 w 90"/>
                    <a:gd name="T15" fmla="*/ 184 h 184"/>
                    <a:gd name="T16" fmla="*/ 90 w 90"/>
                    <a:gd name="T17" fmla="*/ 184 h 184"/>
                    <a:gd name="T18" fmla="*/ 78 w 90"/>
                    <a:gd name="T19" fmla="*/ 174 h 184"/>
                    <a:gd name="T20" fmla="*/ 68 w 90"/>
                    <a:gd name="T21" fmla="*/ 164 h 184"/>
                    <a:gd name="T22" fmla="*/ 60 w 90"/>
                    <a:gd name="T23" fmla="*/ 152 h 184"/>
                    <a:gd name="T24" fmla="*/ 52 w 90"/>
                    <a:gd name="T25" fmla="*/ 142 h 184"/>
                    <a:gd name="T26" fmla="*/ 42 w 90"/>
                    <a:gd name="T27" fmla="*/ 118 h 184"/>
                    <a:gd name="T28" fmla="*/ 34 w 90"/>
                    <a:gd name="T29" fmla="*/ 96 h 184"/>
                    <a:gd name="T30" fmla="*/ 18 w 90"/>
                    <a:gd name="T31" fmla="*/ 46 h 184"/>
                    <a:gd name="T32" fmla="*/ 10 w 90"/>
                    <a:gd name="T33" fmla="*/ 22 h 184"/>
                    <a:gd name="T34" fmla="*/ 0 w 90"/>
                    <a:gd name="T35" fmla="*/ 0 h 184"/>
                    <a:gd name="T36" fmla="*/ 0 w 90"/>
                    <a:gd name="T37" fmla="*/ 0 h 1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184"/>
                    <a:gd name="T59" fmla="*/ 90 w 90"/>
                    <a:gd name="T60" fmla="*/ 184 h 1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184">
                      <a:moveTo>
                        <a:pt x="0" y="0"/>
                      </a:moveTo>
                      <a:lnTo>
                        <a:pt x="0" y="0"/>
                      </a:lnTo>
                      <a:lnTo>
                        <a:pt x="20" y="40"/>
                      </a:lnTo>
                      <a:lnTo>
                        <a:pt x="38" y="76"/>
                      </a:lnTo>
                      <a:lnTo>
                        <a:pt x="54" y="108"/>
                      </a:lnTo>
                      <a:lnTo>
                        <a:pt x="78" y="160"/>
                      </a:lnTo>
                      <a:lnTo>
                        <a:pt x="90" y="184"/>
                      </a:lnTo>
                      <a:lnTo>
                        <a:pt x="78" y="174"/>
                      </a:lnTo>
                      <a:lnTo>
                        <a:pt x="68" y="164"/>
                      </a:lnTo>
                      <a:lnTo>
                        <a:pt x="60" y="152"/>
                      </a:lnTo>
                      <a:lnTo>
                        <a:pt x="52" y="142"/>
                      </a:lnTo>
                      <a:lnTo>
                        <a:pt x="42" y="118"/>
                      </a:lnTo>
                      <a:lnTo>
                        <a:pt x="34" y="96"/>
                      </a:lnTo>
                      <a:lnTo>
                        <a:pt x="18" y="46"/>
                      </a:lnTo>
                      <a:lnTo>
                        <a:pt x="10" y="22"/>
                      </a:lnTo>
                      <a:lnTo>
                        <a:pt x="0" y="0"/>
                      </a:lnTo>
                      <a:close/>
                    </a:path>
                  </a:pathLst>
                </a:custGeom>
                <a:solidFill>
                  <a:srgbClr val="32680F"/>
                </a:solidFill>
                <a:ln w="9525">
                  <a:noFill/>
                  <a:round/>
                  <a:headEnd/>
                  <a:tailEnd/>
                </a:ln>
              </p:spPr>
              <p:txBody>
                <a:bodyPr/>
                <a:lstStyle/>
                <a:p>
                  <a:endParaRPr lang="zh-TW" altLang="en-US"/>
                </a:p>
              </p:txBody>
            </p:sp>
            <p:sp>
              <p:nvSpPr>
                <p:cNvPr id="25135" name="Freeform 361"/>
                <p:cNvSpPr>
                  <a:spLocks/>
                </p:cNvSpPr>
                <p:nvPr/>
              </p:nvSpPr>
              <p:spPr bwMode="auto">
                <a:xfrm>
                  <a:off x="4898" y="4000"/>
                  <a:ext cx="58" cy="196"/>
                </a:xfrm>
                <a:custGeom>
                  <a:avLst/>
                  <a:gdLst>
                    <a:gd name="T0" fmla="*/ 0 w 58"/>
                    <a:gd name="T1" fmla="*/ 0 h 196"/>
                    <a:gd name="T2" fmla="*/ 0 w 58"/>
                    <a:gd name="T3" fmla="*/ 0 h 196"/>
                    <a:gd name="T4" fmla="*/ 14 w 58"/>
                    <a:gd name="T5" fmla="*/ 44 h 196"/>
                    <a:gd name="T6" fmla="*/ 26 w 58"/>
                    <a:gd name="T7" fmla="*/ 82 h 196"/>
                    <a:gd name="T8" fmla="*/ 36 w 58"/>
                    <a:gd name="T9" fmla="*/ 116 h 196"/>
                    <a:gd name="T10" fmla="*/ 36 w 58"/>
                    <a:gd name="T11" fmla="*/ 116 h 196"/>
                    <a:gd name="T12" fmla="*/ 50 w 58"/>
                    <a:gd name="T13" fmla="*/ 172 h 196"/>
                    <a:gd name="T14" fmla="*/ 58 w 58"/>
                    <a:gd name="T15" fmla="*/ 196 h 196"/>
                    <a:gd name="T16" fmla="*/ 58 w 58"/>
                    <a:gd name="T17" fmla="*/ 196 h 196"/>
                    <a:gd name="T18" fmla="*/ 48 w 58"/>
                    <a:gd name="T19" fmla="*/ 184 h 196"/>
                    <a:gd name="T20" fmla="*/ 40 w 58"/>
                    <a:gd name="T21" fmla="*/ 174 h 196"/>
                    <a:gd name="T22" fmla="*/ 34 w 58"/>
                    <a:gd name="T23" fmla="*/ 162 h 196"/>
                    <a:gd name="T24" fmla="*/ 28 w 58"/>
                    <a:gd name="T25" fmla="*/ 150 h 196"/>
                    <a:gd name="T26" fmla="*/ 20 w 58"/>
                    <a:gd name="T27" fmla="*/ 124 h 196"/>
                    <a:gd name="T28" fmla="*/ 16 w 58"/>
                    <a:gd name="T29" fmla="*/ 100 h 196"/>
                    <a:gd name="T30" fmla="*/ 10 w 58"/>
                    <a:gd name="T31" fmla="*/ 50 h 196"/>
                    <a:gd name="T32" fmla="*/ 6 w 58"/>
                    <a:gd name="T33" fmla="*/ 24 h 196"/>
                    <a:gd name="T34" fmla="*/ 0 w 58"/>
                    <a:gd name="T35" fmla="*/ 0 h 196"/>
                    <a:gd name="T36" fmla="*/ 0 w 58"/>
                    <a:gd name="T37" fmla="*/ 0 h 1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
                    <a:gd name="T58" fmla="*/ 0 h 196"/>
                    <a:gd name="T59" fmla="*/ 58 w 58"/>
                    <a:gd name="T60" fmla="*/ 196 h 1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 h="196">
                      <a:moveTo>
                        <a:pt x="0" y="0"/>
                      </a:moveTo>
                      <a:lnTo>
                        <a:pt x="0" y="0"/>
                      </a:lnTo>
                      <a:lnTo>
                        <a:pt x="14" y="44"/>
                      </a:lnTo>
                      <a:lnTo>
                        <a:pt x="26" y="82"/>
                      </a:lnTo>
                      <a:lnTo>
                        <a:pt x="36" y="116"/>
                      </a:lnTo>
                      <a:lnTo>
                        <a:pt x="50" y="172"/>
                      </a:lnTo>
                      <a:lnTo>
                        <a:pt x="58" y="196"/>
                      </a:lnTo>
                      <a:lnTo>
                        <a:pt x="48" y="184"/>
                      </a:lnTo>
                      <a:lnTo>
                        <a:pt x="40" y="174"/>
                      </a:lnTo>
                      <a:lnTo>
                        <a:pt x="34" y="162"/>
                      </a:lnTo>
                      <a:lnTo>
                        <a:pt x="28" y="150"/>
                      </a:lnTo>
                      <a:lnTo>
                        <a:pt x="20" y="124"/>
                      </a:lnTo>
                      <a:lnTo>
                        <a:pt x="16" y="100"/>
                      </a:lnTo>
                      <a:lnTo>
                        <a:pt x="10" y="50"/>
                      </a:lnTo>
                      <a:lnTo>
                        <a:pt x="6" y="24"/>
                      </a:lnTo>
                      <a:lnTo>
                        <a:pt x="0" y="0"/>
                      </a:lnTo>
                      <a:close/>
                    </a:path>
                  </a:pathLst>
                </a:custGeom>
                <a:solidFill>
                  <a:srgbClr val="32680F"/>
                </a:solidFill>
                <a:ln w="9525">
                  <a:noFill/>
                  <a:round/>
                  <a:headEnd/>
                  <a:tailEnd/>
                </a:ln>
              </p:spPr>
              <p:txBody>
                <a:bodyPr/>
                <a:lstStyle/>
                <a:p>
                  <a:endParaRPr lang="zh-TW" altLang="en-US"/>
                </a:p>
              </p:txBody>
            </p:sp>
            <p:sp>
              <p:nvSpPr>
                <p:cNvPr id="25136" name="Freeform 362"/>
                <p:cNvSpPr>
                  <a:spLocks/>
                </p:cNvSpPr>
                <p:nvPr/>
              </p:nvSpPr>
              <p:spPr bwMode="auto">
                <a:xfrm>
                  <a:off x="4928" y="4010"/>
                  <a:ext cx="152" cy="16"/>
                </a:xfrm>
                <a:custGeom>
                  <a:avLst/>
                  <a:gdLst>
                    <a:gd name="T0" fmla="*/ 0 w 152"/>
                    <a:gd name="T1" fmla="*/ 6 h 16"/>
                    <a:gd name="T2" fmla="*/ 0 w 152"/>
                    <a:gd name="T3" fmla="*/ 6 h 16"/>
                    <a:gd name="T4" fmla="*/ 24 w 152"/>
                    <a:gd name="T5" fmla="*/ 12 h 16"/>
                    <a:gd name="T6" fmla="*/ 48 w 152"/>
                    <a:gd name="T7" fmla="*/ 14 h 16"/>
                    <a:gd name="T8" fmla="*/ 76 w 152"/>
                    <a:gd name="T9" fmla="*/ 16 h 16"/>
                    <a:gd name="T10" fmla="*/ 76 w 152"/>
                    <a:gd name="T11" fmla="*/ 16 h 16"/>
                    <a:gd name="T12" fmla="*/ 128 w 152"/>
                    <a:gd name="T13" fmla="*/ 14 h 16"/>
                    <a:gd name="T14" fmla="*/ 152 w 152"/>
                    <a:gd name="T15" fmla="*/ 16 h 16"/>
                    <a:gd name="T16" fmla="*/ 152 w 152"/>
                    <a:gd name="T17" fmla="*/ 16 h 16"/>
                    <a:gd name="T18" fmla="*/ 128 w 152"/>
                    <a:gd name="T19" fmla="*/ 8 h 16"/>
                    <a:gd name="T20" fmla="*/ 104 w 152"/>
                    <a:gd name="T21" fmla="*/ 2 h 16"/>
                    <a:gd name="T22" fmla="*/ 80 w 152"/>
                    <a:gd name="T23" fmla="*/ 0 h 16"/>
                    <a:gd name="T24" fmla="*/ 80 w 152"/>
                    <a:gd name="T25" fmla="*/ 0 h 16"/>
                    <a:gd name="T26" fmla="*/ 52 w 152"/>
                    <a:gd name="T27" fmla="*/ 0 h 16"/>
                    <a:gd name="T28" fmla="*/ 26 w 152"/>
                    <a:gd name="T29" fmla="*/ 2 h 16"/>
                    <a:gd name="T30" fmla="*/ 0 w 152"/>
                    <a:gd name="T31" fmla="*/ 6 h 16"/>
                    <a:gd name="T32" fmla="*/ 0 w 152"/>
                    <a:gd name="T33" fmla="*/ 6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2"/>
                    <a:gd name="T52" fmla="*/ 0 h 16"/>
                    <a:gd name="T53" fmla="*/ 152 w 15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2" h="16">
                      <a:moveTo>
                        <a:pt x="0" y="6"/>
                      </a:moveTo>
                      <a:lnTo>
                        <a:pt x="0" y="6"/>
                      </a:lnTo>
                      <a:lnTo>
                        <a:pt x="24" y="12"/>
                      </a:lnTo>
                      <a:lnTo>
                        <a:pt x="48" y="14"/>
                      </a:lnTo>
                      <a:lnTo>
                        <a:pt x="76" y="16"/>
                      </a:lnTo>
                      <a:lnTo>
                        <a:pt x="128" y="14"/>
                      </a:lnTo>
                      <a:lnTo>
                        <a:pt x="152" y="16"/>
                      </a:lnTo>
                      <a:lnTo>
                        <a:pt x="128" y="8"/>
                      </a:lnTo>
                      <a:lnTo>
                        <a:pt x="104" y="2"/>
                      </a:lnTo>
                      <a:lnTo>
                        <a:pt x="80" y="0"/>
                      </a:lnTo>
                      <a:lnTo>
                        <a:pt x="52" y="0"/>
                      </a:lnTo>
                      <a:lnTo>
                        <a:pt x="26" y="2"/>
                      </a:lnTo>
                      <a:lnTo>
                        <a:pt x="0" y="6"/>
                      </a:lnTo>
                      <a:close/>
                    </a:path>
                  </a:pathLst>
                </a:custGeom>
                <a:solidFill>
                  <a:srgbClr val="32680F"/>
                </a:solidFill>
                <a:ln w="9525">
                  <a:noFill/>
                  <a:round/>
                  <a:headEnd/>
                  <a:tailEnd/>
                </a:ln>
              </p:spPr>
              <p:txBody>
                <a:bodyPr/>
                <a:lstStyle/>
                <a:p>
                  <a:endParaRPr lang="zh-TW" altLang="en-US"/>
                </a:p>
              </p:txBody>
            </p:sp>
            <p:sp>
              <p:nvSpPr>
                <p:cNvPr id="25137" name="Freeform 363"/>
                <p:cNvSpPr>
                  <a:spLocks/>
                </p:cNvSpPr>
                <p:nvPr/>
              </p:nvSpPr>
              <p:spPr bwMode="auto">
                <a:xfrm>
                  <a:off x="4906" y="3978"/>
                  <a:ext cx="168" cy="28"/>
                </a:xfrm>
                <a:custGeom>
                  <a:avLst/>
                  <a:gdLst>
                    <a:gd name="T0" fmla="*/ 0 w 168"/>
                    <a:gd name="T1" fmla="*/ 28 h 28"/>
                    <a:gd name="T2" fmla="*/ 0 w 168"/>
                    <a:gd name="T3" fmla="*/ 28 h 28"/>
                    <a:gd name="T4" fmla="*/ 4 w 168"/>
                    <a:gd name="T5" fmla="*/ 24 h 28"/>
                    <a:gd name="T6" fmla="*/ 18 w 168"/>
                    <a:gd name="T7" fmla="*/ 14 h 28"/>
                    <a:gd name="T8" fmla="*/ 28 w 168"/>
                    <a:gd name="T9" fmla="*/ 10 h 28"/>
                    <a:gd name="T10" fmla="*/ 40 w 168"/>
                    <a:gd name="T11" fmla="*/ 4 h 28"/>
                    <a:gd name="T12" fmla="*/ 52 w 168"/>
                    <a:gd name="T13" fmla="*/ 2 h 28"/>
                    <a:gd name="T14" fmla="*/ 68 w 168"/>
                    <a:gd name="T15" fmla="*/ 0 h 28"/>
                    <a:gd name="T16" fmla="*/ 68 w 168"/>
                    <a:gd name="T17" fmla="*/ 0 h 28"/>
                    <a:gd name="T18" fmla="*/ 168 w 168"/>
                    <a:gd name="T19" fmla="*/ 2 h 28"/>
                    <a:gd name="T20" fmla="*/ 168 w 168"/>
                    <a:gd name="T21" fmla="*/ 2 h 28"/>
                    <a:gd name="T22" fmla="*/ 164 w 168"/>
                    <a:gd name="T23" fmla="*/ 6 h 28"/>
                    <a:gd name="T24" fmla="*/ 154 w 168"/>
                    <a:gd name="T25" fmla="*/ 14 h 28"/>
                    <a:gd name="T26" fmla="*/ 146 w 168"/>
                    <a:gd name="T27" fmla="*/ 18 h 28"/>
                    <a:gd name="T28" fmla="*/ 136 w 168"/>
                    <a:gd name="T29" fmla="*/ 20 h 28"/>
                    <a:gd name="T30" fmla="*/ 122 w 168"/>
                    <a:gd name="T31" fmla="*/ 24 h 28"/>
                    <a:gd name="T32" fmla="*/ 106 w 168"/>
                    <a:gd name="T33" fmla="*/ 26 h 28"/>
                    <a:gd name="T34" fmla="*/ 106 w 168"/>
                    <a:gd name="T35" fmla="*/ 26 h 28"/>
                    <a:gd name="T36" fmla="*/ 36 w 168"/>
                    <a:gd name="T37" fmla="*/ 28 h 28"/>
                    <a:gd name="T38" fmla="*/ 0 w 168"/>
                    <a:gd name="T39" fmla="*/ 28 h 28"/>
                    <a:gd name="T40" fmla="*/ 0 w 168"/>
                    <a:gd name="T41" fmla="*/ 28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8"/>
                    <a:gd name="T64" fmla="*/ 0 h 28"/>
                    <a:gd name="T65" fmla="*/ 168 w 168"/>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8" h="28">
                      <a:moveTo>
                        <a:pt x="0" y="28"/>
                      </a:moveTo>
                      <a:lnTo>
                        <a:pt x="0" y="28"/>
                      </a:lnTo>
                      <a:lnTo>
                        <a:pt x="4" y="24"/>
                      </a:lnTo>
                      <a:lnTo>
                        <a:pt x="18" y="14"/>
                      </a:lnTo>
                      <a:lnTo>
                        <a:pt x="28" y="10"/>
                      </a:lnTo>
                      <a:lnTo>
                        <a:pt x="40" y="4"/>
                      </a:lnTo>
                      <a:lnTo>
                        <a:pt x="52" y="2"/>
                      </a:lnTo>
                      <a:lnTo>
                        <a:pt x="68" y="0"/>
                      </a:lnTo>
                      <a:lnTo>
                        <a:pt x="168" y="2"/>
                      </a:lnTo>
                      <a:lnTo>
                        <a:pt x="164" y="6"/>
                      </a:lnTo>
                      <a:lnTo>
                        <a:pt x="154" y="14"/>
                      </a:lnTo>
                      <a:lnTo>
                        <a:pt x="146" y="18"/>
                      </a:lnTo>
                      <a:lnTo>
                        <a:pt x="136" y="20"/>
                      </a:lnTo>
                      <a:lnTo>
                        <a:pt x="122" y="24"/>
                      </a:lnTo>
                      <a:lnTo>
                        <a:pt x="106" y="26"/>
                      </a:lnTo>
                      <a:lnTo>
                        <a:pt x="36" y="28"/>
                      </a:lnTo>
                      <a:lnTo>
                        <a:pt x="0" y="28"/>
                      </a:lnTo>
                      <a:close/>
                    </a:path>
                  </a:pathLst>
                </a:custGeom>
                <a:solidFill>
                  <a:srgbClr val="32680F"/>
                </a:solidFill>
                <a:ln w="9525">
                  <a:noFill/>
                  <a:round/>
                  <a:headEnd/>
                  <a:tailEnd/>
                </a:ln>
              </p:spPr>
              <p:txBody>
                <a:bodyPr/>
                <a:lstStyle/>
                <a:p>
                  <a:endParaRPr lang="zh-TW" altLang="en-US"/>
                </a:p>
              </p:txBody>
            </p:sp>
            <p:sp>
              <p:nvSpPr>
                <p:cNvPr id="25138" name="Freeform 364"/>
                <p:cNvSpPr>
                  <a:spLocks/>
                </p:cNvSpPr>
                <p:nvPr/>
              </p:nvSpPr>
              <p:spPr bwMode="auto">
                <a:xfrm>
                  <a:off x="4796" y="3980"/>
                  <a:ext cx="68" cy="114"/>
                </a:xfrm>
                <a:custGeom>
                  <a:avLst/>
                  <a:gdLst>
                    <a:gd name="T0" fmla="*/ 68 w 68"/>
                    <a:gd name="T1" fmla="*/ 0 h 114"/>
                    <a:gd name="T2" fmla="*/ 68 w 68"/>
                    <a:gd name="T3" fmla="*/ 0 h 114"/>
                    <a:gd name="T4" fmla="*/ 60 w 68"/>
                    <a:gd name="T5" fmla="*/ 18 h 114"/>
                    <a:gd name="T6" fmla="*/ 50 w 68"/>
                    <a:gd name="T7" fmla="*/ 36 h 114"/>
                    <a:gd name="T8" fmla="*/ 36 w 68"/>
                    <a:gd name="T9" fmla="*/ 56 h 114"/>
                    <a:gd name="T10" fmla="*/ 36 w 68"/>
                    <a:gd name="T11" fmla="*/ 56 h 114"/>
                    <a:gd name="T12" fmla="*/ 20 w 68"/>
                    <a:gd name="T13" fmla="*/ 76 h 114"/>
                    <a:gd name="T14" fmla="*/ 10 w 68"/>
                    <a:gd name="T15" fmla="*/ 96 h 114"/>
                    <a:gd name="T16" fmla="*/ 0 w 68"/>
                    <a:gd name="T17" fmla="*/ 114 h 114"/>
                    <a:gd name="T18" fmla="*/ 0 w 68"/>
                    <a:gd name="T19" fmla="*/ 114 h 114"/>
                    <a:gd name="T20" fmla="*/ 4 w 68"/>
                    <a:gd name="T21" fmla="*/ 94 h 114"/>
                    <a:gd name="T22" fmla="*/ 10 w 68"/>
                    <a:gd name="T23" fmla="*/ 74 h 114"/>
                    <a:gd name="T24" fmla="*/ 14 w 68"/>
                    <a:gd name="T25" fmla="*/ 64 h 114"/>
                    <a:gd name="T26" fmla="*/ 20 w 68"/>
                    <a:gd name="T27" fmla="*/ 54 h 114"/>
                    <a:gd name="T28" fmla="*/ 20 w 68"/>
                    <a:gd name="T29" fmla="*/ 54 h 114"/>
                    <a:gd name="T30" fmla="*/ 34 w 68"/>
                    <a:gd name="T31" fmla="*/ 34 h 114"/>
                    <a:gd name="T32" fmla="*/ 50 w 68"/>
                    <a:gd name="T33" fmla="*/ 18 h 114"/>
                    <a:gd name="T34" fmla="*/ 68 w 68"/>
                    <a:gd name="T35" fmla="*/ 0 h 114"/>
                    <a:gd name="T36" fmla="*/ 68 w 68"/>
                    <a:gd name="T37" fmla="*/ 0 h 1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
                    <a:gd name="T58" fmla="*/ 0 h 114"/>
                    <a:gd name="T59" fmla="*/ 68 w 68"/>
                    <a:gd name="T60" fmla="*/ 114 h 1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 h="114">
                      <a:moveTo>
                        <a:pt x="68" y="0"/>
                      </a:moveTo>
                      <a:lnTo>
                        <a:pt x="68" y="0"/>
                      </a:lnTo>
                      <a:lnTo>
                        <a:pt x="60" y="18"/>
                      </a:lnTo>
                      <a:lnTo>
                        <a:pt x="50" y="36"/>
                      </a:lnTo>
                      <a:lnTo>
                        <a:pt x="36" y="56"/>
                      </a:lnTo>
                      <a:lnTo>
                        <a:pt x="20" y="76"/>
                      </a:lnTo>
                      <a:lnTo>
                        <a:pt x="10" y="96"/>
                      </a:lnTo>
                      <a:lnTo>
                        <a:pt x="0" y="114"/>
                      </a:lnTo>
                      <a:lnTo>
                        <a:pt x="4" y="94"/>
                      </a:lnTo>
                      <a:lnTo>
                        <a:pt x="10" y="74"/>
                      </a:lnTo>
                      <a:lnTo>
                        <a:pt x="14" y="64"/>
                      </a:lnTo>
                      <a:lnTo>
                        <a:pt x="20" y="54"/>
                      </a:lnTo>
                      <a:lnTo>
                        <a:pt x="34" y="34"/>
                      </a:lnTo>
                      <a:lnTo>
                        <a:pt x="50" y="18"/>
                      </a:lnTo>
                      <a:lnTo>
                        <a:pt x="68" y="0"/>
                      </a:lnTo>
                      <a:close/>
                    </a:path>
                  </a:pathLst>
                </a:custGeom>
                <a:solidFill>
                  <a:srgbClr val="32680F"/>
                </a:solidFill>
                <a:ln w="9525">
                  <a:noFill/>
                  <a:round/>
                  <a:headEnd/>
                  <a:tailEnd/>
                </a:ln>
              </p:spPr>
              <p:txBody>
                <a:bodyPr/>
                <a:lstStyle/>
                <a:p>
                  <a:endParaRPr lang="zh-TW" altLang="en-US"/>
                </a:p>
              </p:txBody>
            </p:sp>
            <p:sp>
              <p:nvSpPr>
                <p:cNvPr id="25139" name="Freeform 365"/>
                <p:cNvSpPr>
                  <a:spLocks/>
                </p:cNvSpPr>
                <p:nvPr/>
              </p:nvSpPr>
              <p:spPr bwMode="auto">
                <a:xfrm>
                  <a:off x="4828" y="3954"/>
                  <a:ext cx="20" cy="156"/>
                </a:xfrm>
                <a:custGeom>
                  <a:avLst/>
                  <a:gdLst>
                    <a:gd name="T0" fmla="*/ 6 w 20"/>
                    <a:gd name="T1" fmla="*/ 0 h 156"/>
                    <a:gd name="T2" fmla="*/ 6 w 20"/>
                    <a:gd name="T3" fmla="*/ 0 h 156"/>
                    <a:gd name="T4" fmla="*/ 14 w 20"/>
                    <a:gd name="T5" fmla="*/ 36 h 156"/>
                    <a:gd name="T6" fmla="*/ 18 w 20"/>
                    <a:gd name="T7" fmla="*/ 68 h 156"/>
                    <a:gd name="T8" fmla="*/ 20 w 20"/>
                    <a:gd name="T9" fmla="*/ 96 h 156"/>
                    <a:gd name="T10" fmla="*/ 20 w 20"/>
                    <a:gd name="T11" fmla="*/ 96 h 156"/>
                    <a:gd name="T12" fmla="*/ 20 w 20"/>
                    <a:gd name="T13" fmla="*/ 118 h 156"/>
                    <a:gd name="T14" fmla="*/ 18 w 20"/>
                    <a:gd name="T15" fmla="*/ 136 h 156"/>
                    <a:gd name="T16" fmla="*/ 14 w 20"/>
                    <a:gd name="T17" fmla="*/ 156 h 156"/>
                    <a:gd name="T18" fmla="*/ 14 w 20"/>
                    <a:gd name="T19" fmla="*/ 156 h 156"/>
                    <a:gd name="T20" fmla="*/ 10 w 20"/>
                    <a:gd name="T21" fmla="*/ 146 h 156"/>
                    <a:gd name="T22" fmla="*/ 4 w 20"/>
                    <a:gd name="T23" fmla="*/ 136 h 156"/>
                    <a:gd name="T24" fmla="*/ 0 w 20"/>
                    <a:gd name="T25" fmla="*/ 116 h 156"/>
                    <a:gd name="T26" fmla="*/ 0 w 20"/>
                    <a:gd name="T27" fmla="*/ 96 h 156"/>
                    <a:gd name="T28" fmla="*/ 0 w 20"/>
                    <a:gd name="T29" fmla="*/ 78 h 156"/>
                    <a:gd name="T30" fmla="*/ 6 w 20"/>
                    <a:gd name="T31" fmla="*/ 40 h 156"/>
                    <a:gd name="T32" fmla="*/ 8 w 20"/>
                    <a:gd name="T33" fmla="*/ 20 h 156"/>
                    <a:gd name="T34" fmla="*/ 6 w 20"/>
                    <a:gd name="T35" fmla="*/ 0 h 156"/>
                    <a:gd name="T36" fmla="*/ 6 w 20"/>
                    <a:gd name="T37" fmla="*/ 0 h 1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156"/>
                    <a:gd name="T59" fmla="*/ 20 w 20"/>
                    <a:gd name="T60" fmla="*/ 156 h 1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156">
                      <a:moveTo>
                        <a:pt x="6" y="0"/>
                      </a:moveTo>
                      <a:lnTo>
                        <a:pt x="6" y="0"/>
                      </a:lnTo>
                      <a:lnTo>
                        <a:pt x="14" y="36"/>
                      </a:lnTo>
                      <a:lnTo>
                        <a:pt x="18" y="68"/>
                      </a:lnTo>
                      <a:lnTo>
                        <a:pt x="20" y="96"/>
                      </a:lnTo>
                      <a:lnTo>
                        <a:pt x="20" y="118"/>
                      </a:lnTo>
                      <a:lnTo>
                        <a:pt x="18" y="136"/>
                      </a:lnTo>
                      <a:lnTo>
                        <a:pt x="14" y="156"/>
                      </a:lnTo>
                      <a:lnTo>
                        <a:pt x="10" y="146"/>
                      </a:lnTo>
                      <a:lnTo>
                        <a:pt x="4" y="136"/>
                      </a:lnTo>
                      <a:lnTo>
                        <a:pt x="0" y="116"/>
                      </a:lnTo>
                      <a:lnTo>
                        <a:pt x="0" y="96"/>
                      </a:lnTo>
                      <a:lnTo>
                        <a:pt x="0" y="78"/>
                      </a:lnTo>
                      <a:lnTo>
                        <a:pt x="6" y="40"/>
                      </a:lnTo>
                      <a:lnTo>
                        <a:pt x="8" y="20"/>
                      </a:lnTo>
                      <a:lnTo>
                        <a:pt x="6" y="0"/>
                      </a:lnTo>
                      <a:close/>
                    </a:path>
                  </a:pathLst>
                </a:custGeom>
                <a:solidFill>
                  <a:srgbClr val="32680F"/>
                </a:solidFill>
                <a:ln w="9525">
                  <a:noFill/>
                  <a:round/>
                  <a:headEnd/>
                  <a:tailEnd/>
                </a:ln>
              </p:spPr>
              <p:txBody>
                <a:bodyPr/>
                <a:lstStyle/>
                <a:p>
                  <a:endParaRPr lang="zh-TW" altLang="en-US"/>
                </a:p>
              </p:txBody>
            </p:sp>
            <p:sp>
              <p:nvSpPr>
                <p:cNvPr id="25140" name="Freeform 366"/>
                <p:cNvSpPr>
                  <a:spLocks/>
                </p:cNvSpPr>
                <p:nvPr/>
              </p:nvSpPr>
              <p:spPr bwMode="auto">
                <a:xfrm>
                  <a:off x="4746" y="3922"/>
                  <a:ext cx="30" cy="116"/>
                </a:xfrm>
                <a:custGeom>
                  <a:avLst/>
                  <a:gdLst>
                    <a:gd name="T0" fmla="*/ 18 w 30"/>
                    <a:gd name="T1" fmla="*/ 0 h 116"/>
                    <a:gd name="T2" fmla="*/ 18 w 30"/>
                    <a:gd name="T3" fmla="*/ 0 h 116"/>
                    <a:gd name="T4" fmla="*/ 22 w 30"/>
                    <a:gd name="T5" fmla="*/ 6 h 116"/>
                    <a:gd name="T6" fmla="*/ 26 w 30"/>
                    <a:gd name="T7" fmla="*/ 18 h 116"/>
                    <a:gd name="T8" fmla="*/ 30 w 30"/>
                    <a:gd name="T9" fmla="*/ 36 h 116"/>
                    <a:gd name="T10" fmla="*/ 30 w 30"/>
                    <a:gd name="T11" fmla="*/ 44 h 116"/>
                    <a:gd name="T12" fmla="*/ 28 w 30"/>
                    <a:gd name="T13" fmla="*/ 54 h 116"/>
                    <a:gd name="T14" fmla="*/ 28 w 30"/>
                    <a:gd name="T15" fmla="*/ 54 h 116"/>
                    <a:gd name="T16" fmla="*/ 8 w 30"/>
                    <a:gd name="T17" fmla="*/ 116 h 116"/>
                    <a:gd name="T18" fmla="*/ 8 w 30"/>
                    <a:gd name="T19" fmla="*/ 116 h 116"/>
                    <a:gd name="T20" fmla="*/ 6 w 30"/>
                    <a:gd name="T21" fmla="*/ 112 h 116"/>
                    <a:gd name="T22" fmla="*/ 2 w 30"/>
                    <a:gd name="T23" fmla="*/ 104 h 116"/>
                    <a:gd name="T24" fmla="*/ 0 w 30"/>
                    <a:gd name="T25" fmla="*/ 90 h 116"/>
                    <a:gd name="T26" fmla="*/ 0 w 30"/>
                    <a:gd name="T27" fmla="*/ 80 h 116"/>
                    <a:gd name="T28" fmla="*/ 2 w 30"/>
                    <a:gd name="T29" fmla="*/ 70 h 116"/>
                    <a:gd name="T30" fmla="*/ 2 w 30"/>
                    <a:gd name="T31" fmla="*/ 70 h 116"/>
                    <a:gd name="T32" fmla="*/ 18 w 30"/>
                    <a:gd name="T33" fmla="*/ 0 h 116"/>
                    <a:gd name="T34" fmla="*/ 18 w 30"/>
                    <a:gd name="T35" fmla="*/ 0 h 1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116"/>
                    <a:gd name="T56" fmla="*/ 30 w 30"/>
                    <a:gd name="T57" fmla="*/ 116 h 1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116">
                      <a:moveTo>
                        <a:pt x="18" y="0"/>
                      </a:moveTo>
                      <a:lnTo>
                        <a:pt x="18" y="0"/>
                      </a:lnTo>
                      <a:lnTo>
                        <a:pt x="22" y="6"/>
                      </a:lnTo>
                      <a:lnTo>
                        <a:pt x="26" y="18"/>
                      </a:lnTo>
                      <a:lnTo>
                        <a:pt x="30" y="36"/>
                      </a:lnTo>
                      <a:lnTo>
                        <a:pt x="30" y="44"/>
                      </a:lnTo>
                      <a:lnTo>
                        <a:pt x="28" y="54"/>
                      </a:lnTo>
                      <a:lnTo>
                        <a:pt x="8" y="116"/>
                      </a:lnTo>
                      <a:lnTo>
                        <a:pt x="6" y="112"/>
                      </a:lnTo>
                      <a:lnTo>
                        <a:pt x="2" y="104"/>
                      </a:lnTo>
                      <a:lnTo>
                        <a:pt x="0" y="90"/>
                      </a:lnTo>
                      <a:lnTo>
                        <a:pt x="0" y="80"/>
                      </a:lnTo>
                      <a:lnTo>
                        <a:pt x="2" y="70"/>
                      </a:lnTo>
                      <a:lnTo>
                        <a:pt x="18" y="0"/>
                      </a:lnTo>
                      <a:close/>
                    </a:path>
                  </a:pathLst>
                </a:custGeom>
                <a:solidFill>
                  <a:srgbClr val="32680F"/>
                </a:solidFill>
                <a:ln w="9525">
                  <a:noFill/>
                  <a:round/>
                  <a:headEnd/>
                  <a:tailEnd/>
                </a:ln>
              </p:spPr>
              <p:txBody>
                <a:bodyPr/>
                <a:lstStyle/>
                <a:p>
                  <a:endParaRPr lang="zh-TW" altLang="en-US"/>
                </a:p>
              </p:txBody>
            </p:sp>
            <p:sp>
              <p:nvSpPr>
                <p:cNvPr id="25141" name="Freeform 367"/>
                <p:cNvSpPr>
                  <a:spLocks/>
                </p:cNvSpPr>
                <p:nvPr/>
              </p:nvSpPr>
              <p:spPr bwMode="auto">
                <a:xfrm>
                  <a:off x="4816" y="3920"/>
                  <a:ext cx="146" cy="32"/>
                </a:xfrm>
                <a:custGeom>
                  <a:avLst/>
                  <a:gdLst>
                    <a:gd name="T0" fmla="*/ 0 w 146"/>
                    <a:gd name="T1" fmla="*/ 26 h 32"/>
                    <a:gd name="T2" fmla="*/ 0 w 146"/>
                    <a:gd name="T3" fmla="*/ 26 h 32"/>
                    <a:gd name="T4" fmla="*/ 6 w 146"/>
                    <a:gd name="T5" fmla="*/ 26 h 32"/>
                    <a:gd name="T6" fmla="*/ 24 w 146"/>
                    <a:gd name="T7" fmla="*/ 30 h 32"/>
                    <a:gd name="T8" fmla="*/ 48 w 146"/>
                    <a:gd name="T9" fmla="*/ 32 h 32"/>
                    <a:gd name="T10" fmla="*/ 62 w 146"/>
                    <a:gd name="T11" fmla="*/ 30 h 32"/>
                    <a:gd name="T12" fmla="*/ 76 w 146"/>
                    <a:gd name="T13" fmla="*/ 28 h 32"/>
                    <a:gd name="T14" fmla="*/ 76 w 146"/>
                    <a:gd name="T15" fmla="*/ 28 h 32"/>
                    <a:gd name="T16" fmla="*/ 124 w 146"/>
                    <a:gd name="T17" fmla="*/ 12 h 32"/>
                    <a:gd name="T18" fmla="*/ 146 w 146"/>
                    <a:gd name="T19" fmla="*/ 6 h 32"/>
                    <a:gd name="T20" fmla="*/ 146 w 146"/>
                    <a:gd name="T21" fmla="*/ 6 h 32"/>
                    <a:gd name="T22" fmla="*/ 122 w 146"/>
                    <a:gd name="T23" fmla="*/ 2 h 32"/>
                    <a:gd name="T24" fmla="*/ 100 w 146"/>
                    <a:gd name="T25" fmla="*/ 0 h 32"/>
                    <a:gd name="T26" fmla="*/ 88 w 146"/>
                    <a:gd name="T27" fmla="*/ 2 h 32"/>
                    <a:gd name="T28" fmla="*/ 74 w 146"/>
                    <a:gd name="T29" fmla="*/ 2 h 32"/>
                    <a:gd name="T30" fmla="*/ 74 w 146"/>
                    <a:gd name="T31" fmla="*/ 2 h 32"/>
                    <a:gd name="T32" fmla="*/ 50 w 146"/>
                    <a:gd name="T33" fmla="*/ 8 h 32"/>
                    <a:gd name="T34" fmla="*/ 26 w 146"/>
                    <a:gd name="T35" fmla="*/ 16 h 32"/>
                    <a:gd name="T36" fmla="*/ 0 w 146"/>
                    <a:gd name="T37" fmla="*/ 26 h 32"/>
                    <a:gd name="T38" fmla="*/ 0 w 146"/>
                    <a:gd name="T39" fmla="*/ 26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
                    <a:gd name="T61" fmla="*/ 0 h 32"/>
                    <a:gd name="T62" fmla="*/ 146 w 146"/>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 h="32">
                      <a:moveTo>
                        <a:pt x="0" y="26"/>
                      </a:moveTo>
                      <a:lnTo>
                        <a:pt x="0" y="26"/>
                      </a:lnTo>
                      <a:lnTo>
                        <a:pt x="6" y="26"/>
                      </a:lnTo>
                      <a:lnTo>
                        <a:pt x="24" y="30"/>
                      </a:lnTo>
                      <a:lnTo>
                        <a:pt x="48" y="32"/>
                      </a:lnTo>
                      <a:lnTo>
                        <a:pt x="62" y="30"/>
                      </a:lnTo>
                      <a:lnTo>
                        <a:pt x="76" y="28"/>
                      </a:lnTo>
                      <a:lnTo>
                        <a:pt x="124" y="12"/>
                      </a:lnTo>
                      <a:lnTo>
                        <a:pt x="146" y="6"/>
                      </a:lnTo>
                      <a:lnTo>
                        <a:pt x="122" y="2"/>
                      </a:lnTo>
                      <a:lnTo>
                        <a:pt x="100" y="0"/>
                      </a:lnTo>
                      <a:lnTo>
                        <a:pt x="88" y="2"/>
                      </a:lnTo>
                      <a:lnTo>
                        <a:pt x="74" y="2"/>
                      </a:lnTo>
                      <a:lnTo>
                        <a:pt x="50" y="8"/>
                      </a:lnTo>
                      <a:lnTo>
                        <a:pt x="26" y="16"/>
                      </a:lnTo>
                      <a:lnTo>
                        <a:pt x="0" y="26"/>
                      </a:lnTo>
                      <a:close/>
                    </a:path>
                  </a:pathLst>
                </a:custGeom>
                <a:solidFill>
                  <a:srgbClr val="32680F"/>
                </a:solidFill>
                <a:ln w="9525">
                  <a:noFill/>
                  <a:round/>
                  <a:headEnd/>
                  <a:tailEnd/>
                </a:ln>
              </p:spPr>
              <p:txBody>
                <a:bodyPr/>
                <a:lstStyle/>
                <a:p>
                  <a:endParaRPr lang="zh-TW" altLang="en-US"/>
                </a:p>
              </p:txBody>
            </p:sp>
            <p:sp>
              <p:nvSpPr>
                <p:cNvPr id="25142" name="Freeform 368"/>
                <p:cNvSpPr>
                  <a:spLocks/>
                </p:cNvSpPr>
                <p:nvPr/>
              </p:nvSpPr>
              <p:spPr bwMode="auto">
                <a:xfrm>
                  <a:off x="4786" y="3882"/>
                  <a:ext cx="142" cy="52"/>
                </a:xfrm>
                <a:custGeom>
                  <a:avLst/>
                  <a:gdLst>
                    <a:gd name="T0" fmla="*/ 0 w 142"/>
                    <a:gd name="T1" fmla="*/ 48 h 52"/>
                    <a:gd name="T2" fmla="*/ 0 w 142"/>
                    <a:gd name="T3" fmla="*/ 48 h 52"/>
                    <a:gd name="T4" fmla="*/ 6 w 142"/>
                    <a:gd name="T5" fmla="*/ 50 h 52"/>
                    <a:gd name="T6" fmla="*/ 22 w 142"/>
                    <a:gd name="T7" fmla="*/ 52 h 52"/>
                    <a:gd name="T8" fmla="*/ 34 w 142"/>
                    <a:gd name="T9" fmla="*/ 52 h 52"/>
                    <a:gd name="T10" fmla="*/ 46 w 142"/>
                    <a:gd name="T11" fmla="*/ 50 h 52"/>
                    <a:gd name="T12" fmla="*/ 58 w 142"/>
                    <a:gd name="T13" fmla="*/ 48 h 52"/>
                    <a:gd name="T14" fmla="*/ 70 w 142"/>
                    <a:gd name="T15" fmla="*/ 42 h 52"/>
                    <a:gd name="T16" fmla="*/ 70 w 142"/>
                    <a:gd name="T17" fmla="*/ 42 h 52"/>
                    <a:gd name="T18" fmla="*/ 142 w 142"/>
                    <a:gd name="T19" fmla="*/ 2 h 52"/>
                    <a:gd name="T20" fmla="*/ 142 w 142"/>
                    <a:gd name="T21" fmla="*/ 2 h 52"/>
                    <a:gd name="T22" fmla="*/ 138 w 142"/>
                    <a:gd name="T23" fmla="*/ 2 h 52"/>
                    <a:gd name="T24" fmla="*/ 124 w 142"/>
                    <a:gd name="T25" fmla="*/ 0 h 52"/>
                    <a:gd name="T26" fmla="*/ 106 w 142"/>
                    <a:gd name="T27" fmla="*/ 2 h 52"/>
                    <a:gd name="T28" fmla="*/ 94 w 142"/>
                    <a:gd name="T29" fmla="*/ 4 h 52"/>
                    <a:gd name="T30" fmla="*/ 82 w 142"/>
                    <a:gd name="T31" fmla="*/ 10 h 52"/>
                    <a:gd name="T32" fmla="*/ 82 w 142"/>
                    <a:gd name="T33" fmla="*/ 10 h 52"/>
                    <a:gd name="T34" fmla="*/ 26 w 142"/>
                    <a:gd name="T35" fmla="*/ 34 h 52"/>
                    <a:gd name="T36" fmla="*/ 0 w 142"/>
                    <a:gd name="T37" fmla="*/ 48 h 52"/>
                    <a:gd name="T38" fmla="*/ 0 w 142"/>
                    <a:gd name="T39" fmla="*/ 48 h 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2"/>
                    <a:gd name="T61" fmla="*/ 0 h 52"/>
                    <a:gd name="T62" fmla="*/ 142 w 142"/>
                    <a:gd name="T63" fmla="*/ 52 h 5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2" h="52">
                      <a:moveTo>
                        <a:pt x="0" y="48"/>
                      </a:moveTo>
                      <a:lnTo>
                        <a:pt x="0" y="48"/>
                      </a:lnTo>
                      <a:lnTo>
                        <a:pt x="6" y="50"/>
                      </a:lnTo>
                      <a:lnTo>
                        <a:pt x="22" y="52"/>
                      </a:lnTo>
                      <a:lnTo>
                        <a:pt x="34" y="52"/>
                      </a:lnTo>
                      <a:lnTo>
                        <a:pt x="46" y="50"/>
                      </a:lnTo>
                      <a:lnTo>
                        <a:pt x="58" y="48"/>
                      </a:lnTo>
                      <a:lnTo>
                        <a:pt x="70" y="42"/>
                      </a:lnTo>
                      <a:lnTo>
                        <a:pt x="142" y="2"/>
                      </a:lnTo>
                      <a:lnTo>
                        <a:pt x="138" y="2"/>
                      </a:lnTo>
                      <a:lnTo>
                        <a:pt x="124" y="0"/>
                      </a:lnTo>
                      <a:lnTo>
                        <a:pt x="106" y="2"/>
                      </a:lnTo>
                      <a:lnTo>
                        <a:pt x="94" y="4"/>
                      </a:lnTo>
                      <a:lnTo>
                        <a:pt x="82" y="10"/>
                      </a:lnTo>
                      <a:lnTo>
                        <a:pt x="26" y="34"/>
                      </a:lnTo>
                      <a:lnTo>
                        <a:pt x="0" y="48"/>
                      </a:lnTo>
                      <a:close/>
                    </a:path>
                  </a:pathLst>
                </a:custGeom>
                <a:solidFill>
                  <a:srgbClr val="32680F"/>
                </a:solidFill>
                <a:ln w="9525">
                  <a:noFill/>
                  <a:round/>
                  <a:headEnd/>
                  <a:tailEnd/>
                </a:ln>
              </p:spPr>
              <p:txBody>
                <a:bodyPr/>
                <a:lstStyle/>
                <a:p>
                  <a:endParaRPr lang="zh-TW" altLang="en-US"/>
                </a:p>
              </p:txBody>
            </p:sp>
            <p:sp>
              <p:nvSpPr>
                <p:cNvPr id="25143" name="Freeform 369"/>
                <p:cNvSpPr>
                  <a:spLocks/>
                </p:cNvSpPr>
                <p:nvPr/>
              </p:nvSpPr>
              <p:spPr bwMode="auto">
                <a:xfrm>
                  <a:off x="4746" y="3850"/>
                  <a:ext cx="164" cy="66"/>
                </a:xfrm>
                <a:custGeom>
                  <a:avLst/>
                  <a:gdLst>
                    <a:gd name="T0" fmla="*/ 164 w 164"/>
                    <a:gd name="T1" fmla="*/ 0 h 66"/>
                    <a:gd name="T2" fmla="*/ 164 w 164"/>
                    <a:gd name="T3" fmla="*/ 0 h 66"/>
                    <a:gd name="T4" fmla="*/ 160 w 164"/>
                    <a:gd name="T5" fmla="*/ 6 h 66"/>
                    <a:gd name="T6" fmla="*/ 146 w 164"/>
                    <a:gd name="T7" fmla="*/ 16 h 66"/>
                    <a:gd name="T8" fmla="*/ 126 w 164"/>
                    <a:gd name="T9" fmla="*/ 32 h 66"/>
                    <a:gd name="T10" fmla="*/ 114 w 164"/>
                    <a:gd name="T11" fmla="*/ 38 h 66"/>
                    <a:gd name="T12" fmla="*/ 102 w 164"/>
                    <a:gd name="T13" fmla="*/ 44 h 66"/>
                    <a:gd name="T14" fmla="*/ 102 w 164"/>
                    <a:gd name="T15" fmla="*/ 44 h 66"/>
                    <a:gd name="T16" fmla="*/ 86 w 164"/>
                    <a:gd name="T17" fmla="*/ 50 h 66"/>
                    <a:gd name="T18" fmla="*/ 70 w 164"/>
                    <a:gd name="T19" fmla="*/ 56 h 66"/>
                    <a:gd name="T20" fmla="*/ 40 w 164"/>
                    <a:gd name="T21" fmla="*/ 62 h 66"/>
                    <a:gd name="T22" fmla="*/ 16 w 164"/>
                    <a:gd name="T23" fmla="*/ 66 h 66"/>
                    <a:gd name="T24" fmla="*/ 2 w 164"/>
                    <a:gd name="T25" fmla="*/ 66 h 66"/>
                    <a:gd name="T26" fmla="*/ 2 w 164"/>
                    <a:gd name="T27" fmla="*/ 66 h 66"/>
                    <a:gd name="T28" fmla="*/ 0 w 164"/>
                    <a:gd name="T29" fmla="*/ 64 h 66"/>
                    <a:gd name="T30" fmla="*/ 2 w 164"/>
                    <a:gd name="T31" fmla="*/ 62 h 66"/>
                    <a:gd name="T32" fmla="*/ 10 w 164"/>
                    <a:gd name="T33" fmla="*/ 54 h 66"/>
                    <a:gd name="T34" fmla="*/ 28 w 164"/>
                    <a:gd name="T35" fmla="*/ 42 h 66"/>
                    <a:gd name="T36" fmla="*/ 50 w 164"/>
                    <a:gd name="T37" fmla="*/ 30 h 66"/>
                    <a:gd name="T38" fmla="*/ 78 w 164"/>
                    <a:gd name="T39" fmla="*/ 20 h 66"/>
                    <a:gd name="T40" fmla="*/ 106 w 164"/>
                    <a:gd name="T41" fmla="*/ 10 h 66"/>
                    <a:gd name="T42" fmla="*/ 136 w 164"/>
                    <a:gd name="T43" fmla="*/ 4 h 66"/>
                    <a:gd name="T44" fmla="*/ 150 w 164"/>
                    <a:gd name="T45" fmla="*/ 2 h 66"/>
                    <a:gd name="T46" fmla="*/ 164 w 164"/>
                    <a:gd name="T47" fmla="*/ 0 h 66"/>
                    <a:gd name="T48" fmla="*/ 164 w 164"/>
                    <a:gd name="T49" fmla="*/ 0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4"/>
                    <a:gd name="T76" fmla="*/ 0 h 66"/>
                    <a:gd name="T77" fmla="*/ 164 w 164"/>
                    <a:gd name="T78" fmla="*/ 66 h 6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4" h="66">
                      <a:moveTo>
                        <a:pt x="164" y="0"/>
                      </a:moveTo>
                      <a:lnTo>
                        <a:pt x="164" y="0"/>
                      </a:lnTo>
                      <a:lnTo>
                        <a:pt x="160" y="6"/>
                      </a:lnTo>
                      <a:lnTo>
                        <a:pt x="146" y="16"/>
                      </a:lnTo>
                      <a:lnTo>
                        <a:pt x="126" y="32"/>
                      </a:lnTo>
                      <a:lnTo>
                        <a:pt x="114" y="38"/>
                      </a:lnTo>
                      <a:lnTo>
                        <a:pt x="102" y="44"/>
                      </a:lnTo>
                      <a:lnTo>
                        <a:pt x="86" y="50"/>
                      </a:lnTo>
                      <a:lnTo>
                        <a:pt x="70" y="56"/>
                      </a:lnTo>
                      <a:lnTo>
                        <a:pt x="40" y="62"/>
                      </a:lnTo>
                      <a:lnTo>
                        <a:pt x="16" y="66"/>
                      </a:lnTo>
                      <a:lnTo>
                        <a:pt x="2" y="66"/>
                      </a:lnTo>
                      <a:lnTo>
                        <a:pt x="0" y="64"/>
                      </a:lnTo>
                      <a:lnTo>
                        <a:pt x="2" y="62"/>
                      </a:lnTo>
                      <a:lnTo>
                        <a:pt x="10" y="54"/>
                      </a:lnTo>
                      <a:lnTo>
                        <a:pt x="28" y="42"/>
                      </a:lnTo>
                      <a:lnTo>
                        <a:pt x="50" y="30"/>
                      </a:lnTo>
                      <a:lnTo>
                        <a:pt x="78" y="20"/>
                      </a:lnTo>
                      <a:lnTo>
                        <a:pt x="106" y="10"/>
                      </a:lnTo>
                      <a:lnTo>
                        <a:pt x="136" y="4"/>
                      </a:lnTo>
                      <a:lnTo>
                        <a:pt x="150" y="2"/>
                      </a:lnTo>
                      <a:lnTo>
                        <a:pt x="164" y="0"/>
                      </a:lnTo>
                      <a:close/>
                    </a:path>
                  </a:pathLst>
                </a:custGeom>
                <a:solidFill>
                  <a:srgbClr val="32680F"/>
                </a:solidFill>
                <a:ln w="9525">
                  <a:noFill/>
                  <a:round/>
                  <a:headEnd/>
                  <a:tailEnd/>
                </a:ln>
              </p:spPr>
              <p:txBody>
                <a:bodyPr/>
                <a:lstStyle/>
                <a:p>
                  <a:endParaRPr lang="zh-TW" altLang="en-US"/>
                </a:p>
              </p:txBody>
            </p:sp>
            <p:sp>
              <p:nvSpPr>
                <p:cNvPr id="25144" name="Freeform 370"/>
                <p:cNvSpPr>
                  <a:spLocks/>
                </p:cNvSpPr>
                <p:nvPr/>
              </p:nvSpPr>
              <p:spPr bwMode="auto">
                <a:xfrm>
                  <a:off x="4916" y="3762"/>
                  <a:ext cx="86" cy="88"/>
                </a:xfrm>
                <a:custGeom>
                  <a:avLst/>
                  <a:gdLst>
                    <a:gd name="T0" fmla="*/ 86 w 86"/>
                    <a:gd name="T1" fmla="*/ 0 h 88"/>
                    <a:gd name="T2" fmla="*/ 86 w 86"/>
                    <a:gd name="T3" fmla="*/ 0 h 88"/>
                    <a:gd name="T4" fmla="*/ 78 w 86"/>
                    <a:gd name="T5" fmla="*/ 20 h 88"/>
                    <a:gd name="T6" fmla="*/ 66 w 86"/>
                    <a:gd name="T7" fmla="*/ 36 h 88"/>
                    <a:gd name="T8" fmla="*/ 58 w 86"/>
                    <a:gd name="T9" fmla="*/ 44 h 88"/>
                    <a:gd name="T10" fmla="*/ 50 w 86"/>
                    <a:gd name="T11" fmla="*/ 52 h 88"/>
                    <a:gd name="T12" fmla="*/ 50 w 86"/>
                    <a:gd name="T13" fmla="*/ 52 h 88"/>
                    <a:gd name="T14" fmla="*/ 16 w 86"/>
                    <a:gd name="T15" fmla="*/ 78 h 88"/>
                    <a:gd name="T16" fmla="*/ 0 w 86"/>
                    <a:gd name="T17" fmla="*/ 88 h 88"/>
                    <a:gd name="T18" fmla="*/ 0 w 86"/>
                    <a:gd name="T19" fmla="*/ 88 h 88"/>
                    <a:gd name="T20" fmla="*/ 10 w 86"/>
                    <a:gd name="T21" fmla="*/ 72 h 88"/>
                    <a:gd name="T22" fmla="*/ 22 w 86"/>
                    <a:gd name="T23" fmla="*/ 56 h 88"/>
                    <a:gd name="T24" fmla="*/ 36 w 86"/>
                    <a:gd name="T25" fmla="*/ 40 h 88"/>
                    <a:gd name="T26" fmla="*/ 36 w 86"/>
                    <a:gd name="T27" fmla="*/ 40 h 88"/>
                    <a:gd name="T28" fmla="*/ 52 w 86"/>
                    <a:gd name="T29" fmla="*/ 26 h 88"/>
                    <a:gd name="T30" fmla="*/ 68 w 86"/>
                    <a:gd name="T31" fmla="*/ 14 h 88"/>
                    <a:gd name="T32" fmla="*/ 86 w 86"/>
                    <a:gd name="T33" fmla="*/ 0 h 88"/>
                    <a:gd name="T34" fmla="*/ 86 w 86"/>
                    <a:gd name="T35" fmla="*/ 0 h 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6"/>
                    <a:gd name="T55" fmla="*/ 0 h 88"/>
                    <a:gd name="T56" fmla="*/ 86 w 86"/>
                    <a:gd name="T57" fmla="*/ 88 h 8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6" h="88">
                      <a:moveTo>
                        <a:pt x="86" y="0"/>
                      </a:moveTo>
                      <a:lnTo>
                        <a:pt x="86" y="0"/>
                      </a:lnTo>
                      <a:lnTo>
                        <a:pt x="78" y="20"/>
                      </a:lnTo>
                      <a:lnTo>
                        <a:pt x="66" y="36"/>
                      </a:lnTo>
                      <a:lnTo>
                        <a:pt x="58" y="44"/>
                      </a:lnTo>
                      <a:lnTo>
                        <a:pt x="50" y="52"/>
                      </a:lnTo>
                      <a:lnTo>
                        <a:pt x="16" y="78"/>
                      </a:lnTo>
                      <a:lnTo>
                        <a:pt x="0" y="88"/>
                      </a:lnTo>
                      <a:lnTo>
                        <a:pt x="10" y="72"/>
                      </a:lnTo>
                      <a:lnTo>
                        <a:pt x="22" y="56"/>
                      </a:lnTo>
                      <a:lnTo>
                        <a:pt x="36" y="40"/>
                      </a:lnTo>
                      <a:lnTo>
                        <a:pt x="52" y="26"/>
                      </a:lnTo>
                      <a:lnTo>
                        <a:pt x="68" y="14"/>
                      </a:lnTo>
                      <a:lnTo>
                        <a:pt x="86" y="0"/>
                      </a:lnTo>
                      <a:close/>
                    </a:path>
                  </a:pathLst>
                </a:custGeom>
                <a:solidFill>
                  <a:srgbClr val="32680F"/>
                </a:solidFill>
                <a:ln w="9525">
                  <a:noFill/>
                  <a:round/>
                  <a:headEnd/>
                  <a:tailEnd/>
                </a:ln>
              </p:spPr>
              <p:txBody>
                <a:bodyPr/>
                <a:lstStyle/>
                <a:p>
                  <a:endParaRPr lang="zh-TW" altLang="en-US"/>
                </a:p>
              </p:txBody>
            </p:sp>
            <p:sp>
              <p:nvSpPr>
                <p:cNvPr id="25145" name="Freeform 371"/>
                <p:cNvSpPr>
                  <a:spLocks/>
                </p:cNvSpPr>
                <p:nvPr/>
              </p:nvSpPr>
              <p:spPr bwMode="auto">
                <a:xfrm>
                  <a:off x="4850" y="3762"/>
                  <a:ext cx="40" cy="42"/>
                </a:xfrm>
                <a:custGeom>
                  <a:avLst/>
                  <a:gdLst>
                    <a:gd name="T0" fmla="*/ 40 w 40"/>
                    <a:gd name="T1" fmla="*/ 18 h 42"/>
                    <a:gd name="T2" fmla="*/ 40 w 40"/>
                    <a:gd name="T3" fmla="*/ 18 h 42"/>
                    <a:gd name="T4" fmla="*/ 38 w 40"/>
                    <a:gd name="T5" fmla="*/ 26 h 42"/>
                    <a:gd name="T6" fmla="*/ 36 w 40"/>
                    <a:gd name="T7" fmla="*/ 34 h 42"/>
                    <a:gd name="T8" fmla="*/ 30 w 40"/>
                    <a:gd name="T9" fmla="*/ 38 h 42"/>
                    <a:gd name="T10" fmla="*/ 22 w 40"/>
                    <a:gd name="T11" fmla="*/ 42 h 42"/>
                    <a:gd name="T12" fmla="*/ 22 w 40"/>
                    <a:gd name="T13" fmla="*/ 42 h 42"/>
                    <a:gd name="T14" fmla="*/ 14 w 40"/>
                    <a:gd name="T15" fmla="*/ 42 h 42"/>
                    <a:gd name="T16" fmla="*/ 8 w 40"/>
                    <a:gd name="T17" fmla="*/ 38 h 42"/>
                    <a:gd name="T18" fmla="*/ 2 w 40"/>
                    <a:gd name="T19" fmla="*/ 32 h 42"/>
                    <a:gd name="T20" fmla="*/ 0 w 40"/>
                    <a:gd name="T21" fmla="*/ 24 h 42"/>
                    <a:gd name="T22" fmla="*/ 0 w 40"/>
                    <a:gd name="T23" fmla="*/ 24 h 42"/>
                    <a:gd name="T24" fmla="*/ 0 w 40"/>
                    <a:gd name="T25" fmla="*/ 16 h 42"/>
                    <a:gd name="T26" fmla="*/ 4 w 40"/>
                    <a:gd name="T27" fmla="*/ 8 h 42"/>
                    <a:gd name="T28" fmla="*/ 10 w 40"/>
                    <a:gd name="T29" fmla="*/ 4 h 42"/>
                    <a:gd name="T30" fmla="*/ 16 w 40"/>
                    <a:gd name="T31" fmla="*/ 0 h 42"/>
                    <a:gd name="T32" fmla="*/ 16 w 40"/>
                    <a:gd name="T33" fmla="*/ 0 h 42"/>
                    <a:gd name="T34" fmla="*/ 24 w 40"/>
                    <a:gd name="T35" fmla="*/ 0 h 42"/>
                    <a:gd name="T36" fmla="*/ 32 w 40"/>
                    <a:gd name="T37" fmla="*/ 4 h 42"/>
                    <a:gd name="T38" fmla="*/ 36 w 40"/>
                    <a:gd name="T39" fmla="*/ 10 h 42"/>
                    <a:gd name="T40" fmla="*/ 40 w 40"/>
                    <a:gd name="T41" fmla="*/ 18 h 42"/>
                    <a:gd name="T42" fmla="*/ 40 w 40"/>
                    <a:gd name="T43" fmla="*/ 18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42"/>
                    <a:gd name="T68" fmla="*/ 40 w 40"/>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42">
                      <a:moveTo>
                        <a:pt x="40" y="18"/>
                      </a:moveTo>
                      <a:lnTo>
                        <a:pt x="40" y="18"/>
                      </a:lnTo>
                      <a:lnTo>
                        <a:pt x="38" y="26"/>
                      </a:lnTo>
                      <a:lnTo>
                        <a:pt x="36" y="34"/>
                      </a:lnTo>
                      <a:lnTo>
                        <a:pt x="30" y="38"/>
                      </a:lnTo>
                      <a:lnTo>
                        <a:pt x="22" y="42"/>
                      </a:lnTo>
                      <a:lnTo>
                        <a:pt x="14" y="42"/>
                      </a:lnTo>
                      <a:lnTo>
                        <a:pt x="8" y="38"/>
                      </a:lnTo>
                      <a:lnTo>
                        <a:pt x="2" y="32"/>
                      </a:lnTo>
                      <a:lnTo>
                        <a:pt x="0" y="24"/>
                      </a:lnTo>
                      <a:lnTo>
                        <a:pt x="0" y="16"/>
                      </a:lnTo>
                      <a:lnTo>
                        <a:pt x="4" y="8"/>
                      </a:lnTo>
                      <a:lnTo>
                        <a:pt x="10" y="4"/>
                      </a:lnTo>
                      <a:lnTo>
                        <a:pt x="16" y="0"/>
                      </a:lnTo>
                      <a:lnTo>
                        <a:pt x="24" y="0"/>
                      </a:lnTo>
                      <a:lnTo>
                        <a:pt x="32" y="4"/>
                      </a:lnTo>
                      <a:lnTo>
                        <a:pt x="36" y="10"/>
                      </a:lnTo>
                      <a:lnTo>
                        <a:pt x="40" y="18"/>
                      </a:lnTo>
                      <a:close/>
                    </a:path>
                  </a:pathLst>
                </a:custGeom>
                <a:solidFill>
                  <a:srgbClr val="FFBF00"/>
                </a:solidFill>
                <a:ln w="9525">
                  <a:noFill/>
                  <a:round/>
                  <a:headEnd/>
                  <a:tailEnd/>
                </a:ln>
              </p:spPr>
              <p:txBody>
                <a:bodyPr/>
                <a:lstStyle/>
                <a:p>
                  <a:endParaRPr lang="zh-TW" altLang="en-US"/>
                </a:p>
              </p:txBody>
            </p:sp>
            <p:sp>
              <p:nvSpPr>
                <p:cNvPr id="25146" name="Freeform 372"/>
                <p:cNvSpPr>
                  <a:spLocks/>
                </p:cNvSpPr>
                <p:nvPr/>
              </p:nvSpPr>
              <p:spPr bwMode="auto">
                <a:xfrm>
                  <a:off x="4928" y="3730"/>
                  <a:ext cx="40" cy="42"/>
                </a:xfrm>
                <a:custGeom>
                  <a:avLst/>
                  <a:gdLst>
                    <a:gd name="T0" fmla="*/ 40 w 40"/>
                    <a:gd name="T1" fmla="*/ 18 h 42"/>
                    <a:gd name="T2" fmla="*/ 40 w 40"/>
                    <a:gd name="T3" fmla="*/ 18 h 42"/>
                    <a:gd name="T4" fmla="*/ 40 w 40"/>
                    <a:gd name="T5" fmla="*/ 26 h 42"/>
                    <a:gd name="T6" fmla="*/ 36 w 40"/>
                    <a:gd name="T7" fmla="*/ 34 h 42"/>
                    <a:gd name="T8" fmla="*/ 30 w 40"/>
                    <a:gd name="T9" fmla="*/ 40 h 42"/>
                    <a:gd name="T10" fmla="*/ 24 w 40"/>
                    <a:gd name="T11" fmla="*/ 42 h 42"/>
                    <a:gd name="T12" fmla="*/ 24 w 40"/>
                    <a:gd name="T13" fmla="*/ 42 h 42"/>
                    <a:gd name="T14" fmla="*/ 16 w 40"/>
                    <a:gd name="T15" fmla="*/ 42 h 42"/>
                    <a:gd name="T16" fmla="*/ 8 w 40"/>
                    <a:gd name="T17" fmla="*/ 38 h 42"/>
                    <a:gd name="T18" fmla="*/ 4 w 40"/>
                    <a:gd name="T19" fmla="*/ 32 h 42"/>
                    <a:gd name="T20" fmla="*/ 0 w 40"/>
                    <a:gd name="T21" fmla="*/ 24 h 42"/>
                    <a:gd name="T22" fmla="*/ 0 w 40"/>
                    <a:gd name="T23" fmla="*/ 24 h 42"/>
                    <a:gd name="T24" fmla="*/ 2 w 40"/>
                    <a:gd name="T25" fmla="*/ 16 h 42"/>
                    <a:gd name="T26" fmla="*/ 4 w 40"/>
                    <a:gd name="T27" fmla="*/ 8 h 42"/>
                    <a:gd name="T28" fmla="*/ 10 w 40"/>
                    <a:gd name="T29" fmla="*/ 4 h 42"/>
                    <a:gd name="T30" fmla="*/ 18 w 40"/>
                    <a:gd name="T31" fmla="*/ 0 h 42"/>
                    <a:gd name="T32" fmla="*/ 18 w 40"/>
                    <a:gd name="T33" fmla="*/ 0 h 42"/>
                    <a:gd name="T34" fmla="*/ 26 w 40"/>
                    <a:gd name="T35" fmla="*/ 0 h 42"/>
                    <a:gd name="T36" fmla="*/ 32 w 40"/>
                    <a:gd name="T37" fmla="*/ 4 h 42"/>
                    <a:gd name="T38" fmla="*/ 38 w 40"/>
                    <a:gd name="T39" fmla="*/ 10 h 42"/>
                    <a:gd name="T40" fmla="*/ 40 w 40"/>
                    <a:gd name="T41" fmla="*/ 18 h 42"/>
                    <a:gd name="T42" fmla="*/ 40 w 40"/>
                    <a:gd name="T43" fmla="*/ 18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42"/>
                    <a:gd name="T68" fmla="*/ 40 w 40"/>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42">
                      <a:moveTo>
                        <a:pt x="40" y="18"/>
                      </a:moveTo>
                      <a:lnTo>
                        <a:pt x="40" y="18"/>
                      </a:lnTo>
                      <a:lnTo>
                        <a:pt x="40" y="26"/>
                      </a:lnTo>
                      <a:lnTo>
                        <a:pt x="36" y="34"/>
                      </a:lnTo>
                      <a:lnTo>
                        <a:pt x="30" y="40"/>
                      </a:lnTo>
                      <a:lnTo>
                        <a:pt x="24" y="42"/>
                      </a:lnTo>
                      <a:lnTo>
                        <a:pt x="16" y="42"/>
                      </a:lnTo>
                      <a:lnTo>
                        <a:pt x="8" y="38"/>
                      </a:lnTo>
                      <a:lnTo>
                        <a:pt x="4" y="32"/>
                      </a:lnTo>
                      <a:lnTo>
                        <a:pt x="0" y="24"/>
                      </a:lnTo>
                      <a:lnTo>
                        <a:pt x="2" y="16"/>
                      </a:lnTo>
                      <a:lnTo>
                        <a:pt x="4" y="8"/>
                      </a:lnTo>
                      <a:lnTo>
                        <a:pt x="10" y="4"/>
                      </a:lnTo>
                      <a:lnTo>
                        <a:pt x="18" y="0"/>
                      </a:lnTo>
                      <a:lnTo>
                        <a:pt x="26" y="0"/>
                      </a:lnTo>
                      <a:lnTo>
                        <a:pt x="32" y="4"/>
                      </a:lnTo>
                      <a:lnTo>
                        <a:pt x="38" y="10"/>
                      </a:lnTo>
                      <a:lnTo>
                        <a:pt x="40" y="18"/>
                      </a:lnTo>
                      <a:close/>
                    </a:path>
                  </a:pathLst>
                </a:custGeom>
                <a:solidFill>
                  <a:srgbClr val="FF9700"/>
                </a:solidFill>
                <a:ln w="9525">
                  <a:noFill/>
                  <a:round/>
                  <a:headEnd/>
                  <a:tailEnd/>
                </a:ln>
              </p:spPr>
              <p:txBody>
                <a:bodyPr/>
                <a:lstStyle/>
                <a:p>
                  <a:endParaRPr lang="zh-TW" altLang="en-US"/>
                </a:p>
              </p:txBody>
            </p:sp>
            <p:sp>
              <p:nvSpPr>
                <p:cNvPr id="25147" name="Freeform 373"/>
                <p:cNvSpPr>
                  <a:spLocks/>
                </p:cNvSpPr>
                <p:nvPr/>
              </p:nvSpPr>
              <p:spPr bwMode="auto">
                <a:xfrm>
                  <a:off x="4918" y="3698"/>
                  <a:ext cx="28" cy="28"/>
                </a:xfrm>
                <a:custGeom>
                  <a:avLst/>
                  <a:gdLst>
                    <a:gd name="T0" fmla="*/ 26 w 28"/>
                    <a:gd name="T1" fmla="*/ 8 h 28"/>
                    <a:gd name="T2" fmla="*/ 26 w 28"/>
                    <a:gd name="T3" fmla="*/ 8 h 28"/>
                    <a:gd name="T4" fmla="*/ 28 w 28"/>
                    <a:gd name="T5" fmla="*/ 14 h 28"/>
                    <a:gd name="T6" fmla="*/ 26 w 28"/>
                    <a:gd name="T7" fmla="*/ 20 h 28"/>
                    <a:gd name="T8" fmla="*/ 24 w 28"/>
                    <a:gd name="T9" fmla="*/ 24 h 28"/>
                    <a:gd name="T10" fmla="*/ 20 w 28"/>
                    <a:gd name="T11" fmla="*/ 28 h 28"/>
                    <a:gd name="T12" fmla="*/ 20 w 28"/>
                    <a:gd name="T13" fmla="*/ 28 h 28"/>
                    <a:gd name="T14" fmla="*/ 14 w 28"/>
                    <a:gd name="T15" fmla="*/ 28 h 28"/>
                    <a:gd name="T16" fmla="*/ 8 w 28"/>
                    <a:gd name="T17" fmla="*/ 28 h 28"/>
                    <a:gd name="T18" fmla="*/ 4 w 28"/>
                    <a:gd name="T19" fmla="*/ 24 h 28"/>
                    <a:gd name="T20" fmla="*/ 2 w 28"/>
                    <a:gd name="T21" fmla="*/ 20 h 28"/>
                    <a:gd name="T22" fmla="*/ 2 w 28"/>
                    <a:gd name="T23" fmla="*/ 20 h 28"/>
                    <a:gd name="T24" fmla="*/ 0 w 28"/>
                    <a:gd name="T25" fmla="*/ 14 h 28"/>
                    <a:gd name="T26" fmla="*/ 2 w 28"/>
                    <a:gd name="T27" fmla="*/ 8 h 28"/>
                    <a:gd name="T28" fmla="*/ 4 w 28"/>
                    <a:gd name="T29" fmla="*/ 4 h 28"/>
                    <a:gd name="T30" fmla="*/ 8 w 28"/>
                    <a:gd name="T31" fmla="*/ 0 h 28"/>
                    <a:gd name="T32" fmla="*/ 8 w 28"/>
                    <a:gd name="T33" fmla="*/ 0 h 28"/>
                    <a:gd name="T34" fmla="*/ 14 w 28"/>
                    <a:gd name="T35" fmla="*/ 0 h 28"/>
                    <a:gd name="T36" fmla="*/ 20 w 28"/>
                    <a:gd name="T37" fmla="*/ 0 h 28"/>
                    <a:gd name="T38" fmla="*/ 24 w 28"/>
                    <a:gd name="T39" fmla="*/ 4 h 28"/>
                    <a:gd name="T40" fmla="*/ 26 w 28"/>
                    <a:gd name="T41" fmla="*/ 8 h 28"/>
                    <a:gd name="T42" fmla="*/ 26 w 28"/>
                    <a:gd name="T43" fmla="*/ 8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8"/>
                    <a:gd name="T68" fmla="*/ 28 w 28"/>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8">
                      <a:moveTo>
                        <a:pt x="26" y="8"/>
                      </a:moveTo>
                      <a:lnTo>
                        <a:pt x="26" y="8"/>
                      </a:lnTo>
                      <a:lnTo>
                        <a:pt x="28" y="14"/>
                      </a:lnTo>
                      <a:lnTo>
                        <a:pt x="26" y="20"/>
                      </a:lnTo>
                      <a:lnTo>
                        <a:pt x="24" y="24"/>
                      </a:lnTo>
                      <a:lnTo>
                        <a:pt x="20" y="28"/>
                      </a:lnTo>
                      <a:lnTo>
                        <a:pt x="14" y="28"/>
                      </a:lnTo>
                      <a:lnTo>
                        <a:pt x="8" y="28"/>
                      </a:lnTo>
                      <a:lnTo>
                        <a:pt x="4" y="24"/>
                      </a:lnTo>
                      <a:lnTo>
                        <a:pt x="2" y="20"/>
                      </a:lnTo>
                      <a:lnTo>
                        <a:pt x="0" y="14"/>
                      </a:lnTo>
                      <a:lnTo>
                        <a:pt x="2" y="8"/>
                      </a:lnTo>
                      <a:lnTo>
                        <a:pt x="4" y="4"/>
                      </a:lnTo>
                      <a:lnTo>
                        <a:pt x="8" y="0"/>
                      </a:lnTo>
                      <a:lnTo>
                        <a:pt x="14" y="0"/>
                      </a:lnTo>
                      <a:lnTo>
                        <a:pt x="20" y="0"/>
                      </a:lnTo>
                      <a:lnTo>
                        <a:pt x="24" y="4"/>
                      </a:lnTo>
                      <a:lnTo>
                        <a:pt x="26" y="8"/>
                      </a:lnTo>
                      <a:close/>
                    </a:path>
                  </a:pathLst>
                </a:custGeom>
                <a:solidFill>
                  <a:srgbClr val="FFBF00"/>
                </a:solidFill>
                <a:ln w="9525">
                  <a:noFill/>
                  <a:round/>
                  <a:headEnd/>
                  <a:tailEnd/>
                </a:ln>
              </p:spPr>
              <p:txBody>
                <a:bodyPr/>
                <a:lstStyle/>
                <a:p>
                  <a:endParaRPr lang="zh-TW" altLang="en-US"/>
                </a:p>
              </p:txBody>
            </p:sp>
            <p:sp>
              <p:nvSpPr>
                <p:cNvPr id="25148" name="Freeform 374"/>
                <p:cNvSpPr>
                  <a:spLocks/>
                </p:cNvSpPr>
                <p:nvPr/>
              </p:nvSpPr>
              <p:spPr bwMode="auto">
                <a:xfrm>
                  <a:off x="4940" y="3696"/>
                  <a:ext cx="26" cy="26"/>
                </a:xfrm>
                <a:custGeom>
                  <a:avLst/>
                  <a:gdLst>
                    <a:gd name="T0" fmla="*/ 26 w 26"/>
                    <a:gd name="T1" fmla="*/ 8 h 26"/>
                    <a:gd name="T2" fmla="*/ 26 w 26"/>
                    <a:gd name="T3" fmla="*/ 8 h 26"/>
                    <a:gd name="T4" fmla="*/ 26 w 26"/>
                    <a:gd name="T5" fmla="*/ 12 h 26"/>
                    <a:gd name="T6" fmla="*/ 26 w 26"/>
                    <a:gd name="T7" fmla="*/ 18 h 26"/>
                    <a:gd name="T8" fmla="*/ 22 w 26"/>
                    <a:gd name="T9" fmla="*/ 22 h 26"/>
                    <a:gd name="T10" fmla="*/ 18 w 26"/>
                    <a:gd name="T11" fmla="*/ 24 h 26"/>
                    <a:gd name="T12" fmla="*/ 18 w 26"/>
                    <a:gd name="T13" fmla="*/ 24 h 26"/>
                    <a:gd name="T14" fmla="*/ 14 w 26"/>
                    <a:gd name="T15" fmla="*/ 26 h 26"/>
                    <a:gd name="T16" fmla="*/ 8 w 26"/>
                    <a:gd name="T17" fmla="*/ 24 h 26"/>
                    <a:gd name="T18" fmla="*/ 4 w 26"/>
                    <a:gd name="T19" fmla="*/ 22 h 26"/>
                    <a:gd name="T20" fmla="*/ 2 w 26"/>
                    <a:gd name="T21" fmla="*/ 16 h 26"/>
                    <a:gd name="T22" fmla="*/ 2 w 26"/>
                    <a:gd name="T23" fmla="*/ 16 h 26"/>
                    <a:gd name="T24" fmla="*/ 0 w 26"/>
                    <a:gd name="T25" fmla="*/ 12 h 26"/>
                    <a:gd name="T26" fmla="*/ 2 w 26"/>
                    <a:gd name="T27" fmla="*/ 6 h 26"/>
                    <a:gd name="T28" fmla="*/ 4 w 26"/>
                    <a:gd name="T29" fmla="*/ 2 h 26"/>
                    <a:gd name="T30" fmla="*/ 8 w 26"/>
                    <a:gd name="T31" fmla="*/ 0 h 26"/>
                    <a:gd name="T32" fmla="*/ 8 w 26"/>
                    <a:gd name="T33" fmla="*/ 0 h 26"/>
                    <a:gd name="T34" fmla="*/ 14 w 26"/>
                    <a:gd name="T35" fmla="*/ 0 h 26"/>
                    <a:gd name="T36" fmla="*/ 18 w 26"/>
                    <a:gd name="T37" fmla="*/ 0 h 26"/>
                    <a:gd name="T38" fmla="*/ 22 w 26"/>
                    <a:gd name="T39" fmla="*/ 4 h 26"/>
                    <a:gd name="T40" fmla="*/ 26 w 26"/>
                    <a:gd name="T41" fmla="*/ 8 h 26"/>
                    <a:gd name="T42" fmla="*/ 26 w 26"/>
                    <a:gd name="T43" fmla="*/ 8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6"/>
                    <a:gd name="T68" fmla="*/ 26 w 26"/>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6">
                      <a:moveTo>
                        <a:pt x="26" y="8"/>
                      </a:moveTo>
                      <a:lnTo>
                        <a:pt x="26" y="8"/>
                      </a:lnTo>
                      <a:lnTo>
                        <a:pt x="26" y="12"/>
                      </a:lnTo>
                      <a:lnTo>
                        <a:pt x="26" y="18"/>
                      </a:lnTo>
                      <a:lnTo>
                        <a:pt x="22" y="22"/>
                      </a:lnTo>
                      <a:lnTo>
                        <a:pt x="18" y="24"/>
                      </a:lnTo>
                      <a:lnTo>
                        <a:pt x="14" y="26"/>
                      </a:lnTo>
                      <a:lnTo>
                        <a:pt x="8" y="24"/>
                      </a:lnTo>
                      <a:lnTo>
                        <a:pt x="4" y="22"/>
                      </a:lnTo>
                      <a:lnTo>
                        <a:pt x="2" y="16"/>
                      </a:lnTo>
                      <a:lnTo>
                        <a:pt x="0" y="12"/>
                      </a:lnTo>
                      <a:lnTo>
                        <a:pt x="2" y="6"/>
                      </a:lnTo>
                      <a:lnTo>
                        <a:pt x="4" y="2"/>
                      </a:lnTo>
                      <a:lnTo>
                        <a:pt x="8" y="0"/>
                      </a:lnTo>
                      <a:lnTo>
                        <a:pt x="14" y="0"/>
                      </a:lnTo>
                      <a:lnTo>
                        <a:pt x="18" y="0"/>
                      </a:lnTo>
                      <a:lnTo>
                        <a:pt x="22" y="4"/>
                      </a:lnTo>
                      <a:lnTo>
                        <a:pt x="26" y="8"/>
                      </a:lnTo>
                      <a:close/>
                    </a:path>
                  </a:pathLst>
                </a:custGeom>
                <a:solidFill>
                  <a:srgbClr val="FF9700"/>
                </a:solidFill>
                <a:ln w="9525">
                  <a:noFill/>
                  <a:round/>
                  <a:headEnd/>
                  <a:tailEnd/>
                </a:ln>
              </p:spPr>
              <p:txBody>
                <a:bodyPr/>
                <a:lstStyle/>
                <a:p>
                  <a:endParaRPr lang="zh-TW" altLang="en-US"/>
                </a:p>
              </p:txBody>
            </p:sp>
            <p:sp>
              <p:nvSpPr>
                <p:cNvPr id="25149" name="Freeform 375"/>
                <p:cNvSpPr>
                  <a:spLocks/>
                </p:cNvSpPr>
                <p:nvPr/>
              </p:nvSpPr>
              <p:spPr bwMode="auto">
                <a:xfrm>
                  <a:off x="4918" y="3768"/>
                  <a:ext cx="28" cy="28"/>
                </a:xfrm>
                <a:custGeom>
                  <a:avLst/>
                  <a:gdLst>
                    <a:gd name="T0" fmla="*/ 26 w 28"/>
                    <a:gd name="T1" fmla="*/ 8 h 28"/>
                    <a:gd name="T2" fmla="*/ 26 w 28"/>
                    <a:gd name="T3" fmla="*/ 8 h 28"/>
                    <a:gd name="T4" fmla="*/ 28 w 28"/>
                    <a:gd name="T5" fmla="*/ 14 h 28"/>
                    <a:gd name="T6" fmla="*/ 26 w 28"/>
                    <a:gd name="T7" fmla="*/ 20 h 28"/>
                    <a:gd name="T8" fmla="*/ 24 w 28"/>
                    <a:gd name="T9" fmla="*/ 24 h 28"/>
                    <a:gd name="T10" fmla="*/ 20 w 28"/>
                    <a:gd name="T11" fmla="*/ 28 h 28"/>
                    <a:gd name="T12" fmla="*/ 20 w 28"/>
                    <a:gd name="T13" fmla="*/ 28 h 28"/>
                    <a:gd name="T14" fmla="*/ 14 w 28"/>
                    <a:gd name="T15" fmla="*/ 28 h 28"/>
                    <a:gd name="T16" fmla="*/ 8 w 28"/>
                    <a:gd name="T17" fmla="*/ 28 h 28"/>
                    <a:gd name="T18" fmla="*/ 4 w 28"/>
                    <a:gd name="T19" fmla="*/ 24 h 28"/>
                    <a:gd name="T20" fmla="*/ 0 w 28"/>
                    <a:gd name="T21" fmla="*/ 20 h 28"/>
                    <a:gd name="T22" fmla="*/ 0 w 28"/>
                    <a:gd name="T23" fmla="*/ 20 h 28"/>
                    <a:gd name="T24" fmla="*/ 0 w 28"/>
                    <a:gd name="T25" fmla="*/ 14 h 28"/>
                    <a:gd name="T26" fmla="*/ 0 w 28"/>
                    <a:gd name="T27" fmla="*/ 8 h 28"/>
                    <a:gd name="T28" fmla="*/ 4 w 28"/>
                    <a:gd name="T29" fmla="*/ 4 h 28"/>
                    <a:gd name="T30" fmla="*/ 8 w 28"/>
                    <a:gd name="T31" fmla="*/ 0 h 28"/>
                    <a:gd name="T32" fmla="*/ 8 w 28"/>
                    <a:gd name="T33" fmla="*/ 0 h 28"/>
                    <a:gd name="T34" fmla="*/ 14 w 28"/>
                    <a:gd name="T35" fmla="*/ 0 h 28"/>
                    <a:gd name="T36" fmla="*/ 18 w 28"/>
                    <a:gd name="T37" fmla="*/ 0 h 28"/>
                    <a:gd name="T38" fmla="*/ 24 w 28"/>
                    <a:gd name="T39" fmla="*/ 4 h 28"/>
                    <a:gd name="T40" fmla="*/ 26 w 28"/>
                    <a:gd name="T41" fmla="*/ 8 h 28"/>
                    <a:gd name="T42" fmla="*/ 26 w 28"/>
                    <a:gd name="T43" fmla="*/ 8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8"/>
                    <a:gd name="T68" fmla="*/ 28 w 28"/>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8">
                      <a:moveTo>
                        <a:pt x="26" y="8"/>
                      </a:moveTo>
                      <a:lnTo>
                        <a:pt x="26" y="8"/>
                      </a:lnTo>
                      <a:lnTo>
                        <a:pt x="28" y="14"/>
                      </a:lnTo>
                      <a:lnTo>
                        <a:pt x="26" y="20"/>
                      </a:lnTo>
                      <a:lnTo>
                        <a:pt x="24" y="24"/>
                      </a:lnTo>
                      <a:lnTo>
                        <a:pt x="20" y="28"/>
                      </a:lnTo>
                      <a:lnTo>
                        <a:pt x="14" y="28"/>
                      </a:lnTo>
                      <a:lnTo>
                        <a:pt x="8" y="28"/>
                      </a:lnTo>
                      <a:lnTo>
                        <a:pt x="4" y="24"/>
                      </a:lnTo>
                      <a:lnTo>
                        <a:pt x="0" y="20"/>
                      </a:lnTo>
                      <a:lnTo>
                        <a:pt x="0" y="14"/>
                      </a:lnTo>
                      <a:lnTo>
                        <a:pt x="0" y="8"/>
                      </a:lnTo>
                      <a:lnTo>
                        <a:pt x="4" y="4"/>
                      </a:lnTo>
                      <a:lnTo>
                        <a:pt x="8" y="0"/>
                      </a:lnTo>
                      <a:lnTo>
                        <a:pt x="14" y="0"/>
                      </a:lnTo>
                      <a:lnTo>
                        <a:pt x="18" y="0"/>
                      </a:lnTo>
                      <a:lnTo>
                        <a:pt x="24" y="4"/>
                      </a:lnTo>
                      <a:lnTo>
                        <a:pt x="26" y="8"/>
                      </a:lnTo>
                      <a:close/>
                    </a:path>
                  </a:pathLst>
                </a:custGeom>
                <a:solidFill>
                  <a:srgbClr val="FFBF00"/>
                </a:solidFill>
                <a:ln w="9525">
                  <a:noFill/>
                  <a:round/>
                  <a:headEnd/>
                  <a:tailEnd/>
                </a:ln>
              </p:spPr>
              <p:txBody>
                <a:bodyPr/>
                <a:lstStyle/>
                <a:p>
                  <a:endParaRPr lang="zh-TW" altLang="en-US"/>
                </a:p>
              </p:txBody>
            </p:sp>
            <p:sp>
              <p:nvSpPr>
                <p:cNvPr id="25150" name="Freeform 376"/>
                <p:cNvSpPr>
                  <a:spLocks/>
                </p:cNvSpPr>
                <p:nvPr/>
              </p:nvSpPr>
              <p:spPr bwMode="auto">
                <a:xfrm>
                  <a:off x="4930" y="3788"/>
                  <a:ext cx="28" cy="30"/>
                </a:xfrm>
                <a:custGeom>
                  <a:avLst/>
                  <a:gdLst>
                    <a:gd name="T0" fmla="*/ 28 w 28"/>
                    <a:gd name="T1" fmla="*/ 10 h 30"/>
                    <a:gd name="T2" fmla="*/ 28 w 28"/>
                    <a:gd name="T3" fmla="*/ 10 h 30"/>
                    <a:gd name="T4" fmla="*/ 28 w 28"/>
                    <a:gd name="T5" fmla="*/ 16 h 30"/>
                    <a:gd name="T6" fmla="*/ 26 w 28"/>
                    <a:gd name="T7" fmla="*/ 22 h 30"/>
                    <a:gd name="T8" fmla="*/ 24 w 28"/>
                    <a:gd name="T9" fmla="*/ 26 h 30"/>
                    <a:gd name="T10" fmla="*/ 20 w 28"/>
                    <a:gd name="T11" fmla="*/ 28 h 30"/>
                    <a:gd name="T12" fmla="*/ 20 w 28"/>
                    <a:gd name="T13" fmla="*/ 28 h 30"/>
                    <a:gd name="T14" fmla="*/ 14 w 28"/>
                    <a:gd name="T15" fmla="*/ 30 h 30"/>
                    <a:gd name="T16" fmla="*/ 8 w 28"/>
                    <a:gd name="T17" fmla="*/ 28 h 30"/>
                    <a:gd name="T18" fmla="*/ 4 w 28"/>
                    <a:gd name="T19" fmla="*/ 26 h 30"/>
                    <a:gd name="T20" fmla="*/ 2 w 28"/>
                    <a:gd name="T21" fmla="*/ 20 h 30"/>
                    <a:gd name="T22" fmla="*/ 2 w 28"/>
                    <a:gd name="T23" fmla="*/ 20 h 30"/>
                    <a:gd name="T24" fmla="*/ 0 w 28"/>
                    <a:gd name="T25" fmla="*/ 14 h 30"/>
                    <a:gd name="T26" fmla="*/ 2 w 28"/>
                    <a:gd name="T27" fmla="*/ 10 h 30"/>
                    <a:gd name="T28" fmla="*/ 4 w 28"/>
                    <a:gd name="T29" fmla="*/ 4 h 30"/>
                    <a:gd name="T30" fmla="*/ 10 w 28"/>
                    <a:gd name="T31" fmla="*/ 2 h 30"/>
                    <a:gd name="T32" fmla="*/ 10 w 28"/>
                    <a:gd name="T33" fmla="*/ 2 h 30"/>
                    <a:gd name="T34" fmla="*/ 14 w 28"/>
                    <a:gd name="T35" fmla="*/ 0 h 30"/>
                    <a:gd name="T36" fmla="*/ 20 w 28"/>
                    <a:gd name="T37" fmla="*/ 2 h 30"/>
                    <a:gd name="T38" fmla="*/ 24 w 28"/>
                    <a:gd name="T39" fmla="*/ 6 h 30"/>
                    <a:gd name="T40" fmla="*/ 28 w 28"/>
                    <a:gd name="T41" fmla="*/ 10 h 30"/>
                    <a:gd name="T42" fmla="*/ 28 w 28"/>
                    <a:gd name="T43" fmla="*/ 10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30"/>
                    <a:gd name="T68" fmla="*/ 28 w 28"/>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30">
                      <a:moveTo>
                        <a:pt x="28" y="10"/>
                      </a:moveTo>
                      <a:lnTo>
                        <a:pt x="28" y="10"/>
                      </a:lnTo>
                      <a:lnTo>
                        <a:pt x="28" y="16"/>
                      </a:lnTo>
                      <a:lnTo>
                        <a:pt x="26" y="22"/>
                      </a:lnTo>
                      <a:lnTo>
                        <a:pt x="24" y="26"/>
                      </a:lnTo>
                      <a:lnTo>
                        <a:pt x="20" y="28"/>
                      </a:lnTo>
                      <a:lnTo>
                        <a:pt x="14" y="30"/>
                      </a:lnTo>
                      <a:lnTo>
                        <a:pt x="8" y="28"/>
                      </a:lnTo>
                      <a:lnTo>
                        <a:pt x="4" y="26"/>
                      </a:lnTo>
                      <a:lnTo>
                        <a:pt x="2" y="20"/>
                      </a:lnTo>
                      <a:lnTo>
                        <a:pt x="0" y="14"/>
                      </a:lnTo>
                      <a:lnTo>
                        <a:pt x="2" y="10"/>
                      </a:lnTo>
                      <a:lnTo>
                        <a:pt x="4" y="4"/>
                      </a:lnTo>
                      <a:lnTo>
                        <a:pt x="10" y="2"/>
                      </a:lnTo>
                      <a:lnTo>
                        <a:pt x="14" y="0"/>
                      </a:lnTo>
                      <a:lnTo>
                        <a:pt x="20" y="2"/>
                      </a:lnTo>
                      <a:lnTo>
                        <a:pt x="24" y="6"/>
                      </a:lnTo>
                      <a:lnTo>
                        <a:pt x="28" y="10"/>
                      </a:lnTo>
                      <a:close/>
                    </a:path>
                  </a:pathLst>
                </a:custGeom>
                <a:solidFill>
                  <a:srgbClr val="FFBF00"/>
                </a:solidFill>
                <a:ln w="9525">
                  <a:noFill/>
                  <a:round/>
                  <a:headEnd/>
                  <a:tailEnd/>
                </a:ln>
              </p:spPr>
              <p:txBody>
                <a:bodyPr/>
                <a:lstStyle/>
                <a:p>
                  <a:endParaRPr lang="zh-TW" altLang="en-US"/>
                </a:p>
              </p:txBody>
            </p:sp>
            <p:sp>
              <p:nvSpPr>
                <p:cNvPr id="25151" name="Freeform 377"/>
                <p:cNvSpPr>
                  <a:spLocks/>
                </p:cNvSpPr>
                <p:nvPr/>
              </p:nvSpPr>
              <p:spPr bwMode="auto">
                <a:xfrm>
                  <a:off x="4868" y="3732"/>
                  <a:ext cx="28" cy="30"/>
                </a:xfrm>
                <a:custGeom>
                  <a:avLst/>
                  <a:gdLst>
                    <a:gd name="T0" fmla="*/ 26 w 28"/>
                    <a:gd name="T1" fmla="*/ 10 h 30"/>
                    <a:gd name="T2" fmla="*/ 26 w 28"/>
                    <a:gd name="T3" fmla="*/ 10 h 30"/>
                    <a:gd name="T4" fmla="*/ 28 w 28"/>
                    <a:gd name="T5" fmla="*/ 16 h 30"/>
                    <a:gd name="T6" fmla="*/ 26 w 28"/>
                    <a:gd name="T7" fmla="*/ 22 h 30"/>
                    <a:gd name="T8" fmla="*/ 24 w 28"/>
                    <a:gd name="T9" fmla="*/ 26 h 30"/>
                    <a:gd name="T10" fmla="*/ 20 w 28"/>
                    <a:gd name="T11" fmla="*/ 30 h 30"/>
                    <a:gd name="T12" fmla="*/ 20 w 28"/>
                    <a:gd name="T13" fmla="*/ 30 h 30"/>
                    <a:gd name="T14" fmla="*/ 14 w 28"/>
                    <a:gd name="T15" fmla="*/ 30 h 30"/>
                    <a:gd name="T16" fmla="*/ 8 w 28"/>
                    <a:gd name="T17" fmla="*/ 28 h 30"/>
                    <a:gd name="T18" fmla="*/ 4 w 28"/>
                    <a:gd name="T19" fmla="*/ 26 h 30"/>
                    <a:gd name="T20" fmla="*/ 2 w 28"/>
                    <a:gd name="T21" fmla="*/ 20 h 30"/>
                    <a:gd name="T22" fmla="*/ 2 w 28"/>
                    <a:gd name="T23" fmla="*/ 20 h 30"/>
                    <a:gd name="T24" fmla="*/ 0 w 28"/>
                    <a:gd name="T25" fmla="*/ 16 h 30"/>
                    <a:gd name="T26" fmla="*/ 2 w 28"/>
                    <a:gd name="T27" fmla="*/ 10 h 30"/>
                    <a:gd name="T28" fmla="*/ 4 w 28"/>
                    <a:gd name="T29" fmla="*/ 6 h 30"/>
                    <a:gd name="T30" fmla="*/ 8 w 28"/>
                    <a:gd name="T31" fmla="*/ 2 h 30"/>
                    <a:gd name="T32" fmla="*/ 8 w 28"/>
                    <a:gd name="T33" fmla="*/ 2 h 30"/>
                    <a:gd name="T34" fmla="*/ 14 w 28"/>
                    <a:gd name="T35" fmla="*/ 0 h 30"/>
                    <a:gd name="T36" fmla="*/ 20 w 28"/>
                    <a:gd name="T37" fmla="*/ 2 h 30"/>
                    <a:gd name="T38" fmla="*/ 24 w 28"/>
                    <a:gd name="T39" fmla="*/ 6 h 30"/>
                    <a:gd name="T40" fmla="*/ 26 w 28"/>
                    <a:gd name="T41" fmla="*/ 10 h 30"/>
                    <a:gd name="T42" fmla="*/ 26 w 28"/>
                    <a:gd name="T43" fmla="*/ 10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30"/>
                    <a:gd name="T68" fmla="*/ 28 w 28"/>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30">
                      <a:moveTo>
                        <a:pt x="26" y="10"/>
                      </a:moveTo>
                      <a:lnTo>
                        <a:pt x="26" y="10"/>
                      </a:lnTo>
                      <a:lnTo>
                        <a:pt x="28" y="16"/>
                      </a:lnTo>
                      <a:lnTo>
                        <a:pt x="26" y="22"/>
                      </a:lnTo>
                      <a:lnTo>
                        <a:pt x="24" y="26"/>
                      </a:lnTo>
                      <a:lnTo>
                        <a:pt x="20" y="30"/>
                      </a:lnTo>
                      <a:lnTo>
                        <a:pt x="14" y="30"/>
                      </a:lnTo>
                      <a:lnTo>
                        <a:pt x="8" y="28"/>
                      </a:lnTo>
                      <a:lnTo>
                        <a:pt x="4" y="26"/>
                      </a:lnTo>
                      <a:lnTo>
                        <a:pt x="2" y="20"/>
                      </a:lnTo>
                      <a:lnTo>
                        <a:pt x="0" y="16"/>
                      </a:lnTo>
                      <a:lnTo>
                        <a:pt x="2" y="10"/>
                      </a:lnTo>
                      <a:lnTo>
                        <a:pt x="4" y="6"/>
                      </a:lnTo>
                      <a:lnTo>
                        <a:pt x="8" y="2"/>
                      </a:lnTo>
                      <a:lnTo>
                        <a:pt x="14" y="0"/>
                      </a:lnTo>
                      <a:lnTo>
                        <a:pt x="20" y="2"/>
                      </a:lnTo>
                      <a:lnTo>
                        <a:pt x="24" y="6"/>
                      </a:lnTo>
                      <a:lnTo>
                        <a:pt x="26" y="10"/>
                      </a:lnTo>
                      <a:close/>
                    </a:path>
                  </a:pathLst>
                </a:custGeom>
                <a:solidFill>
                  <a:srgbClr val="FFBF00"/>
                </a:solidFill>
                <a:ln w="9525">
                  <a:noFill/>
                  <a:round/>
                  <a:headEnd/>
                  <a:tailEnd/>
                </a:ln>
              </p:spPr>
              <p:txBody>
                <a:bodyPr/>
                <a:lstStyle/>
                <a:p>
                  <a:endParaRPr lang="zh-TW" altLang="en-US"/>
                </a:p>
              </p:txBody>
            </p:sp>
            <p:sp>
              <p:nvSpPr>
                <p:cNvPr id="25152" name="Freeform 378"/>
                <p:cNvSpPr>
                  <a:spLocks/>
                </p:cNvSpPr>
                <p:nvPr/>
              </p:nvSpPr>
              <p:spPr bwMode="auto">
                <a:xfrm>
                  <a:off x="4910" y="3824"/>
                  <a:ext cx="26" cy="30"/>
                </a:xfrm>
                <a:custGeom>
                  <a:avLst/>
                  <a:gdLst>
                    <a:gd name="T0" fmla="*/ 26 w 26"/>
                    <a:gd name="T1" fmla="*/ 10 h 30"/>
                    <a:gd name="T2" fmla="*/ 26 w 26"/>
                    <a:gd name="T3" fmla="*/ 10 h 30"/>
                    <a:gd name="T4" fmla="*/ 26 w 26"/>
                    <a:gd name="T5" fmla="*/ 16 h 30"/>
                    <a:gd name="T6" fmla="*/ 26 w 26"/>
                    <a:gd name="T7" fmla="*/ 20 h 30"/>
                    <a:gd name="T8" fmla="*/ 22 w 26"/>
                    <a:gd name="T9" fmla="*/ 26 h 30"/>
                    <a:gd name="T10" fmla="*/ 18 w 26"/>
                    <a:gd name="T11" fmla="*/ 28 h 30"/>
                    <a:gd name="T12" fmla="*/ 18 w 26"/>
                    <a:gd name="T13" fmla="*/ 28 h 30"/>
                    <a:gd name="T14" fmla="*/ 14 w 26"/>
                    <a:gd name="T15" fmla="*/ 30 h 30"/>
                    <a:gd name="T16" fmla="*/ 8 w 26"/>
                    <a:gd name="T17" fmla="*/ 28 h 30"/>
                    <a:gd name="T18" fmla="*/ 4 w 26"/>
                    <a:gd name="T19" fmla="*/ 26 h 30"/>
                    <a:gd name="T20" fmla="*/ 0 w 26"/>
                    <a:gd name="T21" fmla="*/ 20 h 30"/>
                    <a:gd name="T22" fmla="*/ 0 w 26"/>
                    <a:gd name="T23" fmla="*/ 20 h 30"/>
                    <a:gd name="T24" fmla="*/ 0 w 26"/>
                    <a:gd name="T25" fmla="*/ 14 h 30"/>
                    <a:gd name="T26" fmla="*/ 0 w 26"/>
                    <a:gd name="T27" fmla="*/ 10 h 30"/>
                    <a:gd name="T28" fmla="*/ 4 w 26"/>
                    <a:gd name="T29" fmla="*/ 4 h 30"/>
                    <a:gd name="T30" fmla="*/ 8 w 26"/>
                    <a:gd name="T31" fmla="*/ 2 h 30"/>
                    <a:gd name="T32" fmla="*/ 8 w 26"/>
                    <a:gd name="T33" fmla="*/ 2 h 30"/>
                    <a:gd name="T34" fmla="*/ 14 w 26"/>
                    <a:gd name="T35" fmla="*/ 0 h 30"/>
                    <a:gd name="T36" fmla="*/ 18 w 26"/>
                    <a:gd name="T37" fmla="*/ 2 h 30"/>
                    <a:gd name="T38" fmla="*/ 22 w 26"/>
                    <a:gd name="T39" fmla="*/ 4 h 30"/>
                    <a:gd name="T40" fmla="*/ 26 w 26"/>
                    <a:gd name="T41" fmla="*/ 10 h 30"/>
                    <a:gd name="T42" fmla="*/ 26 w 26"/>
                    <a:gd name="T43" fmla="*/ 10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30"/>
                    <a:gd name="T68" fmla="*/ 26 w 26"/>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30">
                      <a:moveTo>
                        <a:pt x="26" y="10"/>
                      </a:moveTo>
                      <a:lnTo>
                        <a:pt x="26" y="10"/>
                      </a:lnTo>
                      <a:lnTo>
                        <a:pt x="26" y="16"/>
                      </a:lnTo>
                      <a:lnTo>
                        <a:pt x="26" y="20"/>
                      </a:lnTo>
                      <a:lnTo>
                        <a:pt x="22" y="26"/>
                      </a:lnTo>
                      <a:lnTo>
                        <a:pt x="18" y="28"/>
                      </a:lnTo>
                      <a:lnTo>
                        <a:pt x="14" y="30"/>
                      </a:lnTo>
                      <a:lnTo>
                        <a:pt x="8" y="28"/>
                      </a:lnTo>
                      <a:lnTo>
                        <a:pt x="4" y="26"/>
                      </a:lnTo>
                      <a:lnTo>
                        <a:pt x="0" y="20"/>
                      </a:lnTo>
                      <a:lnTo>
                        <a:pt x="0" y="14"/>
                      </a:lnTo>
                      <a:lnTo>
                        <a:pt x="0" y="10"/>
                      </a:lnTo>
                      <a:lnTo>
                        <a:pt x="4" y="4"/>
                      </a:lnTo>
                      <a:lnTo>
                        <a:pt x="8" y="2"/>
                      </a:lnTo>
                      <a:lnTo>
                        <a:pt x="14" y="0"/>
                      </a:lnTo>
                      <a:lnTo>
                        <a:pt x="18" y="2"/>
                      </a:lnTo>
                      <a:lnTo>
                        <a:pt x="22" y="4"/>
                      </a:lnTo>
                      <a:lnTo>
                        <a:pt x="26" y="10"/>
                      </a:lnTo>
                      <a:close/>
                    </a:path>
                  </a:pathLst>
                </a:custGeom>
                <a:solidFill>
                  <a:srgbClr val="FFBF00"/>
                </a:solidFill>
                <a:ln w="9525">
                  <a:noFill/>
                  <a:round/>
                  <a:headEnd/>
                  <a:tailEnd/>
                </a:ln>
              </p:spPr>
              <p:txBody>
                <a:bodyPr/>
                <a:lstStyle/>
                <a:p>
                  <a:endParaRPr lang="zh-TW" altLang="en-US"/>
                </a:p>
              </p:txBody>
            </p:sp>
            <p:sp>
              <p:nvSpPr>
                <p:cNvPr id="25153" name="Freeform 379"/>
                <p:cNvSpPr>
                  <a:spLocks/>
                </p:cNvSpPr>
                <p:nvPr/>
              </p:nvSpPr>
              <p:spPr bwMode="auto">
                <a:xfrm>
                  <a:off x="4804" y="3856"/>
                  <a:ext cx="40" cy="40"/>
                </a:xfrm>
                <a:custGeom>
                  <a:avLst/>
                  <a:gdLst>
                    <a:gd name="T0" fmla="*/ 40 w 40"/>
                    <a:gd name="T1" fmla="*/ 16 h 40"/>
                    <a:gd name="T2" fmla="*/ 40 w 40"/>
                    <a:gd name="T3" fmla="*/ 16 h 40"/>
                    <a:gd name="T4" fmla="*/ 38 w 40"/>
                    <a:gd name="T5" fmla="*/ 26 h 40"/>
                    <a:gd name="T6" fmla="*/ 36 w 40"/>
                    <a:gd name="T7" fmla="*/ 32 h 40"/>
                    <a:gd name="T8" fmla="*/ 30 w 40"/>
                    <a:gd name="T9" fmla="*/ 38 h 40"/>
                    <a:gd name="T10" fmla="*/ 22 w 40"/>
                    <a:gd name="T11" fmla="*/ 40 h 40"/>
                    <a:gd name="T12" fmla="*/ 22 w 40"/>
                    <a:gd name="T13" fmla="*/ 40 h 40"/>
                    <a:gd name="T14" fmla="*/ 14 w 40"/>
                    <a:gd name="T15" fmla="*/ 40 h 40"/>
                    <a:gd name="T16" fmla="*/ 8 w 40"/>
                    <a:gd name="T17" fmla="*/ 38 h 40"/>
                    <a:gd name="T18" fmla="*/ 2 w 40"/>
                    <a:gd name="T19" fmla="*/ 32 h 40"/>
                    <a:gd name="T20" fmla="*/ 0 w 40"/>
                    <a:gd name="T21" fmla="*/ 24 h 40"/>
                    <a:gd name="T22" fmla="*/ 0 w 40"/>
                    <a:gd name="T23" fmla="*/ 24 h 40"/>
                    <a:gd name="T24" fmla="*/ 0 w 40"/>
                    <a:gd name="T25" fmla="*/ 16 h 40"/>
                    <a:gd name="T26" fmla="*/ 4 w 40"/>
                    <a:gd name="T27" fmla="*/ 8 h 40"/>
                    <a:gd name="T28" fmla="*/ 10 w 40"/>
                    <a:gd name="T29" fmla="*/ 2 h 40"/>
                    <a:gd name="T30" fmla="*/ 16 w 40"/>
                    <a:gd name="T31" fmla="*/ 0 h 40"/>
                    <a:gd name="T32" fmla="*/ 16 w 40"/>
                    <a:gd name="T33" fmla="*/ 0 h 40"/>
                    <a:gd name="T34" fmla="*/ 24 w 40"/>
                    <a:gd name="T35" fmla="*/ 0 h 40"/>
                    <a:gd name="T36" fmla="*/ 32 w 40"/>
                    <a:gd name="T37" fmla="*/ 4 h 40"/>
                    <a:gd name="T38" fmla="*/ 36 w 40"/>
                    <a:gd name="T39" fmla="*/ 8 h 40"/>
                    <a:gd name="T40" fmla="*/ 40 w 40"/>
                    <a:gd name="T41" fmla="*/ 16 h 40"/>
                    <a:gd name="T42" fmla="*/ 40 w 40"/>
                    <a:gd name="T43" fmla="*/ 16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40"/>
                    <a:gd name="T68" fmla="*/ 40 w 40"/>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40">
                      <a:moveTo>
                        <a:pt x="40" y="16"/>
                      </a:moveTo>
                      <a:lnTo>
                        <a:pt x="40" y="16"/>
                      </a:lnTo>
                      <a:lnTo>
                        <a:pt x="38" y="26"/>
                      </a:lnTo>
                      <a:lnTo>
                        <a:pt x="36" y="32"/>
                      </a:lnTo>
                      <a:lnTo>
                        <a:pt x="30" y="38"/>
                      </a:lnTo>
                      <a:lnTo>
                        <a:pt x="22" y="40"/>
                      </a:lnTo>
                      <a:lnTo>
                        <a:pt x="14" y="40"/>
                      </a:lnTo>
                      <a:lnTo>
                        <a:pt x="8" y="38"/>
                      </a:lnTo>
                      <a:lnTo>
                        <a:pt x="2" y="32"/>
                      </a:lnTo>
                      <a:lnTo>
                        <a:pt x="0" y="24"/>
                      </a:lnTo>
                      <a:lnTo>
                        <a:pt x="0" y="16"/>
                      </a:lnTo>
                      <a:lnTo>
                        <a:pt x="4" y="8"/>
                      </a:lnTo>
                      <a:lnTo>
                        <a:pt x="10" y="2"/>
                      </a:lnTo>
                      <a:lnTo>
                        <a:pt x="16" y="0"/>
                      </a:lnTo>
                      <a:lnTo>
                        <a:pt x="24" y="0"/>
                      </a:lnTo>
                      <a:lnTo>
                        <a:pt x="32" y="4"/>
                      </a:lnTo>
                      <a:lnTo>
                        <a:pt x="36" y="8"/>
                      </a:lnTo>
                      <a:lnTo>
                        <a:pt x="40" y="16"/>
                      </a:lnTo>
                      <a:close/>
                    </a:path>
                  </a:pathLst>
                </a:custGeom>
                <a:solidFill>
                  <a:srgbClr val="FFBF00"/>
                </a:solidFill>
                <a:ln w="9525">
                  <a:noFill/>
                  <a:round/>
                  <a:headEnd/>
                  <a:tailEnd/>
                </a:ln>
              </p:spPr>
              <p:txBody>
                <a:bodyPr/>
                <a:lstStyle/>
                <a:p>
                  <a:endParaRPr lang="zh-TW" altLang="en-US"/>
                </a:p>
              </p:txBody>
            </p:sp>
            <p:sp>
              <p:nvSpPr>
                <p:cNvPr id="25154" name="Freeform 380"/>
                <p:cNvSpPr>
                  <a:spLocks/>
                </p:cNvSpPr>
                <p:nvPr/>
              </p:nvSpPr>
              <p:spPr bwMode="auto">
                <a:xfrm>
                  <a:off x="4842" y="3866"/>
                  <a:ext cx="38" cy="42"/>
                </a:xfrm>
                <a:custGeom>
                  <a:avLst/>
                  <a:gdLst>
                    <a:gd name="T0" fmla="*/ 38 w 38"/>
                    <a:gd name="T1" fmla="*/ 18 h 42"/>
                    <a:gd name="T2" fmla="*/ 38 w 38"/>
                    <a:gd name="T3" fmla="*/ 18 h 42"/>
                    <a:gd name="T4" fmla="*/ 38 w 38"/>
                    <a:gd name="T5" fmla="*/ 26 h 42"/>
                    <a:gd name="T6" fmla="*/ 36 w 38"/>
                    <a:gd name="T7" fmla="*/ 32 h 42"/>
                    <a:gd name="T8" fmla="*/ 30 w 38"/>
                    <a:gd name="T9" fmla="*/ 38 h 42"/>
                    <a:gd name="T10" fmla="*/ 22 w 38"/>
                    <a:gd name="T11" fmla="*/ 42 h 42"/>
                    <a:gd name="T12" fmla="*/ 22 w 38"/>
                    <a:gd name="T13" fmla="*/ 42 h 42"/>
                    <a:gd name="T14" fmla="*/ 14 w 38"/>
                    <a:gd name="T15" fmla="*/ 40 h 42"/>
                    <a:gd name="T16" fmla="*/ 8 w 38"/>
                    <a:gd name="T17" fmla="*/ 38 h 42"/>
                    <a:gd name="T18" fmla="*/ 2 w 38"/>
                    <a:gd name="T19" fmla="*/ 32 h 42"/>
                    <a:gd name="T20" fmla="*/ 0 w 38"/>
                    <a:gd name="T21" fmla="*/ 24 h 42"/>
                    <a:gd name="T22" fmla="*/ 0 w 38"/>
                    <a:gd name="T23" fmla="*/ 24 h 42"/>
                    <a:gd name="T24" fmla="*/ 0 w 38"/>
                    <a:gd name="T25" fmla="*/ 16 h 42"/>
                    <a:gd name="T26" fmla="*/ 4 w 38"/>
                    <a:gd name="T27" fmla="*/ 8 h 42"/>
                    <a:gd name="T28" fmla="*/ 8 w 38"/>
                    <a:gd name="T29" fmla="*/ 2 h 42"/>
                    <a:gd name="T30" fmla="*/ 16 w 38"/>
                    <a:gd name="T31" fmla="*/ 0 h 42"/>
                    <a:gd name="T32" fmla="*/ 16 w 38"/>
                    <a:gd name="T33" fmla="*/ 0 h 42"/>
                    <a:gd name="T34" fmla="*/ 24 w 38"/>
                    <a:gd name="T35" fmla="*/ 0 h 42"/>
                    <a:gd name="T36" fmla="*/ 30 w 38"/>
                    <a:gd name="T37" fmla="*/ 4 h 42"/>
                    <a:gd name="T38" fmla="*/ 36 w 38"/>
                    <a:gd name="T39" fmla="*/ 10 h 42"/>
                    <a:gd name="T40" fmla="*/ 38 w 38"/>
                    <a:gd name="T41" fmla="*/ 18 h 42"/>
                    <a:gd name="T42" fmla="*/ 38 w 38"/>
                    <a:gd name="T43" fmla="*/ 18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42"/>
                    <a:gd name="T68" fmla="*/ 38 w 38"/>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42">
                      <a:moveTo>
                        <a:pt x="38" y="18"/>
                      </a:moveTo>
                      <a:lnTo>
                        <a:pt x="38" y="18"/>
                      </a:lnTo>
                      <a:lnTo>
                        <a:pt x="38" y="26"/>
                      </a:lnTo>
                      <a:lnTo>
                        <a:pt x="36" y="32"/>
                      </a:lnTo>
                      <a:lnTo>
                        <a:pt x="30" y="38"/>
                      </a:lnTo>
                      <a:lnTo>
                        <a:pt x="22" y="42"/>
                      </a:lnTo>
                      <a:lnTo>
                        <a:pt x="14" y="40"/>
                      </a:lnTo>
                      <a:lnTo>
                        <a:pt x="8" y="38"/>
                      </a:lnTo>
                      <a:lnTo>
                        <a:pt x="2" y="32"/>
                      </a:lnTo>
                      <a:lnTo>
                        <a:pt x="0" y="24"/>
                      </a:lnTo>
                      <a:lnTo>
                        <a:pt x="0" y="16"/>
                      </a:lnTo>
                      <a:lnTo>
                        <a:pt x="4" y="8"/>
                      </a:lnTo>
                      <a:lnTo>
                        <a:pt x="8" y="2"/>
                      </a:lnTo>
                      <a:lnTo>
                        <a:pt x="16" y="0"/>
                      </a:lnTo>
                      <a:lnTo>
                        <a:pt x="24" y="0"/>
                      </a:lnTo>
                      <a:lnTo>
                        <a:pt x="30" y="4"/>
                      </a:lnTo>
                      <a:lnTo>
                        <a:pt x="36" y="10"/>
                      </a:lnTo>
                      <a:lnTo>
                        <a:pt x="38" y="18"/>
                      </a:lnTo>
                      <a:close/>
                    </a:path>
                  </a:pathLst>
                </a:custGeom>
                <a:solidFill>
                  <a:srgbClr val="FFBF00"/>
                </a:solidFill>
                <a:ln w="9525">
                  <a:noFill/>
                  <a:round/>
                  <a:headEnd/>
                  <a:tailEnd/>
                </a:ln>
              </p:spPr>
              <p:txBody>
                <a:bodyPr/>
                <a:lstStyle/>
                <a:p>
                  <a:endParaRPr lang="zh-TW" altLang="en-US"/>
                </a:p>
              </p:txBody>
            </p:sp>
            <p:sp>
              <p:nvSpPr>
                <p:cNvPr id="25155" name="Freeform 381"/>
                <p:cNvSpPr>
                  <a:spLocks/>
                </p:cNvSpPr>
                <p:nvPr/>
              </p:nvSpPr>
              <p:spPr bwMode="auto">
                <a:xfrm>
                  <a:off x="4808" y="3768"/>
                  <a:ext cx="40" cy="42"/>
                </a:xfrm>
                <a:custGeom>
                  <a:avLst/>
                  <a:gdLst>
                    <a:gd name="T0" fmla="*/ 40 w 40"/>
                    <a:gd name="T1" fmla="*/ 18 h 42"/>
                    <a:gd name="T2" fmla="*/ 40 w 40"/>
                    <a:gd name="T3" fmla="*/ 18 h 42"/>
                    <a:gd name="T4" fmla="*/ 38 w 40"/>
                    <a:gd name="T5" fmla="*/ 26 h 42"/>
                    <a:gd name="T6" fmla="*/ 36 w 40"/>
                    <a:gd name="T7" fmla="*/ 34 h 42"/>
                    <a:gd name="T8" fmla="*/ 30 w 40"/>
                    <a:gd name="T9" fmla="*/ 38 h 42"/>
                    <a:gd name="T10" fmla="*/ 22 w 40"/>
                    <a:gd name="T11" fmla="*/ 42 h 42"/>
                    <a:gd name="T12" fmla="*/ 22 w 40"/>
                    <a:gd name="T13" fmla="*/ 42 h 42"/>
                    <a:gd name="T14" fmla="*/ 14 w 40"/>
                    <a:gd name="T15" fmla="*/ 42 h 42"/>
                    <a:gd name="T16" fmla="*/ 8 w 40"/>
                    <a:gd name="T17" fmla="*/ 38 h 42"/>
                    <a:gd name="T18" fmla="*/ 2 w 40"/>
                    <a:gd name="T19" fmla="*/ 32 h 42"/>
                    <a:gd name="T20" fmla="*/ 0 w 40"/>
                    <a:gd name="T21" fmla="*/ 24 h 42"/>
                    <a:gd name="T22" fmla="*/ 0 w 40"/>
                    <a:gd name="T23" fmla="*/ 24 h 42"/>
                    <a:gd name="T24" fmla="*/ 0 w 40"/>
                    <a:gd name="T25" fmla="*/ 16 h 42"/>
                    <a:gd name="T26" fmla="*/ 4 w 40"/>
                    <a:gd name="T27" fmla="*/ 8 h 42"/>
                    <a:gd name="T28" fmla="*/ 10 w 40"/>
                    <a:gd name="T29" fmla="*/ 4 h 42"/>
                    <a:gd name="T30" fmla="*/ 16 w 40"/>
                    <a:gd name="T31" fmla="*/ 0 h 42"/>
                    <a:gd name="T32" fmla="*/ 16 w 40"/>
                    <a:gd name="T33" fmla="*/ 0 h 42"/>
                    <a:gd name="T34" fmla="*/ 24 w 40"/>
                    <a:gd name="T35" fmla="*/ 0 h 42"/>
                    <a:gd name="T36" fmla="*/ 32 w 40"/>
                    <a:gd name="T37" fmla="*/ 4 h 42"/>
                    <a:gd name="T38" fmla="*/ 36 w 40"/>
                    <a:gd name="T39" fmla="*/ 10 h 42"/>
                    <a:gd name="T40" fmla="*/ 40 w 40"/>
                    <a:gd name="T41" fmla="*/ 18 h 42"/>
                    <a:gd name="T42" fmla="*/ 40 w 40"/>
                    <a:gd name="T43" fmla="*/ 18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42"/>
                    <a:gd name="T68" fmla="*/ 40 w 40"/>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42">
                      <a:moveTo>
                        <a:pt x="40" y="18"/>
                      </a:moveTo>
                      <a:lnTo>
                        <a:pt x="40" y="18"/>
                      </a:lnTo>
                      <a:lnTo>
                        <a:pt x="38" y="26"/>
                      </a:lnTo>
                      <a:lnTo>
                        <a:pt x="36" y="34"/>
                      </a:lnTo>
                      <a:lnTo>
                        <a:pt x="30" y="38"/>
                      </a:lnTo>
                      <a:lnTo>
                        <a:pt x="22" y="42"/>
                      </a:lnTo>
                      <a:lnTo>
                        <a:pt x="14" y="42"/>
                      </a:lnTo>
                      <a:lnTo>
                        <a:pt x="8" y="38"/>
                      </a:lnTo>
                      <a:lnTo>
                        <a:pt x="2" y="32"/>
                      </a:lnTo>
                      <a:lnTo>
                        <a:pt x="0" y="24"/>
                      </a:lnTo>
                      <a:lnTo>
                        <a:pt x="0" y="16"/>
                      </a:lnTo>
                      <a:lnTo>
                        <a:pt x="4" y="8"/>
                      </a:lnTo>
                      <a:lnTo>
                        <a:pt x="10" y="4"/>
                      </a:lnTo>
                      <a:lnTo>
                        <a:pt x="16" y="0"/>
                      </a:lnTo>
                      <a:lnTo>
                        <a:pt x="24" y="0"/>
                      </a:lnTo>
                      <a:lnTo>
                        <a:pt x="32" y="4"/>
                      </a:lnTo>
                      <a:lnTo>
                        <a:pt x="36" y="10"/>
                      </a:lnTo>
                      <a:lnTo>
                        <a:pt x="40" y="18"/>
                      </a:lnTo>
                      <a:close/>
                    </a:path>
                  </a:pathLst>
                </a:custGeom>
                <a:solidFill>
                  <a:srgbClr val="FFBF00"/>
                </a:solidFill>
                <a:ln w="9525">
                  <a:noFill/>
                  <a:round/>
                  <a:headEnd/>
                  <a:tailEnd/>
                </a:ln>
              </p:spPr>
              <p:txBody>
                <a:bodyPr/>
                <a:lstStyle/>
                <a:p>
                  <a:endParaRPr lang="zh-TW" altLang="en-US"/>
                </a:p>
              </p:txBody>
            </p:sp>
            <p:sp>
              <p:nvSpPr>
                <p:cNvPr id="25156" name="Freeform 382"/>
                <p:cNvSpPr>
                  <a:spLocks/>
                </p:cNvSpPr>
                <p:nvPr/>
              </p:nvSpPr>
              <p:spPr bwMode="auto">
                <a:xfrm>
                  <a:off x="4836" y="3796"/>
                  <a:ext cx="54" cy="54"/>
                </a:xfrm>
                <a:custGeom>
                  <a:avLst/>
                  <a:gdLst>
                    <a:gd name="T0" fmla="*/ 54 w 54"/>
                    <a:gd name="T1" fmla="*/ 32 h 54"/>
                    <a:gd name="T2" fmla="*/ 54 w 54"/>
                    <a:gd name="T3" fmla="*/ 32 h 54"/>
                    <a:gd name="T4" fmla="*/ 50 w 54"/>
                    <a:gd name="T5" fmla="*/ 42 h 54"/>
                    <a:gd name="T6" fmla="*/ 42 w 54"/>
                    <a:gd name="T7" fmla="*/ 50 h 54"/>
                    <a:gd name="T8" fmla="*/ 34 w 54"/>
                    <a:gd name="T9" fmla="*/ 54 h 54"/>
                    <a:gd name="T10" fmla="*/ 22 w 54"/>
                    <a:gd name="T11" fmla="*/ 54 h 54"/>
                    <a:gd name="T12" fmla="*/ 22 w 54"/>
                    <a:gd name="T13" fmla="*/ 54 h 54"/>
                    <a:gd name="T14" fmla="*/ 12 w 54"/>
                    <a:gd name="T15" fmla="*/ 52 h 54"/>
                    <a:gd name="T16" fmla="*/ 4 w 54"/>
                    <a:gd name="T17" fmla="*/ 44 h 54"/>
                    <a:gd name="T18" fmla="*/ 0 w 54"/>
                    <a:gd name="T19" fmla="*/ 34 h 54"/>
                    <a:gd name="T20" fmla="*/ 0 w 54"/>
                    <a:gd name="T21" fmla="*/ 24 h 54"/>
                    <a:gd name="T22" fmla="*/ 0 w 54"/>
                    <a:gd name="T23" fmla="*/ 24 h 54"/>
                    <a:gd name="T24" fmla="*/ 2 w 54"/>
                    <a:gd name="T25" fmla="*/ 14 h 54"/>
                    <a:gd name="T26" fmla="*/ 10 w 54"/>
                    <a:gd name="T27" fmla="*/ 6 h 54"/>
                    <a:gd name="T28" fmla="*/ 18 w 54"/>
                    <a:gd name="T29" fmla="*/ 2 h 54"/>
                    <a:gd name="T30" fmla="*/ 30 w 54"/>
                    <a:gd name="T31" fmla="*/ 0 h 54"/>
                    <a:gd name="T32" fmla="*/ 30 w 54"/>
                    <a:gd name="T33" fmla="*/ 0 h 54"/>
                    <a:gd name="T34" fmla="*/ 40 w 54"/>
                    <a:gd name="T35" fmla="*/ 4 h 54"/>
                    <a:gd name="T36" fmla="*/ 48 w 54"/>
                    <a:gd name="T37" fmla="*/ 10 h 54"/>
                    <a:gd name="T38" fmla="*/ 52 w 54"/>
                    <a:gd name="T39" fmla="*/ 20 h 54"/>
                    <a:gd name="T40" fmla="*/ 54 w 54"/>
                    <a:gd name="T41" fmla="*/ 32 h 54"/>
                    <a:gd name="T42" fmla="*/ 54 w 54"/>
                    <a:gd name="T43" fmla="*/ 32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54"/>
                    <a:gd name="T68" fmla="*/ 54 w 54"/>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54">
                      <a:moveTo>
                        <a:pt x="54" y="32"/>
                      </a:moveTo>
                      <a:lnTo>
                        <a:pt x="54" y="32"/>
                      </a:lnTo>
                      <a:lnTo>
                        <a:pt x="50" y="42"/>
                      </a:lnTo>
                      <a:lnTo>
                        <a:pt x="42" y="50"/>
                      </a:lnTo>
                      <a:lnTo>
                        <a:pt x="34" y="54"/>
                      </a:lnTo>
                      <a:lnTo>
                        <a:pt x="22" y="54"/>
                      </a:lnTo>
                      <a:lnTo>
                        <a:pt x="12" y="52"/>
                      </a:lnTo>
                      <a:lnTo>
                        <a:pt x="4" y="44"/>
                      </a:lnTo>
                      <a:lnTo>
                        <a:pt x="0" y="34"/>
                      </a:lnTo>
                      <a:lnTo>
                        <a:pt x="0" y="24"/>
                      </a:lnTo>
                      <a:lnTo>
                        <a:pt x="2" y="14"/>
                      </a:lnTo>
                      <a:lnTo>
                        <a:pt x="10" y="6"/>
                      </a:lnTo>
                      <a:lnTo>
                        <a:pt x="18" y="2"/>
                      </a:lnTo>
                      <a:lnTo>
                        <a:pt x="30" y="0"/>
                      </a:lnTo>
                      <a:lnTo>
                        <a:pt x="40" y="4"/>
                      </a:lnTo>
                      <a:lnTo>
                        <a:pt x="48" y="10"/>
                      </a:lnTo>
                      <a:lnTo>
                        <a:pt x="52" y="20"/>
                      </a:lnTo>
                      <a:lnTo>
                        <a:pt x="54" y="32"/>
                      </a:lnTo>
                      <a:close/>
                    </a:path>
                  </a:pathLst>
                </a:custGeom>
                <a:solidFill>
                  <a:srgbClr val="FFBF00"/>
                </a:solidFill>
                <a:ln w="9525">
                  <a:noFill/>
                  <a:round/>
                  <a:headEnd/>
                  <a:tailEnd/>
                </a:ln>
              </p:spPr>
              <p:txBody>
                <a:bodyPr/>
                <a:lstStyle/>
                <a:p>
                  <a:endParaRPr lang="zh-TW" altLang="en-US"/>
                </a:p>
              </p:txBody>
            </p:sp>
            <p:sp>
              <p:nvSpPr>
                <p:cNvPr id="25157" name="Freeform 383"/>
                <p:cNvSpPr>
                  <a:spLocks/>
                </p:cNvSpPr>
                <p:nvPr/>
              </p:nvSpPr>
              <p:spPr bwMode="auto">
                <a:xfrm>
                  <a:off x="4868" y="3826"/>
                  <a:ext cx="54" cy="54"/>
                </a:xfrm>
                <a:custGeom>
                  <a:avLst/>
                  <a:gdLst>
                    <a:gd name="T0" fmla="*/ 54 w 54"/>
                    <a:gd name="T1" fmla="*/ 30 h 54"/>
                    <a:gd name="T2" fmla="*/ 54 w 54"/>
                    <a:gd name="T3" fmla="*/ 30 h 54"/>
                    <a:gd name="T4" fmla="*/ 50 w 54"/>
                    <a:gd name="T5" fmla="*/ 40 h 54"/>
                    <a:gd name="T6" fmla="*/ 44 w 54"/>
                    <a:gd name="T7" fmla="*/ 48 h 54"/>
                    <a:gd name="T8" fmla="*/ 34 w 54"/>
                    <a:gd name="T9" fmla="*/ 54 h 54"/>
                    <a:gd name="T10" fmla="*/ 24 w 54"/>
                    <a:gd name="T11" fmla="*/ 54 h 54"/>
                    <a:gd name="T12" fmla="*/ 24 w 54"/>
                    <a:gd name="T13" fmla="*/ 54 h 54"/>
                    <a:gd name="T14" fmla="*/ 14 w 54"/>
                    <a:gd name="T15" fmla="*/ 50 h 54"/>
                    <a:gd name="T16" fmla="*/ 6 w 54"/>
                    <a:gd name="T17" fmla="*/ 44 h 54"/>
                    <a:gd name="T18" fmla="*/ 2 w 54"/>
                    <a:gd name="T19" fmla="*/ 34 h 54"/>
                    <a:gd name="T20" fmla="*/ 0 w 54"/>
                    <a:gd name="T21" fmla="*/ 24 h 54"/>
                    <a:gd name="T22" fmla="*/ 0 w 54"/>
                    <a:gd name="T23" fmla="*/ 24 h 54"/>
                    <a:gd name="T24" fmla="*/ 4 w 54"/>
                    <a:gd name="T25" fmla="*/ 14 h 54"/>
                    <a:gd name="T26" fmla="*/ 10 w 54"/>
                    <a:gd name="T27" fmla="*/ 6 h 54"/>
                    <a:gd name="T28" fmla="*/ 20 w 54"/>
                    <a:gd name="T29" fmla="*/ 0 h 54"/>
                    <a:gd name="T30" fmla="*/ 32 w 54"/>
                    <a:gd name="T31" fmla="*/ 0 h 54"/>
                    <a:gd name="T32" fmla="*/ 32 w 54"/>
                    <a:gd name="T33" fmla="*/ 0 h 54"/>
                    <a:gd name="T34" fmla="*/ 42 w 54"/>
                    <a:gd name="T35" fmla="*/ 4 h 54"/>
                    <a:gd name="T36" fmla="*/ 50 w 54"/>
                    <a:gd name="T37" fmla="*/ 10 h 54"/>
                    <a:gd name="T38" fmla="*/ 54 w 54"/>
                    <a:gd name="T39" fmla="*/ 20 h 54"/>
                    <a:gd name="T40" fmla="*/ 54 w 54"/>
                    <a:gd name="T41" fmla="*/ 30 h 54"/>
                    <a:gd name="T42" fmla="*/ 54 w 54"/>
                    <a:gd name="T43" fmla="*/ 30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54"/>
                    <a:gd name="T68" fmla="*/ 54 w 54"/>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54">
                      <a:moveTo>
                        <a:pt x="54" y="30"/>
                      </a:moveTo>
                      <a:lnTo>
                        <a:pt x="54" y="30"/>
                      </a:lnTo>
                      <a:lnTo>
                        <a:pt x="50" y="40"/>
                      </a:lnTo>
                      <a:lnTo>
                        <a:pt x="44" y="48"/>
                      </a:lnTo>
                      <a:lnTo>
                        <a:pt x="34" y="54"/>
                      </a:lnTo>
                      <a:lnTo>
                        <a:pt x="24" y="54"/>
                      </a:lnTo>
                      <a:lnTo>
                        <a:pt x="14" y="50"/>
                      </a:lnTo>
                      <a:lnTo>
                        <a:pt x="6" y="44"/>
                      </a:lnTo>
                      <a:lnTo>
                        <a:pt x="2" y="34"/>
                      </a:lnTo>
                      <a:lnTo>
                        <a:pt x="0" y="24"/>
                      </a:lnTo>
                      <a:lnTo>
                        <a:pt x="4" y="14"/>
                      </a:lnTo>
                      <a:lnTo>
                        <a:pt x="10" y="6"/>
                      </a:lnTo>
                      <a:lnTo>
                        <a:pt x="20" y="0"/>
                      </a:lnTo>
                      <a:lnTo>
                        <a:pt x="32" y="0"/>
                      </a:lnTo>
                      <a:lnTo>
                        <a:pt x="42" y="4"/>
                      </a:lnTo>
                      <a:lnTo>
                        <a:pt x="50" y="10"/>
                      </a:lnTo>
                      <a:lnTo>
                        <a:pt x="54" y="20"/>
                      </a:lnTo>
                      <a:lnTo>
                        <a:pt x="54" y="30"/>
                      </a:lnTo>
                      <a:close/>
                    </a:path>
                  </a:pathLst>
                </a:custGeom>
                <a:solidFill>
                  <a:srgbClr val="FFBF00"/>
                </a:solidFill>
                <a:ln w="9525">
                  <a:noFill/>
                  <a:round/>
                  <a:headEnd/>
                  <a:tailEnd/>
                </a:ln>
              </p:spPr>
              <p:txBody>
                <a:bodyPr/>
                <a:lstStyle/>
                <a:p>
                  <a:endParaRPr lang="zh-TW" altLang="en-US"/>
                </a:p>
              </p:txBody>
            </p:sp>
            <p:sp>
              <p:nvSpPr>
                <p:cNvPr id="25158" name="Freeform 384"/>
                <p:cNvSpPr>
                  <a:spLocks/>
                </p:cNvSpPr>
                <p:nvPr/>
              </p:nvSpPr>
              <p:spPr bwMode="auto">
                <a:xfrm>
                  <a:off x="4824" y="3826"/>
                  <a:ext cx="54" cy="56"/>
                </a:xfrm>
                <a:custGeom>
                  <a:avLst/>
                  <a:gdLst>
                    <a:gd name="T0" fmla="*/ 54 w 54"/>
                    <a:gd name="T1" fmla="*/ 32 h 56"/>
                    <a:gd name="T2" fmla="*/ 54 w 54"/>
                    <a:gd name="T3" fmla="*/ 32 h 56"/>
                    <a:gd name="T4" fmla="*/ 50 w 54"/>
                    <a:gd name="T5" fmla="*/ 42 h 56"/>
                    <a:gd name="T6" fmla="*/ 44 w 54"/>
                    <a:gd name="T7" fmla="*/ 50 h 56"/>
                    <a:gd name="T8" fmla="*/ 34 w 54"/>
                    <a:gd name="T9" fmla="*/ 54 h 56"/>
                    <a:gd name="T10" fmla="*/ 22 w 54"/>
                    <a:gd name="T11" fmla="*/ 56 h 56"/>
                    <a:gd name="T12" fmla="*/ 22 w 54"/>
                    <a:gd name="T13" fmla="*/ 56 h 56"/>
                    <a:gd name="T14" fmla="*/ 12 w 54"/>
                    <a:gd name="T15" fmla="*/ 52 h 56"/>
                    <a:gd name="T16" fmla="*/ 4 w 54"/>
                    <a:gd name="T17" fmla="*/ 44 h 56"/>
                    <a:gd name="T18" fmla="*/ 0 w 54"/>
                    <a:gd name="T19" fmla="*/ 36 h 56"/>
                    <a:gd name="T20" fmla="*/ 0 w 54"/>
                    <a:gd name="T21" fmla="*/ 24 h 56"/>
                    <a:gd name="T22" fmla="*/ 0 w 54"/>
                    <a:gd name="T23" fmla="*/ 24 h 56"/>
                    <a:gd name="T24" fmla="*/ 4 w 54"/>
                    <a:gd name="T25" fmla="*/ 14 h 56"/>
                    <a:gd name="T26" fmla="*/ 10 w 54"/>
                    <a:gd name="T27" fmla="*/ 6 h 56"/>
                    <a:gd name="T28" fmla="*/ 20 w 54"/>
                    <a:gd name="T29" fmla="*/ 2 h 56"/>
                    <a:gd name="T30" fmla="*/ 30 w 54"/>
                    <a:gd name="T31" fmla="*/ 0 h 56"/>
                    <a:gd name="T32" fmla="*/ 30 w 54"/>
                    <a:gd name="T33" fmla="*/ 0 h 56"/>
                    <a:gd name="T34" fmla="*/ 40 w 54"/>
                    <a:gd name="T35" fmla="*/ 4 h 56"/>
                    <a:gd name="T36" fmla="*/ 48 w 54"/>
                    <a:gd name="T37" fmla="*/ 12 h 56"/>
                    <a:gd name="T38" fmla="*/ 52 w 54"/>
                    <a:gd name="T39" fmla="*/ 20 h 56"/>
                    <a:gd name="T40" fmla="*/ 54 w 54"/>
                    <a:gd name="T41" fmla="*/ 32 h 56"/>
                    <a:gd name="T42" fmla="*/ 54 w 54"/>
                    <a:gd name="T43" fmla="*/ 32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56"/>
                    <a:gd name="T68" fmla="*/ 54 w 54"/>
                    <a:gd name="T69" fmla="*/ 56 h 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56">
                      <a:moveTo>
                        <a:pt x="54" y="32"/>
                      </a:moveTo>
                      <a:lnTo>
                        <a:pt x="54" y="32"/>
                      </a:lnTo>
                      <a:lnTo>
                        <a:pt x="50" y="42"/>
                      </a:lnTo>
                      <a:lnTo>
                        <a:pt x="44" y="50"/>
                      </a:lnTo>
                      <a:lnTo>
                        <a:pt x="34" y="54"/>
                      </a:lnTo>
                      <a:lnTo>
                        <a:pt x="22" y="56"/>
                      </a:lnTo>
                      <a:lnTo>
                        <a:pt x="12" y="52"/>
                      </a:lnTo>
                      <a:lnTo>
                        <a:pt x="4" y="44"/>
                      </a:lnTo>
                      <a:lnTo>
                        <a:pt x="0" y="36"/>
                      </a:lnTo>
                      <a:lnTo>
                        <a:pt x="0" y="24"/>
                      </a:lnTo>
                      <a:lnTo>
                        <a:pt x="4" y="14"/>
                      </a:lnTo>
                      <a:lnTo>
                        <a:pt x="10" y="6"/>
                      </a:lnTo>
                      <a:lnTo>
                        <a:pt x="20" y="2"/>
                      </a:lnTo>
                      <a:lnTo>
                        <a:pt x="30" y="0"/>
                      </a:lnTo>
                      <a:lnTo>
                        <a:pt x="40" y="4"/>
                      </a:lnTo>
                      <a:lnTo>
                        <a:pt x="48" y="12"/>
                      </a:lnTo>
                      <a:lnTo>
                        <a:pt x="52" y="20"/>
                      </a:lnTo>
                      <a:lnTo>
                        <a:pt x="54" y="32"/>
                      </a:lnTo>
                      <a:close/>
                    </a:path>
                  </a:pathLst>
                </a:custGeom>
                <a:solidFill>
                  <a:srgbClr val="FF9700"/>
                </a:solidFill>
                <a:ln w="9525">
                  <a:noFill/>
                  <a:round/>
                  <a:headEnd/>
                  <a:tailEnd/>
                </a:ln>
              </p:spPr>
              <p:txBody>
                <a:bodyPr/>
                <a:lstStyle/>
                <a:p>
                  <a:endParaRPr lang="zh-TW" altLang="en-US"/>
                </a:p>
              </p:txBody>
            </p:sp>
            <p:sp>
              <p:nvSpPr>
                <p:cNvPr id="25159" name="Freeform 385"/>
                <p:cNvSpPr>
                  <a:spLocks/>
                </p:cNvSpPr>
                <p:nvPr/>
              </p:nvSpPr>
              <p:spPr bwMode="auto">
                <a:xfrm>
                  <a:off x="4730" y="3900"/>
                  <a:ext cx="54" cy="54"/>
                </a:xfrm>
                <a:custGeom>
                  <a:avLst/>
                  <a:gdLst>
                    <a:gd name="T0" fmla="*/ 54 w 54"/>
                    <a:gd name="T1" fmla="*/ 30 h 54"/>
                    <a:gd name="T2" fmla="*/ 54 w 54"/>
                    <a:gd name="T3" fmla="*/ 30 h 54"/>
                    <a:gd name="T4" fmla="*/ 50 w 54"/>
                    <a:gd name="T5" fmla="*/ 40 h 54"/>
                    <a:gd name="T6" fmla="*/ 44 w 54"/>
                    <a:gd name="T7" fmla="*/ 48 h 54"/>
                    <a:gd name="T8" fmla="*/ 34 w 54"/>
                    <a:gd name="T9" fmla="*/ 52 h 54"/>
                    <a:gd name="T10" fmla="*/ 24 w 54"/>
                    <a:gd name="T11" fmla="*/ 54 h 54"/>
                    <a:gd name="T12" fmla="*/ 24 w 54"/>
                    <a:gd name="T13" fmla="*/ 54 h 54"/>
                    <a:gd name="T14" fmla="*/ 14 w 54"/>
                    <a:gd name="T15" fmla="*/ 50 h 54"/>
                    <a:gd name="T16" fmla="*/ 6 w 54"/>
                    <a:gd name="T17" fmla="*/ 42 h 54"/>
                    <a:gd name="T18" fmla="*/ 2 w 54"/>
                    <a:gd name="T19" fmla="*/ 34 h 54"/>
                    <a:gd name="T20" fmla="*/ 0 w 54"/>
                    <a:gd name="T21" fmla="*/ 22 h 54"/>
                    <a:gd name="T22" fmla="*/ 0 w 54"/>
                    <a:gd name="T23" fmla="*/ 22 h 54"/>
                    <a:gd name="T24" fmla="*/ 4 w 54"/>
                    <a:gd name="T25" fmla="*/ 12 h 54"/>
                    <a:gd name="T26" fmla="*/ 10 w 54"/>
                    <a:gd name="T27" fmla="*/ 4 h 54"/>
                    <a:gd name="T28" fmla="*/ 20 w 54"/>
                    <a:gd name="T29" fmla="*/ 0 h 54"/>
                    <a:gd name="T30" fmla="*/ 32 w 54"/>
                    <a:gd name="T31" fmla="*/ 0 h 54"/>
                    <a:gd name="T32" fmla="*/ 32 w 54"/>
                    <a:gd name="T33" fmla="*/ 0 h 54"/>
                    <a:gd name="T34" fmla="*/ 42 w 54"/>
                    <a:gd name="T35" fmla="*/ 2 h 54"/>
                    <a:gd name="T36" fmla="*/ 50 w 54"/>
                    <a:gd name="T37" fmla="*/ 10 h 54"/>
                    <a:gd name="T38" fmla="*/ 54 w 54"/>
                    <a:gd name="T39" fmla="*/ 18 h 54"/>
                    <a:gd name="T40" fmla="*/ 54 w 54"/>
                    <a:gd name="T41" fmla="*/ 30 h 54"/>
                    <a:gd name="T42" fmla="*/ 54 w 54"/>
                    <a:gd name="T43" fmla="*/ 30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54"/>
                    <a:gd name="T68" fmla="*/ 54 w 54"/>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54">
                      <a:moveTo>
                        <a:pt x="54" y="30"/>
                      </a:moveTo>
                      <a:lnTo>
                        <a:pt x="54" y="30"/>
                      </a:lnTo>
                      <a:lnTo>
                        <a:pt x="50" y="40"/>
                      </a:lnTo>
                      <a:lnTo>
                        <a:pt x="44" y="48"/>
                      </a:lnTo>
                      <a:lnTo>
                        <a:pt x="34" y="52"/>
                      </a:lnTo>
                      <a:lnTo>
                        <a:pt x="24" y="54"/>
                      </a:lnTo>
                      <a:lnTo>
                        <a:pt x="14" y="50"/>
                      </a:lnTo>
                      <a:lnTo>
                        <a:pt x="6" y="42"/>
                      </a:lnTo>
                      <a:lnTo>
                        <a:pt x="2" y="34"/>
                      </a:lnTo>
                      <a:lnTo>
                        <a:pt x="0" y="22"/>
                      </a:lnTo>
                      <a:lnTo>
                        <a:pt x="4" y="12"/>
                      </a:lnTo>
                      <a:lnTo>
                        <a:pt x="10" y="4"/>
                      </a:lnTo>
                      <a:lnTo>
                        <a:pt x="20" y="0"/>
                      </a:lnTo>
                      <a:lnTo>
                        <a:pt x="32" y="0"/>
                      </a:lnTo>
                      <a:lnTo>
                        <a:pt x="42" y="2"/>
                      </a:lnTo>
                      <a:lnTo>
                        <a:pt x="50" y="10"/>
                      </a:lnTo>
                      <a:lnTo>
                        <a:pt x="54" y="18"/>
                      </a:lnTo>
                      <a:lnTo>
                        <a:pt x="54" y="30"/>
                      </a:lnTo>
                      <a:close/>
                    </a:path>
                  </a:pathLst>
                </a:custGeom>
                <a:solidFill>
                  <a:srgbClr val="FFBF00"/>
                </a:solidFill>
                <a:ln w="9525">
                  <a:noFill/>
                  <a:round/>
                  <a:headEnd/>
                  <a:tailEnd/>
                </a:ln>
              </p:spPr>
              <p:txBody>
                <a:bodyPr/>
                <a:lstStyle/>
                <a:p>
                  <a:endParaRPr lang="zh-TW" altLang="en-US"/>
                </a:p>
              </p:txBody>
            </p:sp>
            <p:sp>
              <p:nvSpPr>
                <p:cNvPr id="25160" name="Freeform 386"/>
                <p:cNvSpPr>
                  <a:spLocks/>
                </p:cNvSpPr>
                <p:nvPr/>
              </p:nvSpPr>
              <p:spPr bwMode="auto">
                <a:xfrm>
                  <a:off x="4808" y="3904"/>
                  <a:ext cx="54" cy="54"/>
                </a:xfrm>
                <a:custGeom>
                  <a:avLst/>
                  <a:gdLst>
                    <a:gd name="T0" fmla="*/ 54 w 54"/>
                    <a:gd name="T1" fmla="*/ 30 h 54"/>
                    <a:gd name="T2" fmla="*/ 54 w 54"/>
                    <a:gd name="T3" fmla="*/ 30 h 54"/>
                    <a:gd name="T4" fmla="*/ 50 w 54"/>
                    <a:gd name="T5" fmla="*/ 40 h 54"/>
                    <a:gd name="T6" fmla="*/ 44 w 54"/>
                    <a:gd name="T7" fmla="*/ 48 h 54"/>
                    <a:gd name="T8" fmla="*/ 34 w 54"/>
                    <a:gd name="T9" fmla="*/ 52 h 54"/>
                    <a:gd name="T10" fmla="*/ 24 w 54"/>
                    <a:gd name="T11" fmla="*/ 54 h 54"/>
                    <a:gd name="T12" fmla="*/ 24 w 54"/>
                    <a:gd name="T13" fmla="*/ 54 h 54"/>
                    <a:gd name="T14" fmla="*/ 14 w 54"/>
                    <a:gd name="T15" fmla="*/ 50 h 54"/>
                    <a:gd name="T16" fmla="*/ 6 w 54"/>
                    <a:gd name="T17" fmla="*/ 42 h 54"/>
                    <a:gd name="T18" fmla="*/ 2 w 54"/>
                    <a:gd name="T19" fmla="*/ 34 h 54"/>
                    <a:gd name="T20" fmla="*/ 0 w 54"/>
                    <a:gd name="T21" fmla="*/ 22 h 54"/>
                    <a:gd name="T22" fmla="*/ 0 w 54"/>
                    <a:gd name="T23" fmla="*/ 22 h 54"/>
                    <a:gd name="T24" fmla="*/ 4 w 54"/>
                    <a:gd name="T25" fmla="*/ 12 h 54"/>
                    <a:gd name="T26" fmla="*/ 10 w 54"/>
                    <a:gd name="T27" fmla="*/ 4 h 54"/>
                    <a:gd name="T28" fmla="*/ 20 w 54"/>
                    <a:gd name="T29" fmla="*/ 0 h 54"/>
                    <a:gd name="T30" fmla="*/ 30 w 54"/>
                    <a:gd name="T31" fmla="*/ 0 h 54"/>
                    <a:gd name="T32" fmla="*/ 30 w 54"/>
                    <a:gd name="T33" fmla="*/ 0 h 54"/>
                    <a:gd name="T34" fmla="*/ 40 w 54"/>
                    <a:gd name="T35" fmla="*/ 2 h 54"/>
                    <a:gd name="T36" fmla="*/ 48 w 54"/>
                    <a:gd name="T37" fmla="*/ 10 h 54"/>
                    <a:gd name="T38" fmla="*/ 54 w 54"/>
                    <a:gd name="T39" fmla="*/ 20 h 54"/>
                    <a:gd name="T40" fmla="*/ 54 w 54"/>
                    <a:gd name="T41" fmla="*/ 30 h 54"/>
                    <a:gd name="T42" fmla="*/ 54 w 54"/>
                    <a:gd name="T43" fmla="*/ 30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54"/>
                    <a:gd name="T68" fmla="*/ 54 w 54"/>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54">
                      <a:moveTo>
                        <a:pt x="54" y="30"/>
                      </a:moveTo>
                      <a:lnTo>
                        <a:pt x="54" y="30"/>
                      </a:lnTo>
                      <a:lnTo>
                        <a:pt x="50" y="40"/>
                      </a:lnTo>
                      <a:lnTo>
                        <a:pt x="44" y="48"/>
                      </a:lnTo>
                      <a:lnTo>
                        <a:pt x="34" y="52"/>
                      </a:lnTo>
                      <a:lnTo>
                        <a:pt x="24" y="54"/>
                      </a:lnTo>
                      <a:lnTo>
                        <a:pt x="14" y="50"/>
                      </a:lnTo>
                      <a:lnTo>
                        <a:pt x="6" y="42"/>
                      </a:lnTo>
                      <a:lnTo>
                        <a:pt x="2" y="34"/>
                      </a:lnTo>
                      <a:lnTo>
                        <a:pt x="0" y="22"/>
                      </a:lnTo>
                      <a:lnTo>
                        <a:pt x="4" y="12"/>
                      </a:lnTo>
                      <a:lnTo>
                        <a:pt x="10" y="4"/>
                      </a:lnTo>
                      <a:lnTo>
                        <a:pt x="20" y="0"/>
                      </a:lnTo>
                      <a:lnTo>
                        <a:pt x="30" y="0"/>
                      </a:lnTo>
                      <a:lnTo>
                        <a:pt x="40" y="2"/>
                      </a:lnTo>
                      <a:lnTo>
                        <a:pt x="48" y="10"/>
                      </a:lnTo>
                      <a:lnTo>
                        <a:pt x="54" y="20"/>
                      </a:lnTo>
                      <a:lnTo>
                        <a:pt x="54" y="30"/>
                      </a:lnTo>
                      <a:close/>
                    </a:path>
                  </a:pathLst>
                </a:custGeom>
                <a:solidFill>
                  <a:srgbClr val="FFBF00"/>
                </a:solidFill>
                <a:ln w="9525">
                  <a:noFill/>
                  <a:round/>
                  <a:headEnd/>
                  <a:tailEnd/>
                </a:ln>
              </p:spPr>
              <p:txBody>
                <a:bodyPr/>
                <a:lstStyle/>
                <a:p>
                  <a:endParaRPr lang="zh-TW" altLang="en-US"/>
                </a:p>
              </p:txBody>
            </p:sp>
            <p:sp>
              <p:nvSpPr>
                <p:cNvPr id="25161" name="Freeform 387"/>
                <p:cNvSpPr>
                  <a:spLocks/>
                </p:cNvSpPr>
                <p:nvPr/>
              </p:nvSpPr>
              <p:spPr bwMode="auto">
                <a:xfrm>
                  <a:off x="4830" y="3958"/>
                  <a:ext cx="54" cy="54"/>
                </a:xfrm>
                <a:custGeom>
                  <a:avLst/>
                  <a:gdLst>
                    <a:gd name="T0" fmla="*/ 54 w 54"/>
                    <a:gd name="T1" fmla="*/ 32 h 54"/>
                    <a:gd name="T2" fmla="*/ 54 w 54"/>
                    <a:gd name="T3" fmla="*/ 32 h 54"/>
                    <a:gd name="T4" fmla="*/ 50 w 54"/>
                    <a:gd name="T5" fmla="*/ 42 h 54"/>
                    <a:gd name="T6" fmla="*/ 44 w 54"/>
                    <a:gd name="T7" fmla="*/ 50 h 54"/>
                    <a:gd name="T8" fmla="*/ 34 w 54"/>
                    <a:gd name="T9" fmla="*/ 54 h 54"/>
                    <a:gd name="T10" fmla="*/ 22 w 54"/>
                    <a:gd name="T11" fmla="*/ 54 h 54"/>
                    <a:gd name="T12" fmla="*/ 22 w 54"/>
                    <a:gd name="T13" fmla="*/ 54 h 54"/>
                    <a:gd name="T14" fmla="*/ 12 w 54"/>
                    <a:gd name="T15" fmla="*/ 52 h 54"/>
                    <a:gd name="T16" fmla="*/ 6 w 54"/>
                    <a:gd name="T17" fmla="*/ 44 h 54"/>
                    <a:gd name="T18" fmla="*/ 0 w 54"/>
                    <a:gd name="T19" fmla="*/ 34 h 54"/>
                    <a:gd name="T20" fmla="*/ 0 w 54"/>
                    <a:gd name="T21" fmla="*/ 24 h 54"/>
                    <a:gd name="T22" fmla="*/ 0 w 54"/>
                    <a:gd name="T23" fmla="*/ 24 h 54"/>
                    <a:gd name="T24" fmla="*/ 4 w 54"/>
                    <a:gd name="T25" fmla="*/ 14 h 54"/>
                    <a:gd name="T26" fmla="*/ 10 w 54"/>
                    <a:gd name="T27" fmla="*/ 6 h 54"/>
                    <a:gd name="T28" fmla="*/ 20 w 54"/>
                    <a:gd name="T29" fmla="*/ 2 h 54"/>
                    <a:gd name="T30" fmla="*/ 30 w 54"/>
                    <a:gd name="T31" fmla="*/ 0 h 54"/>
                    <a:gd name="T32" fmla="*/ 30 w 54"/>
                    <a:gd name="T33" fmla="*/ 0 h 54"/>
                    <a:gd name="T34" fmla="*/ 40 w 54"/>
                    <a:gd name="T35" fmla="*/ 4 h 54"/>
                    <a:gd name="T36" fmla="*/ 48 w 54"/>
                    <a:gd name="T37" fmla="*/ 10 h 54"/>
                    <a:gd name="T38" fmla="*/ 52 w 54"/>
                    <a:gd name="T39" fmla="*/ 20 h 54"/>
                    <a:gd name="T40" fmla="*/ 54 w 54"/>
                    <a:gd name="T41" fmla="*/ 32 h 54"/>
                    <a:gd name="T42" fmla="*/ 54 w 54"/>
                    <a:gd name="T43" fmla="*/ 32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54"/>
                    <a:gd name="T68" fmla="*/ 54 w 54"/>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54">
                      <a:moveTo>
                        <a:pt x="54" y="32"/>
                      </a:moveTo>
                      <a:lnTo>
                        <a:pt x="54" y="32"/>
                      </a:lnTo>
                      <a:lnTo>
                        <a:pt x="50" y="42"/>
                      </a:lnTo>
                      <a:lnTo>
                        <a:pt x="44" y="50"/>
                      </a:lnTo>
                      <a:lnTo>
                        <a:pt x="34" y="54"/>
                      </a:lnTo>
                      <a:lnTo>
                        <a:pt x="22" y="54"/>
                      </a:lnTo>
                      <a:lnTo>
                        <a:pt x="12" y="52"/>
                      </a:lnTo>
                      <a:lnTo>
                        <a:pt x="6" y="44"/>
                      </a:lnTo>
                      <a:lnTo>
                        <a:pt x="0" y="34"/>
                      </a:lnTo>
                      <a:lnTo>
                        <a:pt x="0" y="24"/>
                      </a:lnTo>
                      <a:lnTo>
                        <a:pt x="4" y="14"/>
                      </a:lnTo>
                      <a:lnTo>
                        <a:pt x="10" y="6"/>
                      </a:lnTo>
                      <a:lnTo>
                        <a:pt x="20" y="2"/>
                      </a:lnTo>
                      <a:lnTo>
                        <a:pt x="30" y="0"/>
                      </a:lnTo>
                      <a:lnTo>
                        <a:pt x="40" y="4"/>
                      </a:lnTo>
                      <a:lnTo>
                        <a:pt x="48" y="10"/>
                      </a:lnTo>
                      <a:lnTo>
                        <a:pt x="52" y="20"/>
                      </a:lnTo>
                      <a:lnTo>
                        <a:pt x="54" y="32"/>
                      </a:lnTo>
                      <a:close/>
                    </a:path>
                  </a:pathLst>
                </a:custGeom>
                <a:solidFill>
                  <a:srgbClr val="FFBF00"/>
                </a:solidFill>
                <a:ln w="9525">
                  <a:noFill/>
                  <a:round/>
                  <a:headEnd/>
                  <a:tailEnd/>
                </a:ln>
              </p:spPr>
              <p:txBody>
                <a:bodyPr/>
                <a:lstStyle/>
                <a:p>
                  <a:endParaRPr lang="zh-TW" altLang="en-US"/>
                </a:p>
              </p:txBody>
            </p:sp>
            <p:sp>
              <p:nvSpPr>
                <p:cNvPr id="25162" name="Freeform 388"/>
                <p:cNvSpPr>
                  <a:spLocks/>
                </p:cNvSpPr>
                <p:nvPr/>
              </p:nvSpPr>
              <p:spPr bwMode="auto">
                <a:xfrm>
                  <a:off x="4792" y="3998"/>
                  <a:ext cx="42" cy="42"/>
                </a:xfrm>
                <a:custGeom>
                  <a:avLst/>
                  <a:gdLst>
                    <a:gd name="T0" fmla="*/ 42 w 42"/>
                    <a:gd name="T1" fmla="*/ 24 h 42"/>
                    <a:gd name="T2" fmla="*/ 42 w 42"/>
                    <a:gd name="T3" fmla="*/ 24 h 42"/>
                    <a:gd name="T4" fmla="*/ 38 w 42"/>
                    <a:gd name="T5" fmla="*/ 30 h 42"/>
                    <a:gd name="T6" fmla="*/ 34 w 42"/>
                    <a:gd name="T7" fmla="*/ 36 h 42"/>
                    <a:gd name="T8" fmla="*/ 26 w 42"/>
                    <a:gd name="T9" fmla="*/ 40 h 42"/>
                    <a:gd name="T10" fmla="*/ 18 w 42"/>
                    <a:gd name="T11" fmla="*/ 42 h 42"/>
                    <a:gd name="T12" fmla="*/ 18 w 42"/>
                    <a:gd name="T13" fmla="*/ 42 h 42"/>
                    <a:gd name="T14" fmla="*/ 10 w 42"/>
                    <a:gd name="T15" fmla="*/ 38 h 42"/>
                    <a:gd name="T16" fmla="*/ 4 w 42"/>
                    <a:gd name="T17" fmla="*/ 34 h 42"/>
                    <a:gd name="T18" fmla="*/ 0 w 42"/>
                    <a:gd name="T19" fmla="*/ 26 h 42"/>
                    <a:gd name="T20" fmla="*/ 0 w 42"/>
                    <a:gd name="T21" fmla="*/ 18 h 42"/>
                    <a:gd name="T22" fmla="*/ 0 w 42"/>
                    <a:gd name="T23" fmla="*/ 18 h 42"/>
                    <a:gd name="T24" fmla="*/ 2 w 42"/>
                    <a:gd name="T25" fmla="*/ 10 h 42"/>
                    <a:gd name="T26" fmla="*/ 8 w 42"/>
                    <a:gd name="T27" fmla="*/ 4 h 42"/>
                    <a:gd name="T28" fmla="*/ 16 w 42"/>
                    <a:gd name="T29" fmla="*/ 0 h 42"/>
                    <a:gd name="T30" fmla="*/ 24 w 42"/>
                    <a:gd name="T31" fmla="*/ 0 h 42"/>
                    <a:gd name="T32" fmla="*/ 24 w 42"/>
                    <a:gd name="T33" fmla="*/ 0 h 42"/>
                    <a:gd name="T34" fmla="*/ 32 w 42"/>
                    <a:gd name="T35" fmla="*/ 2 h 42"/>
                    <a:gd name="T36" fmla="*/ 38 w 42"/>
                    <a:gd name="T37" fmla="*/ 8 h 42"/>
                    <a:gd name="T38" fmla="*/ 40 w 42"/>
                    <a:gd name="T39" fmla="*/ 14 h 42"/>
                    <a:gd name="T40" fmla="*/ 42 w 42"/>
                    <a:gd name="T41" fmla="*/ 24 h 42"/>
                    <a:gd name="T42" fmla="*/ 42 w 42"/>
                    <a:gd name="T43" fmla="*/ 24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42"/>
                    <a:gd name="T68" fmla="*/ 42 w 42"/>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42">
                      <a:moveTo>
                        <a:pt x="42" y="24"/>
                      </a:moveTo>
                      <a:lnTo>
                        <a:pt x="42" y="24"/>
                      </a:lnTo>
                      <a:lnTo>
                        <a:pt x="38" y="30"/>
                      </a:lnTo>
                      <a:lnTo>
                        <a:pt x="34" y="36"/>
                      </a:lnTo>
                      <a:lnTo>
                        <a:pt x="26" y="40"/>
                      </a:lnTo>
                      <a:lnTo>
                        <a:pt x="18" y="42"/>
                      </a:lnTo>
                      <a:lnTo>
                        <a:pt x="10" y="38"/>
                      </a:lnTo>
                      <a:lnTo>
                        <a:pt x="4" y="34"/>
                      </a:lnTo>
                      <a:lnTo>
                        <a:pt x="0" y="26"/>
                      </a:lnTo>
                      <a:lnTo>
                        <a:pt x="0" y="18"/>
                      </a:lnTo>
                      <a:lnTo>
                        <a:pt x="2" y="10"/>
                      </a:lnTo>
                      <a:lnTo>
                        <a:pt x="8" y="4"/>
                      </a:lnTo>
                      <a:lnTo>
                        <a:pt x="16" y="0"/>
                      </a:lnTo>
                      <a:lnTo>
                        <a:pt x="24" y="0"/>
                      </a:lnTo>
                      <a:lnTo>
                        <a:pt x="32" y="2"/>
                      </a:lnTo>
                      <a:lnTo>
                        <a:pt x="38" y="8"/>
                      </a:lnTo>
                      <a:lnTo>
                        <a:pt x="40" y="14"/>
                      </a:lnTo>
                      <a:lnTo>
                        <a:pt x="42" y="24"/>
                      </a:lnTo>
                      <a:close/>
                    </a:path>
                  </a:pathLst>
                </a:custGeom>
                <a:solidFill>
                  <a:srgbClr val="FFBF00"/>
                </a:solidFill>
                <a:ln w="9525">
                  <a:noFill/>
                  <a:round/>
                  <a:headEnd/>
                  <a:tailEnd/>
                </a:ln>
              </p:spPr>
              <p:txBody>
                <a:bodyPr/>
                <a:lstStyle/>
                <a:p>
                  <a:endParaRPr lang="zh-TW" altLang="en-US"/>
                </a:p>
              </p:txBody>
            </p:sp>
            <p:sp>
              <p:nvSpPr>
                <p:cNvPr id="25163" name="Freeform 389"/>
                <p:cNvSpPr>
                  <a:spLocks/>
                </p:cNvSpPr>
                <p:nvPr/>
              </p:nvSpPr>
              <p:spPr bwMode="auto">
                <a:xfrm>
                  <a:off x="4764" y="3880"/>
                  <a:ext cx="40" cy="40"/>
                </a:xfrm>
                <a:custGeom>
                  <a:avLst/>
                  <a:gdLst>
                    <a:gd name="T0" fmla="*/ 40 w 40"/>
                    <a:gd name="T1" fmla="*/ 16 h 40"/>
                    <a:gd name="T2" fmla="*/ 40 w 40"/>
                    <a:gd name="T3" fmla="*/ 16 h 40"/>
                    <a:gd name="T4" fmla="*/ 38 w 40"/>
                    <a:gd name="T5" fmla="*/ 26 h 40"/>
                    <a:gd name="T6" fmla="*/ 36 w 40"/>
                    <a:gd name="T7" fmla="*/ 32 h 40"/>
                    <a:gd name="T8" fmla="*/ 30 w 40"/>
                    <a:gd name="T9" fmla="*/ 38 h 40"/>
                    <a:gd name="T10" fmla="*/ 22 w 40"/>
                    <a:gd name="T11" fmla="*/ 40 h 40"/>
                    <a:gd name="T12" fmla="*/ 22 w 40"/>
                    <a:gd name="T13" fmla="*/ 40 h 40"/>
                    <a:gd name="T14" fmla="*/ 14 w 40"/>
                    <a:gd name="T15" fmla="*/ 40 h 40"/>
                    <a:gd name="T16" fmla="*/ 8 w 40"/>
                    <a:gd name="T17" fmla="*/ 38 h 40"/>
                    <a:gd name="T18" fmla="*/ 2 w 40"/>
                    <a:gd name="T19" fmla="*/ 32 h 40"/>
                    <a:gd name="T20" fmla="*/ 0 w 40"/>
                    <a:gd name="T21" fmla="*/ 24 h 40"/>
                    <a:gd name="T22" fmla="*/ 0 w 40"/>
                    <a:gd name="T23" fmla="*/ 24 h 40"/>
                    <a:gd name="T24" fmla="*/ 0 w 40"/>
                    <a:gd name="T25" fmla="*/ 14 h 40"/>
                    <a:gd name="T26" fmla="*/ 4 w 40"/>
                    <a:gd name="T27" fmla="*/ 8 h 40"/>
                    <a:gd name="T28" fmla="*/ 10 w 40"/>
                    <a:gd name="T29" fmla="*/ 2 h 40"/>
                    <a:gd name="T30" fmla="*/ 16 w 40"/>
                    <a:gd name="T31" fmla="*/ 0 h 40"/>
                    <a:gd name="T32" fmla="*/ 16 w 40"/>
                    <a:gd name="T33" fmla="*/ 0 h 40"/>
                    <a:gd name="T34" fmla="*/ 24 w 40"/>
                    <a:gd name="T35" fmla="*/ 0 h 40"/>
                    <a:gd name="T36" fmla="*/ 32 w 40"/>
                    <a:gd name="T37" fmla="*/ 2 h 40"/>
                    <a:gd name="T38" fmla="*/ 36 w 40"/>
                    <a:gd name="T39" fmla="*/ 8 h 40"/>
                    <a:gd name="T40" fmla="*/ 40 w 40"/>
                    <a:gd name="T41" fmla="*/ 16 h 40"/>
                    <a:gd name="T42" fmla="*/ 40 w 40"/>
                    <a:gd name="T43" fmla="*/ 16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40"/>
                    <a:gd name="T68" fmla="*/ 40 w 40"/>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40">
                      <a:moveTo>
                        <a:pt x="40" y="16"/>
                      </a:moveTo>
                      <a:lnTo>
                        <a:pt x="40" y="16"/>
                      </a:lnTo>
                      <a:lnTo>
                        <a:pt x="38" y="26"/>
                      </a:lnTo>
                      <a:lnTo>
                        <a:pt x="36" y="32"/>
                      </a:lnTo>
                      <a:lnTo>
                        <a:pt x="30" y="38"/>
                      </a:lnTo>
                      <a:lnTo>
                        <a:pt x="22" y="40"/>
                      </a:lnTo>
                      <a:lnTo>
                        <a:pt x="14" y="40"/>
                      </a:lnTo>
                      <a:lnTo>
                        <a:pt x="8" y="38"/>
                      </a:lnTo>
                      <a:lnTo>
                        <a:pt x="2" y="32"/>
                      </a:lnTo>
                      <a:lnTo>
                        <a:pt x="0" y="24"/>
                      </a:lnTo>
                      <a:lnTo>
                        <a:pt x="0" y="14"/>
                      </a:lnTo>
                      <a:lnTo>
                        <a:pt x="4" y="8"/>
                      </a:lnTo>
                      <a:lnTo>
                        <a:pt x="10" y="2"/>
                      </a:lnTo>
                      <a:lnTo>
                        <a:pt x="16" y="0"/>
                      </a:lnTo>
                      <a:lnTo>
                        <a:pt x="24" y="0"/>
                      </a:lnTo>
                      <a:lnTo>
                        <a:pt x="32" y="2"/>
                      </a:lnTo>
                      <a:lnTo>
                        <a:pt x="36" y="8"/>
                      </a:lnTo>
                      <a:lnTo>
                        <a:pt x="40" y="16"/>
                      </a:lnTo>
                      <a:close/>
                    </a:path>
                  </a:pathLst>
                </a:custGeom>
                <a:solidFill>
                  <a:srgbClr val="FF9700"/>
                </a:solidFill>
                <a:ln w="9525">
                  <a:noFill/>
                  <a:round/>
                  <a:headEnd/>
                  <a:tailEnd/>
                </a:ln>
              </p:spPr>
              <p:txBody>
                <a:bodyPr/>
                <a:lstStyle/>
                <a:p>
                  <a:endParaRPr lang="zh-TW" altLang="en-US"/>
                </a:p>
              </p:txBody>
            </p:sp>
            <p:sp>
              <p:nvSpPr>
                <p:cNvPr id="25164" name="Freeform 390"/>
                <p:cNvSpPr>
                  <a:spLocks/>
                </p:cNvSpPr>
                <p:nvPr/>
              </p:nvSpPr>
              <p:spPr bwMode="auto">
                <a:xfrm>
                  <a:off x="4792" y="3950"/>
                  <a:ext cx="54" cy="56"/>
                </a:xfrm>
                <a:custGeom>
                  <a:avLst/>
                  <a:gdLst>
                    <a:gd name="T0" fmla="*/ 54 w 54"/>
                    <a:gd name="T1" fmla="*/ 32 h 56"/>
                    <a:gd name="T2" fmla="*/ 54 w 54"/>
                    <a:gd name="T3" fmla="*/ 32 h 56"/>
                    <a:gd name="T4" fmla="*/ 50 w 54"/>
                    <a:gd name="T5" fmla="*/ 42 h 56"/>
                    <a:gd name="T6" fmla="*/ 44 w 54"/>
                    <a:gd name="T7" fmla="*/ 50 h 56"/>
                    <a:gd name="T8" fmla="*/ 34 w 54"/>
                    <a:gd name="T9" fmla="*/ 54 h 56"/>
                    <a:gd name="T10" fmla="*/ 24 w 54"/>
                    <a:gd name="T11" fmla="*/ 56 h 56"/>
                    <a:gd name="T12" fmla="*/ 24 w 54"/>
                    <a:gd name="T13" fmla="*/ 56 h 56"/>
                    <a:gd name="T14" fmla="*/ 14 w 54"/>
                    <a:gd name="T15" fmla="*/ 52 h 56"/>
                    <a:gd name="T16" fmla="*/ 6 w 54"/>
                    <a:gd name="T17" fmla="*/ 44 h 56"/>
                    <a:gd name="T18" fmla="*/ 2 w 54"/>
                    <a:gd name="T19" fmla="*/ 36 h 56"/>
                    <a:gd name="T20" fmla="*/ 0 w 54"/>
                    <a:gd name="T21" fmla="*/ 24 h 56"/>
                    <a:gd name="T22" fmla="*/ 0 w 54"/>
                    <a:gd name="T23" fmla="*/ 24 h 56"/>
                    <a:gd name="T24" fmla="*/ 4 w 54"/>
                    <a:gd name="T25" fmla="*/ 14 h 56"/>
                    <a:gd name="T26" fmla="*/ 12 w 54"/>
                    <a:gd name="T27" fmla="*/ 6 h 56"/>
                    <a:gd name="T28" fmla="*/ 20 w 54"/>
                    <a:gd name="T29" fmla="*/ 2 h 56"/>
                    <a:gd name="T30" fmla="*/ 32 w 54"/>
                    <a:gd name="T31" fmla="*/ 0 h 56"/>
                    <a:gd name="T32" fmla="*/ 32 w 54"/>
                    <a:gd name="T33" fmla="*/ 0 h 56"/>
                    <a:gd name="T34" fmla="*/ 42 w 54"/>
                    <a:gd name="T35" fmla="*/ 4 h 56"/>
                    <a:gd name="T36" fmla="*/ 50 w 54"/>
                    <a:gd name="T37" fmla="*/ 12 h 56"/>
                    <a:gd name="T38" fmla="*/ 54 w 54"/>
                    <a:gd name="T39" fmla="*/ 20 h 56"/>
                    <a:gd name="T40" fmla="*/ 54 w 54"/>
                    <a:gd name="T41" fmla="*/ 32 h 56"/>
                    <a:gd name="T42" fmla="*/ 54 w 54"/>
                    <a:gd name="T43" fmla="*/ 32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56"/>
                    <a:gd name="T68" fmla="*/ 54 w 54"/>
                    <a:gd name="T69" fmla="*/ 56 h 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56">
                      <a:moveTo>
                        <a:pt x="54" y="32"/>
                      </a:moveTo>
                      <a:lnTo>
                        <a:pt x="54" y="32"/>
                      </a:lnTo>
                      <a:lnTo>
                        <a:pt x="50" y="42"/>
                      </a:lnTo>
                      <a:lnTo>
                        <a:pt x="44" y="50"/>
                      </a:lnTo>
                      <a:lnTo>
                        <a:pt x="34" y="54"/>
                      </a:lnTo>
                      <a:lnTo>
                        <a:pt x="24" y="56"/>
                      </a:lnTo>
                      <a:lnTo>
                        <a:pt x="14" y="52"/>
                      </a:lnTo>
                      <a:lnTo>
                        <a:pt x="6" y="44"/>
                      </a:lnTo>
                      <a:lnTo>
                        <a:pt x="2" y="36"/>
                      </a:lnTo>
                      <a:lnTo>
                        <a:pt x="0" y="24"/>
                      </a:lnTo>
                      <a:lnTo>
                        <a:pt x="4" y="14"/>
                      </a:lnTo>
                      <a:lnTo>
                        <a:pt x="12" y="6"/>
                      </a:lnTo>
                      <a:lnTo>
                        <a:pt x="20" y="2"/>
                      </a:lnTo>
                      <a:lnTo>
                        <a:pt x="32" y="0"/>
                      </a:lnTo>
                      <a:lnTo>
                        <a:pt x="42" y="4"/>
                      </a:lnTo>
                      <a:lnTo>
                        <a:pt x="50" y="12"/>
                      </a:lnTo>
                      <a:lnTo>
                        <a:pt x="54" y="20"/>
                      </a:lnTo>
                      <a:lnTo>
                        <a:pt x="54" y="32"/>
                      </a:lnTo>
                      <a:close/>
                    </a:path>
                  </a:pathLst>
                </a:custGeom>
                <a:solidFill>
                  <a:srgbClr val="FFBF00"/>
                </a:solidFill>
                <a:ln w="9525">
                  <a:noFill/>
                  <a:round/>
                  <a:headEnd/>
                  <a:tailEnd/>
                </a:ln>
              </p:spPr>
              <p:txBody>
                <a:bodyPr/>
                <a:lstStyle/>
                <a:p>
                  <a:endParaRPr lang="zh-TW" altLang="en-US"/>
                </a:p>
              </p:txBody>
            </p:sp>
            <p:sp>
              <p:nvSpPr>
                <p:cNvPr id="25165" name="Freeform 391"/>
                <p:cNvSpPr>
                  <a:spLocks/>
                </p:cNvSpPr>
                <p:nvPr/>
              </p:nvSpPr>
              <p:spPr bwMode="auto">
                <a:xfrm>
                  <a:off x="4934" y="3674"/>
                  <a:ext cx="18" cy="20"/>
                </a:xfrm>
                <a:custGeom>
                  <a:avLst/>
                  <a:gdLst>
                    <a:gd name="T0" fmla="*/ 16 w 18"/>
                    <a:gd name="T1" fmla="*/ 6 h 20"/>
                    <a:gd name="T2" fmla="*/ 16 w 18"/>
                    <a:gd name="T3" fmla="*/ 6 h 20"/>
                    <a:gd name="T4" fmla="*/ 18 w 18"/>
                    <a:gd name="T5" fmla="*/ 10 h 20"/>
                    <a:gd name="T6" fmla="*/ 18 w 18"/>
                    <a:gd name="T7" fmla="*/ 14 h 20"/>
                    <a:gd name="T8" fmla="*/ 16 w 18"/>
                    <a:gd name="T9" fmla="*/ 16 h 20"/>
                    <a:gd name="T10" fmla="*/ 12 w 18"/>
                    <a:gd name="T11" fmla="*/ 18 h 20"/>
                    <a:gd name="T12" fmla="*/ 12 w 18"/>
                    <a:gd name="T13" fmla="*/ 18 h 20"/>
                    <a:gd name="T14" fmla="*/ 8 w 18"/>
                    <a:gd name="T15" fmla="*/ 20 h 20"/>
                    <a:gd name="T16" fmla="*/ 6 w 18"/>
                    <a:gd name="T17" fmla="*/ 18 h 20"/>
                    <a:gd name="T18" fmla="*/ 2 w 18"/>
                    <a:gd name="T19" fmla="*/ 16 h 20"/>
                    <a:gd name="T20" fmla="*/ 0 w 18"/>
                    <a:gd name="T21" fmla="*/ 12 h 20"/>
                    <a:gd name="T22" fmla="*/ 0 w 18"/>
                    <a:gd name="T23" fmla="*/ 12 h 20"/>
                    <a:gd name="T24" fmla="*/ 0 w 18"/>
                    <a:gd name="T25" fmla="*/ 10 h 20"/>
                    <a:gd name="T26" fmla="*/ 0 w 18"/>
                    <a:gd name="T27" fmla="*/ 6 h 20"/>
                    <a:gd name="T28" fmla="*/ 2 w 18"/>
                    <a:gd name="T29" fmla="*/ 2 h 20"/>
                    <a:gd name="T30" fmla="*/ 6 w 18"/>
                    <a:gd name="T31" fmla="*/ 0 h 20"/>
                    <a:gd name="T32" fmla="*/ 6 w 18"/>
                    <a:gd name="T33" fmla="*/ 0 h 20"/>
                    <a:gd name="T34" fmla="*/ 8 w 18"/>
                    <a:gd name="T35" fmla="*/ 0 h 20"/>
                    <a:gd name="T36" fmla="*/ 12 w 18"/>
                    <a:gd name="T37" fmla="*/ 0 h 20"/>
                    <a:gd name="T38" fmla="*/ 14 w 18"/>
                    <a:gd name="T39" fmla="*/ 2 h 20"/>
                    <a:gd name="T40" fmla="*/ 16 w 18"/>
                    <a:gd name="T41" fmla="*/ 6 h 20"/>
                    <a:gd name="T42" fmla="*/ 16 w 18"/>
                    <a:gd name="T43" fmla="*/ 6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20"/>
                    <a:gd name="T68" fmla="*/ 18 w 18"/>
                    <a:gd name="T69" fmla="*/ 20 h 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20">
                      <a:moveTo>
                        <a:pt x="16" y="6"/>
                      </a:moveTo>
                      <a:lnTo>
                        <a:pt x="16" y="6"/>
                      </a:lnTo>
                      <a:lnTo>
                        <a:pt x="18" y="10"/>
                      </a:lnTo>
                      <a:lnTo>
                        <a:pt x="18" y="14"/>
                      </a:lnTo>
                      <a:lnTo>
                        <a:pt x="16" y="16"/>
                      </a:lnTo>
                      <a:lnTo>
                        <a:pt x="12" y="18"/>
                      </a:lnTo>
                      <a:lnTo>
                        <a:pt x="8" y="20"/>
                      </a:lnTo>
                      <a:lnTo>
                        <a:pt x="6" y="18"/>
                      </a:lnTo>
                      <a:lnTo>
                        <a:pt x="2" y="16"/>
                      </a:lnTo>
                      <a:lnTo>
                        <a:pt x="0" y="12"/>
                      </a:lnTo>
                      <a:lnTo>
                        <a:pt x="0" y="10"/>
                      </a:lnTo>
                      <a:lnTo>
                        <a:pt x="0" y="6"/>
                      </a:lnTo>
                      <a:lnTo>
                        <a:pt x="2" y="2"/>
                      </a:lnTo>
                      <a:lnTo>
                        <a:pt x="6" y="0"/>
                      </a:lnTo>
                      <a:lnTo>
                        <a:pt x="8" y="0"/>
                      </a:lnTo>
                      <a:lnTo>
                        <a:pt x="12" y="0"/>
                      </a:lnTo>
                      <a:lnTo>
                        <a:pt x="14" y="2"/>
                      </a:lnTo>
                      <a:lnTo>
                        <a:pt x="16" y="6"/>
                      </a:lnTo>
                      <a:close/>
                    </a:path>
                  </a:pathLst>
                </a:custGeom>
                <a:solidFill>
                  <a:srgbClr val="FFBF00"/>
                </a:solidFill>
                <a:ln w="9525">
                  <a:noFill/>
                  <a:round/>
                  <a:headEnd/>
                  <a:tailEnd/>
                </a:ln>
              </p:spPr>
              <p:txBody>
                <a:bodyPr/>
                <a:lstStyle/>
                <a:p>
                  <a:endParaRPr lang="zh-TW" altLang="en-US"/>
                </a:p>
              </p:txBody>
            </p:sp>
            <p:sp>
              <p:nvSpPr>
                <p:cNvPr id="25166" name="Freeform 392"/>
                <p:cNvSpPr>
                  <a:spLocks/>
                </p:cNvSpPr>
                <p:nvPr/>
              </p:nvSpPr>
              <p:spPr bwMode="auto">
                <a:xfrm>
                  <a:off x="4812" y="3706"/>
                  <a:ext cx="36" cy="92"/>
                </a:xfrm>
                <a:custGeom>
                  <a:avLst/>
                  <a:gdLst>
                    <a:gd name="T0" fmla="*/ 36 w 36"/>
                    <a:gd name="T1" fmla="*/ 92 h 92"/>
                    <a:gd name="T2" fmla="*/ 36 w 36"/>
                    <a:gd name="T3" fmla="*/ 92 h 92"/>
                    <a:gd name="T4" fmla="*/ 36 w 36"/>
                    <a:gd name="T5" fmla="*/ 74 h 92"/>
                    <a:gd name="T6" fmla="*/ 36 w 36"/>
                    <a:gd name="T7" fmla="*/ 58 h 92"/>
                    <a:gd name="T8" fmla="*/ 34 w 36"/>
                    <a:gd name="T9" fmla="*/ 50 h 92"/>
                    <a:gd name="T10" fmla="*/ 30 w 36"/>
                    <a:gd name="T11" fmla="*/ 44 h 92"/>
                    <a:gd name="T12" fmla="*/ 30 w 36"/>
                    <a:gd name="T13" fmla="*/ 44 h 92"/>
                    <a:gd name="T14" fmla="*/ 12 w 36"/>
                    <a:gd name="T15" fmla="*/ 16 h 92"/>
                    <a:gd name="T16" fmla="*/ 0 w 36"/>
                    <a:gd name="T17" fmla="*/ 0 h 92"/>
                    <a:gd name="T18" fmla="*/ 0 w 36"/>
                    <a:gd name="T19" fmla="*/ 0 h 92"/>
                    <a:gd name="T20" fmla="*/ 6 w 36"/>
                    <a:gd name="T21" fmla="*/ 18 h 92"/>
                    <a:gd name="T22" fmla="*/ 10 w 36"/>
                    <a:gd name="T23" fmla="*/ 34 h 92"/>
                    <a:gd name="T24" fmla="*/ 16 w 36"/>
                    <a:gd name="T25" fmla="*/ 46 h 92"/>
                    <a:gd name="T26" fmla="*/ 16 w 36"/>
                    <a:gd name="T27" fmla="*/ 46 h 92"/>
                    <a:gd name="T28" fmla="*/ 22 w 36"/>
                    <a:gd name="T29" fmla="*/ 58 h 92"/>
                    <a:gd name="T30" fmla="*/ 28 w 36"/>
                    <a:gd name="T31" fmla="*/ 74 h 92"/>
                    <a:gd name="T32" fmla="*/ 36 w 36"/>
                    <a:gd name="T33" fmla="*/ 92 h 92"/>
                    <a:gd name="T34" fmla="*/ 36 w 36"/>
                    <a:gd name="T35" fmla="*/ 92 h 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92"/>
                    <a:gd name="T56" fmla="*/ 36 w 36"/>
                    <a:gd name="T57" fmla="*/ 92 h 9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92">
                      <a:moveTo>
                        <a:pt x="36" y="92"/>
                      </a:moveTo>
                      <a:lnTo>
                        <a:pt x="36" y="92"/>
                      </a:lnTo>
                      <a:lnTo>
                        <a:pt x="36" y="74"/>
                      </a:lnTo>
                      <a:lnTo>
                        <a:pt x="36" y="58"/>
                      </a:lnTo>
                      <a:lnTo>
                        <a:pt x="34" y="50"/>
                      </a:lnTo>
                      <a:lnTo>
                        <a:pt x="30" y="44"/>
                      </a:lnTo>
                      <a:lnTo>
                        <a:pt x="12" y="16"/>
                      </a:lnTo>
                      <a:lnTo>
                        <a:pt x="0" y="0"/>
                      </a:lnTo>
                      <a:lnTo>
                        <a:pt x="6" y="18"/>
                      </a:lnTo>
                      <a:lnTo>
                        <a:pt x="10" y="34"/>
                      </a:lnTo>
                      <a:lnTo>
                        <a:pt x="16" y="46"/>
                      </a:lnTo>
                      <a:lnTo>
                        <a:pt x="22" y="58"/>
                      </a:lnTo>
                      <a:lnTo>
                        <a:pt x="28" y="74"/>
                      </a:lnTo>
                      <a:lnTo>
                        <a:pt x="36" y="92"/>
                      </a:lnTo>
                      <a:close/>
                    </a:path>
                  </a:pathLst>
                </a:custGeom>
                <a:solidFill>
                  <a:srgbClr val="32680F"/>
                </a:solidFill>
                <a:ln w="9525">
                  <a:noFill/>
                  <a:round/>
                  <a:headEnd/>
                  <a:tailEnd/>
                </a:ln>
              </p:spPr>
              <p:txBody>
                <a:bodyPr/>
                <a:lstStyle/>
                <a:p>
                  <a:endParaRPr lang="zh-TW" altLang="en-US"/>
                </a:p>
              </p:txBody>
            </p:sp>
            <p:sp>
              <p:nvSpPr>
                <p:cNvPr id="25167" name="Freeform 393"/>
                <p:cNvSpPr>
                  <a:spLocks/>
                </p:cNvSpPr>
                <p:nvPr/>
              </p:nvSpPr>
              <p:spPr bwMode="auto">
                <a:xfrm>
                  <a:off x="4848" y="3694"/>
                  <a:ext cx="16" cy="96"/>
                </a:xfrm>
                <a:custGeom>
                  <a:avLst/>
                  <a:gdLst>
                    <a:gd name="T0" fmla="*/ 0 w 16"/>
                    <a:gd name="T1" fmla="*/ 96 h 96"/>
                    <a:gd name="T2" fmla="*/ 0 w 16"/>
                    <a:gd name="T3" fmla="*/ 96 h 96"/>
                    <a:gd name="T4" fmla="*/ 8 w 16"/>
                    <a:gd name="T5" fmla="*/ 80 h 96"/>
                    <a:gd name="T6" fmla="*/ 14 w 16"/>
                    <a:gd name="T7" fmla="*/ 64 h 96"/>
                    <a:gd name="T8" fmla="*/ 16 w 16"/>
                    <a:gd name="T9" fmla="*/ 58 h 96"/>
                    <a:gd name="T10" fmla="*/ 16 w 16"/>
                    <a:gd name="T11" fmla="*/ 50 h 96"/>
                    <a:gd name="T12" fmla="*/ 16 w 16"/>
                    <a:gd name="T13" fmla="*/ 50 h 96"/>
                    <a:gd name="T14" fmla="*/ 10 w 16"/>
                    <a:gd name="T15" fmla="*/ 18 h 96"/>
                    <a:gd name="T16" fmla="*/ 4 w 16"/>
                    <a:gd name="T17" fmla="*/ 0 h 96"/>
                    <a:gd name="T18" fmla="*/ 4 w 16"/>
                    <a:gd name="T19" fmla="*/ 0 h 96"/>
                    <a:gd name="T20" fmla="*/ 2 w 16"/>
                    <a:gd name="T21" fmla="*/ 16 h 96"/>
                    <a:gd name="T22" fmla="*/ 2 w 16"/>
                    <a:gd name="T23" fmla="*/ 32 h 96"/>
                    <a:gd name="T24" fmla="*/ 2 w 16"/>
                    <a:gd name="T25" fmla="*/ 46 h 96"/>
                    <a:gd name="T26" fmla="*/ 2 w 16"/>
                    <a:gd name="T27" fmla="*/ 46 h 96"/>
                    <a:gd name="T28" fmla="*/ 2 w 16"/>
                    <a:gd name="T29" fmla="*/ 78 h 96"/>
                    <a:gd name="T30" fmla="*/ 0 w 16"/>
                    <a:gd name="T31" fmla="*/ 96 h 96"/>
                    <a:gd name="T32" fmla="*/ 0 w 16"/>
                    <a:gd name="T33" fmla="*/ 96 h 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
                    <a:gd name="T52" fmla="*/ 0 h 96"/>
                    <a:gd name="T53" fmla="*/ 16 w 16"/>
                    <a:gd name="T54" fmla="*/ 96 h 9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 h="96">
                      <a:moveTo>
                        <a:pt x="0" y="96"/>
                      </a:moveTo>
                      <a:lnTo>
                        <a:pt x="0" y="96"/>
                      </a:lnTo>
                      <a:lnTo>
                        <a:pt x="8" y="80"/>
                      </a:lnTo>
                      <a:lnTo>
                        <a:pt x="14" y="64"/>
                      </a:lnTo>
                      <a:lnTo>
                        <a:pt x="16" y="58"/>
                      </a:lnTo>
                      <a:lnTo>
                        <a:pt x="16" y="50"/>
                      </a:lnTo>
                      <a:lnTo>
                        <a:pt x="10" y="18"/>
                      </a:lnTo>
                      <a:lnTo>
                        <a:pt x="4" y="0"/>
                      </a:lnTo>
                      <a:lnTo>
                        <a:pt x="2" y="16"/>
                      </a:lnTo>
                      <a:lnTo>
                        <a:pt x="2" y="32"/>
                      </a:lnTo>
                      <a:lnTo>
                        <a:pt x="2" y="46"/>
                      </a:lnTo>
                      <a:lnTo>
                        <a:pt x="2" y="78"/>
                      </a:lnTo>
                      <a:lnTo>
                        <a:pt x="0" y="96"/>
                      </a:lnTo>
                      <a:close/>
                    </a:path>
                  </a:pathLst>
                </a:custGeom>
                <a:solidFill>
                  <a:srgbClr val="32680F"/>
                </a:solidFill>
                <a:ln w="9525">
                  <a:noFill/>
                  <a:round/>
                  <a:headEnd/>
                  <a:tailEnd/>
                </a:ln>
              </p:spPr>
              <p:txBody>
                <a:bodyPr/>
                <a:lstStyle/>
                <a:p>
                  <a:endParaRPr lang="zh-TW" altLang="en-US"/>
                </a:p>
              </p:txBody>
            </p:sp>
            <p:sp>
              <p:nvSpPr>
                <p:cNvPr id="25168" name="Freeform 394"/>
                <p:cNvSpPr>
                  <a:spLocks/>
                </p:cNvSpPr>
                <p:nvPr/>
              </p:nvSpPr>
              <p:spPr bwMode="auto">
                <a:xfrm>
                  <a:off x="4852" y="3692"/>
                  <a:ext cx="30" cy="94"/>
                </a:xfrm>
                <a:custGeom>
                  <a:avLst/>
                  <a:gdLst>
                    <a:gd name="T0" fmla="*/ 0 w 30"/>
                    <a:gd name="T1" fmla="*/ 94 h 94"/>
                    <a:gd name="T2" fmla="*/ 0 w 30"/>
                    <a:gd name="T3" fmla="*/ 94 h 94"/>
                    <a:gd name="T4" fmla="*/ 12 w 30"/>
                    <a:gd name="T5" fmla="*/ 80 h 94"/>
                    <a:gd name="T6" fmla="*/ 22 w 30"/>
                    <a:gd name="T7" fmla="*/ 66 h 94"/>
                    <a:gd name="T8" fmla="*/ 24 w 30"/>
                    <a:gd name="T9" fmla="*/ 60 h 94"/>
                    <a:gd name="T10" fmla="*/ 26 w 30"/>
                    <a:gd name="T11" fmla="*/ 52 h 94"/>
                    <a:gd name="T12" fmla="*/ 26 w 30"/>
                    <a:gd name="T13" fmla="*/ 52 h 94"/>
                    <a:gd name="T14" fmla="*/ 30 w 30"/>
                    <a:gd name="T15" fmla="*/ 20 h 94"/>
                    <a:gd name="T16" fmla="*/ 30 w 30"/>
                    <a:gd name="T17" fmla="*/ 0 h 94"/>
                    <a:gd name="T18" fmla="*/ 30 w 30"/>
                    <a:gd name="T19" fmla="*/ 0 h 94"/>
                    <a:gd name="T20" fmla="*/ 24 w 30"/>
                    <a:gd name="T21" fmla="*/ 16 h 94"/>
                    <a:gd name="T22" fmla="*/ 18 w 30"/>
                    <a:gd name="T23" fmla="*/ 32 h 94"/>
                    <a:gd name="T24" fmla="*/ 14 w 30"/>
                    <a:gd name="T25" fmla="*/ 44 h 94"/>
                    <a:gd name="T26" fmla="*/ 14 w 30"/>
                    <a:gd name="T27" fmla="*/ 44 h 94"/>
                    <a:gd name="T28" fmla="*/ 6 w 30"/>
                    <a:gd name="T29" fmla="*/ 74 h 94"/>
                    <a:gd name="T30" fmla="*/ 0 w 30"/>
                    <a:gd name="T31" fmla="*/ 94 h 94"/>
                    <a:gd name="T32" fmla="*/ 0 w 30"/>
                    <a:gd name="T33" fmla="*/ 94 h 9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94"/>
                    <a:gd name="T53" fmla="*/ 30 w 30"/>
                    <a:gd name="T54" fmla="*/ 94 h 9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94">
                      <a:moveTo>
                        <a:pt x="0" y="94"/>
                      </a:moveTo>
                      <a:lnTo>
                        <a:pt x="0" y="94"/>
                      </a:lnTo>
                      <a:lnTo>
                        <a:pt x="12" y="80"/>
                      </a:lnTo>
                      <a:lnTo>
                        <a:pt x="22" y="66"/>
                      </a:lnTo>
                      <a:lnTo>
                        <a:pt x="24" y="60"/>
                      </a:lnTo>
                      <a:lnTo>
                        <a:pt x="26" y="52"/>
                      </a:lnTo>
                      <a:lnTo>
                        <a:pt x="30" y="20"/>
                      </a:lnTo>
                      <a:lnTo>
                        <a:pt x="30" y="0"/>
                      </a:lnTo>
                      <a:lnTo>
                        <a:pt x="24" y="16"/>
                      </a:lnTo>
                      <a:lnTo>
                        <a:pt x="18" y="32"/>
                      </a:lnTo>
                      <a:lnTo>
                        <a:pt x="14" y="44"/>
                      </a:lnTo>
                      <a:lnTo>
                        <a:pt x="6" y="74"/>
                      </a:lnTo>
                      <a:lnTo>
                        <a:pt x="0" y="94"/>
                      </a:lnTo>
                      <a:close/>
                    </a:path>
                  </a:pathLst>
                </a:custGeom>
                <a:solidFill>
                  <a:srgbClr val="32680F"/>
                </a:solidFill>
                <a:ln w="9525">
                  <a:noFill/>
                  <a:round/>
                  <a:headEnd/>
                  <a:tailEnd/>
                </a:ln>
              </p:spPr>
              <p:txBody>
                <a:bodyPr/>
                <a:lstStyle/>
                <a:p>
                  <a:endParaRPr lang="zh-TW" altLang="en-US"/>
                </a:p>
              </p:txBody>
            </p:sp>
            <p:sp>
              <p:nvSpPr>
                <p:cNvPr id="25169" name="Freeform 395"/>
                <p:cNvSpPr>
                  <a:spLocks/>
                </p:cNvSpPr>
                <p:nvPr/>
              </p:nvSpPr>
              <p:spPr bwMode="auto">
                <a:xfrm>
                  <a:off x="4610" y="2864"/>
                  <a:ext cx="32" cy="34"/>
                </a:xfrm>
                <a:custGeom>
                  <a:avLst/>
                  <a:gdLst>
                    <a:gd name="T0" fmla="*/ 28 w 32"/>
                    <a:gd name="T1" fmla="*/ 6 h 34"/>
                    <a:gd name="T2" fmla="*/ 28 w 32"/>
                    <a:gd name="T3" fmla="*/ 6 h 34"/>
                    <a:gd name="T4" fmla="*/ 30 w 32"/>
                    <a:gd name="T5" fmla="*/ 12 h 34"/>
                    <a:gd name="T6" fmla="*/ 32 w 32"/>
                    <a:gd name="T7" fmla="*/ 18 h 34"/>
                    <a:gd name="T8" fmla="*/ 30 w 32"/>
                    <a:gd name="T9" fmla="*/ 24 h 34"/>
                    <a:gd name="T10" fmla="*/ 26 w 32"/>
                    <a:gd name="T11" fmla="*/ 30 h 34"/>
                    <a:gd name="T12" fmla="*/ 26 w 32"/>
                    <a:gd name="T13" fmla="*/ 30 h 34"/>
                    <a:gd name="T14" fmla="*/ 20 w 32"/>
                    <a:gd name="T15" fmla="*/ 32 h 34"/>
                    <a:gd name="T16" fmla="*/ 14 w 32"/>
                    <a:gd name="T17" fmla="*/ 34 h 34"/>
                    <a:gd name="T18" fmla="*/ 8 w 32"/>
                    <a:gd name="T19" fmla="*/ 32 h 34"/>
                    <a:gd name="T20" fmla="*/ 4 w 32"/>
                    <a:gd name="T21" fmla="*/ 26 h 34"/>
                    <a:gd name="T22" fmla="*/ 4 w 32"/>
                    <a:gd name="T23" fmla="*/ 26 h 34"/>
                    <a:gd name="T24" fmla="*/ 0 w 32"/>
                    <a:gd name="T25" fmla="*/ 20 h 34"/>
                    <a:gd name="T26" fmla="*/ 0 w 32"/>
                    <a:gd name="T27" fmla="*/ 14 h 34"/>
                    <a:gd name="T28" fmla="*/ 0 w 32"/>
                    <a:gd name="T29" fmla="*/ 8 h 34"/>
                    <a:gd name="T30" fmla="*/ 4 w 32"/>
                    <a:gd name="T31" fmla="*/ 4 h 34"/>
                    <a:gd name="T32" fmla="*/ 4 w 32"/>
                    <a:gd name="T33" fmla="*/ 4 h 34"/>
                    <a:gd name="T34" fmla="*/ 10 w 32"/>
                    <a:gd name="T35" fmla="*/ 0 h 34"/>
                    <a:gd name="T36" fmla="*/ 16 w 32"/>
                    <a:gd name="T37" fmla="*/ 0 h 34"/>
                    <a:gd name="T38" fmla="*/ 22 w 32"/>
                    <a:gd name="T39" fmla="*/ 2 h 34"/>
                    <a:gd name="T40" fmla="*/ 28 w 32"/>
                    <a:gd name="T41" fmla="*/ 6 h 34"/>
                    <a:gd name="T42" fmla="*/ 28 w 32"/>
                    <a:gd name="T43" fmla="*/ 6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34"/>
                    <a:gd name="T68" fmla="*/ 32 w 32"/>
                    <a:gd name="T69" fmla="*/ 34 h 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34">
                      <a:moveTo>
                        <a:pt x="28" y="6"/>
                      </a:moveTo>
                      <a:lnTo>
                        <a:pt x="28" y="6"/>
                      </a:lnTo>
                      <a:lnTo>
                        <a:pt x="30" y="12"/>
                      </a:lnTo>
                      <a:lnTo>
                        <a:pt x="32" y="18"/>
                      </a:lnTo>
                      <a:lnTo>
                        <a:pt x="30" y="24"/>
                      </a:lnTo>
                      <a:lnTo>
                        <a:pt x="26" y="30"/>
                      </a:lnTo>
                      <a:lnTo>
                        <a:pt x="20" y="32"/>
                      </a:lnTo>
                      <a:lnTo>
                        <a:pt x="14" y="34"/>
                      </a:lnTo>
                      <a:lnTo>
                        <a:pt x="8" y="32"/>
                      </a:lnTo>
                      <a:lnTo>
                        <a:pt x="4" y="26"/>
                      </a:lnTo>
                      <a:lnTo>
                        <a:pt x="0" y="20"/>
                      </a:lnTo>
                      <a:lnTo>
                        <a:pt x="0" y="14"/>
                      </a:lnTo>
                      <a:lnTo>
                        <a:pt x="0" y="8"/>
                      </a:lnTo>
                      <a:lnTo>
                        <a:pt x="4" y="4"/>
                      </a:lnTo>
                      <a:lnTo>
                        <a:pt x="10" y="0"/>
                      </a:lnTo>
                      <a:lnTo>
                        <a:pt x="16" y="0"/>
                      </a:lnTo>
                      <a:lnTo>
                        <a:pt x="22" y="2"/>
                      </a:lnTo>
                      <a:lnTo>
                        <a:pt x="28" y="6"/>
                      </a:lnTo>
                      <a:close/>
                    </a:path>
                  </a:pathLst>
                </a:custGeom>
                <a:solidFill>
                  <a:srgbClr val="FFBF00"/>
                </a:solidFill>
                <a:ln w="9525">
                  <a:noFill/>
                  <a:round/>
                  <a:headEnd/>
                  <a:tailEnd/>
                </a:ln>
              </p:spPr>
              <p:txBody>
                <a:bodyPr/>
                <a:lstStyle/>
                <a:p>
                  <a:endParaRPr lang="zh-TW" altLang="en-US"/>
                </a:p>
              </p:txBody>
            </p:sp>
            <p:sp>
              <p:nvSpPr>
                <p:cNvPr id="25170" name="Freeform 396"/>
                <p:cNvSpPr>
                  <a:spLocks/>
                </p:cNvSpPr>
                <p:nvPr/>
              </p:nvSpPr>
              <p:spPr bwMode="auto">
                <a:xfrm>
                  <a:off x="4580" y="2904"/>
                  <a:ext cx="26" cy="24"/>
                </a:xfrm>
                <a:custGeom>
                  <a:avLst/>
                  <a:gdLst>
                    <a:gd name="T0" fmla="*/ 22 w 26"/>
                    <a:gd name="T1" fmla="*/ 4 h 24"/>
                    <a:gd name="T2" fmla="*/ 22 w 26"/>
                    <a:gd name="T3" fmla="*/ 4 h 24"/>
                    <a:gd name="T4" fmla="*/ 26 w 26"/>
                    <a:gd name="T5" fmla="*/ 10 h 24"/>
                    <a:gd name="T6" fmla="*/ 26 w 26"/>
                    <a:gd name="T7" fmla="*/ 14 h 24"/>
                    <a:gd name="T8" fmla="*/ 24 w 26"/>
                    <a:gd name="T9" fmla="*/ 18 h 24"/>
                    <a:gd name="T10" fmla="*/ 22 w 26"/>
                    <a:gd name="T11" fmla="*/ 22 h 24"/>
                    <a:gd name="T12" fmla="*/ 22 w 26"/>
                    <a:gd name="T13" fmla="*/ 22 h 24"/>
                    <a:gd name="T14" fmla="*/ 18 w 26"/>
                    <a:gd name="T15" fmla="*/ 24 h 24"/>
                    <a:gd name="T16" fmla="*/ 12 w 26"/>
                    <a:gd name="T17" fmla="*/ 24 h 24"/>
                    <a:gd name="T18" fmla="*/ 8 w 26"/>
                    <a:gd name="T19" fmla="*/ 24 h 24"/>
                    <a:gd name="T20" fmla="*/ 4 w 26"/>
                    <a:gd name="T21" fmla="*/ 20 h 24"/>
                    <a:gd name="T22" fmla="*/ 4 w 26"/>
                    <a:gd name="T23" fmla="*/ 20 h 24"/>
                    <a:gd name="T24" fmla="*/ 0 w 26"/>
                    <a:gd name="T25" fmla="*/ 16 h 24"/>
                    <a:gd name="T26" fmla="*/ 0 w 26"/>
                    <a:gd name="T27" fmla="*/ 12 h 24"/>
                    <a:gd name="T28" fmla="*/ 2 w 26"/>
                    <a:gd name="T29" fmla="*/ 6 h 24"/>
                    <a:gd name="T30" fmla="*/ 4 w 26"/>
                    <a:gd name="T31" fmla="*/ 4 h 24"/>
                    <a:gd name="T32" fmla="*/ 4 w 26"/>
                    <a:gd name="T33" fmla="*/ 4 h 24"/>
                    <a:gd name="T34" fmla="*/ 8 w 26"/>
                    <a:gd name="T35" fmla="*/ 0 h 24"/>
                    <a:gd name="T36" fmla="*/ 14 w 26"/>
                    <a:gd name="T37" fmla="*/ 0 h 24"/>
                    <a:gd name="T38" fmla="*/ 18 w 26"/>
                    <a:gd name="T39" fmla="*/ 2 h 24"/>
                    <a:gd name="T40" fmla="*/ 22 w 26"/>
                    <a:gd name="T41" fmla="*/ 4 h 24"/>
                    <a:gd name="T42" fmla="*/ 22 w 26"/>
                    <a:gd name="T43" fmla="*/ 4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4"/>
                    <a:gd name="T68" fmla="*/ 26 w 26"/>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4">
                      <a:moveTo>
                        <a:pt x="22" y="4"/>
                      </a:moveTo>
                      <a:lnTo>
                        <a:pt x="22" y="4"/>
                      </a:lnTo>
                      <a:lnTo>
                        <a:pt x="26" y="10"/>
                      </a:lnTo>
                      <a:lnTo>
                        <a:pt x="26" y="14"/>
                      </a:lnTo>
                      <a:lnTo>
                        <a:pt x="24" y="18"/>
                      </a:lnTo>
                      <a:lnTo>
                        <a:pt x="22" y="22"/>
                      </a:lnTo>
                      <a:lnTo>
                        <a:pt x="18" y="24"/>
                      </a:lnTo>
                      <a:lnTo>
                        <a:pt x="12" y="24"/>
                      </a:lnTo>
                      <a:lnTo>
                        <a:pt x="8" y="24"/>
                      </a:lnTo>
                      <a:lnTo>
                        <a:pt x="4" y="20"/>
                      </a:lnTo>
                      <a:lnTo>
                        <a:pt x="0" y="16"/>
                      </a:lnTo>
                      <a:lnTo>
                        <a:pt x="0" y="12"/>
                      </a:lnTo>
                      <a:lnTo>
                        <a:pt x="2" y="6"/>
                      </a:lnTo>
                      <a:lnTo>
                        <a:pt x="4" y="4"/>
                      </a:lnTo>
                      <a:lnTo>
                        <a:pt x="8" y="0"/>
                      </a:lnTo>
                      <a:lnTo>
                        <a:pt x="14" y="0"/>
                      </a:lnTo>
                      <a:lnTo>
                        <a:pt x="18" y="2"/>
                      </a:lnTo>
                      <a:lnTo>
                        <a:pt x="22" y="4"/>
                      </a:lnTo>
                      <a:close/>
                    </a:path>
                  </a:pathLst>
                </a:custGeom>
                <a:solidFill>
                  <a:srgbClr val="FFBF00"/>
                </a:solidFill>
                <a:ln w="9525">
                  <a:noFill/>
                  <a:round/>
                  <a:headEnd/>
                  <a:tailEnd/>
                </a:ln>
              </p:spPr>
              <p:txBody>
                <a:bodyPr/>
                <a:lstStyle/>
                <a:p>
                  <a:endParaRPr lang="zh-TW" altLang="en-US"/>
                </a:p>
              </p:txBody>
            </p:sp>
            <p:sp>
              <p:nvSpPr>
                <p:cNvPr id="25171" name="Freeform 397"/>
                <p:cNvSpPr>
                  <a:spLocks/>
                </p:cNvSpPr>
                <p:nvPr/>
              </p:nvSpPr>
              <p:spPr bwMode="auto">
                <a:xfrm>
                  <a:off x="4478" y="3116"/>
                  <a:ext cx="26" cy="24"/>
                </a:xfrm>
                <a:custGeom>
                  <a:avLst/>
                  <a:gdLst>
                    <a:gd name="T0" fmla="*/ 24 w 26"/>
                    <a:gd name="T1" fmla="*/ 4 h 24"/>
                    <a:gd name="T2" fmla="*/ 24 w 26"/>
                    <a:gd name="T3" fmla="*/ 4 h 24"/>
                    <a:gd name="T4" fmla="*/ 26 w 26"/>
                    <a:gd name="T5" fmla="*/ 8 h 24"/>
                    <a:gd name="T6" fmla="*/ 26 w 26"/>
                    <a:gd name="T7" fmla="*/ 12 h 24"/>
                    <a:gd name="T8" fmla="*/ 26 w 26"/>
                    <a:gd name="T9" fmla="*/ 18 h 24"/>
                    <a:gd name="T10" fmla="*/ 22 w 26"/>
                    <a:gd name="T11" fmla="*/ 22 h 24"/>
                    <a:gd name="T12" fmla="*/ 22 w 26"/>
                    <a:gd name="T13" fmla="*/ 22 h 24"/>
                    <a:gd name="T14" fmla="*/ 18 w 26"/>
                    <a:gd name="T15" fmla="*/ 24 h 24"/>
                    <a:gd name="T16" fmla="*/ 14 w 26"/>
                    <a:gd name="T17" fmla="*/ 24 h 24"/>
                    <a:gd name="T18" fmla="*/ 8 w 26"/>
                    <a:gd name="T19" fmla="*/ 22 h 24"/>
                    <a:gd name="T20" fmla="*/ 4 w 26"/>
                    <a:gd name="T21" fmla="*/ 20 h 24"/>
                    <a:gd name="T22" fmla="*/ 4 w 26"/>
                    <a:gd name="T23" fmla="*/ 20 h 24"/>
                    <a:gd name="T24" fmla="*/ 2 w 26"/>
                    <a:gd name="T25" fmla="*/ 14 h 24"/>
                    <a:gd name="T26" fmla="*/ 0 w 26"/>
                    <a:gd name="T27" fmla="*/ 10 h 24"/>
                    <a:gd name="T28" fmla="*/ 2 w 26"/>
                    <a:gd name="T29" fmla="*/ 6 h 24"/>
                    <a:gd name="T30" fmla="*/ 6 w 26"/>
                    <a:gd name="T31" fmla="*/ 2 h 24"/>
                    <a:gd name="T32" fmla="*/ 6 w 26"/>
                    <a:gd name="T33" fmla="*/ 2 h 24"/>
                    <a:gd name="T34" fmla="*/ 10 w 26"/>
                    <a:gd name="T35" fmla="*/ 0 h 24"/>
                    <a:gd name="T36" fmla="*/ 14 w 26"/>
                    <a:gd name="T37" fmla="*/ 0 h 24"/>
                    <a:gd name="T38" fmla="*/ 20 w 26"/>
                    <a:gd name="T39" fmla="*/ 0 h 24"/>
                    <a:gd name="T40" fmla="*/ 24 w 26"/>
                    <a:gd name="T41" fmla="*/ 4 h 24"/>
                    <a:gd name="T42" fmla="*/ 24 w 26"/>
                    <a:gd name="T43" fmla="*/ 4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4"/>
                    <a:gd name="T68" fmla="*/ 26 w 26"/>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4">
                      <a:moveTo>
                        <a:pt x="24" y="4"/>
                      </a:moveTo>
                      <a:lnTo>
                        <a:pt x="24" y="4"/>
                      </a:lnTo>
                      <a:lnTo>
                        <a:pt x="26" y="8"/>
                      </a:lnTo>
                      <a:lnTo>
                        <a:pt x="26" y="12"/>
                      </a:lnTo>
                      <a:lnTo>
                        <a:pt x="26" y="18"/>
                      </a:lnTo>
                      <a:lnTo>
                        <a:pt x="22" y="22"/>
                      </a:lnTo>
                      <a:lnTo>
                        <a:pt x="18" y="24"/>
                      </a:lnTo>
                      <a:lnTo>
                        <a:pt x="14" y="24"/>
                      </a:lnTo>
                      <a:lnTo>
                        <a:pt x="8" y="22"/>
                      </a:lnTo>
                      <a:lnTo>
                        <a:pt x="4" y="20"/>
                      </a:lnTo>
                      <a:lnTo>
                        <a:pt x="2" y="14"/>
                      </a:lnTo>
                      <a:lnTo>
                        <a:pt x="0" y="10"/>
                      </a:lnTo>
                      <a:lnTo>
                        <a:pt x="2" y="6"/>
                      </a:lnTo>
                      <a:lnTo>
                        <a:pt x="6" y="2"/>
                      </a:lnTo>
                      <a:lnTo>
                        <a:pt x="10" y="0"/>
                      </a:lnTo>
                      <a:lnTo>
                        <a:pt x="14" y="0"/>
                      </a:lnTo>
                      <a:lnTo>
                        <a:pt x="20" y="0"/>
                      </a:lnTo>
                      <a:lnTo>
                        <a:pt x="24" y="4"/>
                      </a:lnTo>
                      <a:close/>
                    </a:path>
                  </a:pathLst>
                </a:custGeom>
                <a:solidFill>
                  <a:srgbClr val="FFBF00"/>
                </a:solidFill>
                <a:ln w="9525">
                  <a:noFill/>
                  <a:round/>
                  <a:headEnd/>
                  <a:tailEnd/>
                </a:ln>
              </p:spPr>
              <p:txBody>
                <a:bodyPr/>
                <a:lstStyle/>
                <a:p>
                  <a:endParaRPr lang="zh-TW" altLang="en-US"/>
                </a:p>
              </p:txBody>
            </p:sp>
            <p:sp>
              <p:nvSpPr>
                <p:cNvPr id="25172" name="Freeform 398"/>
                <p:cNvSpPr>
                  <a:spLocks/>
                </p:cNvSpPr>
                <p:nvPr/>
              </p:nvSpPr>
              <p:spPr bwMode="auto">
                <a:xfrm>
                  <a:off x="4452" y="3100"/>
                  <a:ext cx="26" cy="26"/>
                </a:xfrm>
                <a:custGeom>
                  <a:avLst/>
                  <a:gdLst>
                    <a:gd name="T0" fmla="*/ 22 w 26"/>
                    <a:gd name="T1" fmla="*/ 4 h 26"/>
                    <a:gd name="T2" fmla="*/ 22 w 26"/>
                    <a:gd name="T3" fmla="*/ 4 h 26"/>
                    <a:gd name="T4" fmla="*/ 26 w 26"/>
                    <a:gd name="T5" fmla="*/ 10 h 26"/>
                    <a:gd name="T6" fmla="*/ 26 w 26"/>
                    <a:gd name="T7" fmla="*/ 14 h 26"/>
                    <a:gd name="T8" fmla="*/ 24 w 26"/>
                    <a:gd name="T9" fmla="*/ 18 h 26"/>
                    <a:gd name="T10" fmla="*/ 22 w 26"/>
                    <a:gd name="T11" fmla="*/ 22 h 26"/>
                    <a:gd name="T12" fmla="*/ 22 w 26"/>
                    <a:gd name="T13" fmla="*/ 22 h 26"/>
                    <a:gd name="T14" fmla="*/ 18 w 26"/>
                    <a:gd name="T15" fmla="*/ 24 h 26"/>
                    <a:gd name="T16" fmla="*/ 12 w 26"/>
                    <a:gd name="T17" fmla="*/ 26 h 26"/>
                    <a:gd name="T18" fmla="*/ 8 w 26"/>
                    <a:gd name="T19" fmla="*/ 24 h 26"/>
                    <a:gd name="T20" fmla="*/ 4 w 26"/>
                    <a:gd name="T21" fmla="*/ 20 h 26"/>
                    <a:gd name="T22" fmla="*/ 4 w 26"/>
                    <a:gd name="T23" fmla="*/ 20 h 26"/>
                    <a:gd name="T24" fmla="*/ 2 w 26"/>
                    <a:gd name="T25" fmla="*/ 16 h 26"/>
                    <a:gd name="T26" fmla="*/ 0 w 26"/>
                    <a:gd name="T27" fmla="*/ 12 h 26"/>
                    <a:gd name="T28" fmla="*/ 2 w 26"/>
                    <a:gd name="T29" fmla="*/ 6 h 26"/>
                    <a:gd name="T30" fmla="*/ 4 w 26"/>
                    <a:gd name="T31" fmla="*/ 4 h 26"/>
                    <a:gd name="T32" fmla="*/ 4 w 26"/>
                    <a:gd name="T33" fmla="*/ 4 h 26"/>
                    <a:gd name="T34" fmla="*/ 8 w 26"/>
                    <a:gd name="T35" fmla="*/ 0 h 26"/>
                    <a:gd name="T36" fmla="*/ 14 w 26"/>
                    <a:gd name="T37" fmla="*/ 0 h 26"/>
                    <a:gd name="T38" fmla="*/ 18 w 26"/>
                    <a:gd name="T39" fmla="*/ 2 h 26"/>
                    <a:gd name="T40" fmla="*/ 22 w 26"/>
                    <a:gd name="T41" fmla="*/ 4 h 26"/>
                    <a:gd name="T42" fmla="*/ 22 w 26"/>
                    <a:gd name="T43" fmla="*/ 4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6"/>
                    <a:gd name="T68" fmla="*/ 26 w 26"/>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6">
                      <a:moveTo>
                        <a:pt x="22" y="4"/>
                      </a:moveTo>
                      <a:lnTo>
                        <a:pt x="22" y="4"/>
                      </a:lnTo>
                      <a:lnTo>
                        <a:pt x="26" y="10"/>
                      </a:lnTo>
                      <a:lnTo>
                        <a:pt x="26" y="14"/>
                      </a:lnTo>
                      <a:lnTo>
                        <a:pt x="24" y="18"/>
                      </a:lnTo>
                      <a:lnTo>
                        <a:pt x="22" y="22"/>
                      </a:lnTo>
                      <a:lnTo>
                        <a:pt x="18" y="24"/>
                      </a:lnTo>
                      <a:lnTo>
                        <a:pt x="12" y="26"/>
                      </a:lnTo>
                      <a:lnTo>
                        <a:pt x="8" y="24"/>
                      </a:lnTo>
                      <a:lnTo>
                        <a:pt x="4" y="20"/>
                      </a:lnTo>
                      <a:lnTo>
                        <a:pt x="2" y="16"/>
                      </a:lnTo>
                      <a:lnTo>
                        <a:pt x="0" y="12"/>
                      </a:lnTo>
                      <a:lnTo>
                        <a:pt x="2" y="6"/>
                      </a:lnTo>
                      <a:lnTo>
                        <a:pt x="4" y="4"/>
                      </a:lnTo>
                      <a:lnTo>
                        <a:pt x="8" y="0"/>
                      </a:lnTo>
                      <a:lnTo>
                        <a:pt x="14" y="0"/>
                      </a:lnTo>
                      <a:lnTo>
                        <a:pt x="18" y="2"/>
                      </a:lnTo>
                      <a:lnTo>
                        <a:pt x="22" y="4"/>
                      </a:lnTo>
                      <a:close/>
                    </a:path>
                  </a:pathLst>
                </a:custGeom>
                <a:solidFill>
                  <a:srgbClr val="FFBF00"/>
                </a:solidFill>
                <a:ln w="9525">
                  <a:noFill/>
                  <a:round/>
                  <a:headEnd/>
                  <a:tailEnd/>
                </a:ln>
              </p:spPr>
              <p:txBody>
                <a:bodyPr/>
                <a:lstStyle/>
                <a:p>
                  <a:endParaRPr lang="zh-TW" altLang="en-US"/>
                </a:p>
              </p:txBody>
            </p:sp>
            <p:sp>
              <p:nvSpPr>
                <p:cNvPr id="25173" name="Freeform 399"/>
                <p:cNvSpPr>
                  <a:spLocks/>
                </p:cNvSpPr>
                <p:nvPr/>
              </p:nvSpPr>
              <p:spPr bwMode="auto">
                <a:xfrm>
                  <a:off x="4474" y="3154"/>
                  <a:ext cx="26" cy="24"/>
                </a:xfrm>
                <a:custGeom>
                  <a:avLst/>
                  <a:gdLst>
                    <a:gd name="T0" fmla="*/ 24 w 26"/>
                    <a:gd name="T1" fmla="*/ 4 h 24"/>
                    <a:gd name="T2" fmla="*/ 24 w 26"/>
                    <a:gd name="T3" fmla="*/ 4 h 24"/>
                    <a:gd name="T4" fmla="*/ 26 w 26"/>
                    <a:gd name="T5" fmla="*/ 10 h 24"/>
                    <a:gd name="T6" fmla="*/ 26 w 26"/>
                    <a:gd name="T7" fmla="*/ 14 h 24"/>
                    <a:gd name="T8" fmla="*/ 26 w 26"/>
                    <a:gd name="T9" fmla="*/ 18 h 24"/>
                    <a:gd name="T10" fmla="*/ 22 w 26"/>
                    <a:gd name="T11" fmla="*/ 22 h 24"/>
                    <a:gd name="T12" fmla="*/ 22 w 26"/>
                    <a:gd name="T13" fmla="*/ 22 h 24"/>
                    <a:gd name="T14" fmla="*/ 18 w 26"/>
                    <a:gd name="T15" fmla="*/ 24 h 24"/>
                    <a:gd name="T16" fmla="*/ 14 w 26"/>
                    <a:gd name="T17" fmla="*/ 24 h 24"/>
                    <a:gd name="T18" fmla="*/ 8 w 26"/>
                    <a:gd name="T19" fmla="*/ 24 h 24"/>
                    <a:gd name="T20" fmla="*/ 4 w 26"/>
                    <a:gd name="T21" fmla="*/ 20 h 24"/>
                    <a:gd name="T22" fmla="*/ 4 w 26"/>
                    <a:gd name="T23" fmla="*/ 20 h 24"/>
                    <a:gd name="T24" fmla="*/ 2 w 26"/>
                    <a:gd name="T25" fmla="*/ 16 h 24"/>
                    <a:gd name="T26" fmla="*/ 0 w 26"/>
                    <a:gd name="T27" fmla="*/ 12 h 24"/>
                    <a:gd name="T28" fmla="*/ 2 w 26"/>
                    <a:gd name="T29" fmla="*/ 6 h 24"/>
                    <a:gd name="T30" fmla="*/ 6 w 26"/>
                    <a:gd name="T31" fmla="*/ 4 h 24"/>
                    <a:gd name="T32" fmla="*/ 6 w 26"/>
                    <a:gd name="T33" fmla="*/ 4 h 24"/>
                    <a:gd name="T34" fmla="*/ 10 w 26"/>
                    <a:gd name="T35" fmla="*/ 0 h 24"/>
                    <a:gd name="T36" fmla="*/ 14 w 26"/>
                    <a:gd name="T37" fmla="*/ 0 h 24"/>
                    <a:gd name="T38" fmla="*/ 20 w 26"/>
                    <a:gd name="T39" fmla="*/ 2 h 24"/>
                    <a:gd name="T40" fmla="*/ 24 w 26"/>
                    <a:gd name="T41" fmla="*/ 4 h 24"/>
                    <a:gd name="T42" fmla="*/ 24 w 26"/>
                    <a:gd name="T43" fmla="*/ 4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4"/>
                    <a:gd name="T68" fmla="*/ 26 w 26"/>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4">
                      <a:moveTo>
                        <a:pt x="24" y="4"/>
                      </a:moveTo>
                      <a:lnTo>
                        <a:pt x="24" y="4"/>
                      </a:lnTo>
                      <a:lnTo>
                        <a:pt x="26" y="10"/>
                      </a:lnTo>
                      <a:lnTo>
                        <a:pt x="26" y="14"/>
                      </a:lnTo>
                      <a:lnTo>
                        <a:pt x="26" y="18"/>
                      </a:lnTo>
                      <a:lnTo>
                        <a:pt x="22" y="22"/>
                      </a:lnTo>
                      <a:lnTo>
                        <a:pt x="18" y="24"/>
                      </a:lnTo>
                      <a:lnTo>
                        <a:pt x="14" y="24"/>
                      </a:lnTo>
                      <a:lnTo>
                        <a:pt x="8" y="24"/>
                      </a:lnTo>
                      <a:lnTo>
                        <a:pt x="4" y="20"/>
                      </a:lnTo>
                      <a:lnTo>
                        <a:pt x="2" y="16"/>
                      </a:lnTo>
                      <a:lnTo>
                        <a:pt x="0" y="12"/>
                      </a:lnTo>
                      <a:lnTo>
                        <a:pt x="2" y="6"/>
                      </a:lnTo>
                      <a:lnTo>
                        <a:pt x="6" y="4"/>
                      </a:lnTo>
                      <a:lnTo>
                        <a:pt x="10" y="0"/>
                      </a:lnTo>
                      <a:lnTo>
                        <a:pt x="14" y="0"/>
                      </a:lnTo>
                      <a:lnTo>
                        <a:pt x="20" y="2"/>
                      </a:lnTo>
                      <a:lnTo>
                        <a:pt x="24" y="4"/>
                      </a:lnTo>
                      <a:close/>
                    </a:path>
                  </a:pathLst>
                </a:custGeom>
                <a:solidFill>
                  <a:srgbClr val="FFBF00"/>
                </a:solidFill>
                <a:ln w="9525">
                  <a:noFill/>
                  <a:round/>
                  <a:headEnd/>
                  <a:tailEnd/>
                </a:ln>
              </p:spPr>
              <p:txBody>
                <a:bodyPr/>
                <a:lstStyle/>
                <a:p>
                  <a:endParaRPr lang="zh-TW" altLang="en-US"/>
                </a:p>
              </p:txBody>
            </p:sp>
            <p:sp>
              <p:nvSpPr>
                <p:cNvPr id="25174" name="Freeform 400"/>
                <p:cNvSpPr>
                  <a:spLocks/>
                </p:cNvSpPr>
                <p:nvPr/>
              </p:nvSpPr>
              <p:spPr bwMode="auto">
                <a:xfrm>
                  <a:off x="4500" y="3126"/>
                  <a:ext cx="26" cy="24"/>
                </a:xfrm>
                <a:custGeom>
                  <a:avLst/>
                  <a:gdLst>
                    <a:gd name="T0" fmla="*/ 24 w 26"/>
                    <a:gd name="T1" fmla="*/ 4 h 24"/>
                    <a:gd name="T2" fmla="*/ 24 w 26"/>
                    <a:gd name="T3" fmla="*/ 4 h 24"/>
                    <a:gd name="T4" fmla="*/ 26 w 26"/>
                    <a:gd name="T5" fmla="*/ 8 h 24"/>
                    <a:gd name="T6" fmla="*/ 26 w 26"/>
                    <a:gd name="T7" fmla="*/ 14 h 24"/>
                    <a:gd name="T8" fmla="*/ 26 w 26"/>
                    <a:gd name="T9" fmla="*/ 18 h 24"/>
                    <a:gd name="T10" fmla="*/ 22 w 26"/>
                    <a:gd name="T11" fmla="*/ 22 h 24"/>
                    <a:gd name="T12" fmla="*/ 22 w 26"/>
                    <a:gd name="T13" fmla="*/ 22 h 24"/>
                    <a:gd name="T14" fmla="*/ 18 w 26"/>
                    <a:gd name="T15" fmla="*/ 24 h 24"/>
                    <a:gd name="T16" fmla="*/ 14 w 26"/>
                    <a:gd name="T17" fmla="*/ 24 h 24"/>
                    <a:gd name="T18" fmla="*/ 8 w 26"/>
                    <a:gd name="T19" fmla="*/ 22 h 24"/>
                    <a:gd name="T20" fmla="*/ 4 w 26"/>
                    <a:gd name="T21" fmla="*/ 20 h 24"/>
                    <a:gd name="T22" fmla="*/ 4 w 26"/>
                    <a:gd name="T23" fmla="*/ 20 h 24"/>
                    <a:gd name="T24" fmla="*/ 2 w 26"/>
                    <a:gd name="T25" fmla="*/ 16 h 24"/>
                    <a:gd name="T26" fmla="*/ 0 w 26"/>
                    <a:gd name="T27" fmla="*/ 10 h 24"/>
                    <a:gd name="T28" fmla="*/ 2 w 26"/>
                    <a:gd name="T29" fmla="*/ 6 h 24"/>
                    <a:gd name="T30" fmla="*/ 4 w 26"/>
                    <a:gd name="T31" fmla="*/ 2 h 24"/>
                    <a:gd name="T32" fmla="*/ 4 w 26"/>
                    <a:gd name="T33" fmla="*/ 2 h 24"/>
                    <a:gd name="T34" fmla="*/ 10 w 26"/>
                    <a:gd name="T35" fmla="*/ 0 h 24"/>
                    <a:gd name="T36" fmla="*/ 14 w 26"/>
                    <a:gd name="T37" fmla="*/ 0 h 24"/>
                    <a:gd name="T38" fmla="*/ 20 w 26"/>
                    <a:gd name="T39" fmla="*/ 2 h 24"/>
                    <a:gd name="T40" fmla="*/ 24 w 26"/>
                    <a:gd name="T41" fmla="*/ 4 h 24"/>
                    <a:gd name="T42" fmla="*/ 24 w 26"/>
                    <a:gd name="T43" fmla="*/ 4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4"/>
                    <a:gd name="T68" fmla="*/ 26 w 26"/>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4">
                      <a:moveTo>
                        <a:pt x="24" y="4"/>
                      </a:moveTo>
                      <a:lnTo>
                        <a:pt x="24" y="4"/>
                      </a:lnTo>
                      <a:lnTo>
                        <a:pt x="26" y="8"/>
                      </a:lnTo>
                      <a:lnTo>
                        <a:pt x="26" y="14"/>
                      </a:lnTo>
                      <a:lnTo>
                        <a:pt x="26" y="18"/>
                      </a:lnTo>
                      <a:lnTo>
                        <a:pt x="22" y="22"/>
                      </a:lnTo>
                      <a:lnTo>
                        <a:pt x="18" y="24"/>
                      </a:lnTo>
                      <a:lnTo>
                        <a:pt x="14" y="24"/>
                      </a:lnTo>
                      <a:lnTo>
                        <a:pt x="8" y="22"/>
                      </a:lnTo>
                      <a:lnTo>
                        <a:pt x="4" y="20"/>
                      </a:lnTo>
                      <a:lnTo>
                        <a:pt x="2" y="16"/>
                      </a:lnTo>
                      <a:lnTo>
                        <a:pt x="0" y="10"/>
                      </a:lnTo>
                      <a:lnTo>
                        <a:pt x="2" y="6"/>
                      </a:lnTo>
                      <a:lnTo>
                        <a:pt x="4" y="2"/>
                      </a:lnTo>
                      <a:lnTo>
                        <a:pt x="10" y="0"/>
                      </a:lnTo>
                      <a:lnTo>
                        <a:pt x="14" y="0"/>
                      </a:lnTo>
                      <a:lnTo>
                        <a:pt x="20" y="2"/>
                      </a:lnTo>
                      <a:lnTo>
                        <a:pt x="24" y="4"/>
                      </a:lnTo>
                      <a:close/>
                    </a:path>
                  </a:pathLst>
                </a:custGeom>
                <a:solidFill>
                  <a:srgbClr val="FFBF00"/>
                </a:solidFill>
                <a:ln w="9525">
                  <a:noFill/>
                  <a:round/>
                  <a:headEnd/>
                  <a:tailEnd/>
                </a:ln>
              </p:spPr>
              <p:txBody>
                <a:bodyPr/>
                <a:lstStyle/>
                <a:p>
                  <a:endParaRPr lang="zh-TW" altLang="en-US"/>
                </a:p>
              </p:txBody>
            </p:sp>
            <p:sp>
              <p:nvSpPr>
                <p:cNvPr id="25175" name="Freeform 401"/>
                <p:cNvSpPr>
                  <a:spLocks/>
                </p:cNvSpPr>
                <p:nvPr/>
              </p:nvSpPr>
              <p:spPr bwMode="auto">
                <a:xfrm>
                  <a:off x="4522" y="3154"/>
                  <a:ext cx="26" cy="24"/>
                </a:xfrm>
                <a:custGeom>
                  <a:avLst/>
                  <a:gdLst>
                    <a:gd name="T0" fmla="*/ 22 w 26"/>
                    <a:gd name="T1" fmla="*/ 4 h 24"/>
                    <a:gd name="T2" fmla="*/ 22 w 26"/>
                    <a:gd name="T3" fmla="*/ 4 h 24"/>
                    <a:gd name="T4" fmla="*/ 26 w 26"/>
                    <a:gd name="T5" fmla="*/ 10 h 24"/>
                    <a:gd name="T6" fmla="*/ 26 w 26"/>
                    <a:gd name="T7" fmla="*/ 14 h 24"/>
                    <a:gd name="T8" fmla="*/ 24 w 26"/>
                    <a:gd name="T9" fmla="*/ 18 h 24"/>
                    <a:gd name="T10" fmla="*/ 22 w 26"/>
                    <a:gd name="T11" fmla="*/ 22 h 24"/>
                    <a:gd name="T12" fmla="*/ 22 w 26"/>
                    <a:gd name="T13" fmla="*/ 22 h 24"/>
                    <a:gd name="T14" fmla="*/ 18 w 26"/>
                    <a:gd name="T15" fmla="*/ 24 h 24"/>
                    <a:gd name="T16" fmla="*/ 12 w 26"/>
                    <a:gd name="T17" fmla="*/ 24 h 24"/>
                    <a:gd name="T18" fmla="*/ 8 w 26"/>
                    <a:gd name="T19" fmla="*/ 24 h 24"/>
                    <a:gd name="T20" fmla="*/ 4 w 26"/>
                    <a:gd name="T21" fmla="*/ 20 h 24"/>
                    <a:gd name="T22" fmla="*/ 4 w 26"/>
                    <a:gd name="T23" fmla="*/ 20 h 24"/>
                    <a:gd name="T24" fmla="*/ 0 w 26"/>
                    <a:gd name="T25" fmla="*/ 16 h 24"/>
                    <a:gd name="T26" fmla="*/ 0 w 26"/>
                    <a:gd name="T27" fmla="*/ 12 h 24"/>
                    <a:gd name="T28" fmla="*/ 2 w 26"/>
                    <a:gd name="T29" fmla="*/ 6 h 24"/>
                    <a:gd name="T30" fmla="*/ 4 w 26"/>
                    <a:gd name="T31" fmla="*/ 4 h 24"/>
                    <a:gd name="T32" fmla="*/ 4 w 26"/>
                    <a:gd name="T33" fmla="*/ 4 h 24"/>
                    <a:gd name="T34" fmla="*/ 8 w 26"/>
                    <a:gd name="T35" fmla="*/ 0 h 24"/>
                    <a:gd name="T36" fmla="*/ 14 w 26"/>
                    <a:gd name="T37" fmla="*/ 0 h 24"/>
                    <a:gd name="T38" fmla="*/ 18 w 26"/>
                    <a:gd name="T39" fmla="*/ 2 h 24"/>
                    <a:gd name="T40" fmla="*/ 22 w 26"/>
                    <a:gd name="T41" fmla="*/ 4 h 24"/>
                    <a:gd name="T42" fmla="*/ 22 w 26"/>
                    <a:gd name="T43" fmla="*/ 4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4"/>
                    <a:gd name="T68" fmla="*/ 26 w 26"/>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4">
                      <a:moveTo>
                        <a:pt x="22" y="4"/>
                      </a:moveTo>
                      <a:lnTo>
                        <a:pt x="22" y="4"/>
                      </a:lnTo>
                      <a:lnTo>
                        <a:pt x="26" y="10"/>
                      </a:lnTo>
                      <a:lnTo>
                        <a:pt x="26" y="14"/>
                      </a:lnTo>
                      <a:lnTo>
                        <a:pt x="24" y="18"/>
                      </a:lnTo>
                      <a:lnTo>
                        <a:pt x="22" y="22"/>
                      </a:lnTo>
                      <a:lnTo>
                        <a:pt x="18" y="24"/>
                      </a:lnTo>
                      <a:lnTo>
                        <a:pt x="12" y="24"/>
                      </a:lnTo>
                      <a:lnTo>
                        <a:pt x="8" y="24"/>
                      </a:lnTo>
                      <a:lnTo>
                        <a:pt x="4" y="20"/>
                      </a:lnTo>
                      <a:lnTo>
                        <a:pt x="0" y="16"/>
                      </a:lnTo>
                      <a:lnTo>
                        <a:pt x="0" y="12"/>
                      </a:lnTo>
                      <a:lnTo>
                        <a:pt x="2" y="6"/>
                      </a:lnTo>
                      <a:lnTo>
                        <a:pt x="4" y="4"/>
                      </a:lnTo>
                      <a:lnTo>
                        <a:pt x="8" y="0"/>
                      </a:lnTo>
                      <a:lnTo>
                        <a:pt x="14" y="0"/>
                      </a:lnTo>
                      <a:lnTo>
                        <a:pt x="18" y="2"/>
                      </a:lnTo>
                      <a:lnTo>
                        <a:pt x="22" y="4"/>
                      </a:lnTo>
                      <a:close/>
                    </a:path>
                  </a:pathLst>
                </a:custGeom>
                <a:solidFill>
                  <a:srgbClr val="FFA300"/>
                </a:solidFill>
                <a:ln w="9525">
                  <a:noFill/>
                  <a:round/>
                  <a:headEnd/>
                  <a:tailEnd/>
                </a:ln>
              </p:spPr>
              <p:txBody>
                <a:bodyPr/>
                <a:lstStyle/>
                <a:p>
                  <a:endParaRPr lang="zh-TW" altLang="en-US"/>
                </a:p>
              </p:txBody>
            </p:sp>
            <p:sp>
              <p:nvSpPr>
                <p:cNvPr id="25176" name="Freeform 402"/>
                <p:cNvSpPr>
                  <a:spLocks/>
                </p:cNvSpPr>
                <p:nvPr/>
              </p:nvSpPr>
              <p:spPr bwMode="auto">
                <a:xfrm>
                  <a:off x="4482" y="3194"/>
                  <a:ext cx="26" cy="24"/>
                </a:xfrm>
                <a:custGeom>
                  <a:avLst/>
                  <a:gdLst>
                    <a:gd name="T0" fmla="*/ 22 w 26"/>
                    <a:gd name="T1" fmla="*/ 4 h 24"/>
                    <a:gd name="T2" fmla="*/ 22 w 26"/>
                    <a:gd name="T3" fmla="*/ 4 h 24"/>
                    <a:gd name="T4" fmla="*/ 24 w 26"/>
                    <a:gd name="T5" fmla="*/ 10 h 24"/>
                    <a:gd name="T6" fmla="*/ 26 w 26"/>
                    <a:gd name="T7" fmla="*/ 14 h 24"/>
                    <a:gd name="T8" fmla="*/ 24 w 26"/>
                    <a:gd name="T9" fmla="*/ 18 h 24"/>
                    <a:gd name="T10" fmla="*/ 20 w 26"/>
                    <a:gd name="T11" fmla="*/ 22 h 24"/>
                    <a:gd name="T12" fmla="*/ 20 w 26"/>
                    <a:gd name="T13" fmla="*/ 22 h 24"/>
                    <a:gd name="T14" fmla="*/ 16 w 26"/>
                    <a:gd name="T15" fmla="*/ 24 h 24"/>
                    <a:gd name="T16" fmla="*/ 12 w 26"/>
                    <a:gd name="T17" fmla="*/ 24 h 24"/>
                    <a:gd name="T18" fmla="*/ 8 w 26"/>
                    <a:gd name="T19" fmla="*/ 24 h 24"/>
                    <a:gd name="T20" fmla="*/ 2 w 26"/>
                    <a:gd name="T21" fmla="*/ 20 h 24"/>
                    <a:gd name="T22" fmla="*/ 2 w 26"/>
                    <a:gd name="T23" fmla="*/ 20 h 24"/>
                    <a:gd name="T24" fmla="*/ 0 w 26"/>
                    <a:gd name="T25" fmla="*/ 16 h 24"/>
                    <a:gd name="T26" fmla="*/ 0 w 26"/>
                    <a:gd name="T27" fmla="*/ 12 h 24"/>
                    <a:gd name="T28" fmla="*/ 0 w 26"/>
                    <a:gd name="T29" fmla="*/ 6 h 24"/>
                    <a:gd name="T30" fmla="*/ 4 w 26"/>
                    <a:gd name="T31" fmla="*/ 2 h 24"/>
                    <a:gd name="T32" fmla="*/ 4 w 26"/>
                    <a:gd name="T33" fmla="*/ 2 h 24"/>
                    <a:gd name="T34" fmla="*/ 8 w 26"/>
                    <a:gd name="T35" fmla="*/ 0 h 24"/>
                    <a:gd name="T36" fmla="*/ 14 w 26"/>
                    <a:gd name="T37" fmla="*/ 0 h 24"/>
                    <a:gd name="T38" fmla="*/ 18 w 26"/>
                    <a:gd name="T39" fmla="*/ 2 h 24"/>
                    <a:gd name="T40" fmla="*/ 22 w 26"/>
                    <a:gd name="T41" fmla="*/ 4 h 24"/>
                    <a:gd name="T42" fmla="*/ 22 w 26"/>
                    <a:gd name="T43" fmla="*/ 4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4"/>
                    <a:gd name="T68" fmla="*/ 26 w 26"/>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4">
                      <a:moveTo>
                        <a:pt x="22" y="4"/>
                      </a:moveTo>
                      <a:lnTo>
                        <a:pt x="22" y="4"/>
                      </a:lnTo>
                      <a:lnTo>
                        <a:pt x="24" y="10"/>
                      </a:lnTo>
                      <a:lnTo>
                        <a:pt x="26" y="14"/>
                      </a:lnTo>
                      <a:lnTo>
                        <a:pt x="24" y="18"/>
                      </a:lnTo>
                      <a:lnTo>
                        <a:pt x="20" y="22"/>
                      </a:lnTo>
                      <a:lnTo>
                        <a:pt x="16" y="24"/>
                      </a:lnTo>
                      <a:lnTo>
                        <a:pt x="12" y="24"/>
                      </a:lnTo>
                      <a:lnTo>
                        <a:pt x="8" y="24"/>
                      </a:lnTo>
                      <a:lnTo>
                        <a:pt x="2" y="20"/>
                      </a:lnTo>
                      <a:lnTo>
                        <a:pt x="0" y="16"/>
                      </a:lnTo>
                      <a:lnTo>
                        <a:pt x="0" y="12"/>
                      </a:lnTo>
                      <a:lnTo>
                        <a:pt x="0" y="6"/>
                      </a:lnTo>
                      <a:lnTo>
                        <a:pt x="4" y="2"/>
                      </a:lnTo>
                      <a:lnTo>
                        <a:pt x="8" y="0"/>
                      </a:lnTo>
                      <a:lnTo>
                        <a:pt x="14" y="0"/>
                      </a:lnTo>
                      <a:lnTo>
                        <a:pt x="18" y="2"/>
                      </a:lnTo>
                      <a:lnTo>
                        <a:pt x="22" y="4"/>
                      </a:lnTo>
                      <a:close/>
                    </a:path>
                  </a:pathLst>
                </a:custGeom>
                <a:solidFill>
                  <a:srgbClr val="FFBF00"/>
                </a:solidFill>
                <a:ln w="9525">
                  <a:noFill/>
                  <a:round/>
                  <a:headEnd/>
                  <a:tailEnd/>
                </a:ln>
              </p:spPr>
              <p:txBody>
                <a:bodyPr/>
                <a:lstStyle/>
                <a:p>
                  <a:endParaRPr lang="zh-TW" altLang="en-US"/>
                </a:p>
              </p:txBody>
            </p:sp>
            <p:sp>
              <p:nvSpPr>
                <p:cNvPr id="25177" name="Freeform 403"/>
                <p:cNvSpPr>
                  <a:spLocks/>
                </p:cNvSpPr>
                <p:nvPr/>
              </p:nvSpPr>
              <p:spPr bwMode="auto">
                <a:xfrm>
                  <a:off x="4488" y="3240"/>
                  <a:ext cx="26" cy="26"/>
                </a:xfrm>
                <a:custGeom>
                  <a:avLst/>
                  <a:gdLst>
                    <a:gd name="T0" fmla="*/ 24 w 26"/>
                    <a:gd name="T1" fmla="*/ 6 h 26"/>
                    <a:gd name="T2" fmla="*/ 24 w 26"/>
                    <a:gd name="T3" fmla="*/ 6 h 26"/>
                    <a:gd name="T4" fmla="*/ 26 w 26"/>
                    <a:gd name="T5" fmla="*/ 10 h 26"/>
                    <a:gd name="T6" fmla="*/ 26 w 26"/>
                    <a:gd name="T7" fmla="*/ 14 h 26"/>
                    <a:gd name="T8" fmla="*/ 26 w 26"/>
                    <a:gd name="T9" fmla="*/ 18 h 26"/>
                    <a:gd name="T10" fmla="*/ 22 w 26"/>
                    <a:gd name="T11" fmla="*/ 22 h 26"/>
                    <a:gd name="T12" fmla="*/ 22 w 26"/>
                    <a:gd name="T13" fmla="*/ 22 h 26"/>
                    <a:gd name="T14" fmla="*/ 18 w 26"/>
                    <a:gd name="T15" fmla="*/ 26 h 26"/>
                    <a:gd name="T16" fmla="*/ 14 w 26"/>
                    <a:gd name="T17" fmla="*/ 26 h 26"/>
                    <a:gd name="T18" fmla="*/ 8 w 26"/>
                    <a:gd name="T19" fmla="*/ 24 h 26"/>
                    <a:gd name="T20" fmla="*/ 4 w 26"/>
                    <a:gd name="T21" fmla="*/ 20 h 26"/>
                    <a:gd name="T22" fmla="*/ 4 w 26"/>
                    <a:gd name="T23" fmla="*/ 20 h 26"/>
                    <a:gd name="T24" fmla="*/ 2 w 26"/>
                    <a:gd name="T25" fmla="*/ 16 h 26"/>
                    <a:gd name="T26" fmla="*/ 0 w 26"/>
                    <a:gd name="T27" fmla="*/ 12 h 26"/>
                    <a:gd name="T28" fmla="*/ 2 w 26"/>
                    <a:gd name="T29" fmla="*/ 8 h 26"/>
                    <a:gd name="T30" fmla="*/ 6 w 26"/>
                    <a:gd name="T31" fmla="*/ 4 h 26"/>
                    <a:gd name="T32" fmla="*/ 6 w 26"/>
                    <a:gd name="T33" fmla="*/ 4 h 26"/>
                    <a:gd name="T34" fmla="*/ 10 w 26"/>
                    <a:gd name="T35" fmla="*/ 2 h 26"/>
                    <a:gd name="T36" fmla="*/ 14 w 26"/>
                    <a:gd name="T37" fmla="*/ 0 h 26"/>
                    <a:gd name="T38" fmla="*/ 20 w 26"/>
                    <a:gd name="T39" fmla="*/ 2 h 26"/>
                    <a:gd name="T40" fmla="*/ 24 w 26"/>
                    <a:gd name="T41" fmla="*/ 6 h 26"/>
                    <a:gd name="T42" fmla="*/ 24 w 26"/>
                    <a:gd name="T43" fmla="*/ 6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6"/>
                    <a:gd name="T68" fmla="*/ 26 w 26"/>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6">
                      <a:moveTo>
                        <a:pt x="24" y="6"/>
                      </a:moveTo>
                      <a:lnTo>
                        <a:pt x="24" y="6"/>
                      </a:lnTo>
                      <a:lnTo>
                        <a:pt x="26" y="10"/>
                      </a:lnTo>
                      <a:lnTo>
                        <a:pt x="26" y="14"/>
                      </a:lnTo>
                      <a:lnTo>
                        <a:pt x="26" y="18"/>
                      </a:lnTo>
                      <a:lnTo>
                        <a:pt x="22" y="22"/>
                      </a:lnTo>
                      <a:lnTo>
                        <a:pt x="18" y="26"/>
                      </a:lnTo>
                      <a:lnTo>
                        <a:pt x="14" y="26"/>
                      </a:lnTo>
                      <a:lnTo>
                        <a:pt x="8" y="24"/>
                      </a:lnTo>
                      <a:lnTo>
                        <a:pt x="4" y="20"/>
                      </a:lnTo>
                      <a:lnTo>
                        <a:pt x="2" y="16"/>
                      </a:lnTo>
                      <a:lnTo>
                        <a:pt x="0" y="12"/>
                      </a:lnTo>
                      <a:lnTo>
                        <a:pt x="2" y="8"/>
                      </a:lnTo>
                      <a:lnTo>
                        <a:pt x="6" y="4"/>
                      </a:lnTo>
                      <a:lnTo>
                        <a:pt x="10" y="2"/>
                      </a:lnTo>
                      <a:lnTo>
                        <a:pt x="14" y="0"/>
                      </a:lnTo>
                      <a:lnTo>
                        <a:pt x="20" y="2"/>
                      </a:lnTo>
                      <a:lnTo>
                        <a:pt x="24" y="6"/>
                      </a:lnTo>
                      <a:close/>
                    </a:path>
                  </a:pathLst>
                </a:custGeom>
                <a:solidFill>
                  <a:srgbClr val="FFBF00"/>
                </a:solidFill>
                <a:ln w="9525">
                  <a:noFill/>
                  <a:round/>
                  <a:headEnd/>
                  <a:tailEnd/>
                </a:ln>
              </p:spPr>
              <p:txBody>
                <a:bodyPr/>
                <a:lstStyle/>
                <a:p>
                  <a:endParaRPr lang="zh-TW" altLang="en-US"/>
                </a:p>
              </p:txBody>
            </p:sp>
            <p:sp>
              <p:nvSpPr>
                <p:cNvPr id="25178" name="Freeform 404"/>
                <p:cNvSpPr>
                  <a:spLocks/>
                </p:cNvSpPr>
                <p:nvPr/>
              </p:nvSpPr>
              <p:spPr bwMode="auto">
                <a:xfrm>
                  <a:off x="4564" y="3256"/>
                  <a:ext cx="24" cy="26"/>
                </a:xfrm>
                <a:custGeom>
                  <a:avLst/>
                  <a:gdLst>
                    <a:gd name="T0" fmla="*/ 22 w 24"/>
                    <a:gd name="T1" fmla="*/ 6 h 26"/>
                    <a:gd name="T2" fmla="*/ 22 w 24"/>
                    <a:gd name="T3" fmla="*/ 6 h 26"/>
                    <a:gd name="T4" fmla="*/ 24 w 24"/>
                    <a:gd name="T5" fmla="*/ 10 h 26"/>
                    <a:gd name="T6" fmla="*/ 24 w 24"/>
                    <a:gd name="T7" fmla="*/ 14 h 26"/>
                    <a:gd name="T8" fmla="*/ 24 w 24"/>
                    <a:gd name="T9" fmla="*/ 18 h 26"/>
                    <a:gd name="T10" fmla="*/ 20 w 24"/>
                    <a:gd name="T11" fmla="*/ 22 h 26"/>
                    <a:gd name="T12" fmla="*/ 20 w 24"/>
                    <a:gd name="T13" fmla="*/ 22 h 26"/>
                    <a:gd name="T14" fmla="*/ 16 w 24"/>
                    <a:gd name="T15" fmla="*/ 24 h 26"/>
                    <a:gd name="T16" fmla="*/ 12 w 24"/>
                    <a:gd name="T17" fmla="*/ 26 h 26"/>
                    <a:gd name="T18" fmla="*/ 6 w 24"/>
                    <a:gd name="T19" fmla="*/ 24 h 26"/>
                    <a:gd name="T20" fmla="*/ 2 w 24"/>
                    <a:gd name="T21" fmla="*/ 20 h 26"/>
                    <a:gd name="T22" fmla="*/ 2 w 24"/>
                    <a:gd name="T23" fmla="*/ 20 h 26"/>
                    <a:gd name="T24" fmla="*/ 0 w 24"/>
                    <a:gd name="T25" fmla="*/ 16 h 26"/>
                    <a:gd name="T26" fmla="*/ 0 w 24"/>
                    <a:gd name="T27" fmla="*/ 12 h 26"/>
                    <a:gd name="T28" fmla="*/ 0 w 24"/>
                    <a:gd name="T29" fmla="*/ 8 h 26"/>
                    <a:gd name="T30" fmla="*/ 4 w 24"/>
                    <a:gd name="T31" fmla="*/ 4 h 26"/>
                    <a:gd name="T32" fmla="*/ 4 w 24"/>
                    <a:gd name="T33" fmla="*/ 4 h 26"/>
                    <a:gd name="T34" fmla="*/ 8 w 24"/>
                    <a:gd name="T35" fmla="*/ 2 h 26"/>
                    <a:gd name="T36" fmla="*/ 12 w 24"/>
                    <a:gd name="T37" fmla="*/ 0 h 26"/>
                    <a:gd name="T38" fmla="*/ 18 w 24"/>
                    <a:gd name="T39" fmla="*/ 2 h 26"/>
                    <a:gd name="T40" fmla="*/ 22 w 24"/>
                    <a:gd name="T41" fmla="*/ 6 h 26"/>
                    <a:gd name="T42" fmla="*/ 22 w 24"/>
                    <a:gd name="T43" fmla="*/ 6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
                    <a:gd name="T67" fmla="*/ 0 h 26"/>
                    <a:gd name="T68" fmla="*/ 24 w 24"/>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 h="26">
                      <a:moveTo>
                        <a:pt x="22" y="6"/>
                      </a:moveTo>
                      <a:lnTo>
                        <a:pt x="22" y="6"/>
                      </a:lnTo>
                      <a:lnTo>
                        <a:pt x="24" y="10"/>
                      </a:lnTo>
                      <a:lnTo>
                        <a:pt x="24" y="14"/>
                      </a:lnTo>
                      <a:lnTo>
                        <a:pt x="24" y="18"/>
                      </a:lnTo>
                      <a:lnTo>
                        <a:pt x="20" y="22"/>
                      </a:lnTo>
                      <a:lnTo>
                        <a:pt x="16" y="24"/>
                      </a:lnTo>
                      <a:lnTo>
                        <a:pt x="12" y="26"/>
                      </a:lnTo>
                      <a:lnTo>
                        <a:pt x="6" y="24"/>
                      </a:lnTo>
                      <a:lnTo>
                        <a:pt x="2" y="20"/>
                      </a:lnTo>
                      <a:lnTo>
                        <a:pt x="0" y="16"/>
                      </a:lnTo>
                      <a:lnTo>
                        <a:pt x="0" y="12"/>
                      </a:lnTo>
                      <a:lnTo>
                        <a:pt x="0" y="8"/>
                      </a:lnTo>
                      <a:lnTo>
                        <a:pt x="4" y="4"/>
                      </a:lnTo>
                      <a:lnTo>
                        <a:pt x="8" y="2"/>
                      </a:lnTo>
                      <a:lnTo>
                        <a:pt x="12" y="0"/>
                      </a:lnTo>
                      <a:lnTo>
                        <a:pt x="18" y="2"/>
                      </a:lnTo>
                      <a:lnTo>
                        <a:pt x="22" y="6"/>
                      </a:lnTo>
                      <a:close/>
                    </a:path>
                  </a:pathLst>
                </a:custGeom>
                <a:solidFill>
                  <a:srgbClr val="FFBF00"/>
                </a:solidFill>
                <a:ln w="9525">
                  <a:noFill/>
                  <a:round/>
                  <a:headEnd/>
                  <a:tailEnd/>
                </a:ln>
              </p:spPr>
              <p:txBody>
                <a:bodyPr/>
                <a:lstStyle/>
                <a:p>
                  <a:endParaRPr lang="zh-TW" altLang="en-US"/>
                </a:p>
              </p:txBody>
            </p:sp>
            <p:sp>
              <p:nvSpPr>
                <p:cNvPr id="25179" name="Freeform 405"/>
                <p:cNvSpPr>
                  <a:spLocks/>
                </p:cNvSpPr>
                <p:nvPr/>
              </p:nvSpPr>
              <p:spPr bwMode="auto">
                <a:xfrm>
                  <a:off x="4576" y="3286"/>
                  <a:ext cx="26" cy="26"/>
                </a:xfrm>
                <a:custGeom>
                  <a:avLst/>
                  <a:gdLst>
                    <a:gd name="T0" fmla="*/ 24 w 26"/>
                    <a:gd name="T1" fmla="*/ 6 h 26"/>
                    <a:gd name="T2" fmla="*/ 24 w 26"/>
                    <a:gd name="T3" fmla="*/ 6 h 26"/>
                    <a:gd name="T4" fmla="*/ 26 w 26"/>
                    <a:gd name="T5" fmla="*/ 10 h 26"/>
                    <a:gd name="T6" fmla="*/ 26 w 26"/>
                    <a:gd name="T7" fmla="*/ 14 h 26"/>
                    <a:gd name="T8" fmla="*/ 26 w 26"/>
                    <a:gd name="T9" fmla="*/ 18 h 26"/>
                    <a:gd name="T10" fmla="*/ 22 w 26"/>
                    <a:gd name="T11" fmla="*/ 22 h 26"/>
                    <a:gd name="T12" fmla="*/ 22 w 26"/>
                    <a:gd name="T13" fmla="*/ 22 h 26"/>
                    <a:gd name="T14" fmla="*/ 18 w 26"/>
                    <a:gd name="T15" fmla="*/ 24 h 26"/>
                    <a:gd name="T16" fmla="*/ 14 w 26"/>
                    <a:gd name="T17" fmla="*/ 26 h 26"/>
                    <a:gd name="T18" fmla="*/ 8 w 26"/>
                    <a:gd name="T19" fmla="*/ 24 h 26"/>
                    <a:gd name="T20" fmla="*/ 4 w 26"/>
                    <a:gd name="T21" fmla="*/ 20 h 26"/>
                    <a:gd name="T22" fmla="*/ 4 w 26"/>
                    <a:gd name="T23" fmla="*/ 20 h 26"/>
                    <a:gd name="T24" fmla="*/ 2 w 26"/>
                    <a:gd name="T25" fmla="*/ 16 h 26"/>
                    <a:gd name="T26" fmla="*/ 0 w 26"/>
                    <a:gd name="T27" fmla="*/ 12 h 26"/>
                    <a:gd name="T28" fmla="*/ 2 w 26"/>
                    <a:gd name="T29" fmla="*/ 8 h 26"/>
                    <a:gd name="T30" fmla="*/ 6 w 26"/>
                    <a:gd name="T31" fmla="*/ 4 h 26"/>
                    <a:gd name="T32" fmla="*/ 6 w 26"/>
                    <a:gd name="T33" fmla="*/ 4 h 26"/>
                    <a:gd name="T34" fmla="*/ 10 w 26"/>
                    <a:gd name="T35" fmla="*/ 2 h 26"/>
                    <a:gd name="T36" fmla="*/ 14 w 26"/>
                    <a:gd name="T37" fmla="*/ 0 h 26"/>
                    <a:gd name="T38" fmla="*/ 20 w 26"/>
                    <a:gd name="T39" fmla="*/ 2 h 26"/>
                    <a:gd name="T40" fmla="*/ 24 w 26"/>
                    <a:gd name="T41" fmla="*/ 6 h 26"/>
                    <a:gd name="T42" fmla="*/ 24 w 26"/>
                    <a:gd name="T43" fmla="*/ 6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6"/>
                    <a:gd name="T68" fmla="*/ 26 w 26"/>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6">
                      <a:moveTo>
                        <a:pt x="24" y="6"/>
                      </a:moveTo>
                      <a:lnTo>
                        <a:pt x="24" y="6"/>
                      </a:lnTo>
                      <a:lnTo>
                        <a:pt x="26" y="10"/>
                      </a:lnTo>
                      <a:lnTo>
                        <a:pt x="26" y="14"/>
                      </a:lnTo>
                      <a:lnTo>
                        <a:pt x="26" y="18"/>
                      </a:lnTo>
                      <a:lnTo>
                        <a:pt x="22" y="22"/>
                      </a:lnTo>
                      <a:lnTo>
                        <a:pt x="18" y="24"/>
                      </a:lnTo>
                      <a:lnTo>
                        <a:pt x="14" y="26"/>
                      </a:lnTo>
                      <a:lnTo>
                        <a:pt x="8" y="24"/>
                      </a:lnTo>
                      <a:lnTo>
                        <a:pt x="4" y="20"/>
                      </a:lnTo>
                      <a:lnTo>
                        <a:pt x="2" y="16"/>
                      </a:lnTo>
                      <a:lnTo>
                        <a:pt x="0" y="12"/>
                      </a:lnTo>
                      <a:lnTo>
                        <a:pt x="2" y="8"/>
                      </a:lnTo>
                      <a:lnTo>
                        <a:pt x="6" y="4"/>
                      </a:lnTo>
                      <a:lnTo>
                        <a:pt x="10" y="2"/>
                      </a:lnTo>
                      <a:lnTo>
                        <a:pt x="14" y="0"/>
                      </a:lnTo>
                      <a:lnTo>
                        <a:pt x="20" y="2"/>
                      </a:lnTo>
                      <a:lnTo>
                        <a:pt x="24" y="6"/>
                      </a:lnTo>
                      <a:close/>
                    </a:path>
                  </a:pathLst>
                </a:custGeom>
                <a:solidFill>
                  <a:srgbClr val="FFBF00"/>
                </a:solidFill>
                <a:ln w="9525">
                  <a:noFill/>
                  <a:round/>
                  <a:headEnd/>
                  <a:tailEnd/>
                </a:ln>
              </p:spPr>
              <p:txBody>
                <a:bodyPr/>
                <a:lstStyle/>
                <a:p>
                  <a:endParaRPr lang="zh-TW" altLang="en-US"/>
                </a:p>
              </p:txBody>
            </p:sp>
            <p:sp>
              <p:nvSpPr>
                <p:cNvPr id="25180" name="Freeform 406"/>
                <p:cNvSpPr>
                  <a:spLocks/>
                </p:cNvSpPr>
                <p:nvPr/>
              </p:nvSpPr>
              <p:spPr bwMode="auto">
                <a:xfrm>
                  <a:off x="4718" y="3000"/>
                  <a:ext cx="28" cy="32"/>
                </a:xfrm>
                <a:custGeom>
                  <a:avLst/>
                  <a:gdLst>
                    <a:gd name="T0" fmla="*/ 24 w 28"/>
                    <a:gd name="T1" fmla="*/ 6 h 32"/>
                    <a:gd name="T2" fmla="*/ 24 w 28"/>
                    <a:gd name="T3" fmla="*/ 6 h 32"/>
                    <a:gd name="T4" fmla="*/ 28 w 28"/>
                    <a:gd name="T5" fmla="*/ 12 h 32"/>
                    <a:gd name="T6" fmla="*/ 28 w 28"/>
                    <a:gd name="T7" fmla="*/ 18 h 32"/>
                    <a:gd name="T8" fmla="*/ 28 w 28"/>
                    <a:gd name="T9" fmla="*/ 24 h 32"/>
                    <a:gd name="T10" fmla="*/ 24 w 28"/>
                    <a:gd name="T11" fmla="*/ 28 h 32"/>
                    <a:gd name="T12" fmla="*/ 24 w 28"/>
                    <a:gd name="T13" fmla="*/ 28 h 32"/>
                    <a:gd name="T14" fmla="*/ 18 w 28"/>
                    <a:gd name="T15" fmla="*/ 30 h 32"/>
                    <a:gd name="T16" fmla="*/ 14 w 28"/>
                    <a:gd name="T17" fmla="*/ 32 h 32"/>
                    <a:gd name="T18" fmla="*/ 8 w 28"/>
                    <a:gd name="T19" fmla="*/ 30 h 32"/>
                    <a:gd name="T20" fmla="*/ 2 w 28"/>
                    <a:gd name="T21" fmla="*/ 26 h 32"/>
                    <a:gd name="T22" fmla="*/ 2 w 28"/>
                    <a:gd name="T23" fmla="*/ 26 h 32"/>
                    <a:gd name="T24" fmla="*/ 0 w 28"/>
                    <a:gd name="T25" fmla="*/ 20 h 32"/>
                    <a:gd name="T26" fmla="*/ 0 w 28"/>
                    <a:gd name="T27" fmla="*/ 14 h 32"/>
                    <a:gd name="T28" fmla="*/ 0 w 28"/>
                    <a:gd name="T29" fmla="*/ 8 h 32"/>
                    <a:gd name="T30" fmla="*/ 4 w 28"/>
                    <a:gd name="T31" fmla="*/ 4 h 32"/>
                    <a:gd name="T32" fmla="*/ 4 w 28"/>
                    <a:gd name="T33" fmla="*/ 4 h 32"/>
                    <a:gd name="T34" fmla="*/ 8 w 28"/>
                    <a:gd name="T35" fmla="*/ 2 h 32"/>
                    <a:gd name="T36" fmla="*/ 14 w 28"/>
                    <a:gd name="T37" fmla="*/ 0 h 32"/>
                    <a:gd name="T38" fmla="*/ 20 w 28"/>
                    <a:gd name="T39" fmla="*/ 2 h 32"/>
                    <a:gd name="T40" fmla="*/ 24 w 28"/>
                    <a:gd name="T41" fmla="*/ 6 h 32"/>
                    <a:gd name="T42" fmla="*/ 24 w 28"/>
                    <a:gd name="T43" fmla="*/ 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32"/>
                    <a:gd name="T68" fmla="*/ 28 w 28"/>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32">
                      <a:moveTo>
                        <a:pt x="24" y="6"/>
                      </a:moveTo>
                      <a:lnTo>
                        <a:pt x="24" y="6"/>
                      </a:lnTo>
                      <a:lnTo>
                        <a:pt x="28" y="12"/>
                      </a:lnTo>
                      <a:lnTo>
                        <a:pt x="28" y="18"/>
                      </a:lnTo>
                      <a:lnTo>
                        <a:pt x="28" y="24"/>
                      </a:lnTo>
                      <a:lnTo>
                        <a:pt x="24" y="28"/>
                      </a:lnTo>
                      <a:lnTo>
                        <a:pt x="18" y="30"/>
                      </a:lnTo>
                      <a:lnTo>
                        <a:pt x="14" y="32"/>
                      </a:lnTo>
                      <a:lnTo>
                        <a:pt x="8" y="30"/>
                      </a:lnTo>
                      <a:lnTo>
                        <a:pt x="2" y="26"/>
                      </a:lnTo>
                      <a:lnTo>
                        <a:pt x="0" y="20"/>
                      </a:lnTo>
                      <a:lnTo>
                        <a:pt x="0" y="14"/>
                      </a:lnTo>
                      <a:lnTo>
                        <a:pt x="0" y="8"/>
                      </a:lnTo>
                      <a:lnTo>
                        <a:pt x="4" y="4"/>
                      </a:lnTo>
                      <a:lnTo>
                        <a:pt x="8" y="2"/>
                      </a:lnTo>
                      <a:lnTo>
                        <a:pt x="14" y="0"/>
                      </a:lnTo>
                      <a:lnTo>
                        <a:pt x="20" y="2"/>
                      </a:lnTo>
                      <a:lnTo>
                        <a:pt x="24" y="6"/>
                      </a:lnTo>
                      <a:close/>
                    </a:path>
                  </a:pathLst>
                </a:custGeom>
                <a:solidFill>
                  <a:srgbClr val="FF9700"/>
                </a:solidFill>
                <a:ln w="9525">
                  <a:noFill/>
                  <a:round/>
                  <a:headEnd/>
                  <a:tailEnd/>
                </a:ln>
              </p:spPr>
              <p:txBody>
                <a:bodyPr/>
                <a:lstStyle/>
                <a:p>
                  <a:endParaRPr lang="zh-TW" altLang="en-US"/>
                </a:p>
              </p:txBody>
            </p:sp>
            <p:sp>
              <p:nvSpPr>
                <p:cNvPr id="25181" name="Freeform 407"/>
                <p:cNvSpPr>
                  <a:spLocks/>
                </p:cNvSpPr>
                <p:nvPr/>
              </p:nvSpPr>
              <p:spPr bwMode="auto">
                <a:xfrm>
                  <a:off x="4704" y="3036"/>
                  <a:ext cx="30" cy="32"/>
                </a:xfrm>
                <a:custGeom>
                  <a:avLst/>
                  <a:gdLst>
                    <a:gd name="T0" fmla="*/ 26 w 30"/>
                    <a:gd name="T1" fmla="*/ 6 h 32"/>
                    <a:gd name="T2" fmla="*/ 26 w 30"/>
                    <a:gd name="T3" fmla="*/ 6 h 32"/>
                    <a:gd name="T4" fmla="*/ 28 w 30"/>
                    <a:gd name="T5" fmla="*/ 12 h 32"/>
                    <a:gd name="T6" fmla="*/ 30 w 30"/>
                    <a:gd name="T7" fmla="*/ 18 h 32"/>
                    <a:gd name="T8" fmla="*/ 28 w 30"/>
                    <a:gd name="T9" fmla="*/ 24 h 32"/>
                    <a:gd name="T10" fmla="*/ 24 w 30"/>
                    <a:gd name="T11" fmla="*/ 28 h 32"/>
                    <a:gd name="T12" fmla="*/ 24 w 30"/>
                    <a:gd name="T13" fmla="*/ 28 h 32"/>
                    <a:gd name="T14" fmla="*/ 20 w 30"/>
                    <a:gd name="T15" fmla="*/ 30 h 32"/>
                    <a:gd name="T16" fmla="*/ 14 w 30"/>
                    <a:gd name="T17" fmla="*/ 32 h 32"/>
                    <a:gd name="T18" fmla="*/ 8 w 30"/>
                    <a:gd name="T19" fmla="*/ 30 h 32"/>
                    <a:gd name="T20" fmla="*/ 4 w 30"/>
                    <a:gd name="T21" fmla="*/ 26 h 32"/>
                    <a:gd name="T22" fmla="*/ 4 w 30"/>
                    <a:gd name="T23" fmla="*/ 26 h 32"/>
                    <a:gd name="T24" fmla="*/ 0 w 30"/>
                    <a:gd name="T25" fmla="*/ 20 h 32"/>
                    <a:gd name="T26" fmla="*/ 0 w 30"/>
                    <a:gd name="T27" fmla="*/ 14 h 32"/>
                    <a:gd name="T28" fmla="*/ 0 w 30"/>
                    <a:gd name="T29" fmla="*/ 8 h 32"/>
                    <a:gd name="T30" fmla="*/ 4 w 30"/>
                    <a:gd name="T31" fmla="*/ 4 h 32"/>
                    <a:gd name="T32" fmla="*/ 4 w 30"/>
                    <a:gd name="T33" fmla="*/ 4 h 32"/>
                    <a:gd name="T34" fmla="*/ 10 w 30"/>
                    <a:gd name="T35" fmla="*/ 2 h 32"/>
                    <a:gd name="T36" fmla="*/ 16 w 30"/>
                    <a:gd name="T37" fmla="*/ 0 h 32"/>
                    <a:gd name="T38" fmla="*/ 20 w 30"/>
                    <a:gd name="T39" fmla="*/ 2 h 32"/>
                    <a:gd name="T40" fmla="*/ 26 w 30"/>
                    <a:gd name="T41" fmla="*/ 6 h 32"/>
                    <a:gd name="T42" fmla="*/ 26 w 30"/>
                    <a:gd name="T43" fmla="*/ 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
                    <a:gd name="T67" fmla="*/ 0 h 32"/>
                    <a:gd name="T68" fmla="*/ 30 w 30"/>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 h="32">
                      <a:moveTo>
                        <a:pt x="26" y="6"/>
                      </a:moveTo>
                      <a:lnTo>
                        <a:pt x="26" y="6"/>
                      </a:lnTo>
                      <a:lnTo>
                        <a:pt x="28" y="12"/>
                      </a:lnTo>
                      <a:lnTo>
                        <a:pt x="30" y="18"/>
                      </a:lnTo>
                      <a:lnTo>
                        <a:pt x="28" y="24"/>
                      </a:lnTo>
                      <a:lnTo>
                        <a:pt x="24" y="28"/>
                      </a:lnTo>
                      <a:lnTo>
                        <a:pt x="20" y="30"/>
                      </a:lnTo>
                      <a:lnTo>
                        <a:pt x="14" y="32"/>
                      </a:lnTo>
                      <a:lnTo>
                        <a:pt x="8" y="30"/>
                      </a:lnTo>
                      <a:lnTo>
                        <a:pt x="4" y="26"/>
                      </a:lnTo>
                      <a:lnTo>
                        <a:pt x="0" y="20"/>
                      </a:lnTo>
                      <a:lnTo>
                        <a:pt x="0" y="14"/>
                      </a:lnTo>
                      <a:lnTo>
                        <a:pt x="0" y="8"/>
                      </a:lnTo>
                      <a:lnTo>
                        <a:pt x="4" y="4"/>
                      </a:lnTo>
                      <a:lnTo>
                        <a:pt x="10" y="2"/>
                      </a:lnTo>
                      <a:lnTo>
                        <a:pt x="16" y="0"/>
                      </a:lnTo>
                      <a:lnTo>
                        <a:pt x="20" y="2"/>
                      </a:lnTo>
                      <a:lnTo>
                        <a:pt x="26" y="6"/>
                      </a:lnTo>
                      <a:close/>
                    </a:path>
                  </a:pathLst>
                </a:custGeom>
                <a:solidFill>
                  <a:srgbClr val="FF9700"/>
                </a:solidFill>
                <a:ln w="9525">
                  <a:noFill/>
                  <a:round/>
                  <a:headEnd/>
                  <a:tailEnd/>
                </a:ln>
              </p:spPr>
              <p:txBody>
                <a:bodyPr/>
                <a:lstStyle/>
                <a:p>
                  <a:endParaRPr lang="zh-TW" altLang="en-US"/>
                </a:p>
              </p:txBody>
            </p:sp>
            <p:sp>
              <p:nvSpPr>
                <p:cNvPr id="25182" name="Freeform 408"/>
                <p:cNvSpPr>
                  <a:spLocks/>
                </p:cNvSpPr>
                <p:nvPr/>
              </p:nvSpPr>
              <p:spPr bwMode="auto">
                <a:xfrm>
                  <a:off x="4728" y="3030"/>
                  <a:ext cx="32" cy="32"/>
                </a:xfrm>
                <a:custGeom>
                  <a:avLst/>
                  <a:gdLst>
                    <a:gd name="T0" fmla="*/ 28 w 32"/>
                    <a:gd name="T1" fmla="*/ 6 h 32"/>
                    <a:gd name="T2" fmla="*/ 28 w 32"/>
                    <a:gd name="T3" fmla="*/ 6 h 32"/>
                    <a:gd name="T4" fmla="*/ 32 w 32"/>
                    <a:gd name="T5" fmla="*/ 12 h 32"/>
                    <a:gd name="T6" fmla="*/ 32 w 32"/>
                    <a:gd name="T7" fmla="*/ 18 h 32"/>
                    <a:gd name="T8" fmla="*/ 30 w 32"/>
                    <a:gd name="T9" fmla="*/ 24 h 32"/>
                    <a:gd name="T10" fmla="*/ 26 w 32"/>
                    <a:gd name="T11" fmla="*/ 28 h 32"/>
                    <a:gd name="T12" fmla="*/ 26 w 32"/>
                    <a:gd name="T13" fmla="*/ 28 h 32"/>
                    <a:gd name="T14" fmla="*/ 22 w 32"/>
                    <a:gd name="T15" fmla="*/ 32 h 32"/>
                    <a:gd name="T16" fmla="*/ 16 w 32"/>
                    <a:gd name="T17" fmla="*/ 32 h 32"/>
                    <a:gd name="T18" fmla="*/ 10 w 32"/>
                    <a:gd name="T19" fmla="*/ 30 h 32"/>
                    <a:gd name="T20" fmla="*/ 4 w 32"/>
                    <a:gd name="T21" fmla="*/ 26 h 32"/>
                    <a:gd name="T22" fmla="*/ 4 w 32"/>
                    <a:gd name="T23" fmla="*/ 26 h 32"/>
                    <a:gd name="T24" fmla="*/ 0 w 32"/>
                    <a:gd name="T25" fmla="*/ 20 h 32"/>
                    <a:gd name="T26" fmla="*/ 0 w 32"/>
                    <a:gd name="T27" fmla="*/ 14 h 32"/>
                    <a:gd name="T28" fmla="*/ 2 w 32"/>
                    <a:gd name="T29" fmla="*/ 8 h 32"/>
                    <a:gd name="T30" fmla="*/ 6 w 32"/>
                    <a:gd name="T31" fmla="*/ 2 h 32"/>
                    <a:gd name="T32" fmla="*/ 6 w 32"/>
                    <a:gd name="T33" fmla="*/ 2 h 32"/>
                    <a:gd name="T34" fmla="*/ 10 w 32"/>
                    <a:gd name="T35" fmla="*/ 0 h 32"/>
                    <a:gd name="T36" fmla="*/ 16 w 32"/>
                    <a:gd name="T37" fmla="*/ 0 h 32"/>
                    <a:gd name="T38" fmla="*/ 22 w 32"/>
                    <a:gd name="T39" fmla="*/ 2 h 32"/>
                    <a:gd name="T40" fmla="*/ 28 w 32"/>
                    <a:gd name="T41" fmla="*/ 6 h 32"/>
                    <a:gd name="T42" fmla="*/ 28 w 32"/>
                    <a:gd name="T43" fmla="*/ 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32"/>
                    <a:gd name="T68" fmla="*/ 32 w 32"/>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32">
                      <a:moveTo>
                        <a:pt x="28" y="6"/>
                      </a:moveTo>
                      <a:lnTo>
                        <a:pt x="28" y="6"/>
                      </a:lnTo>
                      <a:lnTo>
                        <a:pt x="32" y="12"/>
                      </a:lnTo>
                      <a:lnTo>
                        <a:pt x="32" y="18"/>
                      </a:lnTo>
                      <a:lnTo>
                        <a:pt x="30" y="24"/>
                      </a:lnTo>
                      <a:lnTo>
                        <a:pt x="26" y="28"/>
                      </a:lnTo>
                      <a:lnTo>
                        <a:pt x="22" y="32"/>
                      </a:lnTo>
                      <a:lnTo>
                        <a:pt x="16" y="32"/>
                      </a:lnTo>
                      <a:lnTo>
                        <a:pt x="10" y="30"/>
                      </a:lnTo>
                      <a:lnTo>
                        <a:pt x="4" y="26"/>
                      </a:lnTo>
                      <a:lnTo>
                        <a:pt x="0" y="20"/>
                      </a:lnTo>
                      <a:lnTo>
                        <a:pt x="0" y="14"/>
                      </a:lnTo>
                      <a:lnTo>
                        <a:pt x="2" y="8"/>
                      </a:lnTo>
                      <a:lnTo>
                        <a:pt x="6" y="2"/>
                      </a:lnTo>
                      <a:lnTo>
                        <a:pt x="10" y="0"/>
                      </a:lnTo>
                      <a:lnTo>
                        <a:pt x="16" y="0"/>
                      </a:lnTo>
                      <a:lnTo>
                        <a:pt x="22" y="2"/>
                      </a:lnTo>
                      <a:lnTo>
                        <a:pt x="28" y="6"/>
                      </a:lnTo>
                      <a:close/>
                    </a:path>
                  </a:pathLst>
                </a:custGeom>
                <a:solidFill>
                  <a:srgbClr val="FFBF00"/>
                </a:solidFill>
                <a:ln w="9525">
                  <a:noFill/>
                  <a:round/>
                  <a:headEnd/>
                  <a:tailEnd/>
                </a:ln>
              </p:spPr>
              <p:txBody>
                <a:bodyPr/>
                <a:lstStyle/>
                <a:p>
                  <a:endParaRPr lang="zh-TW" altLang="en-US"/>
                </a:p>
              </p:txBody>
            </p:sp>
            <p:sp>
              <p:nvSpPr>
                <p:cNvPr id="25183" name="Freeform 409"/>
                <p:cNvSpPr>
                  <a:spLocks/>
                </p:cNvSpPr>
                <p:nvPr/>
              </p:nvSpPr>
              <p:spPr bwMode="auto">
                <a:xfrm>
                  <a:off x="4706" y="3072"/>
                  <a:ext cx="32" cy="32"/>
                </a:xfrm>
                <a:custGeom>
                  <a:avLst/>
                  <a:gdLst>
                    <a:gd name="T0" fmla="*/ 28 w 32"/>
                    <a:gd name="T1" fmla="*/ 6 h 32"/>
                    <a:gd name="T2" fmla="*/ 28 w 32"/>
                    <a:gd name="T3" fmla="*/ 6 h 32"/>
                    <a:gd name="T4" fmla="*/ 32 w 32"/>
                    <a:gd name="T5" fmla="*/ 12 h 32"/>
                    <a:gd name="T6" fmla="*/ 32 w 32"/>
                    <a:gd name="T7" fmla="*/ 18 h 32"/>
                    <a:gd name="T8" fmla="*/ 32 w 32"/>
                    <a:gd name="T9" fmla="*/ 24 h 32"/>
                    <a:gd name="T10" fmla="*/ 28 w 32"/>
                    <a:gd name="T11" fmla="*/ 30 h 32"/>
                    <a:gd name="T12" fmla="*/ 28 w 32"/>
                    <a:gd name="T13" fmla="*/ 30 h 32"/>
                    <a:gd name="T14" fmla="*/ 22 w 32"/>
                    <a:gd name="T15" fmla="*/ 32 h 32"/>
                    <a:gd name="T16" fmla="*/ 16 w 32"/>
                    <a:gd name="T17" fmla="*/ 32 h 32"/>
                    <a:gd name="T18" fmla="*/ 10 w 32"/>
                    <a:gd name="T19" fmla="*/ 30 h 32"/>
                    <a:gd name="T20" fmla="*/ 4 w 32"/>
                    <a:gd name="T21" fmla="*/ 26 h 32"/>
                    <a:gd name="T22" fmla="*/ 4 w 32"/>
                    <a:gd name="T23" fmla="*/ 26 h 32"/>
                    <a:gd name="T24" fmla="*/ 2 w 32"/>
                    <a:gd name="T25" fmla="*/ 20 h 32"/>
                    <a:gd name="T26" fmla="*/ 0 w 32"/>
                    <a:gd name="T27" fmla="*/ 14 h 32"/>
                    <a:gd name="T28" fmla="*/ 2 w 32"/>
                    <a:gd name="T29" fmla="*/ 8 h 32"/>
                    <a:gd name="T30" fmla="*/ 6 w 32"/>
                    <a:gd name="T31" fmla="*/ 4 h 32"/>
                    <a:gd name="T32" fmla="*/ 6 w 32"/>
                    <a:gd name="T33" fmla="*/ 4 h 32"/>
                    <a:gd name="T34" fmla="*/ 12 w 32"/>
                    <a:gd name="T35" fmla="*/ 0 h 32"/>
                    <a:gd name="T36" fmla="*/ 18 w 32"/>
                    <a:gd name="T37" fmla="*/ 0 h 32"/>
                    <a:gd name="T38" fmla="*/ 24 w 32"/>
                    <a:gd name="T39" fmla="*/ 2 h 32"/>
                    <a:gd name="T40" fmla="*/ 28 w 32"/>
                    <a:gd name="T41" fmla="*/ 6 h 32"/>
                    <a:gd name="T42" fmla="*/ 28 w 32"/>
                    <a:gd name="T43" fmla="*/ 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32"/>
                    <a:gd name="T68" fmla="*/ 32 w 32"/>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32">
                      <a:moveTo>
                        <a:pt x="28" y="6"/>
                      </a:moveTo>
                      <a:lnTo>
                        <a:pt x="28" y="6"/>
                      </a:lnTo>
                      <a:lnTo>
                        <a:pt x="32" y="12"/>
                      </a:lnTo>
                      <a:lnTo>
                        <a:pt x="32" y="18"/>
                      </a:lnTo>
                      <a:lnTo>
                        <a:pt x="32" y="24"/>
                      </a:lnTo>
                      <a:lnTo>
                        <a:pt x="28" y="30"/>
                      </a:lnTo>
                      <a:lnTo>
                        <a:pt x="22" y="32"/>
                      </a:lnTo>
                      <a:lnTo>
                        <a:pt x="16" y="32"/>
                      </a:lnTo>
                      <a:lnTo>
                        <a:pt x="10" y="30"/>
                      </a:lnTo>
                      <a:lnTo>
                        <a:pt x="4" y="26"/>
                      </a:lnTo>
                      <a:lnTo>
                        <a:pt x="2" y="20"/>
                      </a:lnTo>
                      <a:lnTo>
                        <a:pt x="0" y="14"/>
                      </a:lnTo>
                      <a:lnTo>
                        <a:pt x="2" y="8"/>
                      </a:lnTo>
                      <a:lnTo>
                        <a:pt x="6" y="4"/>
                      </a:lnTo>
                      <a:lnTo>
                        <a:pt x="12" y="0"/>
                      </a:lnTo>
                      <a:lnTo>
                        <a:pt x="18" y="0"/>
                      </a:lnTo>
                      <a:lnTo>
                        <a:pt x="24" y="2"/>
                      </a:lnTo>
                      <a:lnTo>
                        <a:pt x="28" y="6"/>
                      </a:lnTo>
                      <a:close/>
                    </a:path>
                  </a:pathLst>
                </a:custGeom>
                <a:solidFill>
                  <a:srgbClr val="FFBF00"/>
                </a:solidFill>
                <a:ln w="9525">
                  <a:noFill/>
                  <a:round/>
                  <a:headEnd/>
                  <a:tailEnd/>
                </a:ln>
              </p:spPr>
              <p:txBody>
                <a:bodyPr/>
                <a:lstStyle/>
                <a:p>
                  <a:endParaRPr lang="zh-TW" altLang="en-US"/>
                </a:p>
              </p:txBody>
            </p:sp>
            <p:sp>
              <p:nvSpPr>
                <p:cNvPr id="25184" name="Freeform 410"/>
                <p:cNvSpPr>
                  <a:spLocks/>
                </p:cNvSpPr>
                <p:nvPr/>
              </p:nvSpPr>
              <p:spPr bwMode="auto">
                <a:xfrm>
                  <a:off x="4536" y="3214"/>
                  <a:ext cx="52" cy="54"/>
                </a:xfrm>
                <a:custGeom>
                  <a:avLst/>
                  <a:gdLst>
                    <a:gd name="T0" fmla="*/ 52 w 52"/>
                    <a:gd name="T1" fmla="*/ 28 h 54"/>
                    <a:gd name="T2" fmla="*/ 52 w 52"/>
                    <a:gd name="T3" fmla="*/ 28 h 54"/>
                    <a:gd name="T4" fmla="*/ 50 w 52"/>
                    <a:gd name="T5" fmla="*/ 18 h 54"/>
                    <a:gd name="T6" fmla="*/ 44 w 52"/>
                    <a:gd name="T7" fmla="*/ 8 h 54"/>
                    <a:gd name="T8" fmla="*/ 36 w 52"/>
                    <a:gd name="T9" fmla="*/ 4 h 54"/>
                    <a:gd name="T10" fmla="*/ 26 w 52"/>
                    <a:gd name="T11" fmla="*/ 0 h 54"/>
                    <a:gd name="T12" fmla="*/ 26 w 52"/>
                    <a:gd name="T13" fmla="*/ 0 h 54"/>
                    <a:gd name="T14" fmla="*/ 16 w 52"/>
                    <a:gd name="T15" fmla="*/ 4 h 54"/>
                    <a:gd name="T16" fmla="*/ 6 w 52"/>
                    <a:gd name="T17" fmla="*/ 8 h 54"/>
                    <a:gd name="T18" fmla="*/ 2 w 52"/>
                    <a:gd name="T19" fmla="*/ 18 h 54"/>
                    <a:gd name="T20" fmla="*/ 0 w 52"/>
                    <a:gd name="T21" fmla="*/ 28 h 54"/>
                    <a:gd name="T22" fmla="*/ 0 w 52"/>
                    <a:gd name="T23" fmla="*/ 28 h 54"/>
                    <a:gd name="T24" fmla="*/ 2 w 52"/>
                    <a:gd name="T25" fmla="*/ 38 h 54"/>
                    <a:gd name="T26" fmla="*/ 6 w 52"/>
                    <a:gd name="T27" fmla="*/ 48 h 54"/>
                    <a:gd name="T28" fmla="*/ 16 w 52"/>
                    <a:gd name="T29" fmla="*/ 52 h 54"/>
                    <a:gd name="T30" fmla="*/ 26 w 52"/>
                    <a:gd name="T31" fmla="*/ 54 h 54"/>
                    <a:gd name="T32" fmla="*/ 26 w 52"/>
                    <a:gd name="T33" fmla="*/ 54 h 54"/>
                    <a:gd name="T34" fmla="*/ 36 w 52"/>
                    <a:gd name="T35" fmla="*/ 52 h 54"/>
                    <a:gd name="T36" fmla="*/ 44 w 52"/>
                    <a:gd name="T37" fmla="*/ 46 h 54"/>
                    <a:gd name="T38" fmla="*/ 50 w 52"/>
                    <a:gd name="T39" fmla="*/ 38 h 54"/>
                    <a:gd name="T40" fmla="*/ 52 w 52"/>
                    <a:gd name="T41" fmla="*/ 28 h 54"/>
                    <a:gd name="T42" fmla="*/ 52 w 52"/>
                    <a:gd name="T43" fmla="*/ 28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2"/>
                    <a:gd name="T67" fmla="*/ 0 h 54"/>
                    <a:gd name="T68" fmla="*/ 52 w 52"/>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2" h="54">
                      <a:moveTo>
                        <a:pt x="52" y="28"/>
                      </a:moveTo>
                      <a:lnTo>
                        <a:pt x="52" y="28"/>
                      </a:lnTo>
                      <a:lnTo>
                        <a:pt x="50" y="18"/>
                      </a:lnTo>
                      <a:lnTo>
                        <a:pt x="44" y="8"/>
                      </a:lnTo>
                      <a:lnTo>
                        <a:pt x="36" y="4"/>
                      </a:lnTo>
                      <a:lnTo>
                        <a:pt x="26" y="0"/>
                      </a:lnTo>
                      <a:lnTo>
                        <a:pt x="16" y="4"/>
                      </a:lnTo>
                      <a:lnTo>
                        <a:pt x="6" y="8"/>
                      </a:lnTo>
                      <a:lnTo>
                        <a:pt x="2" y="18"/>
                      </a:lnTo>
                      <a:lnTo>
                        <a:pt x="0" y="28"/>
                      </a:lnTo>
                      <a:lnTo>
                        <a:pt x="2" y="38"/>
                      </a:lnTo>
                      <a:lnTo>
                        <a:pt x="6" y="48"/>
                      </a:lnTo>
                      <a:lnTo>
                        <a:pt x="16" y="52"/>
                      </a:lnTo>
                      <a:lnTo>
                        <a:pt x="26" y="54"/>
                      </a:lnTo>
                      <a:lnTo>
                        <a:pt x="36" y="52"/>
                      </a:lnTo>
                      <a:lnTo>
                        <a:pt x="44" y="46"/>
                      </a:lnTo>
                      <a:lnTo>
                        <a:pt x="50" y="38"/>
                      </a:lnTo>
                      <a:lnTo>
                        <a:pt x="52" y="28"/>
                      </a:lnTo>
                      <a:close/>
                    </a:path>
                  </a:pathLst>
                </a:custGeom>
                <a:solidFill>
                  <a:srgbClr val="FF9700"/>
                </a:solidFill>
                <a:ln w="9525">
                  <a:noFill/>
                  <a:round/>
                  <a:headEnd/>
                  <a:tailEnd/>
                </a:ln>
              </p:spPr>
              <p:txBody>
                <a:bodyPr/>
                <a:lstStyle/>
                <a:p>
                  <a:endParaRPr lang="zh-TW" altLang="en-US"/>
                </a:p>
              </p:txBody>
            </p:sp>
            <p:sp>
              <p:nvSpPr>
                <p:cNvPr id="25185" name="Freeform 411"/>
                <p:cNvSpPr>
                  <a:spLocks/>
                </p:cNvSpPr>
                <p:nvPr/>
              </p:nvSpPr>
              <p:spPr bwMode="auto">
                <a:xfrm>
                  <a:off x="4474" y="3132"/>
                  <a:ext cx="24" cy="24"/>
                </a:xfrm>
                <a:custGeom>
                  <a:avLst/>
                  <a:gdLst>
                    <a:gd name="T0" fmla="*/ 24 w 24"/>
                    <a:gd name="T1" fmla="*/ 12 h 24"/>
                    <a:gd name="T2" fmla="*/ 24 w 24"/>
                    <a:gd name="T3" fmla="*/ 12 h 24"/>
                    <a:gd name="T4" fmla="*/ 24 w 24"/>
                    <a:gd name="T5" fmla="*/ 8 h 24"/>
                    <a:gd name="T6" fmla="*/ 22 w 24"/>
                    <a:gd name="T7" fmla="*/ 4 h 24"/>
                    <a:gd name="T8" fmla="*/ 18 w 24"/>
                    <a:gd name="T9" fmla="*/ 0 h 24"/>
                    <a:gd name="T10" fmla="*/ 12 w 24"/>
                    <a:gd name="T11" fmla="*/ 0 h 24"/>
                    <a:gd name="T12" fmla="*/ 12 w 24"/>
                    <a:gd name="T13" fmla="*/ 0 h 24"/>
                    <a:gd name="T14" fmla="*/ 8 w 24"/>
                    <a:gd name="T15" fmla="*/ 0 h 24"/>
                    <a:gd name="T16" fmla="*/ 4 w 24"/>
                    <a:gd name="T17" fmla="*/ 4 h 24"/>
                    <a:gd name="T18" fmla="*/ 2 w 24"/>
                    <a:gd name="T19" fmla="*/ 8 h 24"/>
                    <a:gd name="T20" fmla="*/ 0 w 24"/>
                    <a:gd name="T21" fmla="*/ 12 h 24"/>
                    <a:gd name="T22" fmla="*/ 0 w 24"/>
                    <a:gd name="T23" fmla="*/ 12 h 24"/>
                    <a:gd name="T24" fmla="*/ 2 w 24"/>
                    <a:gd name="T25" fmla="*/ 16 h 24"/>
                    <a:gd name="T26" fmla="*/ 4 w 24"/>
                    <a:gd name="T27" fmla="*/ 20 h 24"/>
                    <a:gd name="T28" fmla="*/ 8 w 24"/>
                    <a:gd name="T29" fmla="*/ 24 h 24"/>
                    <a:gd name="T30" fmla="*/ 12 w 24"/>
                    <a:gd name="T31" fmla="*/ 24 h 24"/>
                    <a:gd name="T32" fmla="*/ 12 w 24"/>
                    <a:gd name="T33" fmla="*/ 24 h 24"/>
                    <a:gd name="T34" fmla="*/ 18 w 24"/>
                    <a:gd name="T35" fmla="*/ 24 h 24"/>
                    <a:gd name="T36" fmla="*/ 22 w 24"/>
                    <a:gd name="T37" fmla="*/ 20 h 24"/>
                    <a:gd name="T38" fmla="*/ 24 w 24"/>
                    <a:gd name="T39" fmla="*/ 16 h 24"/>
                    <a:gd name="T40" fmla="*/ 24 w 24"/>
                    <a:gd name="T41" fmla="*/ 12 h 24"/>
                    <a:gd name="T42" fmla="*/ 24 w 24"/>
                    <a:gd name="T43" fmla="*/ 12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
                    <a:gd name="T67" fmla="*/ 0 h 24"/>
                    <a:gd name="T68" fmla="*/ 24 w 24"/>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 h="24">
                      <a:moveTo>
                        <a:pt x="24" y="12"/>
                      </a:moveTo>
                      <a:lnTo>
                        <a:pt x="24" y="12"/>
                      </a:lnTo>
                      <a:lnTo>
                        <a:pt x="24" y="8"/>
                      </a:lnTo>
                      <a:lnTo>
                        <a:pt x="22" y="4"/>
                      </a:lnTo>
                      <a:lnTo>
                        <a:pt x="18" y="0"/>
                      </a:lnTo>
                      <a:lnTo>
                        <a:pt x="12" y="0"/>
                      </a:lnTo>
                      <a:lnTo>
                        <a:pt x="8" y="0"/>
                      </a:lnTo>
                      <a:lnTo>
                        <a:pt x="4" y="4"/>
                      </a:lnTo>
                      <a:lnTo>
                        <a:pt x="2" y="8"/>
                      </a:lnTo>
                      <a:lnTo>
                        <a:pt x="0" y="12"/>
                      </a:lnTo>
                      <a:lnTo>
                        <a:pt x="2" y="16"/>
                      </a:lnTo>
                      <a:lnTo>
                        <a:pt x="4" y="20"/>
                      </a:lnTo>
                      <a:lnTo>
                        <a:pt x="8" y="24"/>
                      </a:lnTo>
                      <a:lnTo>
                        <a:pt x="12" y="24"/>
                      </a:lnTo>
                      <a:lnTo>
                        <a:pt x="18" y="24"/>
                      </a:lnTo>
                      <a:lnTo>
                        <a:pt x="22" y="20"/>
                      </a:lnTo>
                      <a:lnTo>
                        <a:pt x="24" y="16"/>
                      </a:lnTo>
                      <a:lnTo>
                        <a:pt x="24" y="12"/>
                      </a:lnTo>
                      <a:close/>
                    </a:path>
                  </a:pathLst>
                </a:custGeom>
                <a:solidFill>
                  <a:srgbClr val="FF9700"/>
                </a:solidFill>
                <a:ln w="9525">
                  <a:noFill/>
                  <a:round/>
                  <a:headEnd/>
                  <a:tailEnd/>
                </a:ln>
              </p:spPr>
              <p:txBody>
                <a:bodyPr/>
                <a:lstStyle/>
                <a:p>
                  <a:endParaRPr lang="zh-TW" altLang="en-US"/>
                </a:p>
              </p:txBody>
            </p:sp>
            <p:sp>
              <p:nvSpPr>
                <p:cNvPr id="25186" name="Freeform 412"/>
                <p:cNvSpPr>
                  <a:spLocks/>
                </p:cNvSpPr>
                <p:nvPr/>
              </p:nvSpPr>
              <p:spPr bwMode="auto">
                <a:xfrm>
                  <a:off x="4486" y="3172"/>
                  <a:ext cx="30" cy="30"/>
                </a:xfrm>
                <a:custGeom>
                  <a:avLst/>
                  <a:gdLst>
                    <a:gd name="T0" fmla="*/ 30 w 30"/>
                    <a:gd name="T1" fmla="*/ 14 h 30"/>
                    <a:gd name="T2" fmla="*/ 30 w 30"/>
                    <a:gd name="T3" fmla="*/ 14 h 30"/>
                    <a:gd name="T4" fmla="*/ 28 w 30"/>
                    <a:gd name="T5" fmla="*/ 8 h 30"/>
                    <a:gd name="T6" fmla="*/ 26 w 30"/>
                    <a:gd name="T7" fmla="*/ 4 h 30"/>
                    <a:gd name="T8" fmla="*/ 20 w 30"/>
                    <a:gd name="T9" fmla="*/ 0 h 30"/>
                    <a:gd name="T10" fmla="*/ 16 w 30"/>
                    <a:gd name="T11" fmla="*/ 0 h 30"/>
                    <a:gd name="T12" fmla="*/ 16 w 30"/>
                    <a:gd name="T13" fmla="*/ 0 h 30"/>
                    <a:gd name="T14" fmla="*/ 10 w 30"/>
                    <a:gd name="T15" fmla="*/ 0 h 30"/>
                    <a:gd name="T16" fmla="*/ 4 w 30"/>
                    <a:gd name="T17" fmla="*/ 4 h 30"/>
                    <a:gd name="T18" fmla="*/ 2 w 30"/>
                    <a:gd name="T19" fmla="*/ 8 h 30"/>
                    <a:gd name="T20" fmla="*/ 0 w 30"/>
                    <a:gd name="T21" fmla="*/ 14 h 30"/>
                    <a:gd name="T22" fmla="*/ 0 w 30"/>
                    <a:gd name="T23" fmla="*/ 14 h 30"/>
                    <a:gd name="T24" fmla="*/ 2 w 30"/>
                    <a:gd name="T25" fmla="*/ 20 h 30"/>
                    <a:gd name="T26" fmla="*/ 4 w 30"/>
                    <a:gd name="T27" fmla="*/ 24 h 30"/>
                    <a:gd name="T28" fmla="*/ 10 w 30"/>
                    <a:gd name="T29" fmla="*/ 28 h 30"/>
                    <a:gd name="T30" fmla="*/ 16 w 30"/>
                    <a:gd name="T31" fmla="*/ 30 h 30"/>
                    <a:gd name="T32" fmla="*/ 16 w 30"/>
                    <a:gd name="T33" fmla="*/ 30 h 30"/>
                    <a:gd name="T34" fmla="*/ 20 w 30"/>
                    <a:gd name="T35" fmla="*/ 28 h 30"/>
                    <a:gd name="T36" fmla="*/ 26 w 30"/>
                    <a:gd name="T37" fmla="*/ 24 h 30"/>
                    <a:gd name="T38" fmla="*/ 28 w 30"/>
                    <a:gd name="T39" fmla="*/ 20 h 30"/>
                    <a:gd name="T40" fmla="*/ 30 w 30"/>
                    <a:gd name="T41" fmla="*/ 14 h 30"/>
                    <a:gd name="T42" fmla="*/ 30 w 30"/>
                    <a:gd name="T43" fmla="*/ 14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
                    <a:gd name="T67" fmla="*/ 0 h 30"/>
                    <a:gd name="T68" fmla="*/ 30 w 30"/>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 h="30">
                      <a:moveTo>
                        <a:pt x="30" y="14"/>
                      </a:moveTo>
                      <a:lnTo>
                        <a:pt x="30" y="14"/>
                      </a:lnTo>
                      <a:lnTo>
                        <a:pt x="28" y="8"/>
                      </a:lnTo>
                      <a:lnTo>
                        <a:pt x="26" y="4"/>
                      </a:lnTo>
                      <a:lnTo>
                        <a:pt x="20" y="0"/>
                      </a:lnTo>
                      <a:lnTo>
                        <a:pt x="16" y="0"/>
                      </a:lnTo>
                      <a:lnTo>
                        <a:pt x="10" y="0"/>
                      </a:lnTo>
                      <a:lnTo>
                        <a:pt x="4" y="4"/>
                      </a:lnTo>
                      <a:lnTo>
                        <a:pt x="2" y="8"/>
                      </a:lnTo>
                      <a:lnTo>
                        <a:pt x="0" y="14"/>
                      </a:lnTo>
                      <a:lnTo>
                        <a:pt x="2" y="20"/>
                      </a:lnTo>
                      <a:lnTo>
                        <a:pt x="4" y="24"/>
                      </a:lnTo>
                      <a:lnTo>
                        <a:pt x="10" y="28"/>
                      </a:lnTo>
                      <a:lnTo>
                        <a:pt x="16" y="30"/>
                      </a:lnTo>
                      <a:lnTo>
                        <a:pt x="20" y="28"/>
                      </a:lnTo>
                      <a:lnTo>
                        <a:pt x="26" y="24"/>
                      </a:lnTo>
                      <a:lnTo>
                        <a:pt x="28" y="20"/>
                      </a:lnTo>
                      <a:lnTo>
                        <a:pt x="30" y="14"/>
                      </a:lnTo>
                      <a:close/>
                    </a:path>
                  </a:pathLst>
                </a:custGeom>
                <a:solidFill>
                  <a:srgbClr val="FF9700"/>
                </a:solidFill>
                <a:ln w="9525">
                  <a:noFill/>
                  <a:round/>
                  <a:headEnd/>
                  <a:tailEnd/>
                </a:ln>
              </p:spPr>
              <p:txBody>
                <a:bodyPr/>
                <a:lstStyle/>
                <a:p>
                  <a:endParaRPr lang="zh-TW" altLang="en-US"/>
                </a:p>
              </p:txBody>
            </p:sp>
            <p:sp>
              <p:nvSpPr>
                <p:cNvPr id="25187" name="Freeform 413"/>
                <p:cNvSpPr>
                  <a:spLocks/>
                </p:cNvSpPr>
                <p:nvPr/>
              </p:nvSpPr>
              <p:spPr bwMode="auto">
                <a:xfrm>
                  <a:off x="4498" y="3200"/>
                  <a:ext cx="44" cy="44"/>
                </a:xfrm>
                <a:custGeom>
                  <a:avLst/>
                  <a:gdLst>
                    <a:gd name="T0" fmla="*/ 44 w 44"/>
                    <a:gd name="T1" fmla="*/ 22 h 44"/>
                    <a:gd name="T2" fmla="*/ 44 w 44"/>
                    <a:gd name="T3" fmla="*/ 22 h 44"/>
                    <a:gd name="T4" fmla="*/ 42 w 44"/>
                    <a:gd name="T5" fmla="*/ 14 h 44"/>
                    <a:gd name="T6" fmla="*/ 36 w 44"/>
                    <a:gd name="T7" fmla="*/ 6 h 44"/>
                    <a:gd name="T8" fmla="*/ 30 w 44"/>
                    <a:gd name="T9" fmla="*/ 2 h 44"/>
                    <a:gd name="T10" fmla="*/ 22 w 44"/>
                    <a:gd name="T11" fmla="*/ 0 h 44"/>
                    <a:gd name="T12" fmla="*/ 22 w 44"/>
                    <a:gd name="T13" fmla="*/ 0 h 44"/>
                    <a:gd name="T14" fmla="*/ 12 w 44"/>
                    <a:gd name="T15" fmla="*/ 2 h 44"/>
                    <a:gd name="T16" fmla="*/ 6 w 44"/>
                    <a:gd name="T17" fmla="*/ 6 h 44"/>
                    <a:gd name="T18" fmla="*/ 2 w 44"/>
                    <a:gd name="T19" fmla="*/ 14 h 44"/>
                    <a:gd name="T20" fmla="*/ 0 w 44"/>
                    <a:gd name="T21" fmla="*/ 22 h 44"/>
                    <a:gd name="T22" fmla="*/ 0 w 44"/>
                    <a:gd name="T23" fmla="*/ 22 h 44"/>
                    <a:gd name="T24" fmla="*/ 2 w 44"/>
                    <a:gd name="T25" fmla="*/ 30 h 44"/>
                    <a:gd name="T26" fmla="*/ 6 w 44"/>
                    <a:gd name="T27" fmla="*/ 38 h 44"/>
                    <a:gd name="T28" fmla="*/ 12 w 44"/>
                    <a:gd name="T29" fmla="*/ 42 h 44"/>
                    <a:gd name="T30" fmla="*/ 22 w 44"/>
                    <a:gd name="T31" fmla="*/ 44 h 44"/>
                    <a:gd name="T32" fmla="*/ 22 w 44"/>
                    <a:gd name="T33" fmla="*/ 44 h 44"/>
                    <a:gd name="T34" fmla="*/ 30 w 44"/>
                    <a:gd name="T35" fmla="*/ 42 h 44"/>
                    <a:gd name="T36" fmla="*/ 36 w 44"/>
                    <a:gd name="T37" fmla="*/ 38 h 44"/>
                    <a:gd name="T38" fmla="*/ 42 w 44"/>
                    <a:gd name="T39" fmla="*/ 30 h 44"/>
                    <a:gd name="T40" fmla="*/ 44 w 44"/>
                    <a:gd name="T41" fmla="*/ 22 h 44"/>
                    <a:gd name="T42" fmla="*/ 44 w 44"/>
                    <a:gd name="T43" fmla="*/ 22 h 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44"/>
                    <a:gd name="T68" fmla="*/ 44 w 44"/>
                    <a:gd name="T69" fmla="*/ 44 h 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44">
                      <a:moveTo>
                        <a:pt x="44" y="22"/>
                      </a:moveTo>
                      <a:lnTo>
                        <a:pt x="44" y="22"/>
                      </a:lnTo>
                      <a:lnTo>
                        <a:pt x="42" y="14"/>
                      </a:lnTo>
                      <a:lnTo>
                        <a:pt x="36" y="6"/>
                      </a:lnTo>
                      <a:lnTo>
                        <a:pt x="30" y="2"/>
                      </a:lnTo>
                      <a:lnTo>
                        <a:pt x="22" y="0"/>
                      </a:lnTo>
                      <a:lnTo>
                        <a:pt x="12" y="2"/>
                      </a:lnTo>
                      <a:lnTo>
                        <a:pt x="6" y="6"/>
                      </a:lnTo>
                      <a:lnTo>
                        <a:pt x="2" y="14"/>
                      </a:lnTo>
                      <a:lnTo>
                        <a:pt x="0" y="22"/>
                      </a:lnTo>
                      <a:lnTo>
                        <a:pt x="2" y="30"/>
                      </a:lnTo>
                      <a:lnTo>
                        <a:pt x="6" y="38"/>
                      </a:lnTo>
                      <a:lnTo>
                        <a:pt x="12" y="42"/>
                      </a:lnTo>
                      <a:lnTo>
                        <a:pt x="22" y="44"/>
                      </a:lnTo>
                      <a:lnTo>
                        <a:pt x="30" y="42"/>
                      </a:lnTo>
                      <a:lnTo>
                        <a:pt x="36" y="38"/>
                      </a:lnTo>
                      <a:lnTo>
                        <a:pt x="42" y="30"/>
                      </a:lnTo>
                      <a:lnTo>
                        <a:pt x="44" y="22"/>
                      </a:lnTo>
                      <a:close/>
                    </a:path>
                  </a:pathLst>
                </a:custGeom>
                <a:solidFill>
                  <a:srgbClr val="FF9700"/>
                </a:solidFill>
                <a:ln w="9525">
                  <a:noFill/>
                  <a:round/>
                  <a:headEnd/>
                  <a:tailEnd/>
                </a:ln>
              </p:spPr>
              <p:txBody>
                <a:bodyPr/>
                <a:lstStyle/>
                <a:p>
                  <a:endParaRPr lang="zh-TW" altLang="en-US"/>
                </a:p>
              </p:txBody>
            </p:sp>
            <p:sp>
              <p:nvSpPr>
                <p:cNvPr id="25188" name="Freeform 414"/>
                <p:cNvSpPr>
                  <a:spLocks/>
                </p:cNvSpPr>
                <p:nvPr/>
              </p:nvSpPr>
              <p:spPr bwMode="auto">
                <a:xfrm>
                  <a:off x="4504" y="3288"/>
                  <a:ext cx="52" cy="50"/>
                </a:xfrm>
                <a:custGeom>
                  <a:avLst/>
                  <a:gdLst>
                    <a:gd name="T0" fmla="*/ 44 w 52"/>
                    <a:gd name="T1" fmla="*/ 10 h 50"/>
                    <a:gd name="T2" fmla="*/ 44 w 52"/>
                    <a:gd name="T3" fmla="*/ 10 h 50"/>
                    <a:gd name="T4" fmla="*/ 36 w 52"/>
                    <a:gd name="T5" fmla="*/ 4 h 50"/>
                    <a:gd name="T6" fmla="*/ 26 w 52"/>
                    <a:gd name="T7" fmla="*/ 0 h 50"/>
                    <a:gd name="T8" fmla="*/ 16 w 52"/>
                    <a:gd name="T9" fmla="*/ 2 h 50"/>
                    <a:gd name="T10" fmla="*/ 8 w 52"/>
                    <a:gd name="T11" fmla="*/ 6 h 50"/>
                    <a:gd name="T12" fmla="*/ 8 w 52"/>
                    <a:gd name="T13" fmla="*/ 6 h 50"/>
                    <a:gd name="T14" fmla="*/ 2 w 52"/>
                    <a:gd name="T15" fmla="*/ 14 h 50"/>
                    <a:gd name="T16" fmla="*/ 0 w 52"/>
                    <a:gd name="T17" fmla="*/ 24 h 50"/>
                    <a:gd name="T18" fmla="*/ 2 w 52"/>
                    <a:gd name="T19" fmla="*/ 34 h 50"/>
                    <a:gd name="T20" fmla="*/ 6 w 52"/>
                    <a:gd name="T21" fmla="*/ 42 h 50"/>
                    <a:gd name="T22" fmla="*/ 6 w 52"/>
                    <a:gd name="T23" fmla="*/ 42 h 50"/>
                    <a:gd name="T24" fmla="*/ 14 w 52"/>
                    <a:gd name="T25" fmla="*/ 48 h 50"/>
                    <a:gd name="T26" fmla="*/ 24 w 52"/>
                    <a:gd name="T27" fmla="*/ 50 h 50"/>
                    <a:gd name="T28" fmla="*/ 34 w 52"/>
                    <a:gd name="T29" fmla="*/ 50 h 50"/>
                    <a:gd name="T30" fmla="*/ 44 w 52"/>
                    <a:gd name="T31" fmla="*/ 46 h 50"/>
                    <a:gd name="T32" fmla="*/ 44 w 52"/>
                    <a:gd name="T33" fmla="*/ 46 h 50"/>
                    <a:gd name="T34" fmla="*/ 50 w 52"/>
                    <a:gd name="T35" fmla="*/ 38 h 50"/>
                    <a:gd name="T36" fmla="*/ 52 w 52"/>
                    <a:gd name="T37" fmla="*/ 28 h 50"/>
                    <a:gd name="T38" fmla="*/ 50 w 52"/>
                    <a:gd name="T39" fmla="*/ 18 h 50"/>
                    <a:gd name="T40" fmla="*/ 44 w 52"/>
                    <a:gd name="T41" fmla="*/ 10 h 50"/>
                    <a:gd name="T42" fmla="*/ 44 w 52"/>
                    <a:gd name="T43" fmla="*/ 10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2"/>
                    <a:gd name="T67" fmla="*/ 0 h 50"/>
                    <a:gd name="T68" fmla="*/ 52 w 52"/>
                    <a:gd name="T69" fmla="*/ 50 h 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2" h="50">
                      <a:moveTo>
                        <a:pt x="44" y="10"/>
                      </a:moveTo>
                      <a:lnTo>
                        <a:pt x="44" y="10"/>
                      </a:lnTo>
                      <a:lnTo>
                        <a:pt x="36" y="4"/>
                      </a:lnTo>
                      <a:lnTo>
                        <a:pt x="26" y="0"/>
                      </a:lnTo>
                      <a:lnTo>
                        <a:pt x="16" y="2"/>
                      </a:lnTo>
                      <a:lnTo>
                        <a:pt x="8" y="6"/>
                      </a:lnTo>
                      <a:lnTo>
                        <a:pt x="2" y="14"/>
                      </a:lnTo>
                      <a:lnTo>
                        <a:pt x="0" y="24"/>
                      </a:lnTo>
                      <a:lnTo>
                        <a:pt x="2" y="34"/>
                      </a:lnTo>
                      <a:lnTo>
                        <a:pt x="6" y="42"/>
                      </a:lnTo>
                      <a:lnTo>
                        <a:pt x="14" y="48"/>
                      </a:lnTo>
                      <a:lnTo>
                        <a:pt x="24" y="50"/>
                      </a:lnTo>
                      <a:lnTo>
                        <a:pt x="34" y="50"/>
                      </a:lnTo>
                      <a:lnTo>
                        <a:pt x="44" y="46"/>
                      </a:lnTo>
                      <a:lnTo>
                        <a:pt x="50" y="38"/>
                      </a:lnTo>
                      <a:lnTo>
                        <a:pt x="52" y="28"/>
                      </a:lnTo>
                      <a:lnTo>
                        <a:pt x="50" y="18"/>
                      </a:lnTo>
                      <a:lnTo>
                        <a:pt x="44" y="10"/>
                      </a:lnTo>
                      <a:close/>
                    </a:path>
                  </a:pathLst>
                </a:custGeom>
                <a:solidFill>
                  <a:srgbClr val="FFA300"/>
                </a:solidFill>
                <a:ln w="9525">
                  <a:noFill/>
                  <a:round/>
                  <a:headEnd/>
                  <a:tailEnd/>
                </a:ln>
              </p:spPr>
              <p:txBody>
                <a:bodyPr/>
                <a:lstStyle/>
                <a:p>
                  <a:endParaRPr lang="zh-TW" altLang="en-US"/>
                </a:p>
              </p:txBody>
            </p:sp>
          </p:grpSp>
          <p:grpSp>
            <p:nvGrpSpPr>
              <p:cNvPr id="24783" name="Group 415"/>
              <p:cNvGrpSpPr>
                <a:grpSpLocks/>
              </p:cNvGrpSpPr>
              <p:nvPr/>
            </p:nvGrpSpPr>
            <p:grpSpPr bwMode="auto">
              <a:xfrm>
                <a:off x="73" y="66"/>
                <a:ext cx="867" cy="902"/>
                <a:chOff x="4422" y="2620"/>
                <a:chExt cx="1048" cy="1530"/>
              </a:xfrm>
            </p:grpSpPr>
            <p:sp>
              <p:nvSpPr>
                <p:cNvPr id="24789" name="Freeform 416"/>
                <p:cNvSpPr>
                  <a:spLocks/>
                </p:cNvSpPr>
                <p:nvPr/>
              </p:nvSpPr>
              <p:spPr bwMode="auto">
                <a:xfrm>
                  <a:off x="4726" y="3400"/>
                  <a:ext cx="92" cy="158"/>
                </a:xfrm>
                <a:custGeom>
                  <a:avLst/>
                  <a:gdLst>
                    <a:gd name="T0" fmla="*/ 0 w 92"/>
                    <a:gd name="T1" fmla="*/ 158 h 158"/>
                    <a:gd name="T2" fmla="*/ 0 w 92"/>
                    <a:gd name="T3" fmla="*/ 158 h 158"/>
                    <a:gd name="T4" fmla="*/ 0 w 92"/>
                    <a:gd name="T5" fmla="*/ 150 h 158"/>
                    <a:gd name="T6" fmla="*/ 4 w 92"/>
                    <a:gd name="T7" fmla="*/ 130 h 158"/>
                    <a:gd name="T8" fmla="*/ 8 w 92"/>
                    <a:gd name="T9" fmla="*/ 118 h 158"/>
                    <a:gd name="T10" fmla="*/ 14 w 92"/>
                    <a:gd name="T11" fmla="*/ 102 h 158"/>
                    <a:gd name="T12" fmla="*/ 20 w 92"/>
                    <a:gd name="T13" fmla="*/ 88 h 158"/>
                    <a:gd name="T14" fmla="*/ 30 w 92"/>
                    <a:gd name="T15" fmla="*/ 74 h 158"/>
                    <a:gd name="T16" fmla="*/ 30 w 92"/>
                    <a:gd name="T17" fmla="*/ 74 h 158"/>
                    <a:gd name="T18" fmla="*/ 72 w 92"/>
                    <a:gd name="T19" fmla="*/ 22 h 158"/>
                    <a:gd name="T20" fmla="*/ 92 w 92"/>
                    <a:gd name="T21" fmla="*/ 0 h 158"/>
                    <a:gd name="T22" fmla="*/ 92 w 92"/>
                    <a:gd name="T23" fmla="*/ 0 h 158"/>
                    <a:gd name="T24" fmla="*/ 82 w 92"/>
                    <a:gd name="T25" fmla="*/ 26 h 158"/>
                    <a:gd name="T26" fmla="*/ 70 w 92"/>
                    <a:gd name="T27" fmla="*/ 50 h 158"/>
                    <a:gd name="T28" fmla="*/ 54 w 92"/>
                    <a:gd name="T29" fmla="*/ 76 h 158"/>
                    <a:gd name="T30" fmla="*/ 54 w 92"/>
                    <a:gd name="T31" fmla="*/ 76 h 158"/>
                    <a:gd name="T32" fmla="*/ 0 w 92"/>
                    <a:gd name="T33" fmla="*/ 158 h 158"/>
                    <a:gd name="T34" fmla="*/ 0 w 92"/>
                    <a:gd name="T35" fmla="*/ 158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2"/>
                    <a:gd name="T55" fmla="*/ 0 h 158"/>
                    <a:gd name="T56" fmla="*/ 92 w 92"/>
                    <a:gd name="T57" fmla="*/ 158 h 1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2" h="158">
                      <a:moveTo>
                        <a:pt x="0" y="158"/>
                      </a:moveTo>
                      <a:lnTo>
                        <a:pt x="0" y="158"/>
                      </a:lnTo>
                      <a:lnTo>
                        <a:pt x="0" y="150"/>
                      </a:lnTo>
                      <a:lnTo>
                        <a:pt x="4" y="130"/>
                      </a:lnTo>
                      <a:lnTo>
                        <a:pt x="8" y="118"/>
                      </a:lnTo>
                      <a:lnTo>
                        <a:pt x="14" y="102"/>
                      </a:lnTo>
                      <a:lnTo>
                        <a:pt x="20" y="88"/>
                      </a:lnTo>
                      <a:lnTo>
                        <a:pt x="30" y="74"/>
                      </a:lnTo>
                      <a:lnTo>
                        <a:pt x="72" y="22"/>
                      </a:lnTo>
                      <a:lnTo>
                        <a:pt x="92" y="0"/>
                      </a:lnTo>
                      <a:lnTo>
                        <a:pt x="82" y="26"/>
                      </a:lnTo>
                      <a:lnTo>
                        <a:pt x="70" y="50"/>
                      </a:lnTo>
                      <a:lnTo>
                        <a:pt x="54" y="76"/>
                      </a:lnTo>
                      <a:lnTo>
                        <a:pt x="0" y="158"/>
                      </a:lnTo>
                      <a:close/>
                    </a:path>
                  </a:pathLst>
                </a:custGeom>
                <a:solidFill>
                  <a:srgbClr val="539925"/>
                </a:solidFill>
                <a:ln w="9525">
                  <a:noFill/>
                  <a:round/>
                  <a:headEnd/>
                  <a:tailEnd/>
                </a:ln>
              </p:spPr>
              <p:txBody>
                <a:bodyPr/>
                <a:lstStyle/>
                <a:p>
                  <a:endParaRPr lang="zh-TW" altLang="en-US"/>
                </a:p>
              </p:txBody>
            </p:sp>
            <p:sp>
              <p:nvSpPr>
                <p:cNvPr id="24790" name="Freeform 417"/>
                <p:cNvSpPr>
                  <a:spLocks/>
                </p:cNvSpPr>
                <p:nvPr/>
              </p:nvSpPr>
              <p:spPr bwMode="auto">
                <a:xfrm>
                  <a:off x="4716" y="3322"/>
                  <a:ext cx="90" cy="210"/>
                </a:xfrm>
                <a:custGeom>
                  <a:avLst/>
                  <a:gdLst>
                    <a:gd name="T0" fmla="*/ 0 w 90"/>
                    <a:gd name="T1" fmla="*/ 210 h 210"/>
                    <a:gd name="T2" fmla="*/ 0 w 90"/>
                    <a:gd name="T3" fmla="*/ 210 h 210"/>
                    <a:gd name="T4" fmla="*/ 6 w 90"/>
                    <a:gd name="T5" fmla="*/ 206 h 210"/>
                    <a:gd name="T6" fmla="*/ 16 w 90"/>
                    <a:gd name="T7" fmla="*/ 190 h 210"/>
                    <a:gd name="T8" fmla="*/ 30 w 90"/>
                    <a:gd name="T9" fmla="*/ 168 h 210"/>
                    <a:gd name="T10" fmla="*/ 36 w 90"/>
                    <a:gd name="T11" fmla="*/ 156 h 210"/>
                    <a:gd name="T12" fmla="*/ 40 w 90"/>
                    <a:gd name="T13" fmla="*/ 142 h 210"/>
                    <a:gd name="T14" fmla="*/ 40 w 90"/>
                    <a:gd name="T15" fmla="*/ 142 h 210"/>
                    <a:gd name="T16" fmla="*/ 50 w 90"/>
                    <a:gd name="T17" fmla="*/ 104 h 210"/>
                    <a:gd name="T18" fmla="*/ 62 w 90"/>
                    <a:gd name="T19" fmla="*/ 68 h 210"/>
                    <a:gd name="T20" fmla="*/ 76 w 90"/>
                    <a:gd name="T21" fmla="*/ 32 h 210"/>
                    <a:gd name="T22" fmla="*/ 90 w 90"/>
                    <a:gd name="T23" fmla="*/ 0 h 210"/>
                    <a:gd name="T24" fmla="*/ 90 w 90"/>
                    <a:gd name="T25" fmla="*/ 0 h 210"/>
                    <a:gd name="T26" fmla="*/ 66 w 90"/>
                    <a:gd name="T27" fmla="*/ 40 h 210"/>
                    <a:gd name="T28" fmla="*/ 48 w 90"/>
                    <a:gd name="T29" fmla="*/ 76 h 210"/>
                    <a:gd name="T30" fmla="*/ 32 w 90"/>
                    <a:gd name="T31" fmla="*/ 112 h 210"/>
                    <a:gd name="T32" fmla="*/ 32 w 90"/>
                    <a:gd name="T33" fmla="*/ 112 h 210"/>
                    <a:gd name="T34" fmla="*/ 12 w 90"/>
                    <a:gd name="T35" fmla="*/ 176 h 210"/>
                    <a:gd name="T36" fmla="*/ 0 w 90"/>
                    <a:gd name="T37" fmla="*/ 210 h 210"/>
                    <a:gd name="T38" fmla="*/ 0 w 90"/>
                    <a:gd name="T39" fmla="*/ 210 h 2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0"/>
                    <a:gd name="T61" fmla="*/ 0 h 210"/>
                    <a:gd name="T62" fmla="*/ 90 w 90"/>
                    <a:gd name="T63" fmla="*/ 210 h 2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0" h="210">
                      <a:moveTo>
                        <a:pt x="0" y="210"/>
                      </a:moveTo>
                      <a:lnTo>
                        <a:pt x="0" y="210"/>
                      </a:lnTo>
                      <a:lnTo>
                        <a:pt x="6" y="206"/>
                      </a:lnTo>
                      <a:lnTo>
                        <a:pt x="16" y="190"/>
                      </a:lnTo>
                      <a:lnTo>
                        <a:pt x="30" y="168"/>
                      </a:lnTo>
                      <a:lnTo>
                        <a:pt x="36" y="156"/>
                      </a:lnTo>
                      <a:lnTo>
                        <a:pt x="40" y="142"/>
                      </a:lnTo>
                      <a:lnTo>
                        <a:pt x="50" y="104"/>
                      </a:lnTo>
                      <a:lnTo>
                        <a:pt x="62" y="68"/>
                      </a:lnTo>
                      <a:lnTo>
                        <a:pt x="76" y="32"/>
                      </a:lnTo>
                      <a:lnTo>
                        <a:pt x="90" y="0"/>
                      </a:lnTo>
                      <a:lnTo>
                        <a:pt x="66" y="40"/>
                      </a:lnTo>
                      <a:lnTo>
                        <a:pt x="48" y="76"/>
                      </a:lnTo>
                      <a:lnTo>
                        <a:pt x="32" y="112"/>
                      </a:lnTo>
                      <a:lnTo>
                        <a:pt x="12" y="176"/>
                      </a:lnTo>
                      <a:lnTo>
                        <a:pt x="0" y="210"/>
                      </a:lnTo>
                      <a:close/>
                    </a:path>
                  </a:pathLst>
                </a:custGeom>
                <a:solidFill>
                  <a:srgbClr val="539925"/>
                </a:solidFill>
                <a:ln w="9525">
                  <a:noFill/>
                  <a:round/>
                  <a:headEnd/>
                  <a:tailEnd/>
                </a:ln>
              </p:spPr>
              <p:txBody>
                <a:bodyPr/>
                <a:lstStyle/>
                <a:p>
                  <a:endParaRPr lang="zh-TW" altLang="en-US"/>
                </a:p>
              </p:txBody>
            </p:sp>
            <p:sp>
              <p:nvSpPr>
                <p:cNvPr id="24791" name="Freeform 418"/>
                <p:cNvSpPr>
                  <a:spLocks/>
                </p:cNvSpPr>
                <p:nvPr/>
              </p:nvSpPr>
              <p:spPr bwMode="auto">
                <a:xfrm>
                  <a:off x="4688" y="3406"/>
                  <a:ext cx="46" cy="306"/>
                </a:xfrm>
                <a:custGeom>
                  <a:avLst/>
                  <a:gdLst>
                    <a:gd name="T0" fmla="*/ 16 w 46"/>
                    <a:gd name="T1" fmla="*/ 0 h 306"/>
                    <a:gd name="T2" fmla="*/ 16 w 46"/>
                    <a:gd name="T3" fmla="*/ 0 h 306"/>
                    <a:gd name="T4" fmla="*/ 18 w 46"/>
                    <a:gd name="T5" fmla="*/ 34 h 306"/>
                    <a:gd name="T6" fmla="*/ 24 w 46"/>
                    <a:gd name="T7" fmla="*/ 86 h 306"/>
                    <a:gd name="T8" fmla="*/ 24 w 46"/>
                    <a:gd name="T9" fmla="*/ 86 h 306"/>
                    <a:gd name="T10" fmla="*/ 26 w 46"/>
                    <a:gd name="T11" fmla="*/ 100 h 306"/>
                    <a:gd name="T12" fmla="*/ 30 w 46"/>
                    <a:gd name="T13" fmla="*/ 110 h 306"/>
                    <a:gd name="T14" fmla="*/ 34 w 46"/>
                    <a:gd name="T15" fmla="*/ 124 h 306"/>
                    <a:gd name="T16" fmla="*/ 40 w 46"/>
                    <a:gd name="T17" fmla="*/ 152 h 306"/>
                    <a:gd name="T18" fmla="*/ 40 w 46"/>
                    <a:gd name="T19" fmla="*/ 152 h 306"/>
                    <a:gd name="T20" fmla="*/ 46 w 46"/>
                    <a:gd name="T21" fmla="*/ 186 h 306"/>
                    <a:gd name="T22" fmla="*/ 46 w 46"/>
                    <a:gd name="T23" fmla="*/ 220 h 306"/>
                    <a:gd name="T24" fmla="*/ 46 w 46"/>
                    <a:gd name="T25" fmla="*/ 220 h 306"/>
                    <a:gd name="T26" fmla="*/ 46 w 46"/>
                    <a:gd name="T27" fmla="*/ 236 h 306"/>
                    <a:gd name="T28" fmla="*/ 40 w 46"/>
                    <a:gd name="T29" fmla="*/ 252 h 306"/>
                    <a:gd name="T30" fmla="*/ 34 w 46"/>
                    <a:gd name="T31" fmla="*/ 268 h 306"/>
                    <a:gd name="T32" fmla="*/ 28 w 46"/>
                    <a:gd name="T33" fmla="*/ 280 h 306"/>
                    <a:gd name="T34" fmla="*/ 16 w 46"/>
                    <a:gd name="T35" fmla="*/ 298 h 306"/>
                    <a:gd name="T36" fmla="*/ 10 w 46"/>
                    <a:gd name="T37" fmla="*/ 306 h 306"/>
                    <a:gd name="T38" fmla="*/ 0 w 46"/>
                    <a:gd name="T39" fmla="*/ 296 h 306"/>
                    <a:gd name="T40" fmla="*/ 0 w 46"/>
                    <a:gd name="T41" fmla="*/ 296 h 306"/>
                    <a:gd name="T42" fmla="*/ 16 w 46"/>
                    <a:gd name="T43" fmla="*/ 274 h 306"/>
                    <a:gd name="T44" fmla="*/ 28 w 46"/>
                    <a:gd name="T45" fmla="*/ 252 h 306"/>
                    <a:gd name="T46" fmla="*/ 32 w 46"/>
                    <a:gd name="T47" fmla="*/ 240 h 306"/>
                    <a:gd name="T48" fmla="*/ 36 w 46"/>
                    <a:gd name="T49" fmla="*/ 230 h 306"/>
                    <a:gd name="T50" fmla="*/ 36 w 46"/>
                    <a:gd name="T51" fmla="*/ 230 h 306"/>
                    <a:gd name="T52" fmla="*/ 38 w 46"/>
                    <a:gd name="T53" fmla="*/ 210 h 306"/>
                    <a:gd name="T54" fmla="*/ 38 w 46"/>
                    <a:gd name="T55" fmla="*/ 190 h 306"/>
                    <a:gd name="T56" fmla="*/ 36 w 46"/>
                    <a:gd name="T57" fmla="*/ 172 h 306"/>
                    <a:gd name="T58" fmla="*/ 32 w 46"/>
                    <a:gd name="T59" fmla="*/ 152 h 306"/>
                    <a:gd name="T60" fmla="*/ 32 w 46"/>
                    <a:gd name="T61" fmla="*/ 152 h 306"/>
                    <a:gd name="T62" fmla="*/ 24 w 46"/>
                    <a:gd name="T63" fmla="*/ 114 h 306"/>
                    <a:gd name="T64" fmla="*/ 18 w 46"/>
                    <a:gd name="T65" fmla="*/ 78 h 306"/>
                    <a:gd name="T66" fmla="*/ 18 w 46"/>
                    <a:gd name="T67" fmla="*/ 78 h 306"/>
                    <a:gd name="T68" fmla="*/ 14 w 46"/>
                    <a:gd name="T69" fmla="*/ 54 h 306"/>
                    <a:gd name="T70" fmla="*/ 14 w 46"/>
                    <a:gd name="T71" fmla="*/ 28 h 306"/>
                    <a:gd name="T72" fmla="*/ 16 w 46"/>
                    <a:gd name="T73" fmla="*/ 0 h 306"/>
                    <a:gd name="T74" fmla="*/ 16 w 46"/>
                    <a:gd name="T75" fmla="*/ 0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
                    <a:gd name="T115" fmla="*/ 0 h 306"/>
                    <a:gd name="T116" fmla="*/ 46 w 46"/>
                    <a:gd name="T117" fmla="*/ 306 h 30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 h="306">
                      <a:moveTo>
                        <a:pt x="16" y="0"/>
                      </a:moveTo>
                      <a:lnTo>
                        <a:pt x="16" y="0"/>
                      </a:lnTo>
                      <a:lnTo>
                        <a:pt x="18" y="34"/>
                      </a:lnTo>
                      <a:lnTo>
                        <a:pt x="24" y="86"/>
                      </a:lnTo>
                      <a:lnTo>
                        <a:pt x="26" y="100"/>
                      </a:lnTo>
                      <a:lnTo>
                        <a:pt x="30" y="110"/>
                      </a:lnTo>
                      <a:lnTo>
                        <a:pt x="34" y="124"/>
                      </a:lnTo>
                      <a:lnTo>
                        <a:pt x="40" y="152"/>
                      </a:lnTo>
                      <a:lnTo>
                        <a:pt x="46" y="186"/>
                      </a:lnTo>
                      <a:lnTo>
                        <a:pt x="46" y="220"/>
                      </a:lnTo>
                      <a:lnTo>
                        <a:pt x="46" y="236"/>
                      </a:lnTo>
                      <a:lnTo>
                        <a:pt x="40" y="252"/>
                      </a:lnTo>
                      <a:lnTo>
                        <a:pt x="34" y="268"/>
                      </a:lnTo>
                      <a:lnTo>
                        <a:pt x="28" y="280"/>
                      </a:lnTo>
                      <a:lnTo>
                        <a:pt x="16" y="298"/>
                      </a:lnTo>
                      <a:lnTo>
                        <a:pt x="10" y="306"/>
                      </a:lnTo>
                      <a:lnTo>
                        <a:pt x="0" y="296"/>
                      </a:lnTo>
                      <a:lnTo>
                        <a:pt x="16" y="274"/>
                      </a:lnTo>
                      <a:lnTo>
                        <a:pt x="28" y="252"/>
                      </a:lnTo>
                      <a:lnTo>
                        <a:pt x="32" y="240"/>
                      </a:lnTo>
                      <a:lnTo>
                        <a:pt x="36" y="230"/>
                      </a:lnTo>
                      <a:lnTo>
                        <a:pt x="38" y="210"/>
                      </a:lnTo>
                      <a:lnTo>
                        <a:pt x="38" y="190"/>
                      </a:lnTo>
                      <a:lnTo>
                        <a:pt x="36" y="172"/>
                      </a:lnTo>
                      <a:lnTo>
                        <a:pt x="32" y="152"/>
                      </a:lnTo>
                      <a:lnTo>
                        <a:pt x="24" y="114"/>
                      </a:lnTo>
                      <a:lnTo>
                        <a:pt x="18" y="78"/>
                      </a:lnTo>
                      <a:lnTo>
                        <a:pt x="14" y="54"/>
                      </a:lnTo>
                      <a:lnTo>
                        <a:pt x="14" y="28"/>
                      </a:lnTo>
                      <a:lnTo>
                        <a:pt x="16" y="0"/>
                      </a:lnTo>
                      <a:close/>
                    </a:path>
                  </a:pathLst>
                </a:custGeom>
                <a:solidFill>
                  <a:srgbClr val="539925"/>
                </a:solidFill>
                <a:ln w="9525">
                  <a:noFill/>
                  <a:round/>
                  <a:headEnd/>
                  <a:tailEnd/>
                </a:ln>
              </p:spPr>
              <p:txBody>
                <a:bodyPr/>
                <a:lstStyle/>
                <a:p>
                  <a:endParaRPr lang="zh-TW" altLang="en-US"/>
                </a:p>
              </p:txBody>
            </p:sp>
            <p:sp>
              <p:nvSpPr>
                <p:cNvPr id="24792" name="Freeform 419"/>
                <p:cNvSpPr>
                  <a:spLocks/>
                </p:cNvSpPr>
                <p:nvPr/>
              </p:nvSpPr>
              <p:spPr bwMode="auto">
                <a:xfrm>
                  <a:off x="4706" y="3286"/>
                  <a:ext cx="86" cy="174"/>
                </a:xfrm>
                <a:custGeom>
                  <a:avLst/>
                  <a:gdLst>
                    <a:gd name="T0" fmla="*/ 0 w 86"/>
                    <a:gd name="T1" fmla="*/ 174 h 174"/>
                    <a:gd name="T2" fmla="*/ 0 w 86"/>
                    <a:gd name="T3" fmla="*/ 174 h 174"/>
                    <a:gd name="T4" fmla="*/ 0 w 86"/>
                    <a:gd name="T5" fmla="*/ 168 h 174"/>
                    <a:gd name="T6" fmla="*/ 2 w 86"/>
                    <a:gd name="T7" fmla="*/ 152 h 174"/>
                    <a:gd name="T8" fmla="*/ 6 w 86"/>
                    <a:gd name="T9" fmla="*/ 130 h 174"/>
                    <a:gd name="T10" fmla="*/ 12 w 86"/>
                    <a:gd name="T11" fmla="*/ 116 h 174"/>
                    <a:gd name="T12" fmla="*/ 18 w 86"/>
                    <a:gd name="T13" fmla="*/ 104 h 174"/>
                    <a:gd name="T14" fmla="*/ 18 w 86"/>
                    <a:gd name="T15" fmla="*/ 104 h 174"/>
                    <a:gd name="T16" fmla="*/ 86 w 86"/>
                    <a:gd name="T17" fmla="*/ 0 h 174"/>
                    <a:gd name="T18" fmla="*/ 86 w 86"/>
                    <a:gd name="T19" fmla="*/ 0 h 174"/>
                    <a:gd name="T20" fmla="*/ 68 w 86"/>
                    <a:gd name="T21" fmla="*/ 40 h 174"/>
                    <a:gd name="T22" fmla="*/ 36 w 86"/>
                    <a:gd name="T23" fmla="*/ 102 h 174"/>
                    <a:gd name="T24" fmla="*/ 36 w 86"/>
                    <a:gd name="T25" fmla="*/ 102 h 174"/>
                    <a:gd name="T26" fmla="*/ 0 w 86"/>
                    <a:gd name="T27" fmla="*/ 174 h 174"/>
                    <a:gd name="T28" fmla="*/ 0 w 86"/>
                    <a:gd name="T29" fmla="*/ 174 h 1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6"/>
                    <a:gd name="T46" fmla="*/ 0 h 174"/>
                    <a:gd name="T47" fmla="*/ 86 w 86"/>
                    <a:gd name="T48" fmla="*/ 174 h 1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6" h="174">
                      <a:moveTo>
                        <a:pt x="0" y="174"/>
                      </a:moveTo>
                      <a:lnTo>
                        <a:pt x="0" y="174"/>
                      </a:lnTo>
                      <a:lnTo>
                        <a:pt x="0" y="168"/>
                      </a:lnTo>
                      <a:lnTo>
                        <a:pt x="2" y="152"/>
                      </a:lnTo>
                      <a:lnTo>
                        <a:pt x="6" y="130"/>
                      </a:lnTo>
                      <a:lnTo>
                        <a:pt x="12" y="116"/>
                      </a:lnTo>
                      <a:lnTo>
                        <a:pt x="18" y="104"/>
                      </a:lnTo>
                      <a:lnTo>
                        <a:pt x="86" y="0"/>
                      </a:lnTo>
                      <a:lnTo>
                        <a:pt x="68" y="40"/>
                      </a:lnTo>
                      <a:lnTo>
                        <a:pt x="36" y="102"/>
                      </a:lnTo>
                      <a:lnTo>
                        <a:pt x="0" y="174"/>
                      </a:lnTo>
                      <a:close/>
                    </a:path>
                  </a:pathLst>
                </a:custGeom>
                <a:solidFill>
                  <a:srgbClr val="539925"/>
                </a:solidFill>
                <a:ln w="9525">
                  <a:noFill/>
                  <a:round/>
                  <a:headEnd/>
                  <a:tailEnd/>
                </a:ln>
              </p:spPr>
              <p:txBody>
                <a:bodyPr/>
                <a:lstStyle/>
                <a:p>
                  <a:endParaRPr lang="zh-TW" altLang="en-US"/>
                </a:p>
              </p:txBody>
            </p:sp>
            <p:sp>
              <p:nvSpPr>
                <p:cNvPr id="24793" name="Freeform 420"/>
                <p:cNvSpPr>
                  <a:spLocks/>
                </p:cNvSpPr>
                <p:nvPr/>
              </p:nvSpPr>
              <p:spPr bwMode="auto">
                <a:xfrm>
                  <a:off x="4706" y="3348"/>
                  <a:ext cx="108" cy="134"/>
                </a:xfrm>
                <a:custGeom>
                  <a:avLst/>
                  <a:gdLst>
                    <a:gd name="T0" fmla="*/ 0 w 108"/>
                    <a:gd name="T1" fmla="*/ 134 h 134"/>
                    <a:gd name="T2" fmla="*/ 0 w 108"/>
                    <a:gd name="T3" fmla="*/ 134 h 134"/>
                    <a:gd name="T4" fmla="*/ 6 w 108"/>
                    <a:gd name="T5" fmla="*/ 132 h 134"/>
                    <a:gd name="T6" fmla="*/ 24 w 108"/>
                    <a:gd name="T7" fmla="*/ 124 h 134"/>
                    <a:gd name="T8" fmla="*/ 34 w 108"/>
                    <a:gd name="T9" fmla="*/ 116 h 134"/>
                    <a:gd name="T10" fmla="*/ 46 w 108"/>
                    <a:gd name="T11" fmla="*/ 108 h 134"/>
                    <a:gd name="T12" fmla="*/ 56 w 108"/>
                    <a:gd name="T13" fmla="*/ 98 h 134"/>
                    <a:gd name="T14" fmla="*/ 64 w 108"/>
                    <a:gd name="T15" fmla="*/ 84 h 134"/>
                    <a:gd name="T16" fmla="*/ 64 w 108"/>
                    <a:gd name="T17" fmla="*/ 84 h 134"/>
                    <a:gd name="T18" fmla="*/ 94 w 108"/>
                    <a:gd name="T19" fmla="*/ 28 h 134"/>
                    <a:gd name="T20" fmla="*/ 108 w 108"/>
                    <a:gd name="T21" fmla="*/ 0 h 134"/>
                    <a:gd name="T22" fmla="*/ 108 w 108"/>
                    <a:gd name="T23" fmla="*/ 0 h 134"/>
                    <a:gd name="T24" fmla="*/ 94 w 108"/>
                    <a:gd name="T25" fmla="*/ 16 h 134"/>
                    <a:gd name="T26" fmla="*/ 78 w 108"/>
                    <a:gd name="T27" fmla="*/ 34 h 134"/>
                    <a:gd name="T28" fmla="*/ 60 w 108"/>
                    <a:gd name="T29" fmla="*/ 60 h 134"/>
                    <a:gd name="T30" fmla="*/ 60 w 108"/>
                    <a:gd name="T31" fmla="*/ 60 h 134"/>
                    <a:gd name="T32" fmla="*/ 40 w 108"/>
                    <a:gd name="T33" fmla="*/ 88 h 134"/>
                    <a:gd name="T34" fmla="*/ 20 w 108"/>
                    <a:gd name="T35" fmla="*/ 112 h 134"/>
                    <a:gd name="T36" fmla="*/ 0 w 108"/>
                    <a:gd name="T37" fmla="*/ 134 h 134"/>
                    <a:gd name="T38" fmla="*/ 0 w 108"/>
                    <a:gd name="T39" fmla="*/ 134 h 1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8"/>
                    <a:gd name="T61" fmla="*/ 0 h 134"/>
                    <a:gd name="T62" fmla="*/ 108 w 108"/>
                    <a:gd name="T63" fmla="*/ 134 h 1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8" h="134">
                      <a:moveTo>
                        <a:pt x="0" y="134"/>
                      </a:moveTo>
                      <a:lnTo>
                        <a:pt x="0" y="134"/>
                      </a:lnTo>
                      <a:lnTo>
                        <a:pt x="6" y="132"/>
                      </a:lnTo>
                      <a:lnTo>
                        <a:pt x="24" y="124"/>
                      </a:lnTo>
                      <a:lnTo>
                        <a:pt x="34" y="116"/>
                      </a:lnTo>
                      <a:lnTo>
                        <a:pt x="46" y="108"/>
                      </a:lnTo>
                      <a:lnTo>
                        <a:pt x="56" y="98"/>
                      </a:lnTo>
                      <a:lnTo>
                        <a:pt x="64" y="84"/>
                      </a:lnTo>
                      <a:lnTo>
                        <a:pt x="94" y="28"/>
                      </a:lnTo>
                      <a:lnTo>
                        <a:pt x="108" y="0"/>
                      </a:lnTo>
                      <a:lnTo>
                        <a:pt x="94" y="16"/>
                      </a:lnTo>
                      <a:lnTo>
                        <a:pt x="78" y="34"/>
                      </a:lnTo>
                      <a:lnTo>
                        <a:pt x="60" y="60"/>
                      </a:lnTo>
                      <a:lnTo>
                        <a:pt x="40" y="88"/>
                      </a:lnTo>
                      <a:lnTo>
                        <a:pt x="20" y="112"/>
                      </a:lnTo>
                      <a:lnTo>
                        <a:pt x="0" y="134"/>
                      </a:lnTo>
                      <a:close/>
                    </a:path>
                  </a:pathLst>
                </a:custGeom>
                <a:solidFill>
                  <a:srgbClr val="539925"/>
                </a:solidFill>
                <a:ln w="9525">
                  <a:noFill/>
                  <a:round/>
                  <a:headEnd/>
                  <a:tailEnd/>
                </a:ln>
              </p:spPr>
              <p:txBody>
                <a:bodyPr/>
                <a:lstStyle/>
                <a:p>
                  <a:endParaRPr lang="zh-TW" altLang="en-US"/>
                </a:p>
              </p:txBody>
            </p:sp>
            <p:sp>
              <p:nvSpPr>
                <p:cNvPr id="24794" name="Freeform 421"/>
                <p:cNvSpPr>
                  <a:spLocks/>
                </p:cNvSpPr>
                <p:nvPr/>
              </p:nvSpPr>
              <p:spPr bwMode="auto">
                <a:xfrm>
                  <a:off x="4728" y="3448"/>
                  <a:ext cx="92" cy="118"/>
                </a:xfrm>
                <a:custGeom>
                  <a:avLst/>
                  <a:gdLst>
                    <a:gd name="T0" fmla="*/ 0 w 92"/>
                    <a:gd name="T1" fmla="*/ 118 h 118"/>
                    <a:gd name="T2" fmla="*/ 0 w 92"/>
                    <a:gd name="T3" fmla="*/ 118 h 118"/>
                    <a:gd name="T4" fmla="*/ 10 w 92"/>
                    <a:gd name="T5" fmla="*/ 98 h 118"/>
                    <a:gd name="T6" fmla="*/ 24 w 92"/>
                    <a:gd name="T7" fmla="*/ 80 h 118"/>
                    <a:gd name="T8" fmla="*/ 42 w 92"/>
                    <a:gd name="T9" fmla="*/ 60 h 118"/>
                    <a:gd name="T10" fmla="*/ 42 w 92"/>
                    <a:gd name="T11" fmla="*/ 60 h 118"/>
                    <a:gd name="T12" fmla="*/ 62 w 92"/>
                    <a:gd name="T13" fmla="*/ 38 h 118"/>
                    <a:gd name="T14" fmla="*/ 78 w 92"/>
                    <a:gd name="T15" fmla="*/ 18 h 118"/>
                    <a:gd name="T16" fmla="*/ 92 w 92"/>
                    <a:gd name="T17" fmla="*/ 0 h 118"/>
                    <a:gd name="T18" fmla="*/ 92 w 92"/>
                    <a:gd name="T19" fmla="*/ 0 h 118"/>
                    <a:gd name="T20" fmla="*/ 84 w 92"/>
                    <a:gd name="T21" fmla="*/ 20 h 118"/>
                    <a:gd name="T22" fmla="*/ 74 w 92"/>
                    <a:gd name="T23" fmla="*/ 40 h 118"/>
                    <a:gd name="T24" fmla="*/ 68 w 92"/>
                    <a:gd name="T25" fmla="*/ 52 h 118"/>
                    <a:gd name="T26" fmla="*/ 60 w 92"/>
                    <a:gd name="T27" fmla="*/ 62 h 118"/>
                    <a:gd name="T28" fmla="*/ 60 w 92"/>
                    <a:gd name="T29" fmla="*/ 62 h 118"/>
                    <a:gd name="T30" fmla="*/ 40 w 92"/>
                    <a:gd name="T31" fmla="*/ 80 h 118"/>
                    <a:gd name="T32" fmla="*/ 22 w 92"/>
                    <a:gd name="T33" fmla="*/ 100 h 118"/>
                    <a:gd name="T34" fmla="*/ 0 w 92"/>
                    <a:gd name="T35" fmla="*/ 118 h 118"/>
                    <a:gd name="T36" fmla="*/ 0 w 92"/>
                    <a:gd name="T37" fmla="*/ 118 h 1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2"/>
                    <a:gd name="T58" fmla="*/ 0 h 118"/>
                    <a:gd name="T59" fmla="*/ 92 w 92"/>
                    <a:gd name="T60" fmla="*/ 118 h 1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2" h="118">
                      <a:moveTo>
                        <a:pt x="0" y="118"/>
                      </a:moveTo>
                      <a:lnTo>
                        <a:pt x="0" y="118"/>
                      </a:lnTo>
                      <a:lnTo>
                        <a:pt x="10" y="98"/>
                      </a:lnTo>
                      <a:lnTo>
                        <a:pt x="24" y="80"/>
                      </a:lnTo>
                      <a:lnTo>
                        <a:pt x="42" y="60"/>
                      </a:lnTo>
                      <a:lnTo>
                        <a:pt x="62" y="38"/>
                      </a:lnTo>
                      <a:lnTo>
                        <a:pt x="78" y="18"/>
                      </a:lnTo>
                      <a:lnTo>
                        <a:pt x="92" y="0"/>
                      </a:lnTo>
                      <a:lnTo>
                        <a:pt x="84" y="20"/>
                      </a:lnTo>
                      <a:lnTo>
                        <a:pt x="74" y="40"/>
                      </a:lnTo>
                      <a:lnTo>
                        <a:pt x="68" y="52"/>
                      </a:lnTo>
                      <a:lnTo>
                        <a:pt x="60" y="62"/>
                      </a:lnTo>
                      <a:lnTo>
                        <a:pt x="40" y="80"/>
                      </a:lnTo>
                      <a:lnTo>
                        <a:pt x="22" y="100"/>
                      </a:lnTo>
                      <a:lnTo>
                        <a:pt x="0" y="118"/>
                      </a:lnTo>
                      <a:close/>
                    </a:path>
                  </a:pathLst>
                </a:custGeom>
                <a:solidFill>
                  <a:srgbClr val="539925"/>
                </a:solidFill>
                <a:ln w="9525">
                  <a:noFill/>
                  <a:round/>
                  <a:headEnd/>
                  <a:tailEnd/>
                </a:ln>
              </p:spPr>
              <p:txBody>
                <a:bodyPr/>
                <a:lstStyle/>
                <a:p>
                  <a:endParaRPr lang="zh-TW" altLang="en-US"/>
                </a:p>
              </p:txBody>
            </p:sp>
            <p:sp>
              <p:nvSpPr>
                <p:cNvPr id="24795" name="Freeform 422"/>
                <p:cNvSpPr>
                  <a:spLocks/>
                </p:cNvSpPr>
                <p:nvPr/>
              </p:nvSpPr>
              <p:spPr bwMode="auto">
                <a:xfrm>
                  <a:off x="4732" y="3514"/>
                  <a:ext cx="118" cy="106"/>
                </a:xfrm>
                <a:custGeom>
                  <a:avLst/>
                  <a:gdLst>
                    <a:gd name="T0" fmla="*/ 0 w 118"/>
                    <a:gd name="T1" fmla="*/ 106 h 106"/>
                    <a:gd name="T2" fmla="*/ 0 w 118"/>
                    <a:gd name="T3" fmla="*/ 106 h 106"/>
                    <a:gd name="T4" fmla="*/ 4 w 118"/>
                    <a:gd name="T5" fmla="*/ 100 h 106"/>
                    <a:gd name="T6" fmla="*/ 12 w 118"/>
                    <a:gd name="T7" fmla="*/ 88 h 106"/>
                    <a:gd name="T8" fmla="*/ 28 w 118"/>
                    <a:gd name="T9" fmla="*/ 70 h 106"/>
                    <a:gd name="T10" fmla="*/ 38 w 118"/>
                    <a:gd name="T11" fmla="*/ 60 h 106"/>
                    <a:gd name="T12" fmla="*/ 50 w 118"/>
                    <a:gd name="T13" fmla="*/ 52 h 106"/>
                    <a:gd name="T14" fmla="*/ 50 w 118"/>
                    <a:gd name="T15" fmla="*/ 52 h 106"/>
                    <a:gd name="T16" fmla="*/ 74 w 118"/>
                    <a:gd name="T17" fmla="*/ 36 h 106"/>
                    <a:gd name="T18" fmla="*/ 96 w 118"/>
                    <a:gd name="T19" fmla="*/ 18 h 106"/>
                    <a:gd name="T20" fmla="*/ 118 w 118"/>
                    <a:gd name="T21" fmla="*/ 0 h 106"/>
                    <a:gd name="T22" fmla="*/ 118 w 118"/>
                    <a:gd name="T23" fmla="*/ 0 h 106"/>
                    <a:gd name="T24" fmla="*/ 118 w 118"/>
                    <a:gd name="T25" fmla="*/ 4 h 106"/>
                    <a:gd name="T26" fmla="*/ 112 w 118"/>
                    <a:gd name="T27" fmla="*/ 14 h 106"/>
                    <a:gd name="T28" fmla="*/ 108 w 118"/>
                    <a:gd name="T29" fmla="*/ 22 h 106"/>
                    <a:gd name="T30" fmla="*/ 102 w 118"/>
                    <a:gd name="T31" fmla="*/ 30 h 106"/>
                    <a:gd name="T32" fmla="*/ 94 w 118"/>
                    <a:gd name="T33" fmla="*/ 38 h 106"/>
                    <a:gd name="T34" fmla="*/ 82 w 118"/>
                    <a:gd name="T35" fmla="*/ 48 h 106"/>
                    <a:gd name="T36" fmla="*/ 82 w 118"/>
                    <a:gd name="T37" fmla="*/ 48 h 106"/>
                    <a:gd name="T38" fmla="*/ 28 w 118"/>
                    <a:gd name="T39" fmla="*/ 86 h 106"/>
                    <a:gd name="T40" fmla="*/ 0 w 118"/>
                    <a:gd name="T41" fmla="*/ 106 h 106"/>
                    <a:gd name="T42" fmla="*/ 0 w 118"/>
                    <a:gd name="T43" fmla="*/ 106 h 10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8"/>
                    <a:gd name="T67" fmla="*/ 0 h 106"/>
                    <a:gd name="T68" fmla="*/ 118 w 118"/>
                    <a:gd name="T69" fmla="*/ 106 h 10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8" h="106">
                      <a:moveTo>
                        <a:pt x="0" y="106"/>
                      </a:moveTo>
                      <a:lnTo>
                        <a:pt x="0" y="106"/>
                      </a:lnTo>
                      <a:lnTo>
                        <a:pt x="4" y="100"/>
                      </a:lnTo>
                      <a:lnTo>
                        <a:pt x="12" y="88"/>
                      </a:lnTo>
                      <a:lnTo>
                        <a:pt x="28" y="70"/>
                      </a:lnTo>
                      <a:lnTo>
                        <a:pt x="38" y="60"/>
                      </a:lnTo>
                      <a:lnTo>
                        <a:pt x="50" y="52"/>
                      </a:lnTo>
                      <a:lnTo>
                        <a:pt x="74" y="36"/>
                      </a:lnTo>
                      <a:lnTo>
                        <a:pt x="96" y="18"/>
                      </a:lnTo>
                      <a:lnTo>
                        <a:pt x="118" y="0"/>
                      </a:lnTo>
                      <a:lnTo>
                        <a:pt x="118" y="4"/>
                      </a:lnTo>
                      <a:lnTo>
                        <a:pt x="112" y="14"/>
                      </a:lnTo>
                      <a:lnTo>
                        <a:pt x="108" y="22"/>
                      </a:lnTo>
                      <a:lnTo>
                        <a:pt x="102" y="30"/>
                      </a:lnTo>
                      <a:lnTo>
                        <a:pt x="94" y="38"/>
                      </a:lnTo>
                      <a:lnTo>
                        <a:pt x="82" y="48"/>
                      </a:lnTo>
                      <a:lnTo>
                        <a:pt x="28" y="86"/>
                      </a:lnTo>
                      <a:lnTo>
                        <a:pt x="0" y="106"/>
                      </a:lnTo>
                      <a:close/>
                    </a:path>
                  </a:pathLst>
                </a:custGeom>
                <a:solidFill>
                  <a:srgbClr val="539925"/>
                </a:solidFill>
                <a:ln w="9525">
                  <a:noFill/>
                  <a:round/>
                  <a:headEnd/>
                  <a:tailEnd/>
                </a:ln>
              </p:spPr>
              <p:txBody>
                <a:bodyPr/>
                <a:lstStyle/>
                <a:p>
                  <a:endParaRPr lang="zh-TW" altLang="en-US"/>
                </a:p>
              </p:txBody>
            </p:sp>
            <p:sp>
              <p:nvSpPr>
                <p:cNvPr id="24796" name="Freeform 423"/>
                <p:cNvSpPr>
                  <a:spLocks/>
                </p:cNvSpPr>
                <p:nvPr/>
              </p:nvSpPr>
              <p:spPr bwMode="auto">
                <a:xfrm>
                  <a:off x="4730" y="3478"/>
                  <a:ext cx="102" cy="122"/>
                </a:xfrm>
                <a:custGeom>
                  <a:avLst/>
                  <a:gdLst>
                    <a:gd name="T0" fmla="*/ 0 w 102"/>
                    <a:gd name="T1" fmla="*/ 122 h 122"/>
                    <a:gd name="T2" fmla="*/ 0 w 102"/>
                    <a:gd name="T3" fmla="*/ 122 h 122"/>
                    <a:gd name="T4" fmla="*/ 4 w 102"/>
                    <a:gd name="T5" fmla="*/ 116 h 122"/>
                    <a:gd name="T6" fmla="*/ 10 w 102"/>
                    <a:gd name="T7" fmla="*/ 102 h 122"/>
                    <a:gd name="T8" fmla="*/ 22 w 102"/>
                    <a:gd name="T9" fmla="*/ 82 h 122"/>
                    <a:gd name="T10" fmla="*/ 32 w 102"/>
                    <a:gd name="T11" fmla="*/ 72 h 122"/>
                    <a:gd name="T12" fmla="*/ 42 w 102"/>
                    <a:gd name="T13" fmla="*/ 62 h 122"/>
                    <a:gd name="T14" fmla="*/ 42 w 102"/>
                    <a:gd name="T15" fmla="*/ 62 h 122"/>
                    <a:gd name="T16" fmla="*/ 64 w 102"/>
                    <a:gd name="T17" fmla="*/ 42 h 122"/>
                    <a:gd name="T18" fmla="*/ 82 w 102"/>
                    <a:gd name="T19" fmla="*/ 22 h 122"/>
                    <a:gd name="T20" fmla="*/ 102 w 102"/>
                    <a:gd name="T21" fmla="*/ 0 h 122"/>
                    <a:gd name="T22" fmla="*/ 102 w 102"/>
                    <a:gd name="T23" fmla="*/ 0 h 122"/>
                    <a:gd name="T24" fmla="*/ 102 w 102"/>
                    <a:gd name="T25" fmla="*/ 4 h 122"/>
                    <a:gd name="T26" fmla="*/ 100 w 102"/>
                    <a:gd name="T27" fmla="*/ 16 h 122"/>
                    <a:gd name="T28" fmla="*/ 96 w 102"/>
                    <a:gd name="T29" fmla="*/ 24 h 122"/>
                    <a:gd name="T30" fmla="*/ 90 w 102"/>
                    <a:gd name="T31" fmla="*/ 32 h 122"/>
                    <a:gd name="T32" fmla="*/ 84 w 102"/>
                    <a:gd name="T33" fmla="*/ 42 h 122"/>
                    <a:gd name="T34" fmla="*/ 74 w 102"/>
                    <a:gd name="T35" fmla="*/ 54 h 122"/>
                    <a:gd name="T36" fmla="*/ 74 w 102"/>
                    <a:gd name="T37" fmla="*/ 54 h 122"/>
                    <a:gd name="T38" fmla="*/ 26 w 102"/>
                    <a:gd name="T39" fmla="*/ 98 h 122"/>
                    <a:gd name="T40" fmla="*/ 0 w 102"/>
                    <a:gd name="T41" fmla="*/ 122 h 122"/>
                    <a:gd name="T42" fmla="*/ 0 w 102"/>
                    <a:gd name="T43" fmla="*/ 122 h 1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2"/>
                    <a:gd name="T67" fmla="*/ 0 h 122"/>
                    <a:gd name="T68" fmla="*/ 102 w 102"/>
                    <a:gd name="T69" fmla="*/ 122 h 1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2" h="122">
                      <a:moveTo>
                        <a:pt x="0" y="122"/>
                      </a:moveTo>
                      <a:lnTo>
                        <a:pt x="0" y="122"/>
                      </a:lnTo>
                      <a:lnTo>
                        <a:pt x="4" y="116"/>
                      </a:lnTo>
                      <a:lnTo>
                        <a:pt x="10" y="102"/>
                      </a:lnTo>
                      <a:lnTo>
                        <a:pt x="22" y="82"/>
                      </a:lnTo>
                      <a:lnTo>
                        <a:pt x="32" y="72"/>
                      </a:lnTo>
                      <a:lnTo>
                        <a:pt x="42" y="62"/>
                      </a:lnTo>
                      <a:lnTo>
                        <a:pt x="64" y="42"/>
                      </a:lnTo>
                      <a:lnTo>
                        <a:pt x="82" y="22"/>
                      </a:lnTo>
                      <a:lnTo>
                        <a:pt x="102" y="0"/>
                      </a:lnTo>
                      <a:lnTo>
                        <a:pt x="102" y="4"/>
                      </a:lnTo>
                      <a:lnTo>
                        <a:pt x="100" y="16"/>
                      </a:lnTo>
                      <a:lnTo>
                        <a:pt x="96" y="24"/>
                      </a:lnTo>
                      <a:lnTo>
                        <a:pt x="90" y="32"/>
                      </a:lnTo>
                      <a:lnTo>
                        <a:pt x="84" y="42"/>
                      </a:lnTo>
                      <a:lnTo>
                        <a:pt x="74" y="54"/>
                      </a:lnTo>
                      <a:lnTo>
                        <a:pt x="26" y="98"/>
                      </a:lnTo>
                      <a:lnTo>
                        <a:pt x="0" y="122"/>
                      </a:lnTo>
                      <a:close/>
                    </a:path>
                  </a:pathLst>
                </a:custGeom>
                <a:solidFill>
                  <a:srgbClr val="539925"/>
                </a:solidFill>
                <a:ln w="9525">
                  <a:noFill/>
                  <a:round/>
                  <a:headEnd/>
                  <a:tailEnd/>
                </a:ln>
              </p:spPr>
              <p:txBody>
                <a:bodyPr/>
                <a:lstStyle/>
                <a:p>
                  <a:endParaRPr lang="zh-TW" altLang="en-US"/>
                </a:p>
              </p:txBody>
            </p:sp>
            <p:sp>
              <p:nvSpPr>
                <p:cNvPr id="24797" name="Freeform 424"/>
                <p:cNvSpPr>
                  <a:spLocks/>
                </p:cNvSpPr>
                <p:nvPr/>
              </p:nvSpPr>
              <p:spPr bwMode="auto">
                <a:xfrm>
                  <a:off x="4728" y="3530"/>
                  <a:ext cx="150" cy="118"/>
                </a:xfrm>
                <a:custGeom>
                  <a:avLst/>
                  <a:gdLst>
                    <a:gd name="T0" fmla="*/ 150 w 150"/>
                    <a:gd name="T1" fmla="*/ 0 h 118"/>
                    <a:gd name="T2" fmla="*/ 150 w 150"/>
                    <a:gd name="T3" fmla="*/ 0 h 118"/>
                    <a:gd name="T4" fmla="*/ 82 w 150"/>
                    <a:gd name="T5" fmla="*/ 52 h 118"/>
                    <a:gd name="T6" fmla="*/ 82 w 150"/>
                    <a:gd name="T7" fmla="*/ 52 h 118"/>
                    <a:gd name="T8" fmla="*/ 28 w 150"/>
                    <a:gd name="T9" fmla="*/ 92 h 118"/>
                    <a:gd name="T10" fmla="*/ 10 w 150"/>
                    <a:gd name="T11" fmla="*/ 106 h 118"/>
                    <a:gd name="T12" fmla="*/ 0 w 150"/>
                    <a:gd name="T13" fmla="*/ 116 h 118"/>
                    <a:gd name="T14" fmla="*/ 0 w 150"/>
                    <a:gd name="T15" fmla="*/ 116 h 118"/>
                    <a:gd name="T16" fmla="*/ 2 w 150"/>
                    <a:gd name="T17" fmla="*/ 118 h 118"/>
                    <a:gd name="T18" fmla="*/ 6 w 150"/>
                    <a:gd name="T19" fmla="*/ 118 h 118"/>
                    <a:gd name="T20" fmla="*/ 18 w 150"/>
                    <a:gd name="T21" fmla="*/ 114 h 118"/>
                    <a:gd name="T22" fmla="*/ 38 w 150"/>
                    <a:gd name="T23" fmla="*/ 102 h 118"/>
                    <a:gd name="T24" fmla="*/ 62 w 150"/>
                    <a:gd name="T25" fmla="*/ 86 h 118"/>
                    <a:gd name="T26" fmla="*/ 88 w 150"/>
                    <a:gd name="T27" fmla="*/ 66 h 118"/>
                    <a:gd name="T28" fmla="*/ 112 w 150"/>
                    <a:gd name="T29" fmla="*/ 46 h 118"/>
                    <a:gd name="T30" fmla="*/ 134 w 150"/>
                    <a:gd name="T31" fmla="*/ 22 h 118"/>
                    <a:gd name="T32" fmla="*/ 142 w 150"/>
                    <a:gd name="T33" fmla="*/ 10 h 118"/>
                    <a:gd name="T34" fmla="*/ 150 w 150"/>
                    <a:gd name="T35" fmla="*/ 0 h 118"/>
                    <a:gd name="T36" fmla="*/ 150 w 150"/>
                    <a:gd name="T37" fmla="*/ 0 h 1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0"/>
                    <a:gd name="T58" fmla="*/ 0 h 118"/>
                    <a:gd name="T59" fmla="*/ 150 w 150"/>
                    <a:gd name="T60" fmla="*/ 118 h 1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0" h="118">
                      <a:moveTo>
                        <a:pt x="150" y="0"/>
                      </a:moveTo>
                      <a:lnTo>
                        <a:pt x="150" y="0"/>
                      </a:lnTo>
                      <a:lnTo>
                        <a:pt x="82" y="52"/>
                      </a:lnTo>
                      <a:lnTo>
                        <a:pt x="28" y="92"/>
                      </a:lnTo>
                      <a:lnTo>
                        <a:pt x="10" y="106"/>
                      </a:lnTo>
                      <a:lnTo>
                        <a:pt x="0" y="116"/>
                      </a:lnTo>
                      <a:lnTo>
                        <a:pt x="2" y="118"/>
                      </a:lnTo>
                      <a:lnTo>
                        <a:pt x="6" y="118"/>
                      </a:lnTo>
                      <a:lnTo>
                        <a:pt x="18" y="114"/>
                      </a:lnTo>
                      <a:lnTo>
                        <a:pt x="38" y="102"/>
                      </a:lnTo>
                      <a:lnTo>
                        <a:pt x="62" y="86"/>
                      </a:lnTo>
                      <a:lnTo>
                        <a:pt x="88" y="66"/>
                      </a:lnTo>
                      <a:lnTo>
                        <a:pt x="112" y="46"/>
                      </a:lnTo>
                      <a:lnTo>
                        <a:pt x="134" y="22"/>
                      </a:lnTo>
                      <a:lnTo>
                        <a:pt x="142" y="10"/>
                      </a:lnTo>
                      <a:lnTo>
                        <a:pt x="150" y="0"/>
                      </a:lnTo>
                      <a:close/>
                    </a:path>
                  </a:pathLst>
                </a:custGeom>
                <a:solidFill>
                  <a:srgbClr val="539925"/>
                </a:solidFill>
                <a:ln w="9525">
                  <a:noFill/>
                  <a:round/>
                  <a:headEnd/>
                  <a:tailEnd/>
                </a:ln>
              </p:spPr>
              <p:txBody>
                <a:bodyPr/>
                <a:lstStyle/>
                <a:p>
                  <a:endParaRPr lang="zh-TW" altLang="en-US"/>
                </a:p>
              </p:txBody>
            </p:sp>
            <p:sp>
              <p:nvSpPr>
                <p:cNvPr id="24798" name="Freeform 425"/>
                <p:cNvSpPr>
                  <a:spLocks/>
                </p:cNvSpPr>
                <p:nvPr/>
              </p:nvSpPr>
              <p:spPr bwMode="auto">
                <a:xfrm>
                  <a:off x="4704" y="3274"/>
                  <a:ext cx="70" cy="142"/>
                </a:xfrm>
                <a:custGeom>
                  <a:avLst/>
                  <a:gdLst>
                    <a:gd name="T0" fmla="*/ 0 w 70"/>
                    <a:gd name="T1" fmla="*/ 142 h 142"/>
                    <a:gd name="T2" fmla="*/ 0 w 70"/>
                    <a:gd name="T3" fmla="*/ 142 h 142"/>
                    <a:gd name="T4" fmla="*/ 0 w 70"/>
                    <a:gd name="T5" fmla="*/ 136 h 142"/>
                    <a:gd name="T6" fmla="*/ 2 w 70"/>
                    <a:gd name="T7" fmla="*/ 122 h 142"/>
                    <a:gd name="T8" fmla="*/ 6 w 70"/>
                    <a:gd name="T9" fmla="*/ 104 h 142"/>
                    <a:gd name="T10" fmla="*/ 10 w 70"/>
                    <a:gd name="T11" fmla="*/ 94 h 142"/>
                    <a:gd name="T12" fmla="*/ 14 w 70"/>
                    <a:gd name="T13" fmla="*/ 84 h 142"/>
                    <a:gd name="T14" fmla="*/ 14 w 70"/>
                    <a:gd name="T15" fmla="*/ 84 h 142"/>
                    <a:gd name="T16" fmla="*/ 70 w 70"/>
                    <a:gd name="T17" fmla="*/ 0 h 142"/>
                    <a:gd name="T18" fmla="*/ 70 w 70"/>
                    <a:gd name="T19" fmla="*/ 0 h 142"/>
                    <a:gd name="T20" fmla="*/ 58 w 70"/>
                    <a:gd name="T21" fmla="*/ 34 h 142"/>
                    <a:gd name="T22" fmla="*/ 48 w 70"/>
                    <a:gd name="T23" fmla="*/ 64 h 142"/>
                    <a:gd name="T24" fmla="*/ 38 w 70"/>
                    <a:gd name="T25" fmla="*/ 88 h 142"/>
                    <a:gd name="T26" fmla="*/ 38 w 70"/>
                    <a:gd name="T27" fmla="*/ 88 h 142"/>
                    <a:gd name="T28" fmla="*/ 26 w 70"/>
                    <a:gd name="T29" fmla="*/ 106 h 142"/>
                    <a:gd name="T30" fmla="*/ 14 w 70"/>
                    <a:gd name="T31" fmla="*/ 124 h 142"/>
                    <a:gd name="T32" fmla="*/ 0 w 70"/>
                    <a:gd name="T33" fmla="*/ 142 h 142"/>
                    <a:gd name="T34" fmla="*/ 0 w 70"/>
                    <a:gd name="T35" fmla="*/ 142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0"/>
                    <a:gd name="T55" fmla="*/ 0 h 142"/>
                    <a:gd name="T56" fmla="*/ 70 w 70"/>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0" h="142">
                      <a:moveTo>
                        <a:pt x="0" y="142"/>
                      </a:moveTo>
                      <a:lnTo>
                        <a:pt x="0" y="142"/>
                      </a:lnTo>
                      <a:lnTo>
                        <a:pt x="0" y="136"/>
                      </a:lnTo>
                      <a:lnTo>
                        <a:pt x="2" y="122"/>
                      </a:lnTo>
                      <a:lnTo>
                        <a:pt x="6" y="104"/>
                      </a:lnTo>
                      <a:lnTo>
                        <a:pt x="10" y="94"/>
                      </a:lnTo>
                      <a:lnTo>
                        <a:pt x="14" y="84"/>
                      </a:lnTo>
                      <a:lnTo>
                        <a:pt x="70" y="0"/>
                      </a:lnTo>
                      <a:lnTo>
                        <a:pt x="58" y="34"/>
                      </a:lnTo>
                      <a:lnTo>
                        <a:pt x="48" y="64"/>
                      </a:lnTo>
                      <a:lnTo>
                        <a:pt x="38" y="88"/>
                      </a:lnTo>
                      <a:lnTo>
                        <a:pt x="26" y="106"/>
                      </a:lnTo>
                      <a:lnTo>
                        <a:pt x="14" y="124"/>
                      </a:lnTo>
                      <a:lnTo>
                        <a:pt x="0" y="142"/>
                      </a:lnTo>
                      <a:close/>
                    </a:path>
                  </a:pathLst>
                </a:custGeom>
                <a:solidFill>
                  <a:srgbClr val="539925"/>
                </a:solidFill>
                <a:ln w="9525">
                  <a:noFill/>
                  <a:round/>
                  <a:headEnd/>
                  <a:tailEnd/>
                </a:ln>
              </p:spPr>
              <p:txBody>
                <a:bodyPr/>
                <a:lstStyle/>
                <a:p>
                  <a:endParaRPr lang="zh-TW" altLang="en-US"/>
                </a:p>
              </p:txBody>
            </p:sp>
            <p:sp>
              <p:nvSpPr>
                <p:cNvPr id="24799" name="Freeform 426"/>
                <p:cNvSpPr>
                  <a:spLocks/>
                </p:cNvSpPr>
                <p:nvPr/>
              </p:nvSpPr>
              <p:spPr bwMode="auto">
                <a:xfrm>
                  <a:off x="4464" y="3448"/>
                  <a:ext cx="148" cy="208"/>
                </a:xfrm>
                <a:custGeom>
                  <a:avLst/>
                  <a:gdLst>
                    <a:gd name="T0" fmla="*/ 0 w 148"/>
                    <a:gd name="T1" fmla="*/ 0 h 208"/>
                    <a:gd name="T2" fmla="*/ 0 w 148"/>
                    <a:gd name="T3" fmla="*/ 0 h 208"/>
                    <a:gd name="T4" fmla="*/ 6 w 148"/>
                    <a:gd name="T5" fmla="*/ 16 h 208"/>
                    <a:gd name="T6" fmla="*/ 20 w 148"/>
                    <a:gd name="T7" fmla="*/ 50 h 208"/>
                    <a:gd name="T8" fmla="*/ 40 w 148"/>
                    <a:gd name="T9" fmla="*/ 92 h 208"/>
                    <a:gd name="T10" fmla="*/ 50 w 148"/>
                    <a:gd name="T11" fmla="*/ 110 h 208"/>
                    <a:gd name="T12" fmla="*/ 62 w 148"/>
                    <a:gd name="T13" fmla="*/ 124 h 208"/>
                    <a:gd name="T14" fmla="*/ 62 w 148"/>
                    <a:gd name="T15" fmla="*/ 124 h 208"/>
                    <a:gd name="T16" fmla="*/ 116 w 148"/>
                    <a:gd name="T17" fmla="*/ 178 h 208"/>
                    <a:gd name="T18" fmla="*/ 148 w 148"/>
                    <a:gd name="T19" fmla="*/ 208 h 208"/>
                    <a:gd name="T20" fmla="*/ 148 w 148"/>
                    <a:gd name="T21" fmla="*/ 208 h 208"/>
                    <a:gd name="T22" fmla="*/ 122 w 148"/>
                    <a:gd name="T23" fmla="*/ 166 h 208"/>
                    <a:gd name="T24" fmla="*/ 100 w 148"/>
                    <a:gd name="T25" fmla="*/ 132 h 208"/>
                    <a:gd name="T26" fmla="*/ 88 w 148"/>
                    <a:gd name="T27" fmla="*/ 116 h 208"/>
                    <a:gd name="T28" fmla="*/ 78 w 148"/>
                    <a:gd name="T29" fmla="*/ 104 h 208"/>
                    <a:gd name="T30" fmla="*/ 78 w 148"/>
                    <a:gd name="T31" fmla="*/ 104 h 208"/>
                    <a:gd name="T32" fmla="*/ 56 w 148"/>
                    <a:gd name="T33" fmla="*/ 78 h 208"/>
                    <a:gd name="T34" fmla="*/ 30 w 148"/>
                    <a:gd name="T35" fmla="*/ 42 h 208"/>
                    <a:gd name="T36" fmla="*/ 0 w 148"/>
                    <a:gd name="T37" fmla="*/ 0 h 208"/>
                    <a:gd name="T38" fmla="*/ 0 w 148"/>
                    <a:gd name="T39" fmla="*/ 0 h 2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8"/>
                    <a:gd name="T61" fmla="*/ 0 h 208"/>
                    <a:gd name="T62" fmla="*/ 148 w 148"/>
                    <a:gd name="T63" fmla="*/ 208 h 2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8" h="208">
                      <a:moveTo>
                        <a:pt x="0" y="0"/>
                      </a:moveTo>
                      <a:lnTo>
                        <a:pt x="0" y="0"/>
                      </a:lnTo>
                      <a:lnTo>
                        <a:pt x="6" y="16"/>
                      </a:lnTo>
                      <a:lnTo>
                        <a:pt x="20" y="50"/>
                      </a:lnTo>
                      <a:lnTo>
                        <a:pt x="40" y="92"/>
                      </a:lnTo>
                      <a:lnTo>
                        <a:pt x="50" y="110"/>
                      </a:lnTo>
                      <a:lnTo>
                        <a:pt x="62" y="124"/>
                      </a:lnTo>
                      <a:lnTo>
                        <a:pt x="116" y="178"/>
                      </a:lnTo>
                      <a:lnTo>
                        <a:pt x="148" y="208"/>
                      </a:lnTo>
                      <a:lnTo>
                        <a:pt x="122" y="166"/>
                      </a:lnTo>
                      <a:lnTo>
                        <a:pt x="100" y="132"/>
                      </a:lnTo>
                      <a:lnTo>
                        <a:pt x="88" y="116"/>
                      </a:lnTo>
                      <a:lnTo>
                        <a:pt x="78" y="104"/>
                      </a:lnTo>
                      <a:lnTo>
                        <a:pt x="56" y="78"/>
                      </a:lnTo>
                      <a:lnTo>
                        <a:pt x="30" y="42"/>
                      </a:lnTo>
                      <a:lnTo>
                        <a:pt x="0" y="0"/>
                      </a:lnTo>
                      <a:close/>
                    </a:path>
                  </a:pathLst>
                </a:custGeom>
                <a:solidFill>
                  <a:srgbClr val="539925"/>
                </a:solidFill>
                <a:ln w="9525">
                  <a:noFill/>
                  <a:round/>
                  <a:headEnd/>
                  <a:tailEnd/>
                </a:ln>
              </p:spPr>
              <p:txBody>
                <a:bodyPr/>
                <a:lstStyle/>
                <a:p>
                  <a:endParaRPr lang="zh-TW" altLang="en-US"/>
                </a:p>
              </p:txBody>
            </p:sp>
            <p:sp>
              <p:nvSpPr>
                <p:cNvPr id="24800" name="Freeform 427"/>
                <p:cNvSpPr>
                  <a:spLocks/>
                </p:cNvSpPr>
                <p:nvPr/>
              </p:nvSpPr>
              <p:spPr bwMode="auto">
                <a:xfrm>
                  <a:off x="4446" y="3654"/>
                  <a:ext cx="192" cy="46"/>
                </a:xfrm>
                <a:custGeom>
                  <a:avLst/>
                  <a:gdLst>
                    <a:gd name="T0" fmla="*/ 192 w 192"/>
                    <a:gd name="T1" fmla="*/ 46 h 46"/>
                    <a:gd name="T2" fmla="*/ 192 w 192"/>
                    <a:gd name="T3" fmla="*/ 46 h 46"/>
                    <a:gd name="T4" fmla="*/ 178 w 192"/>
                    <a:gd name="T5" fmla="*/ 40 h 46"/>
                    <a:gd name="T6" fmla="*/ 144 w 192"/>
                    <a:gd name="T7" fmla="*/ 24 h 46"/>
                    <a:gd name="T8" fmla="*/ 102 w 192"/>
                    <a:gd name="T9" fmla="*/ 8 h 46"/>
                    <a:gd name="T10" fmla="*/ 84 w 192"/>
                    <a:gd name="T11" fmla="*/ 4 h 46"/>
                    <a:gd name="T12" fmla="*/ 68 w 192"/>
                    <a:gd name="T13" fmla="*/ 2 h 46"/>
                    <a:gd name="T14" fmla="*/ 68 w 192"/>
                    <a:gd name="T15" fmla="*/ 2 h 46"/>
                    <a:gd name="T16" fmla="*/ 42 w 192"/>
                    <a:gd name="T17" fmla="*/ 0 h 46"/>
                    <a:gd name="T18" fmla="*/ 20 w 192"/>
                    <a:gd name="T19" fmla="*/ 2 h 46"/>
                    <a:gd name="T20" fmla="*/ 0 w 192"/>
                    <a:gd name="T21" fmla="*/ 4 h 46"/>
                    <a:gd name="T22" fmla="*/ 0 w 192"/>
                    <a:gd name="T23" fmla="*/ 4 h 46"/>
                    <a:gd name="T24" fmla="*/ 32 w 192"/>
                    <a:gd name="T25" fmla="*/ 14 h 46"/>
                    <a:gd name="T26" fmla="*/ 62 w 192"/>
                    <a:gd name="T27" fmla="*/ 22 h 46"/>
                    <a:gd name="T28" fmla="*/ 96 w 192"/>
                    <a:gd name="T29" fmla="*/ 26 h 46"/>
                    <a:gd name="T30" fmla="*/ 96 w 192"/>
                    <a:gd name="T31" fmla="*/ 26 h 46"/>
                    <a:gd name="T32" fmla="*/ 130 w 192"/>
                    <a:gd name="T33" fmla="*/ 32 h 46"/>
                    <a:gd name="T34" fmla="*/ 160 w 192"/>
                    <a:gd name="T35" fmla="*/ 38 h 46"/>
                    <a:gd name="T36" fmla="*/ 192 w 192"/>
                    <a:gd name="T37" fmla="*/ 46 h 46"/>
                    <a:gd name="T38" fmla="*/ 192 w 192"/>
                    <a:gd name="T39" fmla="*/ 46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2"/>
                    <a:gd name="T61" fmla="*/ 0 h 46"/>
                    <a:gd name="T62" fmla="*/ 192 w 192"/>
                    <a:gd name="T63" fmla="*/ 46 h 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2" h="46">
                      <a:moveTo>
                        <a:pt x="192" y="46"/>
                      </a:moveTo>
                      <a:lnTo>
                        <a:pt x="192" y="46"/>
                      </a:lnTo>
                      <a:lnTo>
                        <a:pt x="178" y="40"/>
                      </a:lnTo>
                      <a:lnTo>
                        <a:pt x="144" y="24"/>
                      </a:lnTo>
                      <a:lnTo>
                        <a:pt x="102" y="8"/>
                      </a:lnTo>
                      <a:lnTo>
                        <a:pt x="84" y="4"/>
                      </a:lnTo>
                      <a:lnTo>
                        <a:pt x="68" y="2"/>
                      </a:lnTo>
                      <a:lnTo>
                        <a:pt x="42" y="0"/>
                      </a:lnTo>
                      <a:lnTo>
                        <a:pt x="20" y="2"/>
                      </a:lnTo>
                      <a:lnTo>
                        <a:pt x="0" y="4"/>
                      </a:lnTo>
                      <a:lnTo>
                        <a:pt x="32" y="14"/>
                      </a:lnTo>
                      <a:lnTo>
                        <a:pt x="62" y="22"/>
                      </a:lnTo>
                      <a:lnTo>
                        <a:pt x="96" y="26"/>
                      </a:lnTo>
                      <a:lnTo>
                        <a:pt x="130" y="32"/>
                      </a:lnTo>
                      <a:lnTo>
                        <a:pt x="160" y="38"/>
                      </a:lnTo>
                      <a:lnTo>
                        <a:pt x="192" y="46"/>
                      </a:lnTo>
                      <a:close/>
                    </a:path>
                  </a:pathLst>
                </a:custGeom>
                <a:solidFill>
                  <a:srgbClr val="539925"/>
                </a:solidFill>
                <a:ln w="9525">
                  <a:noFill/>
                  <a:round/>
                  <a:headEnd/>
                  <a:tailEnd/>
                </a:ln>
              </p:spPr>
              <p:txBody>
                <a:bodyPr/>
                <a:lstStyle/>
                <a:p>
                  <a:endParaRPr lang="zh-TW" altLang="en-US"/>
                </a:p>
              </p:txBody>
            </p:sp>
            <p:sp>
              <p:nvSpPr>
                <p:cNvPr id="24801" name="Freeform 428"/>
                <p:cNvSpPr>
                  <a:spLocks/>
                </p:cNvSpPr>
                <p:nvPr/>
              </p:nvSpPr>
              <p:spPr bwMode="auto">
                <a:xfrm>
                  <a:off x="4422" y="3682"/>
                  <a:ext cx="212" cy="22"/>
                </a:xfrm>
                <a:custGeom>
                  <a:avLst/>
                  <a:gdLst>
                    <a:gd name="T0" fmla="*/ 212 w 212"/>
                    <a:gd name="T1" fmla="*/ 22 h 22"/>
                    <a:gd name="T2" fmla="*/ 212 w 212"/>
                    <a:gd name="T3" fmla="*/ 22 h 22"/>
                    <a:gd name="T4" fmla="*/ 196 w 212"/>
                    <a:gd name="T5" fmla="*/ 18 h 22"/>
                    <a:gd name="T6" fmla="*/ 156 w 212"/>
                    <a:gd name="T7" fmla="*/ 10 h 22"/>
                    <a:gd name="T8" fmla="*/ 110 w 212"/>
                    <a:gd name="T9" fmla="*/ 2 h 22"/>
                    <a:gd name="T10" fmla="*/ 88 w 212"/>
                    <a:gd name="T11" fmla="*/ 0 h 22"/>
                    <a:gd name="T12" fmla="*/ 72 w 212"/>
                    <a:gd name="T13" fmla="*/ 0 h 22"/>
                    <a:gd name="T14" fmla="*/ 72 w 212"/>
                    <a:gd name="T15" fmla="*/ 0 h 22"/>
                    <a:gd name="T16" fmla="*/ 44 w 212"/>
                    <a:gd name="T17" fmla="*/ 4 h 22"/>
                    <a:gd name="T18" fmla="*/ 20 w 212"/>
                    <a:gd name="T19" fmla="*/ 8 h 22"/>
                    <a:gd name="T20" fmla="*/ 0 w 212"/>
                    <a:gd name="T21" fmla="*/ 14 h 22"/>
                    <a:gd name="T22" fmla="*/ 0 w 212"/>
                    <a:gd name="T23" fmla="*/ 14 h 22"/>
                    <a:gd name="T24" fmla="*/ 34 w 212"/>
                    <a:gd name="T25" fmla="*/ 18 h 22"/>
                    <a:gd name="T26" fmla="*/ 68 w 212"/>
                    <a:gd name="T27" fmla="*/ 18 h 22"/>
                    <a:gd name="T28" fmla="*/ 106 w 212"/>
                    <a:gd name="T29" fmla="*/ 18 h 22"/>
                    <a:gd name="T30" fmla="*/ 106 w 212"/>
                    <a:gd name="T31" fmla="*/ 18 h 22"/>
                    <a:gd name="T32" fmla="*/ 142 w 212"/>
                    <a:gd name="T33" fmla="*/ 18 h 22"/>
                    <a:gd name="T34" fmla="*/ 176 w 212"/>
                    <a:gd name="T35" fmla="*/ 20 h 22"/>
                    <a:gd name="T36" fmla="*/ 212 w 212"/>
                    <a:gd name="T37" fmla="*/ 22 h 22"/>
                    <a:gd name="T38" fmla="*/ 212 w 212"/>
                    <a:gd name="T39" fmla="*/ 22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2"/>
                    <a:gd name="T61" fmla="*/ 0 h 22"/>
                    <a:gd name="T62" fmla="*/ 212 w 212"/>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2" h="22">
                      <a:moveTo>
                        <a:pt x="212" y="22"/>
                      </a:moveTo>
                      <a:lnTo>
                        <a:pt x="212" y="22"/>
                      </a:lnTo>
                      <a:lnTo>
                        <a:pt x="196" y="18"/>
                      </a:lnTo>
                      <a:lnTo>
                        <a:pt x="156" y="10"/>
                      </a:lnTo>
                      <a:lnTo>
                        <a:pt x="110" y="2"/>
                      </a:lnTo>
                      <a:lnTo>
                        <a:pt x="88" y="0"/>
                      </a:lnTo>
                      <a:lnTo>
                        <a:pt x="72" y="0"/>
                      </a:lnTo>
                      <a:lnTo>
                        <a:pt x="44" y="4"/>
                      </a:lnTo>
                      <a:lnTo>
                        <a:pt x="20" y="8"/>
                      </a:lnTo>
                      <a:lnTo>
                        <a:pt x="0" y="14"/>
                      </a:lnTo>
                      <a:lnTo>
                        <a:pt x="34" y="18"/>
                      </a:lnTo>
                      <a:lnTo>
                        <a:pt x="68" y="18"/>
                      </a:lnTo>
                      <a:lnTo>
                        <a:pt x="106" y="18"/>
                      </a:lnTo>
                      <a:lnTo>
                        <a:pt x="142" y="18"/>
                      </a:lnTo>
                      <a:lnTo>
                        <a:pt x="176" y="20"/>
                      </a:lnTo>
                      <a:lnTo>
                        <a:pt x="212" y="22"/>
                      </a:lnTo>
                      <a:close/>
                    </a:path>
                  </a:pathLst>
                </a:custGeom>
                <a:solidFill>
                  <a:srgbClr val="539925"/>
                </a:solidFill>
                <a:ln w="9525">
                  <a:noFill/>
                  <a:round/>
                  <a:headEnd/>
                  <a:tailEnd/>
                </a:ln>
              </p:spPr>
              <p:txBody>
                <a:bodyPr/>
                <a:lstStyle/>
                <a:p>
                  <a:endParaRPr lang="zh-TW" altLang="en-US"/>
                </a:p>
              </p:txBody>
            </p:sp>
            <p:sp>
              <p:nvSpPr>
                <p:cNvPr id="24802" name="Freeform 429"/>
                <p:cNvSpPr>
                  <a:spLocks/>
                </p:cNvSpPr>
                <p:nvPr/>
              </p:nvSpPr>
              <p:spPr bwMode="auto">
                <a:xfrm>
                  <a:off x="4532" y="3398"/>
                  <a:ext cx="64" cy="204"/>
                </a:xfrm>
                <a:custGeom>
                  <a:avLst/>
                  <a:gdLst>
                    <a:gd name="T0" fmla="*/ 0 w 64"/>
                    <a:gd name="T1" fmla="*/ 0 h 204"/>
                    <a:gd name="T2" fmla="*/ 0 w 64"/>
                    <a:gd name="T3" fmla="*/ 0 h 204"/>
                    <a:gd name="T4" fmla="*/ 6 w 64"/>
                    <a:gd name="T5" fmla="*/ 26 h 204"/>
                    <a:gd name="T6" fmla="*/ 22 w 64"/>
                    <a:gd name="T7" fmla="*/ 90 h 204"/>
                    <a:gd name="T8" fmla="*/ 22 w 64"/>
                    <a:gd name="T9" fmla="*/ 90 h 204"/>
                    <a:gd name="T10" fmla="*/ 44 w 64"/>
                    <a:gd name="T11" fmla="*/ 164 h 204"/>
                    <a:gd name="T12" fmla="*/ 54 w 64"/>
                    <a:gd name="T13" fmla="*/ 190 h 204"/>
                    <a:gd name="T14" fmla="*/ 60 w 64"/>
                    <a:gd name="T15" fmla="*/ 204 h 204"/>
                    <a:gd name="T16" fmla="*/ 60 w 64"/>
                    <a:gd name="T17" fmla="*/ 204 h 204"/>
                    <a:gd name="T18" fmla="*/ 64 w 64"/>
                    <a:gd name="T19" fmla="*/ 204 h 204"/>
                    <a:gd name="T20" fmla="*/ 64 w 64"/>
                    <a:gd name="T21" fmla="*/ 200 h 204"/>
                    <a:gd name="T22" fmla="*/ 64 w 64"/>
                    <a:gd name="T23" fmla="*/ 186 h 204"/>
                    <a:gd name="T24" fmla="*/ 62 w 64"/>
                    <a:gd name="T25" fmla="*/ 160 h 204"/>
                    <a:gd name="T26" fmla="*/ 54 w 64"/>
                    <a:gd name="T27" fmla="*/ 130 h 204"/>
                    <a:gd name="T28" fmla="*/ 44 w 64"/>
                    <a:gd name="T29" fmla="*/ 94 h 204"/>
                    <a:gd name="T30" fmla="*/ 32 w 64"/>
                    <a:gd name="T31" fmla="*/ 60 h 204"/>
                    <a:gd name="T32" fmla="*/ 16 w 64"/>
                    <a:gd name="T33" fmla="*/ 26 h 204"/>
                    <a:gd name="T34" fmla="*/ 8 w 64"/>
                    <a:gd name="T35" fmla="*/ 12 h 204"/>
                    <a:gd name="T36" fmla="*/ 0 w 64"/>
                    <a:gd name="T37" fmla="*/ 0 h 204"/>
                    <a:gd name="T38" fmla="*/ 0 w 64"/>
                    <a:gd name="T39" fmla="*/ 0 h 20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4"/>
                    <a:gd name="T61" fmla="*/ 0 h 204"/>
                    <a:gd name="T62" fmla="*/ 64 w 64"/>
                    <a:gd name="T63" fmla="*/ 204 h 20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4" h="204">
                      <a:moveTo>
                        <a:pt x="0" y="0"/>
                      </a:moveTo>
                      <a:lnTo>
                        <a:pt x="0" y="0"/>
                      </a:lnTo>
                      <a:lnTo>
                        <a:pt x="6" y="26"/>
                      </a:lnTo>
                      <a:lnTo>
                        <a:pt x="22" y="90"/>
                      </a:lnTo>
                      <a:lnTo>
                        <a:pt x="44" y="164"/>
                      </a:lnTo>
                      <a:lnTo>
                        <a:pt x="54" y="190"/>
                      </a:lnTo>
                      <a:lnTo>
                        <a:pt x="60" y="204"/>
                      </a:lnTo>
                      <a:lnTo>
                        <a:pt x="64" y="204"/>
                      </a:lnTo>
                      <a:lnTo>
                        <a:pt x="64" y="200"/>
                      </a:lnTo>
                      <a:lnTo>
                        <a:pt x="64" y="186"/>
                      </a:lnTo>
                      <a:lnTo>
                        <a:pt x="62" y="160"/>
                      </a:lnTo>
                      <a:lnTo>
                        <a:pt x="54" y="130"/>
                      </a:lnTo>
                      <a:lnTo>
                        <a:pt x="44" y="94"/>
                      </a:lnTo>
                      <a:lnTo>
                        <a:pt x="32" y="60"/>
                      </a:lnTo>
                      <a:lnTo>
                        <a:pt x="16" y="26"/>
                      </a:lnTo>
                      <a:lnTo>
                        <a:pt x="8" y="12"/>
                      </a:lnTo>
                      <a:lnTo>
                        <a:pt x="0" y="0"/>
                      </a:lnTo>
                      <a:close/>
                    </a:path>
                  </a:pathLst>
                </a:custGeom>
                <a:solidFill>
                  <a:srgbClr val="539925"/>
                </a:solidFill>
                <a:ln w="9525">
                  <a:noFill/>
                  <a:round/>
                  <a:headEnd/>
                  <a:tailEnd/>
                </a:ln>
              </p:spPr>
              <p:txBody>
                <a:bodyPr/>
                <a:lstStyle/>
                <a:p>
                  <a:endParaRPr lang="zh-TW" altLang="en-US"/>
                </a:p>
              </p:txBody>
            </p:sp>
            <p:sp>
              <p:nvSpPr>
                <p:cNvPr id="24803" name="Freeform 430"/>
                <p:cNvSpPr>
                  <a:spLocks/>
                </p:cNvSpPr>
                <p:nvPr/>
              </p:nvSpPr>
              <p:spPr bwMode="auto">
                <a:xfrm>
                  <a:off x="4468" y="3704"/>
                  <a:ext cx="174" cy="26"/>
                </a:xfrm>
                <a:custGeom>
                  <a:avLst/>
                  <a:gdLst>
                    <a:gd name="T0" fmla="*/ 174 w 174"/>
                    <a:gd name="T1" fmla="*/ 10 h 26"/>
                    <a:gd name="T2" fmla="*/ 174 w 174"/>
                    <a:gd name="T3" fmla="*/ 10 h 26"/>
                    <a:gd name="T4" fmla="*/ 168 w 174"/>
                    <a:gd name="T5" fmla="*/ 8 h 26"/>
                    <a:gd name="T6" fmla="*/ 150 w 174"/>
                    <a:gd name="T7" fmla="*/ 2 h 26"/>
                    <a:gd name="T8" fmla="*/ 124 w 174"/>
                    <a:gd name="T9" fmla="*/ 0 h 26"/>
                    <a:gd name="T10" fmla="*/ 110 w 174"/>
                    <a:gd name="T11" fmla="*/ 0 h 26"/>
                    <a:gd name="T12" fmla="*/ 96 w 174"/>
                    <a:gd name="T13" fmla="*/ 2 h 26"/>
                    <a:gd name="T14" fmla="*/ 96 w 174"/>
                    <a:gd name="T15" fmla="*/ 2 h 26"/>
                    <a:gd name="T16" fmla="*/ 62 w 174"/>
                    <a:gd name="T17" fmla="*/ 8 h 26"/>
                    <a:gd name="T18" fmla="*/ 32 w 174"/>
                    <a:gd name="T19" fmla="*/ 10 h 26"/>
                    <a:gd name="T20" fmla="*/ 0 w 174"/>
                    <a:gd name="T21" fmla="*/ 12 h 26"/>
                    <a:gd name="T22" fmla="*/ 0 w 174"/>
                    <a:gd name="T23" fmla="*/ 12 h 26"/>
                    <a:gd name="T24" fmla="*/ 4 w 174"/>
                    <a:gd name="T25" fmla="*/ 14 h 26"/>
                    <a:gd name="T26" fmla="*/ 18 w 174"/>
                    <a:gd name="T27" fmla="*/ 20 h 26"/>
                    <a:gd name="T28" fmla="*/ 26 w 174"/>
                    <a:gd name="T29" fmla="*/ 24 h 26"/>
                    <a:gd name="T30" fmla="*/ 38 w 174"/>
                    <a:gd name="T31" fmla="*/ 26 h 26"/>
                    <a:gd name="T32" fmla="*/ 52 w 174"/>
                    <a:gd name="T33" fmla="*/ 26 h 26"/>
                    <a:gd name="T34" fmla="*/ 68 w 174"/>
                    <a:gd name="T35" fmla="*/ 26 h 26"/>
                    <a:gd name="T36" fmla="*/ 68 w 174"/>
                    <a:gd name="T37" fmla="*/ 26 h 26"/>
                    <a:gd name="T38" fmla="*/ 138 w 174"/>
                    <a:gd name="T39" fmla="*/ 16 h 26"/>
                    <a:gd name="T40" fmla="*/ 174 w 174"/>
                    <a:gd name="T41" fmla="*/ 10 h 26"/>
                    <a:gd name="T42" fmla="*/ 174 w 174"/>
                    <a:gd name="T43" fmla="*/ 10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4"/>
                    <a:gd name="T67" fmla="*/ 0 h 26"/>
                    <a:gd name="T68" fmla="*/ 174 w 174"/>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4" h="26">
                      <a:moveTo>
                        <a:pt x="174" y="10"/>
                      </a:moveTo>
                      <a:lnTo>
                        <a:pt x="174" y="10"/>
                      </a:lnTo>
                      <a:lnTo>
                        <a:pt x="168" y="8"/>
                      </a:lnTo>
                      <a:lnTo>
                        <a:pt x="150" y="2"/>
                      </a:lnTo>
                      <a:lnTo>
                        <a:pt x="124" y="0"/>
                      </a:lnTo>
                      <a:lnTo>
                        <a:pt x="110" y="0"/>
                      </a:lnTo>
                      <a:lnTo>
                        <a:pt x="96" y="2"/>
                      </a:lnTo>
                      <a:lnTo>
                        <a:pt x="62" y="8"/>
                      </a:lnTo>
                      <a:lnTo>
                        <a:pt x="32" y="10"/>
                      </a:lnTo>
                      <a:lnTo>
                        <a:pt x="0" y="12"/>
                      </a:lnTo>
                      <a:lnTo>
                        <a:pt x="4" y="14"/>
                      </a:lnTo>
                      <a:lnTo>
                        <a:pt x="18" y="20"/>
                      </a:lnTo>
                      <a:lnTo>
                        <a:pt x="26" y="24"/>
                      </a:lnTo>
                      <a:lnTo>
                        <a:pt x="38" y="26"/>
                      </a:lnTo>
                      <a:lnTo>
                        <a:pt x="52" y="26"/>
                      </a:lnTo>
                      <a:lnTo>
                        <a:pt x="68" y="26"/>
                      </a:lnTo>
                      <a:lnTo>
                        <a:pt x="138" y="16"/>
                      </a:lnTo>
                      <a:lnTo>
                        <a:pt x="174" y="10"/>
                      </a:lnTo>
                      <a:close/>
                    </a:path>
                  </a:pathLst>
                </a:custGeom>
                <a:solidFill>
                  <a:srgbClr val="539925"/>
                </a:solidFill>
                <a:ln w="9525">
                  <a:noFill/>
                  <a:round/>
                  <a:headEnd/>
                  <a:tailEnd/>
                </a:ln>
              </p:spPr>
              <p:txBody>
                <a:bodyPr/>
                <a:lstStyle/>
                <a:p>
                  <a:endParaRPr lang="zh-TW" altLang="en-US"/>
                </a:p>
              </p:txBody>
            </p:sp>
            <p:sp>
              <p:nvSpPr>
                <p:cNvPr id="24804" name="Freeform 431"/>
                <p:cNvSpPr>
                  <a:spLocks/>
                </p:cNvSpPr>
                <p:nvPr/>
              </p:nvSpPr>
              <p:spPr bwMode="auto">
                <a:xfrm>
                  <a:off x="4536" y="3764"/>
                  <a:ext cx="132" cy="64"/>
                </a:xfrm>
                <a:custGeom>
                  <a:avLst/>
                  <a:gdLst>
                    <a:gd name="T0" fmla="*/ 132 w 132"/>
                    <a:gd name="T1" fmla="*/ 0 h 64"/>
                    <a:gd name="T2" fmla="*/ 132 w 132"/>
                    <a:gd name="T3" fmla="*/ 0 h 64"/>
                    <a:gd name="T4" fmla="*/ 126 w 132"/>
                    <a:gd name="T5" fmla="*/ 0 h 64"/>
                    <a:gd name="T6" fmla="*/ 108 w 132"/>
                    <a:gd name="T7" fmla="*/ 0 h 64"/>
                    <a:gd name="T8" fmla="*/ 98 w 132"/>
                    <a:gd name="T9" fmla="*/ 2 h 64"/>
                    <a:gd name="T10" fmla="*/ 86 w 132"/>
                    <a:gd name="T11" fmla="*/ 6 h 64"/>
                    <a:gd name="T12" fmla="*/ 74 w 132"/>
                    <a:gd name="T13" fmla="*/ 10 h 64"/>
                    <a:gd name="T14" fmla="*/ 62 w 132"/>
                    <a:gd name="T15" fmla="*/ 18 h 64"/>
                    <a:gd name="T16" fmla="*/ 62 w 132"/>
                    <a:gd name="T17" fmla="*/ 18 h 64"/>
                    <a:gd name="T18" fmla="*/ 38 w 132"/>
                    <a:gd name="T19" fmla="*/ 34 h 64"/>
                    <a:gd name="T20" fmla="*/ 18 w 132"/>
                    <a:gd name="T21" fmla="*/ 50 h 64"/>
                    <a:gd name="T22" fmla="*/ 0 w 132"/>
                    <a:gd name="T23" fmla="*/ 64 h 64"/>
                    <a:gd name="T24" fmla="*/ 0 w 132"/>
                    <a:gd name="T25" fmla="*/ 64 h 64"/>
                    <a:gd name="T26" fmla="*/ 6 w 132"/>
                    <a:gd name="T27" fmla="*/ 64 h 64"/>
                    <a:gd name="T28" fmla="*/ 24 w 132"/>
                    <a:gd name="T29" fmla="*/ 62 h 64"/>
                    <a:gd name="T30" fmla="*/ 46 w 132"/>
                    <a:gd name="T31" fmla="*/ 58 h 64"/>
                    <a:gd name="T32" fmla="*/ 56 w 132"/>
                    <a:gd name="T33" fmla="*/ 54 h 64"/>
                    <a:gd name="T34" fmla="*/ 68 w 132"/>
                    <a:gd name="T35" fmla="*/ 48 h 64"/>
                    <a:gd name="T36" fmla="*/ 68 w 132"/>
                    <a:gd name="T37" fmla="*/ 48 h 64"/>
                    <a:gd name="T38" fmla="*/ 90 w 132"/>
                    <a:gd name="T39" fmla="*/ 34 h 64"/>
                    <a:gd name="T40" fmla="*/ 112 w 132"/>
                    <a:gd name="T41" fmla="*/ 18 h 64"/>
                    <a:gd name="T42" fmla="*/ 132 w 132"/>
                    <a:gd name="T43" fmla="*/ 0 h 64"/>
                    <a:gd name="T44" fmla="*/ 132 w 132"/>
                    <a:gd name="T45" fmla="*/ 0 h 6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2"/>
                    <a:gd name="T70" fmla="*/ 0 h 64"/>
                    <a:gd name="T71" fmla="*/ 132 w 132"/>
                    <a:gd name="T72" fmla="*/ 64 h 6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2" h="64">
                      <a:moveTo>
                        <a:pt x="132" y="0"/>
                      </a:moveTo>
                      <a:lnTo>
                        <a:pt x="132" y="0"/>
                      </a:lnTo>
                      <a:lnTo>
                        <a:pt x="126" y="0"/>
                      </a:lnTo>
                      <a:lnTo>
                        <a:pt x="108" y="0"/>
                      </a:lnTo>
                      <a:lnTo>
                        <a:pt x="98" y="2"/>
                      </a:lnTo>
                      <a:lnTo>
                        <a:pt x="86" y="6"/>
                      </a:lnTo>
                      <a:lnTo>
                        <a:pt x="74" y="10"/>
                      </a:lnTo>
                      <a:lnTo>
                        <a:pt x="62" y="18"/>
                      </a:lnTo>
                      <a:lnTo>
                        <a:pt x="38" y="34"/>
                      </a:lnTo>
                      <a:lnTo>
                        <a:pt x="18" y="50"/>
                      </a:lnTo>
                      <a:lnTo>
                        <a:pt x="0" y="64"/>
                      </a:lnTo>
                      <a:lnTo>
                        <a:pt x="6" y="64"/>
                      </a:lnTo>
                      <a:lnTo>
                        <a:pt x="24" y="62"/>
                      </a:lnTo>
                      <a:lnTo>
                        <a:pt x="46" y="58"/>
                      </a:lnTo>
                      <a:lnTo>
                        <a:pt x="56" y="54"/>
                      </a:lnTo>
                      <a:lnTo>
                        <a:pt x="68" y="48"/>
                      </a:lnTo>
                      <a:lnTo>
                        <a:pt x="90" y="34"/>
                      </a:lnTo>
                      <a:lnTo>
                        <a:pt x="112" y="18"/>
                      </a:lnTo>
                      <a:lnTo>
                        <a:pt x="132" y="0"/>
                      </a:lnTo>
                      <a:close/>
                    </a:path>
                  </a:pathLst>
                </a:custGeom>
                <a:solidFill>
                  <a:srgbClr val="539925"/>
                </a:solidFill>
                <a:ln w="9525">
                  <a:noFill/>
                  <a:round/>
                  <a:headEnd/>
                  <a:tailEnd/>
                </a:ln>
              </p:spPr>
              <p:txBody>
                <a:bodyPr/>
                <a:lstStyle/>
                <a:p>
                  <a:endParaRPr lang="zh-TW" altLang="en-US"/>
                </a:p>
              </p:txBody>
            </p:sp>
            <p:sp>
              <p:nvSpPr>
                <p:cNvPr id="24805" name="Freeform 432"/>
                <p:cNvSpPr>
                  <a:spLocks/>
                </p:cNvSpPr>
                <p:nvPr/>
              </p:nvSpPr>
              <p:spPr bwMode="auto">
                <a:xfrm>
                  <a:off x="4668" y="3554"/>
                  <a:ext cx="30" cy="206"/>
                </a:xfrm>
                <a:custGeom>
                  <a:avLst/>
                  <a:gdLst>
                    <a:gd name="T0" fmla="*/ 0 w 30"/>
                    <a:gd name="T1" fmla="*/ 206 h 206"/>
                    <a:gd name="T2" fmla="*/ 0 w 30"/>
                    <a:gd name="T3" fmla="*/ 206 h 206"/>
                    <a:gd name="T4" fmla="*/ 0 w 30"/>
                    <a:gd name="T5" fmla="*/ 196 h 206"/>
                    <a:gd name="T6" fmla="*/ 0 w 30"/>
                    <a:gd name="T7" fmla="*/ 172 h 206"/>
                    <a:gd name="T8" fmla="*/ 2 w 30"/>
                    <a:gd name="T9" fmla="*/ 138 h 206"/>
                    <a:gd name="T10" fmla="*/ 4 w 30"/>
                    <a:gd name="T11" fmla="*/ 120 h 206"/>
                    <a:gd name="T12" fmla="*/ 8 w 30"/>
                    <a:gd name="T13" fmla="*/ 102 h 206"/>
                    <a:gd name="T14" fmla="*/ 8 w 30"/>
                    <a:gd name="T15" fmla="*/ 102 h 206"/>
                    <a:gd name="T16" fmla="*/ 14 w 30"/>
                    <a:gd name="T17" fmla="*/ 64 h 206"/>
                    <a:gd name="T18" fmla="*/ 20 w 30"/>
                    <a:gd name="T19" fmla="*/ 32 h 206"/>
                    <a:gd name="T20" fmla="*/ 22 w 30"/>
                    <a:gd name="T21" fmla="*/ 0 h 206"/>
                    <a:gd name="T22" fmla="*/ 22 w 30"/>
                    <a:gd name="T23" fmla="*/ 0 h 206"/>
                    <a:gd name="T24" fmla="*/ 24 w 30"/>
                    <a:gd name="T25" fmla="*/ 10 h 206"/>
                    <a:gd name="T26" fmla="*/ 28 w 30"/>
                    <a:gd name="T27" fmla="*/ 32 h 206"/>
                    <a:gd name="T28" fmla="*/ 30 w 30"/>
                    <a:gd name="T29" fmla="*/ 66 h 206"/>
                    <a:gd name="T30" fmla="*/ 30 w 30"/>
                    <a:gd name="T31" fmla="*/ 82 h 206"/>
                    <a:gd name="T32" fmla="*/ 28 w 30"/>
                    <a:gd name="T33" fmla="*/ 100 h 206"/>
                    <a:gd name="T34" fmla="*/ 28 w 30"/>
                    <a:gd name="T35" fmla="*/ 100 h 206"/>
                    <a:gd name="T36" fmla="*/ 20 w 30"/>
                    <a:gd name="T37" fmla="*/ 136 h 206"/>
                    <a:gd name="T38" fmla="*/ 12 w 30"/>
                    <a:gd name="T39" fmla="*/ 170 h 206"/>
                    <a:gd name="T40" fmla="*/ 0 w 30"/>
                    <a:gd name="T41" fmla="*/ 206 h 206"/>
                    <a:gd name="T42" fmla="*/ 0 w 30"/>
                    <a:gd name="T43" fmla="*/ 206 h 20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
                    <a:gd name="T67" fmla="*/ 0 h 206"/>
                    <a:gd name="T68" fmla="*/ 30 w 30"/>
                    <a:gd name="T69" fmla="*/ 206 h 20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 h="206">
                      <a:moveTo>
                        <a:pt x="0" y="206"/>
                      </a:moveTo>
                      <a:lnTo>
                        <a:pt x="0" y="206"/>
                      </a:lnTo>
                      <a:lnTo>
                        <a:pt x="0" y="196"/>
                      </a:lnTo>
                      <a:lnTo>
                        <a:pt x="0" y="172"/>
                      </a:lnTo>
                      <a:lnTo>
                        <a:pt x="2" y="138"/>
                      </a:lnTo>
                      <a:lnTo>
                        <a:pt x="4" y="120"/>
                      </a:lnTo>
                      <a:lnTo>
                        <a:pt x="8" y="102"/>
                      </a:lnTo>
                      <a:lnTo>
                        <a:pt x="14" y="64"/>
                      </a:lnTo>
                      <a:lnTo>
                        <a:pt x="20" y="32"/>
                      </a:lnTo>
                      <a:lnTo>
                        <a:pt x="22" y="0"/>
                      </a:lnTo>
                      <a:lnTo>
                        <a:pt x="24" y="10"/>
                      </a:lnTo>
                      <a:lnTo>
                        <a:pt x="28" y="32"/>
                      </a:lnTo>
                      <a:lnTo>
                        <a:pt x="30" y="66"/>
                      </a:lnTo>
                      <a:lnTo>
                        <a:pt x="30" y="82"/>
                      </a:lnTo>
                      <a:lnTo>
                        <a:pt x="28" y="100"/>
                      </a:lnTo>
                      <a:lnTo>
                        <a:pt x="20" y="136"/>
                      </a:lnTo>
                      <a:lnTo>
                        <a:pt x="12" y="170"/>
                      </a:lnTo>
                      <a:lnTo>
                        <a:pt x="0" y="206"/>
                      </a:lnTo>
                      <a:close/>
                    </a:path>
                  </a:pathLst>
                </a:custGeom>
                <a:solidFill>
                  <a:srgbClr val="539925"/>
                </a:solidFill>
                <a:ln w="9525">
                  <a:noFill/>
                  <a:round/>
                  <a:headEnd/>
                  <a:tailEnd/>
                </a:ln>
              </p:spPr>
              <p:txBody>
                <a:bodyPr/>
                <a:lstStyle/>
                <a:p>
                  <a:endParaRPr lang="zh-TW" altLang="en-US"/>
                </a:p>
              </p:txBody>
            </p:sp>
            <p:sp>
              <p:nvSpPr>
                <p:cNvPr id="24806" name="Freeform 433"/>
                <p:cNvSpPr>
                  <a:spLocks/>
                </p:cNvSpPr>
                <p:nvPr/>
              </p:nvSpPr>
              <p:spPr bwMode="auto">
                <a:xfrm>
                  <a:off x="4650" y="3548"/>
                  <a:ext cx="24" cy="184"/>
                </a:xfrm>
                <a:custGeom>
                  <a:avLst/>
                  <a:gdLst>
                    <a:gd name="T0" fmla="*/ 0 w 24"/>
                    <a:gd name="T1" fmla="*/ 184 h 184"/>
                    <a:gd name="T2" fmla="*/ 0 w 24"/>
                    <a:gd name="T3" fmla="*/ 184 h 184"/>
                    <a:gd name="T4" fmla="*/ 4 w 24"/>
                    <a:gd name="T5" fmla="*/ 178 h 184"/>
                    <a:gd name="T6" fmla="*/ 14 w 24"/>
                    <a:gd name="T7" fmla="*/ 162 h 184"/>
                    <a:gd name="T8" fmla="*/ 18 w 24"/>
                    <a:gd name="T9" fmla="*/ 150 h 184"/>
                    <a:gd name="T10" fmla="*/ 22 w 24"/>
                    <a:gd name="T11" fmla="*/ 136 h 184"/>
                    <a:gd name="T12" fmla="*/ 24 w 24"/>
                    <a:gd name="T13" fmla="*/ 120 h 184"/>
                    <a:gd name="T14" fmla="*/ 22 w 24"/>
                    <a:gd name="T15" fmla="*/ 102 h 184"/>
                    <a:gd name="T16" fmla="*/ 22 w 24"/>
                    <a:gd name="T17" fmla="*/ 102 h 184"/>
                    <a:gd name="T18" fmla="*/ 16 w 24"/>
                    <a:gd name="T19" fmla="*/ 32 h 184"/>
                    <a:gd name="T20" fmla="*/ 12 w 24"/>
                    <a:gd name="T21" fmla="*/ 0 h 184"/>
                    <a:gd name="T22" fmla="*/ 12 w 24"/>
                    <a:gd name="T23" fmla="*/ 0 h 184"/>
                    <a:gd name="T24" fmla="*/ 10 w 24"/>
                    <a:gd name="T25" fmla="*/ 4 h 184"/>
                    <a:gd name="T26" fmla="*/ 8 w 24"/>
                    <a:gd name="T27" fmla="*/ 20 h 184"/>
                    <a:gd name="T28" fmla="*/ 6 w 24"/>
                    <a:gd name="T29" fmla="*/ 44 h 184"/>
                    <a:gd name="T30" fmla="*/ 6 w 24"/>
                    <a:gd name="T31" fmla="*/ 78 h 184"/>
                    <a:gd name="T32" fmla="*/ 6 w 24"/>
                    <a:gd name="T33" fmla="*/ 78 h 184"/>
                    <a:gd name="T34" fmla="*/ 6 w 24"/>
                    <a:gd name="T35" fmla="*/ 118 h 184"/>
                    <a:gd name="T36" fmla="*/ 4 w 24"/>
                    <a:gd name="T37" fmla="*/ 152 h 184"/>
                    <a:gd name="T38" fmla="*/ 0 w 24"/>
                    <a:gd name="T39" fmla="*/ 184 h 184"/>
                    <a:gd name="T40" fmla="*/ 0 w 24"/>
                    <a:gd name="T41" fmla="*/ 184 h 1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184"/>
                    <a:gd name="T65" fmla="*/ 24 w 24"/>
                    <a:gd name="T66" fmla="*/ 184 h 1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184">
                      <a:moveTo>
                        <a:pt x="0" y="184"/>
                      </a:moveTo>
                      <a:lnTo>
                        <a:pt x="0" y="184"/>
                      </a:lnTo>
                      <a:lnTo>
                        <a:pt x="4" y="178"/>
                      </a:lnTo>
                      <a:lnTo>
                        <a:pt x="14" y="162"/>
                      </a:lnTo>
                      <a:lnTo>
                        <a:pt x="18" y="150"/>
                      </a:lnTo>
                      <a:lnTo>
                        <a:pt x="22" y="136"/>
                      </a:lnTo>
                      <a:lnTo>
                        <a:pt x="24" y="120"/>
                      </a:lnTo>
                      <a:lnTo>
                        <a:pt x="22" y="102"/>
                      </a:lnTo>
                      <a:lnTo>
                        <a:pt x="16" y="32"/>
                      </a:lnTo>
                      <a:lnTo>
                        <a:pt x="12" y="0"/>
                      </a:lnTo>
                      <a:lnTo>
                        <a:pt x="10" y="4"/>
                      </a:lnTo>
                      <a:lnTo>
                        <a:pt x="8" y="20"/>
                      </a:lnTo>
                      <a:lnTo>
                        <a:pt x="6" y="44"/>
                      </a:lnTo>
                      <a:lnTo>
                        <a:pt x="6" y="78"/>
                      </a:lnTo>
                      <a:lnTo>
                        <a:pt x="6" y="118"/>
                      </a:lnTo>
                      <a:lnTo>
                        <a:pt x="4" y="152"/>
                      </a:lnTo>
                      <a:lnTo>
                        <a:pt x="0" y="184"/>
                      </a:lnTo>
                      <a:close/>
                    </a:path>
                  </a:pathLst>
                </a:custGeom>
                <a:solidFill>
                  <a:srgbClr val="539925"/>
                </a:solidFill>
                <a:ln w="9525">
                  <a:noFill/>
                  <a:round/>
                  <a:headEnd/>
                  <a:tailEnd/>
                </a:ln>
              </p:spPr>
              <p:txBody>
                <a:bodyPr/>
                <a:lstStyle/>
                <a:p>
                  <a:endParaRPr lang="zh-TW" altLang="en-US"/>
                </a:p>
              </p:txBody>
            </p:sp>
            <p:sp>
              <p:nvSpPr>
                <p:cNvPr id="24807" name="Freeform 434"/>
                <p:cNvSpPr>
                  <a:spLocks/>
                </p:cNvSpPr>
                <p:nvPr/>
              </p:nvSpPr>
              <p:spPr bwMode="auto">
                <a:xfrm>
                  <a:off x="4590" y="3592"/>
                  <a:ext cx="118" cy="474"/>
                </a:xfrm>
                <a:custGeom>
                  <a:avLst/>
                  <a:gdLst>
                    <a:gd name="T0" fmla="*/ 0 w 118"/>
                    <a:gd name="T1" fmla="*/ 0 h 474"/>
                    <a:gd name="T2" fmla="*/ 0 w 118"/>
                    <a:gd name="T3" fmla="*/ 0 h 474"/>
                    <a:gd name="T4" fmla="*/ 16 w 118"/>
                    <a:gd name="T5" fmla="*/ 38 h 474"/>
                    <a:gd name="T6" fmla="*/ 42 w 118"/>
                    <a:gd name="T7" fmla="*/ 96 h 474"/>
                    <a:gd name="T8" fmla="*/ 42 w 118"/>
                    <a:gd name="T9" fmla="*/ 96 h 474"/>
                    <a:gd name="T10" fmla="*/ 48 w 118"/>
                    <a:gd name="T11" fmla="*/ 112 h 474"/>
                    <a:gd name="T12" fmla="*/ 56 w 118"/>
                    <a:gd name="T13" fmla="*/ 122 h 474"/>
                    <a:gd name="T14" fmla="*/ 64 w 118"/>
                    <a:gd name="T15" fmla="*/ 138 h 474"/>
                    <a:gd name="T16" fmla="*/ 80 w 118"/>
                    <a:gd name="T17" fmla="*/ 166 h 474"/>
                    <a:gd name="T18" fmla="*/ 80 w 118"/>
                    <a:gd name="T19" fmla="*/ 166 h 474"/>
                    <a:gd name="T20" fmla="*/ 100 w 118"/>
                    <a:gd name="T21" fmla="*/ 204 h 474"/>
                    <a:gd name="T22" fmla="*/ 112 w 118"/>
                    <a:gd name="T23" fmla="*/ 244 h 474"/>
                    <a:gd name="T24" fmla="*/ 112 w 118"/>
                    <a:gd name="T25" fmla="*/ 244 h 474"/>
                    <a:gd name="T26" fmla="*/ 116 w 118"/>
                    <a:gd name="T27" fmla="*/ 254 h 474"/>
                    <a:gd name="T28" fmla="*/ 116 w 118"/>
                    <a:gd name="T29" fmla="*/ 268 h 474"/>
                    <a:gd name="T30" fmla="*/ 118 w 118"/>
                    <a:gd name="T31" fmla="*/ 302 h 474"/>
                    <a:gd name="T32" fmla="*/ 114 w 118"/>
                    <a:gd name="T33" fmla="*/ 340 h 474"/>
                    <a:gd name="T34" fmla="*/ 110 w 118"/>
                    <a:gd name="T35" fmla="*/ 378 h 474"/>
                    <a:gd name="T36" fmla="*/ 98 w 118"/>
                    <a:gd name="T37" fmla="*/ 446 h 474"/>
                    <a:gd name="T38" fmla="*/ 94 w 118"/>
                    <a:gd name="T39" fmla="*/ 474 h 474"/>
                    <a:gd name="T40" fmla="*/ 82 w 118"/>
                    <a:gd name="T41" fmla="*/ 466 h 474"/>
                    <a:gd name="T42" fmla="*/ 82 w 118"/>
                    <a:gd name="T43" fmla="*/ 466 h 474"/>
                    <a:gd name="T44" fmla="*/ 96 w 118"/>
                    <a:gd name="T45" fmla="*/ 374 h 474"/>
                    <a:gd name="T46" fmla="*/ 104 w 118"/>
                    <a:gd name="T47" fmla="*/ 304 h 474"/>
                    <a:gd name="T48" fmla="*/ 106 w 118"/>
                    <a:gd name="T49" fmla="*/ 276 h 474"/>
                    <a:gd name="T50" fmla="*/ 106 w 118"/>
                    <a:gd name="T51" fmla="*/ 258 h 474"/>
                    <a:gd name="T52" fmla="*/ 106 w 118"/>
                    <a:gd name="T53" fmla="*/ 258 h 474"/>
                    <a:gd name="T54" fmla="*/ 102 w 118"/>
                    <a:gd name="T55" fmla="*/ 234 h 474"/>
                    <a:gd name="T56" fmla="*/ 94 w 118"/>
                    <a:gd name="T57" fmla="*/ 212 h 474"/>
                    <a:gd name="T58" fmla="*/ 86 w 118"/>
                    <a:gd name="T59" fmla="*/ 192 h 474"/>
                    <a:gd name="T60" fmla="*/ 74 w 118"/>
                    <a:gd name="T61" fmla="*/ 168 h 474"/>
                    <a:gd name="T62" fmla="*/ 74 w 118"/>
                    <a:gd name="T63" fmla="*/ 168 h 474"/>
                    <a:gd name="T64" fmla="*/ 52 w 118"/>
                    <a:gd name="T65" fmla="*/ 126 h 474"/>
                    <a:gd name="T66" fmla="*/ 32 w 118"/>
                    <a:gd name="T67" fmla="*/ 88 h 474"/>
                    <a:gd name="T68" fmla="*/ 32 w 118"/>
                    <a:gd name="T69" fmla="*/ 88 h 474"/>
                    <a:gd name="T70" fmla="*/ 20 w 118"/>
                    <a:gd name="T71" fmla="*/ 62 h 474"/>
                    <a:gd name="T72" fmla="*/ 10 w 118"/>
                    <a:gd name="T73" fmla="*/ 32 h 474"/>
                    <a:gd name="T74" fmla="*/ 0 w 118"/>
                    <a:gd name="T75" fmla="*/ 0 h 474"/>
                    <a:gd name="T76" fmla="*/ 0 w 118"/>
                    <a:gd name="T77" fmla="*/ 0 h 4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8"/>
                    <a:gd name="T118" fmla="*/ 0 h 474"/>
                    <a:gd name="T119" fmla="*/ 118 w 118"/>
                    <a:gd name="T120" fmla="*/ 474 h 47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8" h="474">
                      <a:moveTo>
                        <a:pt x="0" y="0"/>
                      </a:moveTo>
                      <a:lnTo>
                        <a:pt x="0" y="0"/>
                      </a:lnTo>
                      <a:lnTo>
                        <a:pt x="16" y="38"/>
                      </a:lnTo>
                      <a:lnTo>
                        <a:pt x="42" y="96"/>
                      </a:lnTo>
                      <a:lnTo>
                        <a:pt x="48" y="112"/>
                      </a:lnTo>
                      <a:lnTo>
                        <a:pt x="56" y="122"/>
                      </a:lnTo>
                      <a:lnTo>
                        <a:pt x="64" y="138"/>
                      </a:lnTo>
                      <a:lnTo>
                        <a:pt x="80" y="166"/>
                      </a:lnTo>
                      <a:lnTo>
                        <a:pt x="100" y="204"/>
                      </a:lnTo>
                      <a:lnTo>
                        <a:pt x="112" y="244"/>
                      </a:lnTo>
                      <a:lnTo>
                        <a:pt x="116" y="254"/>
                      </a:lnTo>
                      <a:lnTo>
                        <a:pt x="116" y="268"/>
                      </a:lnTo>
                      <a:lnTo>
                        <a:pt x="118" y="302"/>
                      </a:lnTo>
                      <a:lnTo>
                        <a:pt x="114" y="340"/>
                      </a:lnTo>
                      <a:lnTo>
                        <a:pt x="110" y="378"/>
                      </a:lnTo>
                      <a:lnTo>
                        <a:pt x="98" y="446"/>
                      </a:lnTo>
                      <a:lnTo>
                        <a:pt x="94" y="474"/>
                      </a:lnTo>
                      <a:lnTo>
                        <a:pt x="82" y="466"/>
                      </a:lnTo>
                      <a:lnTo>
                        <a:pt x="96" y="374"/>
                      </a:lnTo>
                      <a:lnTo>
                        <a:pt x="104" y="304"/>
                      </a:lnTo>
                      <a:lnTo>
                        <a:pt x="106" y="276"/>
                      </a:lnTo>
                      <a:lnTo>
                        <a:pt x="106" y="258"/>
                      </a:lnTo>
                      <a:lnTo>
                        <a:pt x="102" y="234"/>
                      </a:lnTo>
                      <a:lnTo>
                        <a:pt x="94" y="212"/>
                      </a:lnTo>
                      <a:lnTo>
                        <a:pt x="86" y="192"/>
                      </a:lnTo>
                      <a:lnTo>
                        <a:pt x="74" y="168"/>
                      </a:lnTo>
                      <a:lnTo>
                        <a:pt x="52" y="126"/>
                      </a:lnTo>
                      <a:lnTo>
                        <a:pt x="32" y="88"/>
                      </a:lnTo>
                      <a:lnTo>
                        <a:pt x="20" y="62"/>
                      </a:lnTo>
                      <a:lnTo>
                        <a:pt x="10" y="32"/>
                      </a:lnTo>
                      <a:lnTo>
                        <a:pt x="0" y="0"/>
                      </a:lnTo>
                      <a:close/>
                    </a:path>
                  </a:pathLst>
                </a:custGeom>
                <a:solidFill>
                  <a:srgbClr val="539925"/>
                </a:solidFill>
                <a:ln w="9525">
                  <a:noFill/>
                  <a:round/>
                  <a:headEnd/>
                  <a:tailEnd/>
                </a:ln>
              </p:spPr>
              <p:txBody>
                <a:bodyPr/>
                <a:lstStyle/>
                <a:p>
                  <a:endParaRPr lang="zh-TW" altLang="en-US"/>
                </a:p>
              </p:txBody>
            </p:sp>
            <p:sp>
              <p:nvSpPr>
                <p:cNvPr id="24808" name="Freeform 435"/>
                <p:cNvSpPr>
                  <a:spLocks/>
                </p:cNvSpPr>
                <p:nvPr/>
              </p:nvSpPr>
              <p:spPr bwMode="auto">
                <a:xfrm>
                  <a:off x="4430" y="3562"/>
                  <a:ext cx="194" cy="116"/>
                </a:xfrm>
                <a:custGeom>
                  <a:avLst/>
                  <a:gdLst>
                    <a:gd name="T0" fmla="*/ 194 w 194"/>
                    <a:gd name="T1" fmla="*/ 116 h 116"/>
                    <a:gd name="T2" fmla="*/ 194 w 194"/>
                    <a:gd name="T3" fmla="*/ 116 h 116"/>
                    <a:gd name="T4" fmla="*/ 152 w 194"/>
                    <a:gd name="T5" fmla="*/ 82 h 116"/>
                    <a:gd name="T6" fmla="*/ 114 w 194"/>
                    <a:gd name="T7" fmla="*/ 56 h 116"/>
                    <a:gd name="T8" fmla="*/ 96 w 194"/>
                    <a:gd name="T9" fmla="*/ 44 h 116"/>
                    <a:gd name="T10" fmla="*/ 80 w 194"/>
                    <a:gd name="T11" fmla="*/ 34 h 116"/>
                    <a:gd name="T12" fmla="*/ 80 w 194"/>
                    <a:gd name="T13" fmla="*/ 34 h 116"/>
                    <a:gd name="T14" fmla="*/ 52 w 194"/>
                    <a:gd name="T15" fmla="*/ 20 h 116"/>
                    <a:gd name="T16" fmla="*/ 26 w 194"/>
                    <a:gd name="T17" fmla="*/ 8 h 116"/>
                    <a:gd name="T18" fmla="*/ 0 w 194"/>
                    <a:gd name="T19" fmla="*/ 0 h 116"/>
                    <a:gd name="T20" fmla="*/ 0 w 194"/>
                    <a:gd name="T21" fmla="*/ 0 h 116"/>
                    <a:gd name="T22" fmla="*/ 10 w 194"/>
                    <a:gd name="T23" fmla="*/ 12 h 116"/>
                    <a:gd name="T24" fmla="*/ 20 w 194"/>
                    <a:gd name="T25" fmla="*/ 24 h 116"/>
                    <a:gd name="T26" fmla="*/ 30 w 194"/>
                    <a:gd name="T27" fmla="*/ 34 h 116"/>
                    <a:gd name="T28" fmla="*/ 42 w 194"/>
                    <a:gd name="T29" fmla="*/ 44 h 116"/>
                    <a:gd name="T30" fmla="*/ 66 w 194"/>
                    <a:gd name="T31" fmla="*/ 58 h 116"/>
                    <a:gd name="T32" fmla="*/ 92 w 194"/>
                    <a:gd name="T33" fmla="*/ 70 h 116"/>
                    <a:gd name="T34" fmla="*/ 144 w 194"/>
                    <a:gd name="T35" fmla="*/ 90 h 116"/>
                    <a:gd name="T36" fmla="*/ 168 w 194"/>
                    <a:gd name="T37" fmla="*/ 102 h 116"/>
                    <a:gd name="T38" fmla="*/ 194 w 194"/>
                    <a:gd name="T39" fmla="*/ 116 h 116"/>
                    <a:gd name="T40" fmla="*/ 194 w 194"/>
                    <a:gd name="T41" fmla="*/ 116 h 1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4"/>
                    <a:gd name="T64" fmla="*/ 0 h 116"/>
                    <a:gd name="T65" fmla="*/ 194 w 194"/>
                    <a:gd name="T66" fmla="*/ 116 h 1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4" h="116">
                      <a:moveTo>
                        <a:pt x="194" y="116"/>
                      </a:moveTo>
                      <a:lnTo>
                        <a:pt x="194" y="116"/>
                      </a:lnTo>
                      <a:lnTo>
                        <a:pt x="152" y="82"/>
                      </a:lnTo>
                      <a:lnTo>
                        <a:pt x="114" y="56"/>
                      </a:lnTo>
                      <a:lnTo>
                        <a:pt x="96" y="44"/>
                      </a:lnTo>
                      <a:lnTo>
                        <a:pt x="80" y="34"/>
                      </a:lnTo>
                      <a:lnTo>
                        <a:pt x="52" y="20"/>
                      </a:lnTo>
                      <a:lnTo>
                        <a:pt x="26" y="8"/>
                      </a:lnTo>
                      <a:lnTo>
                        <a:pt x="0" y="0"/>
                      </a:lnTo>
                      <a:lnTo>
                        <a:pt x="10" y="12"/>
                      </a:lnTo>
                      <a:lnTo>
                        <a:pt x="20" y="24"/>
                      </a:lnTo>
                      <a:lnTo>
                        <a:pt x="30" y="34"/>
                      </a:lnTo>
                      <a:lnTo>
                        <a:pt x="42" y="44"/>
                      </a:lnTo>
                      <a:lnTo>
                        <a:pt x="66" y="58"/>
                      </a:lnTo>
                      <a:lnTo>
                        <a:pt x="92" y="70"/>
                      </a:lnTo>
                      <a:lnTo>
                        <a:pt x="144" y="90"/>
                      </a:lnTo>
                      <a:lnTo>
                        <a:pt x="168" y="102"/>
                      </a:lnTo>
                      <a:lnTo>
                        <a:pt x="194" y="116"/>
                      </a:lnTo>
                      <a:close/>
                    </a:path>
                  </a:pathLst>
                </a:custGeom>
                <a:solidFill>
                  <a:srgbClr val="539925"/>
                </a:solidFill>
                <a:ln w="9525">
                  <a:noFill/>
                  <a:round/>
                  <a:headEnd/>
                  <a:tailEnd/>
                </a:ln>
              </p:spPr>
              <p:txBody>
                <a:bodyPr/>
                <a:lstStyle/>
                <a:p>
                  <a:endParaRPr lang="zh-TW" altLang="en-US"/>
                </a:p>
              </p:txBody>
            </p:sp>
            <p:sp>
              <p:nvSpPr>
                <p:cNvPr id="24809" name="Freeform 436"/>
                <p:cNvSpPr>
                  <a:spLocks/>
                </p:cNvSpPr>
                <p:nvPr/>
              </p:nvSpPr>
              <p:spPr bwMode="auto">
                <a:xfrm>
                  <a:off x="4610" y="3484"/>
                  <a:ext cx="18" cy="168"/>
                </a:xfrm>
                <a:custGeom>
                  <a:avLst/>
                  <a:gdLst>
                    <a:gd name="T0" fmla="*/ 4 w 18"/>
                    <a:gd name="T1" fmla="*/ 168 h 168"/>
                    <a:gd name="T2" fmla="*/ 4 w 18"/>
                    <a:gd name="T3" fmla="*/ 168 h 168"/>
                    <a:gd name="T4" fmla="*/ 0 w 18"/>
                    <a:gd name="T5" fmla="*/ 142 h 168"/>
                    <a:gd name="T6" fmla="*/ 0 w 18"/>
                    <a:gd name="T7" fmla="*/ 114 h 168"/>
                    <a:gd name="T8" fmla="*/ 2 w 18"/>
                    <a:gd name="T9" fmla="*/ 84 h 168"/>
                    <a:gd name="T10" fmla="*/ 2 w 18"/>
                    <a:gd name="T11" fmla="*/ 84 h 168"/>
                    <a:gd name="T12" fmla="*/ 6 w 18"/>
                    <a:gd name="T13" fmla="*/ 54 h 168"/>
                    <a:gd name="T14" fmla="*/ 6 w 18"/>
                    <a:gd name="T15" fmla="*/ 26 h 168"/>
                    <a:gd name="T16" fmla="*/ 8 w 18"/>
                    <a:gd name="T17" fmla="*/ 0 h 168"/>
                    <a:gd name="T18" fmla="*/ 8 w 18"/>
                    <a:gd name="T19" fmla="*/ 0 h 168"/>
                    <a:gd name="T20" fmla="*/ 14 w 18"/>
                    <a:gd name="T21" fmla="*/ 26 h 168"/>
                    <a:gd name="T22" fmla="*/ 18 w 18"/>
                    <a:gd name="T23" fmla="*/ 52 h 168"/>
                    <a:gd name="T24" fmla="*/ 18 w 18"/>
                    <a:gd name="T25" fmla="*/ 66 h 168"/>
                    <a:gd name="T26" fmla="*/ 18 w 18"/>
                    <a:gd name="T27" fmla="*/ 80 h 168"/>
                    <a:gd name="T28" fmla="*/ 18 w 18"/>
                    <a:gd name="T29" fmla="*/ 80 h 168"/>
                    <a:gd name="T30" fmla="*/ 14 w 18"/>
                    <a:gd name="T31" fmla="*/ 110 h 168"/>
                    <a:gd name="T32" fmla="*/ 10 w 18"/>
                    <a:gd name="T33" fmla="*/ 138 h 168"/>
                    <a:gd name="T34" fmla="*/ 4 w 18"/>
                    <a:gd name="T35" fmla="*/ 168 h 168"/>
                    <a:gd name="T36" fmla="*/ 4 w 18"/>
                    <a:gd name="T37" fmla="*/ 16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168"/>
                    <a:gd name="T59" fmla="*/ 18 w 18"/>
                    <a:gd name="T60" fmla="*/ 168 h 1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168">
                      <a:moveTo>
                        <a:pt x="4" y="168"/>
                      </a:moveTo>
                      <a:lnTo>
                        <a:pt x="4" y="168"/>
                      </a:lnTo>
                      <a:lnTo>
                        <a:pt x="0" y="142"/>
                      </a:lnTo>
                      <a:lnTo>
                        <a:pt x="0" y="114"/>
                      </a:lnTo>
                      <a:lnTo>
                        <a:pt x="2" y="84"/>
                      </a:lnTo>
                      <a:lnTo>
                        <a:pt x="6" y="54"/>
                      </a:lnTo>
                      <a:lnTo>
                        <a:pt x="6" y="26"/>
                      </a:lnTo>
                      <a:lnTo>
                        <a:pt x="8" y="0"/>
                      </a:lnTo>
                      <a:lnTo>
                        <a:pt x="14" y="26"/>
                      </a:lnTo>
                      <a:lnTo>
                        <a:pt x="18" y="52"/>
                      </a:lnTo>
                      <a:lnTo>
                        <a:pt x="18" y="66"/>
                      </a:lnTo>
                      <a:lnTo>
                        <a:pt x="18" y="80"/>
                      </a:lnTo>
                      <a:lnTo>
                        <a:pt x="14" y="110"/>
                      </a:lnTo>
                      <a:lnTo>
                        <a:pt x="10" y="138"/>
                      </a:lnTo>
                      <a:lnTo>
                        <a:pt x="4" y="168"/>
                      </a:lnTo>
                      <a:close/>
                    </a:path>
                  </a:pathLst>
                </a:custGeom>
                <a:solidFill>
                  <a:srgbClr val="539925"/>
                </a:solidFill>
                <a:ln w="9525">
                  <a:noFill/>
                  <a:round/>
                  <a:headEnd/>
                  <a:tailEnd/>
                </a:ln>
              </p:spPr>
              <p:txBody>
                <a:bodyPr/>
                <a:lstStyle/>
                <a:p>
                  <a:endParaRPr lang="zh-TW" altLang="en-US"/>
                </a:p>
              </p:txBody>
            </p:sp>
            <p:sp>
              <p:nvSpPr>
                <p:cNvPr id="24810" name="Freeform 437"/>
                <p:cNvSpPr>
                  <a:spLocks/>
                </p:cNvSpPr>
                <p:nvPr/>
              </p:nvSpPr>
              <p:spPr bwMode="auto">
                <a:xfrm>
                  <a:off x="4636" y="3538"/>
                  <a:ext cx="38" cy="166"/>
                </a:xfrm>
                <a:custGeom>
                  <a:avLst/>
                  <a:gdLst>
                    <a:gd name="T0" fmla="*/ 0 w 38"/>
                    <a:gd name="T1" fmla="*/ 166 h 166"/>
                    <a:gd name="T2" fmla="*/ 0 w 38"/>
                    <a:gd name="T3" fmla="*/ 166 h 166"/>
                    <a:gd name="T4" fmla="*/ 4 w 38"/>
                    <a:gd name="T5" fmla="*/ 138 h 166"/>
                    <a:gd name="T6" fmla="*/ 8 w 38"/>
                    <a:gd name="T7" fmla="*/ 112 h 166"/>
                    <a:gd name="T8" fmla="*/ 16 w 38"/>
                    <a:gd name="T9" fmla="*/ 82 h 166"/>
                    <a:gd name="T10" fmla="*/ 16 w 38"/>
                    <a:gd name="T11" fmla="*/ 82 h 166"/>
                    <a:gd name="T12" fmla="*/ 24 w 38"/>
                    <a:gd name="T13" fmla="*/ 52 h 166"/>
                    <a:gd name="T14" fmla="*/ 32 w 38"/>
                    <a:gd name="T15" fmla="*/ 26 h 166"/>
                    <a:gd name="T16" fmla="*/ 36 w 38"/>
                    <a:gd name="T17" fmla="*/ 0 h 166"/>
                    <a:gd name="T18" fmla="*/ 36 w 38"/>
                    <a:gd name="T19" fmla="*/ 0 h 166"/>
                    <a:gd name="T20" fmla="*/ 38 w 38"/>
                    <a:gd name="T21" fmla="*/ 28 h 166"/>
                    <a:gd name="T22" fmla="*/ 36 w 38"/>
                    <a:gd name="T23" fmla="*/ 54 h 166"/>
                    <a:gd name="T24" fmla="*/ 34 w 38"/>
                    <a:gd name="T25" fmla="*/ 68 h 166"/>
                    <a:gd name="T26" fmla="*/ 32 w 38"/>
                    <a:gd name="T27" fmla="*/ 82 h 166"/>
                    <a:gd name="T28" fmla="*/ 32 w 38"/>
                    <a:gd name="T29" fmla="*/ 82 h 166"/>
                    <a:gd name="T30" fmla="*/ 24 w 38"/>
                    <a:gd name="T31" fmla="*/ 110 h 166"/>
                    <a:gd name="T32" fmla="*/ 12 w 38"/>
                    <a:gd name="T33" fmla="*/ 136 h 166"/>
                    <a:gd name="T34" fmla="*/ 0 w 38"/>
                    <a:gd name="T35" fmla="*/ 166 h 166"/>
                    <a:gd name="T36" fmla="*/ 0 w 38"/>
                    <a:gd name="T37" fmla="*/ 166 h 1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
                    <a:gd name="T58" fmla="*/ 0 h 166"/>
                    <a:gd name="T59" fmla="*/ 38 w 38"/>
                    <a:gd name="T60" fmla="*/ 166 h 1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 h="166">
                      <a:moveTo>
                        <a:pt x="0" y="166"/>
                      </a:moveTo>
                      <a:lnTo>
                        <a:pt x="0" y="166"/>
                      </a:lnTo>
                      <a:lnTo>
                        <a:pt x="4" y="138"/>
                      </a:lnTo>
                      <a:lnTo>
                        <a:pt x="8" y="112"/>
                      </a:lnTo>
                      <a:lnTo>
                        <a:pt x="16" y="82"/>
                      </a:lnTo>
                      <a:lnTo>
                        <a:pt x="24" y="52"/>
                      </a:lnTo>
                      <a:lnTo>
                        <a:pt x="32" y="26"/>
                      </a:lnTo>
                      <a:lnTo>
                        <a:pt x="36" y="0"/>
                      </a:lnTo>
                      <a:lnTo>
                        <a:pt x="38" y="28"/>
                      </a:lnTo>
                      <a:lnTo>
                        <a:pt x="36" y="54"/>
                      </a:lnTo>
                      <a:lnTo>
                        <a:pt x="34" y="68"/>
                      </a:lnTo>
                      <a:lnTo>
                        <a:pt x="32" y="82"/>
                      </a:lnTo>
                      <a:lnTo>
                        <a:pt x="24" y="110"/>
                      </a:lnTo>
                      <a:lnTo>
                        <a:pt x="12" y="136"/>
                      </a:lnTo>
                      <a:lnTo>
                        <a:pt x="0" y="166"/>
                      </a:lnTo>
                      <a:close/>
                    </a:path>
                  </a:pathLst>
                </a:custGeom>
                <a:solidFill>
                  <a:srgbClr val="539925"/>
                </a:solidFill>
                <a:ln w="9525">
                  <a:noFill/>
                  <a:round/>
                  <a:headEnd/>
                  <a:tailEnd/>
                </a:ln>
              </p:spPr>
              <p:txBody>
                <a:bodyPr/>
                <a:lstStyle/>
                <a:p>
                  <a:endParaRPr lang="zh-TW" altLang="en-US"/>
                </a:p>
              </p:txBody>
            </p:sp>
            <p:sp>
              <p:nvSpPr>
                <p:cNvPr id="24811" name="Freeform 438"/>
                <p:cNvSpPr>
                  <a:spLocks/>
                </p:cNvSpPr>
                <p:nvPr/>
              </p:nvSpPr>
              <p:spPr bwMode="auto">
                <a:xfrm>
                  <a:off x="4622" y="3494"/>
                  <a:ext cx="44" cy="184"/>
                </a:xfrm>
                <a:custGeom>
                  <a:avLst/>
                  <a:gdLst>
                    <a:gd name="T0" fmla="*/ 0 w 44"/>
                    <a:gd name="T1" fmla="*/ 184 h 184"/>
                    <a:gd name="T2" fmla="*/ 0 w 44"/>
                    <a:gd name="T3" fmla="*/ 184 h 184"/>
                    <a:gd name="T4" fmla="*/ 2 w 44"/>
                    <a:gd name="T5" fmla="*/ 178 h 184"/>
                    <a:gd name="T6" fmla="*/ 10 w 44"/>
                    <a:gd name="T7" fmla="*/ 158 h 184"/>
                    <a:gd name="T8" fmla="*/ 20 w 44"/>
                    <a:gd name="T9" fmla="*/ 130 h 184"/>
                    <a:gd name="T10" fmla="*/ 22 w 44"/>
                    <a:gd name="T11" fmla="*/ 114 h 184"/>
                    <a:gd name="T12" fmla="*/ 26 w 44"/>
                    <a:gd name="T13" fmla="*/ 96 h 184"/>
                    <a:gd name="T14" fmla="*/ 26 w 44"/>
                    <a:gd name="T15" fmla="*/ 96 h 184"/>
                    <a:gd name="T16" fmla="*/ 30 w 44"/>
                    <a:gd name="T17" fmla="*/ 62 h 184"/>
                    <a:gd name="T18" fmla="*/ 36 w 44"/>
                    <a:gd name="T19" fmla="*/ 32 h 184"/>
                    <a:gd name="T20" fmla="*/ 44 w 44"/>
                    <a:gd name="T21" fmla="*/ 0 h 184"/>
                    <a:gd name="T22" fmla="*/ 44 w 44"/>
                    <a:gd name="T23" fmla="*/ 0 h 184"/>
                    <a:gd name="T24" fmla="*/ 40 w 44"/>
                    <a:gd name="T25" fmla="*/ 4 h 184"/>
                    <a:gd name="T26" fmla="*/ 32 w 44"/>
                    <a:gd name="T27" fmla="*/ 14 h 184"/>
                    <a:gd name="T28" fmla="*/ 26 w 44"/>
                    <a:gd name="T29" fmla="*/ 24 h 184"/>
                    <a:gd name="T30" fmla="*/ 22 w 44"/>
                    <a:gd name="T31" fmla="*/ 34 h 184"/>
                    <a:gd name="T32" fmla="*/ 18 w 44"/>
                    <a:gd name="T33" fmla="*/ 48 h 184"/>
                    <a:gd name="T34" fmla="*/ 14 w 44"/>
                    <a:gd name="T35" fmla="*/ 66 h 184"/>
                    <a:gd name="T36" fmla="*/ 14 w 44"/>
                    <a:gd name="T37" fmla="*/ 66 h 184"/>
                    <a:gd name="T38" fmla="*/ 4 w 44"/>
                    <a:gd name="T39" fmla="*/ 144 h 184"/>
                    <a:gd name="T40" fmla="*/ 0 w 44"/>
                    <a:gd name="T41" fmla="*/ 184 h 184"/>
                    <a:gd name="T42" fmla="*/ 0 w 44"/>
                    <a:gd name="T43" fmla="*/ 184 h 1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184"/>
                    <a:gd name="T68" fmla="*/ 44 w 44"/>
                    <a:gd name="T69" fmla="*/ 184 h 18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184">
                      <a:moveTo>
                        <a:pt x="0" y="184"/>
                      </a:moveTo>
                      <a:lnTo>
                        <a:pt x="0" y="184"/>
                      </a:lnTo>
                      <a:lnTo>
                        <a:pt x="2" y="178"/>
                      </a:lnTo>
                      <a:lnTo>
                        <a:pt x="10" y="158"/>
                      </a:lnTo>
                      <a:lnTo>
                        <a:pt x="20" y="130"/>
                      </a:lnTo>
                      <a:lnTo>
                        <a:pt x="22" y="114"/>
                      </a:lnTo>
                      <a:lnTo>
                        <a:pt x="26" y="96"/>
                      </a:lnTo>
                      <a:lnTo>
                        <a:pt x="30" y="62"/>
                      </a:lnTo>
                      <a:lnTo>
                        <a:pt x="36" y="32"/>
                      </a:lnTo>
                      <a:lnTo>
                        <a:pt x="44" y="0"/>
                      </a:lnTo>
                      <a:lnTo>
                        <a:pt x="40" y="4"/>
                      </a:lnTo>
                      <a:lnTo>
                        <a:pt x="32" y="14"/>
                      </a:lnTo>
                      <a:lnTo>
                        <a:pt x="26" y="24"/>
                      </a:lnTo>
                      <a:lnTo>
                        <a:pt x="22" y="34"/>
                      </a:lnTo>
                      <a:lnTo>
                        <a:pt x="18" y="48"/>
                      </a:lnTo>
                      <a:lnTo>
                        <a:pt x="14" y="66"/>
                      </a:lnTo>
                      <a:lnTo>
                        <a:pt x="4" y="144"/>
                      </a:lnTo>
                      <a:lnTo>
                        <a:pt x="0" y="184"/>
                      </a:lnTo>
                      <a:close/>
                    </a:path>
                  </a:pathLst>
                </a:custGeom>
                <a:solidFill>
                  <a:srgbClr val="539925"/>
                </a:solidFill>
                <a:ln w="9525">
                  <a:noFill/>
                  <a:round/>
                  <a:headEnd/>
                  <a:tailEnd/>
                </a:ln>
              </p:spPr>
              <p:txBody>
                <a:bodyPr/>
                <a:lstStyle/>
                <a:p>
                  <a:endParaRPr lang="zh-TW" altLang="en-US"/>
                </a:p>
              </p:txBody>
            </p:sp>
            <p:sp>
              <p:nvSpPr>
                <p:cNvPr id="24812" name="Freeform 439"/>
                <p:cNvSpPr>
                  <a:spLocks/>
                </p:cNvSpPr>
                <p:nvPr/>
              </p:nvSpPr>
              <p:spPr bwMode="auto">
                <a:xfrm>
                  <a:off x="4514" y="3726"/>
                  <a:ext cx="134" cy="64"/>
                </a:xfrm>
                <a:custGeom>
                  <a:avLst/>
                  <a:gdLst>
                    <a:gd name="T0" fmla="*/ 134 w 134"/>
                    <a:gd name="T1" fmla="*/ 0 h 64"/>
                    <a:gd name="T2" fmla="*/ 134 w 134"/>
                    <a:gd name="T3" fmla="*/ 0 h 64"/>
                    <a:gd name="T4" fmla="*/ 128 w 134"/>
                    <a:gd name="T5" fmla="*/ 0 h 64"/>
                    <a:gd name="T6" fmla="*/ 110 w 134"/>
                    <a:gd name="T7" fmla="*/ 0 h 64"/>
                    <a:gd name="T8" fmla="*/ 100 w 134"/>
                    <a:gd name="T9" fmla="*/ 2 h 64"/>
                    <a:gd name="T10" fmla="*/ 86 w 134"/>
                    <a:gd name="T11" fmla="*/ 6 h 64"/>
                    <a:gd name="T12" fmla="*/ 74 w 134"/>
                    <a:gd name="T13" fmla="*/ 10 h 64"/>
                    <a:gd name="T14" fmla="*/ 62 w 134"/>
                    <a:gd name="T15" fmla="*/ 18 h 64"/>
                    <a:gd name="T16" fmla="*/ 62 w 134"/>
                    <a:gd name="T17" fmla="*/ 18 h 64"/>
                    <a:gd name="T18" fmla="*/ 20 w 134"/>
                    <a:gd name="T19" fmla="*/ 50 h 64"/>
                    <a:gd name="T20" fmla="*/ 0 w 134"/>
                    <a:gd name="T21" fmla="*/ 64 h 64"/>
                    <a:gd name="T22" fmla="*/ 0 w 134"/>
                    <a:gd name="T23" fmla="*/ 64 h 64"/>
                    <a:gd name="T24" fmla="*/ 8 w 134"/>
                    <a:gd name="T25" fmla="*/ 64 h 64"/>
                    <a:gd name="T26" fmla="*/ 24 w 134"/>
                    <a:gd name="T27" fmla="*/ 62 h 64"/>
                    <a:gd name="T28" fmla="*/ 46 w 134"/>
                    <a:gd name="T29" fmla="*/ 56 h 64"/>
                    <a:gd name="T30" fmla="*/ 58 w 134"/>
                    <a:gd name="T31" fmla="*/ 52 h 64"/>
                    <a:gd name="T32" fmla="*/ 70 w 134"/>
                    <a:gd name="T33" fmla="*/ 48 h 64"/>
                    <a:gd name="T34" fmla="*/ 70 w 134"/>
                    <a:gd name="T35" fmla="*/ 48 h 64"/>
                    <a:gd name="T36" fmla="*/ 92 w 134"/>
                    <a:gd name="T37" fmla="*/ 34 h 64"/>
                    <a:gd name="T38" fmla="*/ 112 w 134"/>
                    <a:gd name="T39" fmla="*/ 18 h 64"/>
                    <a:gd name="T40" fmla="*/ 134 w 134"/>
                    <a:gd name="T41" fmla="*/ 0 h 64"/>
                    <a:gd name="T42" fmla="*/ 134 w 134"/>
                    <a:gd name="T43" fmla="*/ 0 h 6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4"/>
                    <a:gd name="T67" fmla="*/ 0 h 64"/>
                    <a:gd name="T68" fmla="*/ 134 w 134"/>
                    <a:gd name="T69" fmla="*/ 64 h 6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4" h="64">
                      <a:moveTo>
                        <a:pt x="134" y="0"/>
                      </a:moveTo>
                      <a:lnTo>
                        <a:pt x="134" y="0"/>
                      </a:lnTo>
                      <a:lnTo>
                        <a:pt x="128" y="0"/>
                      </a:lnTo>
                      <a:lnTo>
                        <a:pt x="110" y="0"/>
                      </a:lnTo>
                      <a:lnTo>
                        <a:pt x="100" y="2"/>
                      </a:lnTo>
                      <a:lnTo>
                        <a:pt x="86" y="6"/>
                      </a:lnTo>
                      <a:lnTo>
                        <a:pt x="74" y="10"/>
                      </a:lnTo>
                      <a:lnTo>
                        <a:pt x="62" y="18"/>
                      </a:lnTo>
                      <a:lnTo>
                        <a:pt x="20" y="50"/>
                      </a:lnTo>
                      <a:lnTo>
                        <a:pt x="0" y="64"/>
                      </a:lnTo>
                      <a:lnTo>
                        <a:pt x="8" y="64"/>
                      </a:lnTo>
                      <a:lnTo>
                        <a:pt x="24" y="62"/>
                      </a:lnTo>
                      <a:lnTo>
                        <a:pt x="46" y="56"/>
                      </a:lnTo>
                      <a:lnTo>
                        <a:pt x="58" y="52"/>
                      </a:lnTo>
                      <a:lnTo>
                        <a:pt x="70" y="48"/>
                      </a:lnTo>
                      <a:lnTo>
                        <a:pt x="92" y="34"/>
                      </a:lnTo>
                      <a:lnTo>
                        <a:pt x="112" y="18"/>
                      </a:lnTo>
                      <a:lnTo>
                        <a:pt x="134" y="0"/>
                      </a:lnTo>
                      <a:close/>
                    </a:path>
                  </a:pathLst>
                </a:custGeom>
                <a:solidFill>
                  <a:srgbClr val="539925"/>
                </a:solidFill>
                <a:ln w="9525">
                  <a:noFill/>
                  <a:round/>
                  <a:headEnd/>
                  <a:tailEnd/>
                </a:ln>
              </p:spPr>
              <p:txBody>
                <a:bodyPr/>
                <a:lstStyle/>
                <a:p>
                  <a:endParaRPr lang="zh-TW" altLang="en-US"/>
                </a:p>
              </p:txBody>
            </p:sp>
            <p:sp>
              <p:nvSpPr>
                <p:cNvPr id="24813" name="Freeform 440"/>
                <p:cNvSpPr>
                  <a:spLocks/>
                </p:cNvSpPr>
                <p:nvPr/>
              </p:nvSpPr>
              <p:spPr bwMode="auto">
                <a:xfrm>
                  <a:off x="4504" y="3736"/>
                  <a:ext cx="168" cy="26"/>
                </a:xfrm>
                <a:custGeom>
                  <a:avLst/>
                  <a:gdLst>
                    <a:gd name="T0" fmla="*/ 168 w 168"/>
                    <a:gd name="T1" fmla="*/ 26 h 26"/>
                    <a:gd name="T2" fmla="*/ 168 w 168"/>
                    <a:gd name="T3" fmla="*/ 26 h 26"/>
                    <a:gd name="T4" fmla="*/ 130 w 168"/>
                    <a:gd name="T5" fmla="*/ 14 h 26"/>
                    <a:gd name="T6" fmla="*/ 96 w 168"/>
                    <a:gd name="T7" fmla="*/ 4 h 26"/>
                    <a:gd name="T8" fmla="*/ 66 w 168"/>
                    <a:gd name="T9" fmla="*/ 0 h 26"/>
                    <a:gd name="T10" fmla="*/ 66 w 168"/>
                    <a:gd name="T11" fmla="*/ 0 h 26"/>
                    <a:gd name="T12" fmla="*/ 42 w 168"/>
                    <a:gd name="T13" fmla="*/ 0 h 26"/>
                    <a:gd name="T14" fmla="*/ 20 w 168"/>
                    <a:gd name="T15" fmla="*/ 0 h 26"/>
                    <a:gd name="T16" fmla="*/ 0 w 168"/>
                    <a:gd name="T17" fmla="*/ 0 h 26"/>
                    <a:gd name="T18" fmla="*/ 0 w 168"/>
                    <a:gd name="T19" fmla="*/ 0 h 26"/>
                    <a:gd name="T20" fmla="*/ 10 w 168"/>
                    <a:gd name="T21" fmla="*/ 8 h 26"/>
                    <a:gd name="T22" fmla="*/ 20 w 168"/>
                    <a:gd name="T23" fmla="*/ 14 h 26"/>
                    <a:gd name="T24" fmla="*/ 42 w 168"/>
                    <a:gd name="T25" fmla="*/ 20 h 26"/>
                    <a:gd name="T26" fmla="*/ 62 w 168"/>
                    <a:gd name="T27" fmla="*/ 24 h 26"/>
                    <a:gd name="T28" fmla="*/ 84 w 168"/>
                    <a:gd name="T29" fmla="*/ 24 h 26"/>
                    <a:gd name="T30" fmla="*/ 126 w 168"/>
                    <a:gd name="T31" fmla="*/ 22 h 26"/>
                    <a:gd name="T32" fmla="*/ 146 w 168"/>
                    <a:gd name="T33" fmla="*/ 22 h 26"/>
                    <a:gd name="T34" fmla="*/ 168 w 168"/>
                    <a:gd name="T35" fmla="*/ 26 h 26"/>
                    <a:gd name="T36" fmla="*/ 168 w 168"/>
                    <a:gd name="T37" fmla="*/ 26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8"/>
                    <a:gd name="T58" fmla="*/ 0 h 26"/>
                    <a:gd name="T59" fmla="*/ 168 w 168"/>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8" h="26">
                      <a:moveTo>
                        <a:pt x="168" y="26"/>
                      </a:moveTo>
                      <a:lnTo>
                        <a:pt x="168" y="26"/>
                      </a:lnTo>
                      <a:lnTo>
                        <a:pt x="130" y="14"/>
                      </a:lnTo>
                      <a:lnTo>
                        <a:pt x="96" y="4"/>
                      </a:lnTo>
                      <a:lnTo>
                        <a:pt x="66" y="0"/>
                      </a:lnTo>
                      <a:lnTo>
                        <a:pt x="42" y="0"/>
                      </a:lnTo>
                      <a:lnTo>
                        <a:pt x="20" y="0"/>
                      </a:lnTo>
                      <a:lnTo>
                        <a:pt x="0" y="0"/>
                      </a:lnTo>
                      <a:lnTo>
                        <a:pt x="10" y="8"/>
                      </a:lnTo>
                      <a:lnTo>
                        <a:pt x="20" y="14"/>
                      </a:lnTo>
                      <a:lnTo>
                        <a:pt x="42" y="20"/>
                      </a:lnTo>
                      <a:lnTo>
                        <a:pt x="62" y="24"/>
                      </a:lnTo>
                      <a:lnTo>
                        <a:pt x="84" y="24"/>
                      </a:lnTo>
                      <a:lnTo>
                        <a:pt x="126" y="22"/>
                      </a:lnTo>
                      <a:lnTo>
                        <a:pt x="146" y="22"/>
                      </a:lnTo>
                      <a:lnTo>
                        <a:pt x="168" y="26"/>
                      </a:lnTo>
                      <a:close/>
                    </a:path>
                  </a:pathLst>
                </a:custGeom>
                <a:solidFill>
                  <a:srgbClr val="539925"/>
                </a:solidFill>
                <a:ln w="9525">
                  <a:noFill/>
                  <a:round/>
                  <a:headEnd/>
                  <a:tailEnd/>
                </a:ln>
              </p:spPr>
              <p:txBody>
                <a:bodyPr/>
                <a:lstStyle/>
                <a:p>
                  <a:endParaRPr lang="zh-TW" altLang="en-US"/>
                </a:p>
              </p:txBody>
            </p:sp>
            <p:sp>
              <p:nvSpPr>
                <p:cNvPr id="24814" name="Freeform 441"/>
                <p:cNvSpPr>
                  <a:spLocks/>
                </p:cNvSpPr>
                <p:nvPr/>
              </p:nvSpPr>
              <p:spPr bwMode="auto">
                <a:xfrm>
                  <a:off x="4572" y="3824"/>
                  <a:ext cx="128" cy="30"/>
                </a:xfrm>
                <a:custGeom>
                  <a:avLst/>
                  <a:gdLst>
                    <a:gd name="T0" fmla="*/ 128 w 128"/>
                    <a:gd name="T1" fmla="*/ 16 h 30"/>
                    <a:gd name="T2" fmla="*/ 128 w 128"/>
                    <a:gd name="T3" fmla="*/ 16 h 30"/>
                    <a:gd name="T4" fmla="*/ 122 w 128"/>
                    <a:gd name="T5" fmla="*/ 14 h 30"/>
                    <a:gd name="T6" fmla="*/ 110 w 128"/>
                    <a:gd name="T7" fmla="*/ 6 h 30"/>
                    <a:gd name="T8" fmla="*/ 100 w 128"/>
                    <a:gd name="T9" fmla="*/ 4 h 30"/>
                    <a:gd name="T10" fmla="*/ 92 w 128"/>
                    <a:gd name="T11" fmla="*/ 0 h 30"/>
                    <a:gd name="T12" fmla="*/ 80 w 128"/>
                    <a:gd name="T13" fmla="*/ 0 h 30"/>
                    <a:gd name="T14" fmla="*/ 70 w 128"/>
                    <a:gd name="T15" fmla="*/ 2 h 30"/>
                    <a:gd name="T16" fmla="*/ 70 w 128"/>
                    <a:gd name="T17" fmla="*/ 2 h 30"/>
                    <a:gd name="T18" fmla="*/ 24 w 128"/>
                    <a:gd name="T19" fmla="*/ 12 h 30"/>
                    <a:gd name="T20" fmla="*/ 0 w 128"/>
                    <a:gd name="T21" fmla="*/ 18 h 30"/>
                    <a:gd name="T22" fmla="*/ 0 w 128"/>
                    <a:gd name="T23" fmla="*/ 18 h 30"/>
                    <a:gd name="T24" fmla="*/ 4 w 128"/>
                    <a:gd name="T25" fmla="*/ 20 h 30"/>
                    <a:gd name="T26" fmla="*/ 14 w 128"/>
                    <a:gd name="T27" fmla="*/ 24 h 30"/>
                    <a:gd name="T28" fmla="*/ 28 w 128"/>
                    <a:gd name="T29" fmla="*/ 28 h 30"/>
                    <a:gd name="T30" fmla="*/ 38 w 128"/>
                    <a:gd name="T31" fmla="*/ 30 h 30"/>
                    <a:gd name="T32" fmla="*/ 50 w 128"/>
                    <a:gd name="T33" fmla="*/ 28 h 30"/>
                    <a:gd name="T34" fmla="*/ 50 w 128"/>
                    <a:gd name="T35" fmla="*/ 28 h 30"/>
                    <a:gd name="T36" fmla="*/ 128 w 128"/>
                    <a:gd name="T37" fmla="*/ 16 h 30"/>
                    <a:gd name="T38" fmla="*/ 128 w 128"/>
                    <a:gd name="T39" fmla="*/ 16 h 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8"/>
                    <a:gd name="T61" fmla="*/ 0 h 30"/>
                    <a:gd name="T62" fmla="*/ 128 w 128"/>
                    <a:gd name="T63" fmla="*/ 30 h 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8" h="30">
                      <a:moveTo>
                        <a:pt x="128" y="16"/>
                      </a:moveTo>
                      <a:lnTo>
                        <a:pt x="128" y="16"/>
                      </a:lnTo>
                      <a:lnTo>
                        <a:pt x="122" y="14"/>
                      </a:lnTo>
                      <a:lnTo>
                        <a:pt x="110" y="6"/>
                      </a:lnTo>
                      <a:lnTo>
                        <a:pt x="100" y="4"/>
                      </a:lnTo>
                      <a:lnTo>
                        <a:pt x="92" y="0"/>
                      </a:lnTo>
                      <a:lnTo>
                        <a:pt x="80" y="0"/>
                      </a:lnTo>
                      <a:lnTo>
                        <a:pt x="70" y="2"/>
                      </a:lnTo>
                      <a:lnTo>
                        <a:pt x="24" y="12"/>
                      </a:lnTo>
                      <a:lnTo>
                        <a:pt x="0" y="18"/>
                      </a:lnTo>
                      <a:lnTo>
                        <a:pt x="4" y="20"/>
                      </a:lnTo>
                      <a:lnTo>
                        <a:pt x="14" y="24"/>
                      </a:lnTo>
                      <a:lnTo>
                        <a:pt x="28" y="28"/>
                      </a:lnTo>
                      <a:lnTo>
                        <a:pt x="38" y="30"/>
                      </a:lnTo>
                      <a:lnTo>
                        <a:pt x="50" y="28"/>
                      </a:lnTo>
                      <a:lnTo>
                        <a:pt x="128" y="16"/>
                      </a:lnTo>
                      <a:close/>
                    </a:path>
                  </a:pathLst>
                </a:custGeom>
                <a:solidFill>
                  <a:srgbClr val="539925"/>
                </a:solidFill>
                <a:ln w="9525">
                  <a:noFill/>
                  <a:round/>
                  <a:headEnd/>
                  <a:tailEnd/>
                </a:ln>
              </p:spPr>
              <p:txBody>
                <a:bodyPr/>
                <a:lstStyle/>
                <a:p>
                  <a:endParaRPr lang="zh-TW" altLang="en-US"/>
                </a:p>
              </p:txBody>
            </p:sp>
            <p:sp>
              <p:nvSpPr>
                <p:cNvPr id="24815" name="Freeform 442"/>
                <p:cNvSpPr>
                  <a:spLocks/>
                </p:cNvSpPr>
                <p:nvPr/>
              </p:nvSpPr>
              <p:spPr bwMode="auto">
                <a:xfrm>
                  <a:off x="4542" y="3786"/>
                  <a:ext cx="142" cy="62"/>
                </a:xfrm>
                <a:custGeom>
                  <a:avLst/>
                  <a:gdLst>
                    <a:gd name="T0" fmla="*/ 142 w 142"/>
                    <a:gd name="T1" fmla="*/ 4 h 62"/>
                    <a:gd name="T2" fmla="*/ 142 w 142"/>
                    <a:gd name="T3" fmla="*/ 4 h 62"/>
                    <a:gd name="T4" fmla="*/ 136 w 142"/>
                    <a:gd name="T5" fmla="*/ 2 h 62"/>
                    <a:gd name="T6" fmla="*/ 118 w 142"/>
                    <a:gd name="T7" fmla="*/ 0 h 62"/>
                    <a:gd name="T8" fmla="*/ 108 w 142"/>
                    <a:gd name="T9" fmla="*/ 0 h 62"/>
                    <a:gd name="T10" fmla="*/ 96 w 142"/>
                    <a:gd name="T11" fmla="*/ 0 h 62"/>
                    <a:gd name="T12" fmla="*/ 84 w 142"/>
                    <a:gd name="T13" fmla="*/ 4 h 62"/>
                    <a:gd name="T14" fmla="*/ 72 w 142"/>
                    <a:gd name="T15" fmla="*/ 10 h 62"/>
                    <a:gd name="T16" fmla="*/ 72 w 142"/>
                    <a:gd name="T17" fmla="*/ 10 h 62"/>
                    <a:gd name="T18" fmla="*/ 24 w 142"/>
                    <a:gd name="T19" fmla="*/ 42 h 62"/>
                    <a:gd name="T20" fmla="*/ 0 w 142"/>
                    <a:gd name="T21" fmla="*/ 58 h 62"/>
                    <a:gd name="T22" fmla="*/ 0 w 142"/>
                    <a:gd name="T23" fmla="*/ 58 h 62"/>
                    <a:gd name="T24" fmla="*/ 4 w 142"/>
                    <a:gd name="T25" fmla="*/ 60 h 62"/>
                    <a:gd name="T26" fmla="*/ 16 w 142"/>
                    <a:gd name="T27" fmla="*/ 62 h 62"/>
                    <a:gd name="T28" fmla="*/ 24 w 142"/>
                    <a:gd name="T29" fmla="*/ 62 h 62"/>
                    <a:gd name="T30" fmla="*/ 34 w 142"/>
                    <a:gd name="T31" fmla="*/ 60 h 62"/>
                    <a:gd name="T32" fmla="*/ 46 w 142"/>
                    <a:gd name="T33" fmla="*/ 56 h 62"/>
                    <a:gd name="T34" fmla="*/ 60 w 142"/>
                    <a:gd name="T35" fmla="*/ 50 h 62"/>
                    <a:gd name="T36" fmla="*/ 60 w 142"/>
                    <a:gd name="T37" fmla="*/ 50 h 62"/>
                    <a:gd name="T38" fmla="*/ 114 w 142"/>
                    <a:gd name="T39" fmla="*/ 20 h 62"/>
                    <a:gd name="T40" fmla="*/ 142 w 142"/>
                    <a:gd name="T41" fmla="*/ 4 h 62"/>
                    <a:gd name="T42" fmla="*/ 142 w 142"/>
                    <a:gd name="T43" fmla="*/ 4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2"/>
                    <a:gd name="T67" fmla="*/ 0 h 62"/>
                    <a:gd name="T68" fmla="*/ 142 w 142"/>
                    <a:gd name="T69" fmla="*/ 62 h 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2" h="62">
                      <a:moveTo>
                        <a:pt x="142" y="4"/>
                      </a:moveTo>
                      <a:lnTo>
                        <a:pt x="142" y="4"/>
                      </a:lnTo>
                      <a:lnTo>
                        <a:pt x="136" y="2"/>
                      </a:lnTo>
                      <a:lnTo>
                        <a:pt x="118" y="0"/>
                      </a:lnTo>
                      <a:lnTo>
                        <a:pt x="108" y="0"/>
                      </a:lnTo>
                      <a:lnTo>
                        <a:pt x="96" y="0"/>
                      </a:lnTo>
                      <a:lnTo>
                        <a:pt x="84" y="4"/>
                      </a:lnTo>
                      <a:lnTo>
                        <a:pt x="72" y="10"/>
                      </a:lnTo>
                      <a:lnTo>
                        <a:pt x="24" y="42"/>
                      </a:lnTo>
                      <a:lnTo>
                        <a:pt x="0" y="58"/>
                      </a:lnTo>
                      <a:lnTo>
                        <a:pt x="4" y="60"/>
                      </a:lnTo>
                      <a:lnTo>
                        <a:pt x="16" y="62"/>
                      </a:lnTo>
                      <a:lnTo>
                        <a:pt x="24" y="62"/>
                      </a:lnTo>
                      <a:lnTo>
                        <a:pt x="34" y="60"/>
                      </a:lnTo>
                      <a:lnTo>
                        <a:pt x="46" y="56"/>
                      </a:lnTo>
                      <a:lnTo>
                        <a:pt x="60" y="50"/>
                      </a:lnTo>
                      <a:lnTo>
                        <a:pt x="114" y="20"/>
                      </a:lnTo>
                      <a:lnTo>
                        <a:pt x="142" y="4"/>
                      </a:lnTo>
                      <a:close/>
                    </a:path>
                  </a:pathLst>
                </a:custGeom>
                <a:solidFill>
                  <a:srgbClr val="539925"/>
                </a:solidFill>
                <a:ln w="9525">
                  <a:noFill/>
                  <a:round/>
                  <a:headEnd/>
                  <a:tailEnd/>
                </a:ln>
              </p:spPr>
              <p:txBody>
                <a:bodyPr/>
                <a:lstStyle/>
                <a:p>
                  <a:endParaRPr lang="zh-TW" altLang="en-US"/>
                </a:p>
              </p:txBody>
            </p:sp>
            <p:sp>
              <p:nvSpPr>
                <p:cNvPr id="24816" name="Freeform 443"/>
                <p:cNvSpPr>
                  <a:spLocks/>
                </p:cNvSpPr>
                <p:nvPr/>
              </p:nvSpPr>
              <p:spPr bwMode="auto">
                <a:xfrm>
                  <a:off x="4678" y="3624"/>
                  <a:ext cx="40" cy="158"/>
                </a:xfrm>
                <a:custGeom>
                  <a:avLst/>
                  <a:gdLst>
                    <a:gd name="T0" fmla="*/ 2 w 40"/>
                    <a:gd name="T1" fmla="*/ 158 h 158"/>
                    <a:gd name="T2" fmla="*/ 2 w 40"/>
                    <a:gd name="T3" fmla="*/ 158 h 158"/>
                    <a:gd name="T4" fmla="*/ 0 w 40"/>
                    <a:gd name="T5" fmla="*/ 150 h 158"/>
                    <a:gd name="T6" fmla="*/ 0 w 40"/>
                    <a:gd name="T7" fmla="*/ 130 h 158"/>
                    <a:gd name="T8" fmla="*/ 0 w 40"/>
                    <a:gd name="T9" fmla="*/ 104 h 158"/>
                    <a:gd name="T10" fmla="*/ 4 w 40"/>
                    <a:gd name="T11" fmla="*/ 90 h 158"/>
                    <a:gd name="T12" fmla="*/ 8 w 40"/>
                    <a:gd name="T13" fmla="*/ 76 h 158"/>
                    <a:gd name="T14" fmla="*/ 8 w 40"/>
                    <a:gd name="T15" fmla="*/ 76 h 158"/>
                    <a:gd name="T16" fmla="*/ 28 w 40"/>
                    <a:gd name="T17" fmla="*/ 22 h 158"/>
                    <a:gd name="T18" fmla="*/ 38 w 40"/>
                    <a:gd name="T19" fmla="*/ 0 h 158"/>
                    <a:gd name="T20" fmla="*/ 38 w 40"/>
                    <a:gd name="T21" fmla="*/ 0 h 158"/>
                    <a:gd name="T22" fmla="*/ 40 w 40"/>
                    <a:gd name="T23" fmla="*/ 26 h 158"/>
                    <a:gd name="T24" fmla="*/ 38 w 40"/>
                    <a:gd name="T25" fmla="*/ 52 h 158"/>
                    <a:gd name="T26" fmla="*/ 38 w 40"/>
                    <a:gd name="T27" fmla="*/ 66 h 158"/>
                    <a:gd name="T28" fmla="*/ 34 w 40"/>
                    <a:gd name="T29" fmla="*/ 78 h 158"/>
                    <a:gd name="T30" fmla="*/ 34 w 40"/>
                    <a:gd name="T31" fmla="*/ 78 h 158"/>
                    <a:gd name="T32" fmla="*/ 24 w 40"/>
                    <a:gd name="T33" fmla="*/ 106 h 158"/>
                    <a:gd name="T34" fmla="*/ 14 w 40"/>
                    <a:gd name="T35" fmla="*/ 132 h 158"/>
                    <a:gd name="T36" fmla="*/ 2 w 40"/>
                    <a:gd name="T37" fmla="*/ 158 h 158"/>
                    <a:gd name="T38" fmla="*/ 2 w 40"/>
                    <a:gd name="T39" fmla="*/ 158 h 1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158"/>
                    <a:gd name="T62" fmla="*/ 40 w 40"/>
                    <a:gd name="T63" fmla="*/ 158 h 15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158">
                      <a:moveTo>
                        <a:pt x="2" y="158"/>
                      </a:moveTo>
                      <a:lnTo>
                        <a:pt x="2" y="158"/>
                      </a:lnTo>
                      <a:lnTo>
                        <a:pt x="0" y="150"/>
                      </a:lnTo>
                      <a:lnTo>
                        <a:pt x="0" y="130"/>
                      </a:lnTo>
                      <a:lnTo>
                        <a:pt x="0" y="104"/>
                      </a:lnTo>
                      <a:lnTo>
                        <a:pt x="4" y="90"/>
                      </a:lnTo>
                      <a:lnTo>
                        <a:pt x="8" y="76"/>
                      </a:lnTo>
                      <a:lnTo>
                        <a:pt x="28" y="22"/>
                      </a:lnTo>
                      <a:lnTo>
                        <a:pt x="38" y="0"/>
                      </a:lnTo>
                      <a:lnTo>
                        <a:pt x="40" y="26"/>
                      </a:lnTo>
                      <a:lnTo>
                        <a:pt x="38" y="52"/>
                      </a:lnTo>
                      <a:lnTo>
                        <a:pt x="38" y="66"/>
                      </a:lnTo>
                      <a:lnTo>
                        <a:pt x="34" y="78"/>
                      </a:lnTo>
                      <a:lnTo>
                        <a:pt x="24" y="106"/>
                      </a:lnTo>
                      <a:lnTo>
                        <a:pt x="14" y="132"/>
                      </a:lnTo>
                      <a:lnTo>
                        <a:pt x="2" y="158"/>
                      </a:lnTo>
                      <a:close/>
                    </a:path>
                  </a:pathLst>
                </a:custGeom>
                <a:solidFill>
                  <a:srgbClr val="539925"/>
                </a:solidFill>
                <a:ln w="9525">
                  <a:noFill/>
                  <a:round/>
                  <a:headEnd/>
                  <a:tailEnd/>
                </a:ln>
              </p:spPr>
              <p:txBody>
                <a:bodyPr/>
                <a:lstStyle/>
                <a:p>
                  <a:endParaRPr lang="zh-TW" altLang="en-US"/>
                </a:p>
              </p:txBody>
            </p:sp>
            <p:sp>
              <p:nvSpPr>
                <p:cNvPr id="24817" name="Freeform 444"/>
                <p:cNvSpPr>
                  <a:spLocks/>
                </p:cNvSpPr>
                <p:nvPr/>
              </p:nvSpPr>
              <p:spPr bwMode="auto">
                <a:xfrm>
                  <a:off x="4692" y="3666"/>
                  <a:ext cx="66" cy="152"/>
                </a:xfrm>
                <a:custGeom>
                  <a:avLst/>
                  <a:gdLst>
                    <a:gd name="T0" fmla="*/ 2 w 66"/>
                    <a:gd name="T1" fmla="*/ 152 h 152"/>
                    <a:gd name="T2" fmla="*/ 2 w 66"/>
                    <a:gd name="T3" fmla="*/ 152 h 152"/>
                    <a:gd name="T4" fmla="*/ 2 w 66"/>
                    <a:gd name="T5" fmla="*/ 144 h 152"/>
                    <a:gd name="T6" fmla="*/ 0 w 66"/>
                    <a:gd name="T7" fmla="*/ 126 h 152"/>
                    <a:gd name="T8" fmla="*/ 2 w 66"/>
                    <a:gd name="T9" fmla="*/ 114 h 152"/>
                    <a:gd name="T10" fmla="*/ 4 w 66"/>
                    <a:gd name="T11" fmla="*/ 100 h 152"/>
                    <a:gd name="T12" fmla="*/ 8 w 66"/>
                    <a:gd name="T13" fmla="*/ 86 h 152"/>
                    <a:gd name="T14" fmla="*/ 14 w 66"/>
                    <a:gd name="T15" fmla="*/ 74 h 152"/>
                    <a:gd name="T16" fmla="*/ 14 w 66"/>
                    <a:gd name="T17" fmla="*/ 74 h 152"/>
                    <a:gd name="T18" fmla="*/ 48 w 66"/>
                    <a:gd name="T19" fmla="*/ 24 h 152"/>
                    <a:gd name="T20" fmla="*/ 66 w 66"/>
                    <a:gd name="T21" fmla="*/ 0 h 152"/>
                    <a:gd name="T22" fmla="*/ 66 w 66"/>
                    <a:gd name="T23" fmla="*/ 0 h 152"/>
                    <a:gd name="T24" fmla="*/ 66 w 66"/>
                    <a:gd name="T25" fmla="*/ 4 h 152"/>
                    <a:gd name="T26" fmla="*/ 66 w 66"/>
                    <a:gd name="T27" fmla="*/ 18 h 152"/>
                    <a:gd name="T28" fmla="*/ 66 w 66"/>
                    <a:gd name="T29" fmla="*/ 28 h 152"/>
                    <a:gd name="T30" fmla="*/ 62 w 66"/>
                    <a:gd name="T31" fmla="*/ 38 h 152"/>
                    <a:gd name="T32" fmla="*/ 58 w 66"/>
                    <a:gd name="T33" fmla="*/ 52 h 152"/>
                    <a:gd name="T34" fmla="*/ 52 w 66"/>
                    <a:gd name="T35" fmla="*/ 64 h 152"/>
                    <a:gd name="T36" fmla="*/ 52 w 66"/>
                    <a:gd name="T37" fmla="*/ 64 h 152"/>
                    <a:gd name="T38" fmla="*/ 20 w 66"/>
                    <a:gd name="T39" fmla="*/ 122 h 152"/>
                    <a:gd name="T40" fmla="*/ 2 w 66"/>
                    <a:gd name="T41" fmla="*/ 152 h 152"/>
                    <a:gd name="T42" fmla="*/ 2 w 66"/>
                    <a:gd name="T43" fmla="*/ 152 h 1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
                    <a:gd name="T67" fmla="*/ 0 h 152"/>
                    <a:gd name="T68" fmla="*/ 66 w 66"/>
                    <a:gd name="T69" fmla="*/ 152 h 1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 h="152">
                      <a:moveTo>
                        <a:pt x="2" y="152"/>
                      </a:moveTo>
                      <a:lnTo>
                        <a:pt x="2" y="152"/>
                      </a:lnTo>
                      <a:lnTo>
                        <a:pt x="2" y="144"/>
                      </a:lnTo>
                      <a:lnTo>
                        <a:pt x="0" y="126"/>
                      </a:lnTo>
                      <a:lnTo>
                        <a:pt x="2" y="114"/>
                      </a:lnTo>
                      <a:lnTo>
                        <a:pt x="4" y="100"/>
                      </a:lnTo>
                      <a:lnTo>
                        <a:pt x="8" y="86"/>
                      </a:lnTo>
                      <a:lnTo>
                        <a:pt x="14" y="74"/>
                      </a:lnTo>
                      <a:lnTo>
                        <a:pt x="48" y="24"/>
                      </a:lnTo>
                      <a:lnTo>
                        <a:pt x="66" y="0"/>
                      </a:lnTo>
                      <a:lnTo>
                        <a:pt x="66" y="4"/>
                      </a:lnTo>
                      <a:lnTo>
                        <a:pt x="66" y="18"/>
                      </a:lnTo>
                      <a:lnTo>
                        <a:pt x="66" y="28"/>
                      </a:lnTo>
                      <a:lnTo>
                        <a:pt x="62" y="38"/>
                      </a:lnTo>
                      <a:lnTo>
                        <a:pt x="58" y="52"/>
                      </a:lnTo>
                      <a:lnTo>
                        <a:pt x="52" y="64"/>
                      </a:lnTo>
                      <a:lnTo>
                        <a:pt x="20" y="122"/>
                      </a:lnTo>
                      <a:lnTo>
                        <a:pt x="2" y="152"/>
                      </a:lnTo>
                      <a:close/>
                    </a:path>
                  </a:pathLst>
                </a:custGeom>
                <a:solidFill>
                  <a:srgbClr val="539925"/>
                </a:solidFill>
                <a:ln w="9525">
                  <a:noFill/>
                  <a:round/>
                  <a:headEnd/>
                  <a:tailEnd/>
                </a:ln>
              </p:spPr>
              <p:txBody>
                <a:bodyPr/>
                <a:lstStyle/>
                <a:p>
                  <a:endParaRPr lang="zh-TW" altLang="en-US"/>
                </a:p>
              </p:txBody>
            </p:sp>
            <p:sp>
              <p:nvSpPr>
                <p:cNvPr id="24818" name="Freeform 445"/>
                <p:cNvSpPr>
                  <a:spLocks/>
                </p:cNvSpPr>
                <p:nvPr/>
              </p:nvSpPr>
              <p:spPr bwMode="auto">
                <a:xfrm>
                  <a:off x="4694" y="3710"/>
                  <a:ext cx="70" cy="60"/>
                </a:xfrm>
                <a:custGeom>
                  <a:avLst/>
                  <a:gdLst>
                    <a:gd name="T0" fmla="*/ 14 w 70"/>
                    <a:gd name="T1" fmla="*/ 6 h 60"/>
                    <a:gd name="T2" fmla="*/ 14 w 70"/>
                    <a:gd name="T3" fmla="*/ 6 h 60"/>
                    <a:gd name="T4" fmla="*/ 20 w 70"/>
                    <a:gd name="T5" fmla="*/ 2 h 60"/>
                    <a:gd name="T6" fmla="*/ 28 w 70"/>
                    <a:gd name="T7" fmla="*/ 0 h 60"/>
                    <a:gd name="T8" fmla="*/ 40 w 70"/>
                    <a:gd name="T9" fmla="*/ 0 h 60"/>
                    <a:gd name="T10" fmla="*/ 52 w 70"/>
                    <a:gd name="T11" fmla="*/ 4 h 60"/>
                    <a:gd name="T12" fmla="*/ 58 w 70"/>
                    <a:gd name="T13" fmla="*/ 8 h 60"/>
                    <a:gd name="T14" fmla="*/ 62 w 70"/>
                    <a:gd name="T15" fmla="*/ 12 h 60"/>
                    <a:gd name="T16" fmla="*/ 62 w 70"/>
                    <a:gd name="T17" fmla="*/ 12 h 60"/>
                    <a:gd name="T18" fmla="*/ 66 w 70"/>
                    <a:gd name="T19" fmla="*/ 18 h 60"/>
                    <a:gd name="T20" fmla="*/ 68 w 70"/>
                    <a:gd name="T21" fmla="*/ 24 h 60"/>
                    <a:gd name="T22" fmla="*/ 70 w 70"/>
                    <a:gd name="T23" fmla="*/ 30 h 60"/>
                    <a:gd name="T24" fmla="*/ 68 w 70"/>
                    <a:gd name="T25" fmla="*/ 36 h 60"/>
                    <a:gd name="T26" fmla="*/ 66 w 70"/>
                    <a:gd name="T27" fmla="*/ 40 h 60"/>
                    <a:gd name="T28" fmla="*/ 64 w 70"/>
                    <a:gd name="T29" fmla="*/ 46 h 60"/>
                    <a:gd name="T30" fmla="*/ 60 w 70"/>
                    <a:gd name="T31" fmla="*/ 50 h 60"/>
                    <a:gd name="T32" fmla="*/ 54 w 70"/>
                    <a:gd name="T33" fmla="*/ 54 h 60"/>
                    <a:gd name="T34" fmla="*/ 54 w 70"/>
                    <a:gd name="T35" fmla="*/ 54 h 60"/>
                    <a:gd name="T36" fmla="*/ 48 w 70"/>
                    <a:gd name="T37" fmla="*/ 58 h 60"/>
                    <a:gd name="T38" fmla="*/ 42 w 70"/>
                    <a:gd name="T39" fmla="*/ 60 h 60"/>
                    <a:gd name="T40" fmla="*/ 28 w 70"/>
                    <a:gd name="T41" fmla="*/ 60 h 60"/>
                    <a:gd name="T42" fmla="*/ 16 w 70"/>
                    <a:gd name="T43" fmla="*/ 56 h 60"/>
                    <a:gd name="T44" fmla="*/ 10 w 70"/>
                    <a:gd name="T45" fmla="*/ 52 h 60"/>
                    <a:gd name="T46" fmla="*/ 6 w 70"/>
                    <a:gd name="T47" fmla="*/ 48 h 60"/>
                    <a:gd name="T48" fmla="*/ 6 w 70"/>
                    <a:gd name="T49" fmla="*/ 48 h 60"/>
                    <a:gd name="T50" fmla="*/ 2 w 70"/>
                    <a:gd name="T51" fmla="*/ 42 h 60"/>
                    <a:gd name="T52" fmla="*/ 0 w 70"/>
                    <a:gd name="T53" fmla="*/ 36 h 60"/>
                    <a:gd name="T54" fmla="*/ 0 w 70"/>
                    <a:gd name="T55" fmla="*/ 30 h 60"/>
                    <a:gd name="T56" fmla="*/ 0 w 70"/>
                    <a:gd name="T57" fmla="*/ 24 h 60"/>
                    <a:gd name="T58" fmla="*/ 2 w 70"/>
                    <a:gd name="T59" fmla="*/ 20 h 60"/>
                    <a:gd name="T60" fmla="*/ 6 w 70"/>
                    <a:gd name="T61" fmla="*/ 14 h 60"/>
                    <a:gd name="T62" fmla="*/ 10 w 70"/>
                    <a:gd name="T63" fmla="*/ 10 h 60"/>
                    <a:gd name="T64" fmla="*/ 14 w 70"/>
                    <a:gd name="T65" fmla="*/ 6 h 60"/>
                    <a:gd name="T66" fmla="*/ 14 w 70"/>
                    <a:gd name="T67" fmla="*/ 6 h 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0"/>
                    <a:gd name="T103" fmla="*/ 0 h 60"/>
                    <a:gd name="T104" fmla="*/ 70 w 70"/>
                    <a:gd name="T105" fmla="*/ 60 h 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0" h="60">
                      <a:moveTo>
                        <a:pt x="14" y="6"/>
                      </a:moveTo>
                      <a:lnTo>
                        <a:pt x="14" y="6"/>
                      </a:lnTo>
                      <a:lnTo>
                        <a:pt x="20" y="2"/>
                      </a:lnTo>
                      <a:lnTo>
                        <a:pt x="28" y="0"/>
                      </a:lnTo>
                      <a:lnTo>
                        <a:pt x="40" y="0"/>
                      </a:lnTo>
                      <a:lnTo>
                        <a:pt x="52" y="4"/>
                      </a:lnTo>
                      <a:lnTo>
                        <a:pt x="58" y="8"/>
                      </a:lnTo>
                      <a:lnTo>
                        <a:pt x="62" y="12"/>
                      </a:lnTo>
                      <a:lnTo>
                        <a:pt x="66" y="18"/>
                      </a:lnTo>
                      <a:lnTo>
                        <a:pt x="68" y="24"/>
                      </a:lnTo>
                      <a:lnTo>
                        <a:pt x="70" y="30"/>
                      </a:lnTo>
                      <a:lnTo>
                        <a:pt x="68" y="36"/>
                      </a:lnTo>
                      <a:lnTo>
                        <a:pt x="66" y="40"/>
                      </a:lnTo>
                      <a:lnTo>
                        <a:pt x="64" y="46"/>
                      </a:lnTo>
                      <a:lnTo>
                        <a:pt x="60" y="50"/>
                      </a:lnTo>
                      <a:lnTo>
                        <a:pt x="54" y="54"/>
                      </a:lnTo>
                      <a:lnTo>
                        <a:pt x="48" y="58"/>
                      </a:lnTo>
                      <a:lnTo>
                        <a:pt x="42" y="60"/>
                      </a:lnTo>
                      <a:lnTo>
                        <a:pt x="28" y="60"/>
                      </a:lnTo>
                      <a:lnTo>
                        <a:pt x="16" y="56"/>
                      </a:lnTo>
                      <a:lnTo>
                        <a:pt x="10" y="52"/>
                      </a:lnTo>
                      <a:lnTo>
                        <a:pt x="6" y="48"/>
                      </a:lnTo>
                      <a:lnTo>
                        <a:pt x="2" y="42"/>
                      </a:lnTo>
                      <a:lnTo>
                        <a:pt x="0" y="36"/>
                      </a:lnTo>
                      <a:lnTo>
                        <a:pt x="0" y="30"/>
                      </a:lnTo>
                      <a:lnTo>
                        <a:pt x="0" y="24"/>
                      </a:lnTo>
                      <a:lnTo>
                        <a:pt x="2" y="20"/>
                      </a:lnTo>
                      <a:lnTo>
                        <a:pt x="6" y="14"/>
                      </a:lnTo>
                      <a:lnTo>
                        <a:pt x="10" y="10"/>
                      </a:lnTo>
                      <a:lnTo>
                        <a:pt x="14" y="6"/>
                      </a:lnTo>
                      <a:close/>
                    </a:path>
                  </a:pathLst>
                </a:custGeom>
                <a:solidFill>
                  <a:srgbClr val="FFBF00"/>
                </a:solidFill>
                <a:ln w="9525">
                  <a:noFill/>
                  <a:round/>
                  <a:headEnd/>
                  <a:tailEnd/>
                </a:ln>
              </p:spPr>
              <p:txBody>
                <a:bodyPr/>
                <a:lstStyle/>
                <a:p>
                  <a:endParaRPr lang="zh-TW" altLang="en-US"/>
                </a:p>
              </p:txBody>
            </p:sp>
            <p:sp>
              <p:nvSpPr>
                <p:cNvPr id="24819" name="Freeform 446"/>
                <p:cNvSpPr>
                  <a:spLocks/>
                </p:cNvSpPr>
                <p:nvPr/>
              </p:nvSpPr>
              <p:spPr bwMode="auto">
                <a:xfrm>
                  <a:off x="4704" y="3804"/>
                  <a:ext cx="84" cy="84"/>
                </a:xfrm>
                <a:custGeom>
                  <a:avLst/>
                  <a:gdLst>
                    <a:gd name="T0" fmla="*/ 6 w 84"/>
                    <a:gd name="T1" fmla="*/ 24 h 84"/>
                    <a:gd name="T2" fmla="*/ 6 w 84"/>
                    <a:gd name="T3" fmla="*/ 24 h 84"/>
                    <a:gd name="T4" fmla="*/ 10 w 84"/>
                    <a:gd name="T5" fmla="*/ 18 h 84"/>
                    <a:gd name="T6" fmla="*/ 16 w 84"/>
                    <a:gd name="T7" fmla="*/ 12 h 84"/>
                    <a:gd name="T8" fmla="*/ 22 w 84"/>
                    <a:gd name="T9" fmla="*/ 6 h 84"/>
                    <a:gd name="T10" fmla="*/ 30 w 84"/>
                    <a:gd name="T11" fmla="*/ 2 h 84"/>
                    <a:gd name="T12" fmla="*/ 38 w 84"/>
                    <a:gd name="T13" fmla="*/ 0 h 84"/>
                    <a:gd name="T14" fmla="*/ 46 w 84"/>
                    <a:gd name="T15" fmla="*/ 0 h 84"/>
                    <a:gd name="T16" fmla="*/ 54 w 84"/>
                    <a:gd name="T17" fmla="*/ 2 h 84"/>
                    <a:gd name="T18" fmla="*/ 62 w 84"/>
                    <a:gd name="T19" fmla="*/ 4 h 84"/>
                    <a:gd name="T20" fmla="*/ 62 w 84"/>
                    <a:gd name="T21" fmla="*/ 4 h 84"/>
                    <a:gd name="T22" fmla="*/ 68 w 84"/>
                    <a:gd name="T23" fmla="*/ 8 h 84"/>
                    <a:gd name="T24" fmla="*/ 74 w 84"/>
                    <a:gd name="T25" fmla="*/ 14 h 84"/>
                    <a:gd name="T26" fmla="*/ 80 w 84"/>
                    <a:gd name="T27" fmla="*/ 20 h 84"/>
                    <a:gd name="T28" fmla="*/ 82 w 84"/>
                    <a:gd name="T29" fmla="*/ 28 h 84"/>
                    <a:gd name="T30" fmla="*/ 84 w 84"/>
                    <a:gd name="T31" fmla="*/ 36 h 84"/>
                    <a:gd name="T32" fmla="*/ 84 w 84"/>
                    <a:gd name="T33" fmla="*/ 44 h 84"/>
                    <a:gd name="T34" fmla="*/ 82 w 84"/>
                    <a:gd name="T35" fmla="*/ 52 h 84"/>
                    <a:gd name="T36" fmla="*/ 80 w 84"/>
                    <a:gd name="T37" fmla="*/ 60 h 84"/>
                    <a:gd name="T38" fmla="*/ 80 w 84"/>
                    <a:gd name="T39" fmla="*/ 60 h 84"/>
                    <a:gd name="T40" fmla="*/ 74 w 84"/>
                    <a:gd name="T41" fmla="*/ 66 h 84"/>
                    <a:gd name="T42" fmla="*/ 68 w 84"/>
                    <a:gd name="T43" fmla="*/ 72 h 84"/>
                    <a:gd name="T44" fmla="*/ 62 w 84"/>
                    <a:gd name="T45" fmla="*/ 78 h 84"/>
                    <a:gd name="T46" fmla="*/ 54 w 84"/>
                    <a:gd name="T47" fmla="*/ 80 h 84"/>
                    <a:gd name="T48" fmla="*/ 46 w 84"/>
                    <a:gd name="T49" fmla="*/ 84 h 84"/>
                    <a:gd name="T50" fmla="*/ 38 w 84"/>
                    <a:gd name="T51" fmla="*/ 84 h 84"/>
                    <a:gd name="T52" fmla="*/ 30 w 84"/>
                    <a:gd name="T53" fmla="*/ 82 h 84"/>
                    <a:gd name="T54" fmla="*/ 22 w 84"/>
                    <a:gd name="T55" fmla="*/ 80 h 84"/>
                    <a:gd name="T56" fmla="*/ 22 w 84"/>
                    <a:gd name="T57" fmla="*/ 80 h 84"/>
                    <a:gd name="T58" fmla="*/ 16 w 84"/>
                    <a:gd name="T59" fmla="*/ 76 h 84"/>
                    <a:gd name="T60" fmla="*/ 10 w 84"/>
                    <a:gd name="T61" fmla="*/ 70 h 84"/>
                    <a:gd name="T62" fmla="*/ 6 w 84"/>
                    <a:gd name="T63" fmla="*/ 64 h 84"/>
                    <a:gd name="T64" fmla="*/ 2 w 84"/>
                    <a:gd name="T65" fmla="*/ 56 h 84"/>
                    <a:gd name="T66" fmla="*/ 0 w 84"/>
                    <a:gd name="T67" fmla="*/ 48 h 84"/>
                    <a:gd name="T68" fmla="*/ 0 w 84"/>
                    <a:gd name="T69" fmla="*/ 40 h 84"/>
                    <a:gd name="T70" fmla="*/ 2 w 84"/>
                    <a:gd name="T71" fmla="*/ 32 h 84"/>
                    <a:gd name="T72" fmla="*/ 6 w 84"/>
                    <a:gd name="T73" fmla="*/ 24 h 84"/>
                    <a:gd name="T74" fmla="*/ 6 w 84"/>
                    <a:gd name="T75" fmla="*/ 24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4"/>
                    <a:gd name="T115" fmla="*/ 0 h 84"/>
                    <a:gd name="T116" fmla="*/ 84 w 84"/>
                    <a:gd name="T117" fmla="*/ 84 h 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4" h="84">
                      <a:moveTo>
                        <a:pt x="6" y="24"/>
                      </a:moveTo>
                      <a:lnTo>
                        <a:pt x="6" y="24"/>
                      </a:lnTo>
                      <a:lnTo>
                        <a:pt x="10" y="18"/>
                      </a:lnTo>
                      <a:lnTo>
                        <a:pt x="16" y="12"/>
                      </a:lnTo>
                      <a:lnTo>
                        <a:pt x="22" y="6"/>
                      </a:lnTo>
                      <a:lnTo>
                        <a:pt x="30" y="2"/>
                      </a:lnTo>
                      <a:lnTo>
                        <a:pt x="38" y="0"/>
                      </a:lnTo>
                      <a:lnTo>
                        <a:pt x="46" y="0"/>
                      </a:lnTo>
                      <a:lnTo>
                        <a:pt x="54" y="2"/>
                      </a:lnTo>
                      <a:lnTo>
                        <a:pt x="62" y="4"/>
                      </a:lnTo>
                      <a:lnTo>
                        <a:pt x="68" y="8"/>
                      </a:lnTo>
                      <a:lnTo>
                        <a:pt x="74" y="14"/>
                      </a:lnTo>
                      <a:lnTo>
                        <a:pt x="80" y="20"/>
                      </a:lnTo>
                      <a:lnTo>
                        <a:pt x="82" y="28"/>
                      </a:lnTo>
                      <a:lnTo>
                        <a:pt x="84" y="36"/>
                      </a:lnTo>
                      <a:lnTo>
                        <a:pt x="84" y="44"/>
                      </a:lnTo>
                      <a:lnTo>
                        <a:pt x="82" y="52"/>
                      </a:lnTo>
                      <a:lnTo>
                        <a:pt x="80" y="60"/>
                      </a:lnTo>
                      <a:lnTo>
                        <a:pt x="74" y="66"/>
                      </a:lnTo>
                      <a:lnTo>
                        <a:pt x="68" y="72"/>
                      </a:lnTo>
                      <a:lnTo>
                        <a:pt x="62" y="78"/>
                      </a:lnTo>
                      <a:lnTo>
                        <a:pt x="54" y="80"/>
                      </a:lnTo>
                      <a:lnTo>
                        <a:pt x="46" y="84"/>
                      </a:lnTo>
                      <a:lnTo>
                        <a:pt x="38" y="84"/>
                      </a:lnTo>
                      <a:lnTo>
                        <a:pt x="30" y="82"/>
                      </a:lnTo>
                      <a:lnTo>
                        <a:pt x="22" y="80"/>
                      </a:lnTo>
                      <a:lnTo>
                        <a:pt x="16" y="76"/>
                      </a:lnTo>
                      <a:lnTo>
                        <a:pt x="10" y="70"/>
                      </a:lnTo>
                      <a:lnTo>
                        <a:pt x="6" y="64"/>
                      </a:lnTo>
                      <a:lnTo>
                        <a:pt x="2" y="56"/>
                      </a:lnTo>
                      <a:lnTo>
                        <a:pt x="0" y="48"/>
                      </a:lnTo>
                      <a:lnTo>
                        <a:pt x="0" y="40"/>
                      </a:lnTo>
                      <a:lnTo>
                        <a:pt x="2" y="32"/>
                      </a:lnTo>
                      <a:lnTo>
                        <a:pt x="6" y="24"/>
                      </a:lnTo>
                      <a:close/>
                    </a:path>
                  </a:pathLst>
                </a:custGeom>
                <a:solidFill>
                  <a:srgbClr val="FFA300"/>
                </a:solidFill>
                <a:ln w="9525">
                  <a:noFill/>
                  <a:round/>
                  <a:headEnd/>
                  <a:tailEnd/>
                </a:ln>
              </p:spPr>
              <p:txBody>
                <a:bodyPr/>
                <a:lstStyle/>
                <a:p>
                  <a:endParaRPr lang="zh-TW" altLang="en-US"/>
                </a:p>
              </p:txBody>
            </p:sp>
            <p:sp>
              <p:nvSpPr>
                <p:cNvPr id="24820" name="Freeform 447"/>
                <p:cNvSpPr>
                  <a:spLocks/>
                </p:cNvSpPr>
                <p:nvPr/>
              </p:nvSpPr>
              <p:spPr bwMode="auto">
                <a:xfrm>
                  <a:off x="4704" y="3714"/>
                  <a:ext cx="102" cy="104"/>
                </a:xfrm>
                <a:custGeom>
                  <a:avLst/>
                  <a:gdLst>
                    <a:gd name="T0" fmla="*/ 6 w 102"/>
                    <a:gd name="T1" fmla="*/ 30 h 104"/>
                    <a:gd name="T2" fmla="*/ 6 w 102"/>
                    <a:gd name="T3" fmla="*/ 30 h 104"/>
                    <a:gd name="T4" fmla="*/ 12 w 102"/>
                    <a:gd name="T5" fmla="*/ 22 h 104"/>
                    <a:gd name="T6" fmla="*/ 20 w 102"/>
                    <a:gd name="T7" fmla="*/ 14 h 104"/>
                    <a:gd name="T8" fmla="*/ 28 w 102"/>
                    <a:gd name="T9" fmla="*/ 8 h 104"/>
                    <a:gd name="T10" fmla="*/ 36 w 102"/>
                    <a:gd name="T11" fmla="*/ 4 h 104"/>
                    <a:gd name="T12" fmla="*/ 46 w 102"/>
                    <a:gd name="T13" fmla="*/ 2 h 104"/>
                    <a:gd name="T14" fmla="*/ 56 w 102"/>
                    <a:gd name="T15" fmla="*/ 0 h 104"/>
                    <a:gd name="T16" fmla="*/ 66 w 102"/>
                    <a:gd name="T17" fmla="*/ 2 h 104"/>
                    <a:gd name="T18" fmla="*/ 76 w 102"/>
                    <a:gd name="T19" fmla="*/ 6 h 104"/>
                    <a:gd name="T20" fmla="*/ 76 w 102"/>
                    <a:gd name="T21" fmla="*/ 6 h 104"/>
                    <a:gd name="T22" fmla="*/ 84 w 102"/>
                    <a:gd name="T23" fmla="*/ 10 h 104"/>
                    <a:gd name="T24" fmla="*/ 92 w 102"/>
                    <a:gd name="T25" fmla="*/ 18 h 104"/>
                    <a:gd name="T26" fmla="*/ 98 w 102"/>
                    <a:gd name="T27" fmla="*/ 26 h 104"/>
                    <a:gd name="T28" fmla="*/ 100 w 102"/>
                    <a:gd name="T29" fmla="*/ 34 h 104"/>
                    <a:gd name="T30" fmla="*/ 102 w 102"/>
                    <a:gd name="T31" fmla="*/ 44 h 104"/>
                    <a:gd name="T32" fmla="*/ 102 w 102"/>
                    <a:gd name="T33" fmla="*/ 54 h 104"/>
                    <a:gd name="T34" fmla="*/ 102 w 102"/>
                    <a:gd name="T35" fmla="*/ 64 h 104"/>
                    <a:gd name="T36" fmla="*/ 98 w 102"/>
                    <a:gd name="T37" fmla="*/ 74 h 104"/>
                    <a:gd name="T38" fmla="*/ 98 w 102"/>
                    <a:gd name="T39" fmla="*/ 74 h 104"/>
                    <a:gd name="T40" fmla="*/ 92 w 102"/>
                    <a:gd name="T41" fmla="*/ 82 h 104"/>
                    <a:gd name="T42" fmla="*/ 84 w 102"/>
                    <a:gd name="T43" fmla="*/ 90 h 104"/>
                    <a:gd name="T44" fmla="*/ 76 w 102"/>
                    <a:gd name="T45" fmla="*/ 96 h 104"/>
                    <a:gd name="T46" fmla="*/ 66 w 102"/>
                    <a:gd name="T47" fmla="*/ 100 h 104"/>
                    <a:gd name="T48" fmla="*/ 56 w 102"/>
                    <a:gd name="T49" fmla="*/ 102 h 104"/>
                    <a:gd name="T50" fmla="*/ 48 w 102"/>
                    <a:gd name="T51" fmla="*/ 104 h 104"/>
                    <a:gd name="T52" fmla="*/ 38 w 102"/>
                    <a:gd name="T53" fmla="*/ 102 h 104"/>
                    <a:gd name="T54" fmla="*/ 28 w 102"/>
                    <a:gd name="T55" fmla="*/ 98 h 104"/>
                    <a:gd name="T56" fmla="*/ 28 w 102"/>
                    <a:gd name="T57" fmla="*/ 98 h 104"/>
                    <a:gd name="T58" fmla="*/ 18 w 102"/>
                    <a:gd name="T59" fmla="*/ 94 h 104"/>
                    <a:gd name="T60" fmla="*/ 12 w 102"/>
                    <a:gd name="T61" fmla="*/ 86 h 104"/>
                    <a:gd name="T62" fmla="*/ 6 w 102"/>
                    <a:gd name="T63" fmla="*/ 78 h 104"/>
                    <a:gd name="T64" fmla="*/ 2 w 102"/>
                    <a:gd name="T65" fmla="*/ 70 h 104"/>
                    <a:gd name="T66" fmla="*/ 0 w 102"/>
                    <a:gd name="T67" fmla="*/ 60 h 104"/>
                    <a:gd name="T68" fmla="*/ 0 w 102"/>
                    <a:gd name="T69" fmla="*/ 50 h 104"/>
                    <a:gd name="T70" fmla="*/ 2 w 102"/>
                    <a:gd name="T71" fmla="*/ 40 h 104"/>
                    <a:gd name="T72" fmla="*/ 6 w 102"/>
                    <a:gd name="T73" fmla="*/ 30 h 104"/>
                    <a:gd name="T74" fmla="*/ 6 w 102"/>
                    <a:gd name="T75" fmla="*/ 30 h 1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
                    <a:gd name="T115" fmla="*/ 0 h 104"/>
                    <a:gd name="T116" fmla="*/ 102 w 102"/>
                    <a:gd name="T117" fmla="*/ 104 h 10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 h="104">
                      <a:moveTo>
                        <a:pt x="6" y="30"/>
                      </a:moveTo>
                      <a:lnTo>
                        <a:pt x="6" y="30"/>
                      </a:lnTo>
                      <a:lnTo>
                        <a:pt x="12" y="22"/>
                      </a:lnTo>
                      <a:lnTo>
                        <a:pt x="20" y="14"/>
                      </a:lnTo>
                      <a:lnTo>
                        <a:pt x="28" y="8"/>
                      </a:lnTo>
                      <a:lnTo>
                        <a:pt x="36" y="4"/>
                      </a:lnTo>
                      <a:lnTo>
                        <a:pt x="46" y="2"/>
                      </a:lnTo>
                      <a:lnTo>
                        <a:pt x="56" y="0"/>
                      </a:lnTo>
                      <a:lnTo>
                        <a:pt x="66" y="2"/>
                      </a:lnTo>
                      <a:lnTo>
                        <a:pt x="76" y="6"/>
                      </a:lnTo>
                      <a:lnTo>
                        <a:pt x="84" y="10"/>
                      </a:lnTo>
                      <a:lnTo>
                        <a:pt x="92" y="18"/>
                      </a:lnTo>
                      <a:lnTo>
                        <a:pt x="98" y="26"/>
                      </a:lnTo>
                      <a:lnTo>
                        <a:pt x="100" y="34"/>
                      </a:lnTo>
                      <a:lnTo>
                        <a:pt x="102" y="44"/>
                      </a:lnTo>
                      <a:lnTo>
                        <a:pt x="102" y="54"/>
                      </a:lnTo>
                      <a:lnTo>
                        <a:pt x="102" y="64"/>
                      </a:lnTo>
                      <a:lnTo>
                        <a:pt x="98" y="74"/>
                      </a:lnTo>
                      <a:lnTo>
                        <a:pt x="92" y="82"/>
                      </a:lnTo>
                      <a:lnTo>
                        <a:pt x="84" y="90"/>
                      </a:lnTo>
                      <a:lnTo>
                        <a:pt x="76" y="96"/>
                      </a:lnTo>
                      <a:lnTo>
                        <a:pt x="66" y="100"/>
                      </a:lnTo>
                      <a:lnTo>
                        <a:pt x="56" y="102"/>
                      </a:lnTo>
                      <a:lnTo>
                        <a:pt x="48" y="104"/>
                      </a:lnTo>
                      <a:lnTo>
                        <a:pt x="38" y="102"/>
                      </a:lnTo>
                      <a:lnTo>
                        <a:pt x="28" y="98"/>
                      </a:lnTo>
                      <a:lnTo>
                        <a:pt x="18" y="94"/>
                      </a:lnTo>
                      <a:lnTo>
                        <a:pt x="12" y="86"/>
                      </a:lnTo>
                      <a:lnTo>
                        <a:pt x="6" y="78"/>
                      </a:lnTo>
                      <a:lnTo>
                        <a:pt x="2" y="70"/>
                      </a:lnTo>
                      <a:lnTo>
                        <a:pt x="0" y="60"/>
                      </a:lnTo>
                      <a:lnTo>
                        <a:pt x="0" y="50"/>
                      </a:lnTo>
                      <a:lnTo>
                        <a:pt x="2" y="40"/>
                      </a:lnTo>
                      <a:lnTo>
                        <a:pt x="6" y="30"/>
                      </a:lnTo>
                      <a:close/>
                    </a:path>
                  </a:pathLst>
                </a:custGeom>
                <a:solidFill>
                  <a:srgbClr val="FFBF00"/>
                </a:solidFill>
                <a:ln w="9525">
                  <a:noFill/>
                  <a:round/>
                  <a:headEnd/>
                  <a:tailEnd/>
                </a:ln>
              </p:spPr>
              <p:txBody>
                <a:bodyPr/>
                <a:lstStyle/>
                <a:p>
                  <a:endParaRPr lang="zh-TW" altLang="en-US"/>
                </a:p>
              </p:txBody>
            </p:sp>
            <p:sp>
              <p:nvSpPr>
                <p:cNvPr id="24821" name="Freeform 448"/>
                <p:cNvSpPr>
                  <a:spLocks/>
                </p:cNvSpPr>
                <p:nvPr/>
              </p:nvSpPr>
              <p:spPr bwMode="auto">
                <a:xfrm>
                  <a:off x="4724" y="3630"/>
                  <a:ext cx="50" cy="48"/>
                </a:xfrm>
                <a:custGeom>
                  <a:avLst/>
                  <a:gdLst>
                    <a:gd name="T0" fmla="*/ 0 w 50"/>
                    <a:gd name="T1" fmla="*/ 30 h 48"/>
                    <a:gd name="T2" fmla="*/ 0 w 50"/>
                    <a:gd name="T3" fmla="*/ 30 h 48"/>
                    <a:gd name="T4" fmla="*/ 0 w 50"/>
                    <a:gd name="T5" fmla="*/ 20 h 48"/>
                    <a:gd name="T6" fmla="*/ 4 w 50"/>
                    <a:gd name="T7" fmla="*/ 12 h 48"/>
                    <a:gd name="T8" fmla="*/ 10 w 50"/>
                    <a:gd name="T9" fmla="*/ 4 h 48"/>
                    <a:gd name="T10" fmla="*/ 18 w 50"/>
                    <a:gd name="T11" fmla="*/ 0 h 48"/>
                    <a:gd name="T12" fmla="*/ 18 w 50"/>
                    <a:gd name="T13" fmla="*/ 0 h 48"/>
                    <a:gd name="T14" fmla="*/ 28 w 50"/>
                    <a:gd name="T15" fmla="*/ 0 h 48"/>
                    <a:gd name="T16" fmla="*/ 38 w 50"/>
                    <a:gd name="T17" fmla="*/ 2 h 48"/>
                    <a:gd name="T18" fmla="*/ 44 w 50"/>
                    <a:gd name="T19" fmla="*/ 8 h 48"/>
                    <a:gd name="T20" fmla="*/ 50 w 50"/>
                    <a:gd name="T21" fmla="*/ 18 h 48"/>
                    <a:gd name="T22" fmla="*/ 50 w 50"/>
                    <a:gd name="T23" fmla="*/ 18 h 48"/>
                    <a:gd name="T24" fmla="*/ 50 w 50"/>
                    <a:gd name="T25" fmla="*/ 28 h 48"/>
                    <a:gd name="T26" fmla="*/ 46 w 50"/>
                    <a:gd name="T27" fmla="*/ 36 h 48"/>
                    <a:gd name="T28" fmla="*/ 40 w 50"/>
                    <a:gd name="T29" fmla="*/ 44 h 48"/>
                    <a:gd name="T30" fmla="*/ 32 w 50"/>
                    <a:gd name="T31" fmla="*/ 48 h 48"/>
                    <a:gd name="T32" fmla="*/ 32 w 50"/>
                    <a:gd name="T33" fmla="*/ 48 h 48"/>
                    <a:gd name="T34" fmla="*/ 22 w 50"/>
                    <a:gd name="T35" fmla="*/ 48 h 48"/>
                    <a:gd name="T36" fmla="*/ 12 w 50"/>
                    <a:gd name="T37" fmla="*/ 46 h 48"/>
                    <a:gd name="T38" fmla="*/ 6 w 50"/>
                    <a:gd name="T39" fmla="*/ 40 h 48"/>
                    <a:gd name="T40" fmla="*/ 0 w 50"/>
                    <a:gd name="T41" fmla="*/ 30 h 48"/>
                    <a:gd name="T42" fmla="*/ 0 w 50"/>
                    <a:gd name="T43" fmla="*/ 30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48"/>
                    <a:gd name="T68" fmla="*/ 50 w 50"/>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48">
                      <a:moveTo>
                        <a:pt x="0" y="30"/>
                      </a:moveTo>
                      <a:lnTo>
                        <a:pt x="0" y="30"/>
                      </a:lnTo>
                      <a:lnTo>
                        <a:pt x="0" y="20"/>
                      </a:lnTo>
                      <a:lnTo>
                        <a:pt x="4" y="12"/>
                      </a:lnTo>
                      <a:lnTo>
                        <a:pt x="10" y="4"/>
                      </a:lnTo>
                      <a:lnTo>
                        <a:pt x="18" y="0"/>
                      </a:lnTo>
                      <a:lnTo>
                        <a:pt x="28" y="0"/>
                      </a:lnTo>
                      <a:lnTo>
                        <a:pt x="38" y="2"/>
                      </a:lnTo>
                      <a:lnTo>
                        <a:pt x="44" y="8"/>
                      </a:lnTo>
                      <a:lnTo>
                        <a:pt x="50" y="18"/>
                      </a:lnTo>
                      <a:lnTo>
                        <a:pt x="50" y="28"/>
                      </a:lnTo>
                      <a:lnTo>
                        <a:pt x="46" y="36"/>
                      </a:lnTo>
                      <a:lnTo>
                        <a:pt x="40" y="44"/>
                      </a:lnTo>
                      <a:lnTo>
                        <a:pt x="32" y="48"/>
                      </a:lnTo>
                      <a:lnTo>
                        <a:pt x="22" y="48"/>
                      </a:lnTo>
                      <a:lnTo>
                        <a:pt x="12" y="46"/>
                      </a:lnTo>
                      <a:lnTo>
                        <a:pt x="6" y="40"/>
                      </a:lnTo>
                      <a:lnTo>
                        <a:pt x="0" y="30"/>
                      </a:lnTo>
                      <a:close/>
                    </a:path>
                  </a:pathLst>
                </a:custGeom>
                <a:solidFill>
                  <a:srgbClr val="FFA300"/>
                </a:solidFill>
                <a:ln w="9525">
                  <a:noFill/>
                  <a:round/>
                  <a:headEnd/>
                  <a:tailEnd/>
                </a:ln>
              </p:spPr>
              <p:txBody>
                <a:bodyPr/>
                <a:lstStyle/>
                <a:p>
                  <a:endParaRPr lang="zh-TW" altLang="en-US"/>
                </a:p>
              </p:txBody>
            </p:sp>
            <p:sp>
              <p:nvSpPr>
                <p:cNvPr id="24822" name="Freeform 449"/>
                <p:cNvSpPr>
                  <a:spLocks/>
                </p:cNvSpPr>
                <p:nvPr/>
              </p:nvSpPr>
              <p:spPr bwMode="auto">
                <a:xfrm>
                  <a:off x="4752" y="3668"/>
                  <a:ext cx="42" cy="40"/>
                </a:xfrm>
                <a:custGeom>
                  <a:avLst/>
                  <a:gdLst>
                    <a:gd name="T0" fmla="*/ 12 w 42"/>
                    <a:gd name="T1" fmla="*/ 2 h 40"/>
                    <a:gd name="T2" fmla="*/ 12 w 42"/>
                    <a:gd name="T3" fmla="*/ 2 h 40"/>
                    <a:gd name="T4" fmla="*/ 4 w 42"/>
                    <a:gd name="T5" fmla="*/ 8 h 40"/>
                    <a:gd name="T6" fmla="*/ 0 w 42"/>
                    <a:gd name="T7" fmla="*/ 16 h 40"/>
                    <a:gd name="T8" fmla="*/ 0 w 42"/>
                    <a:gd name="T9" fmla="*/ 24 h 40"/>
                    <a:gd name="T10" fmla="*/ 2 w 42"/>
                    <a:gd name="T11" fmla="*/ 32 h 40"/>
                    <a:gd name="T12" fmla="*/ 2 w 42"/>
                    <a:gd name="T13" fmla="*/ 32 h 40"/>
                    <a:gd name="T14" fmla="*/ 8 w 42"/>
                    <a:gd name="T15" fmla="*/ 38 h 40"/>
                    <a:gd name="T16" fmla="*/ 16 w 42"/>
                    <a:gd name="T17" fmla="*/ 40 h 40"/>
                    <a:gd name="T18" fmla="*/ 24 w 42"/>
                    <a:gd name="T19" fmla="*/ 40 h 40"/>
                    <a:gd name="T20" fmla="*/ 32 w 42"/>
                    <a:gd name="T21" fmla="*/ 38 h 40"/>
                    <a:gd name="T22" fmla="*/ 32 w 42"/>
                    <a:gd name="T23" fmla="*/ 38 h 40"/>
                    <a:gd name="T24" fmla="*/ 38 w 42"/>
                    <a:gd name="T25" fmla="*/ 32 h 40"/>
                    <a:gd name="T26" fmla="*/ 42 w 42"/>
                    <a:gd name="T27" fmla="*/ 24 h 40"/>
                    <a:gd name="T28" fmla="*/ 42 w 42"/>
                    <a:gd name="T29" fmla="*/ 16 h 40"/>
                    <a:gd name="T30" fmla="*/ 40 w 42"/>
                    <a:gd name="T31" fmla="*/ 8 h 40"/>
                    <a:gd name="T32" fmla="*/ 40 w 42"/>
                    <a:gd name="T33" fmla="*/ 8 h 40"/>
                    <a:gd name="T34" fmla="*/ 34 w 42"/>
                    <a:gd name="T35" fmla="*/ 2 h 40"/>
                    <a:gd name="T36" fmla="*/ 26 w 42"/>
                    <a:gd name="T37" fmla="*/ 0 h 40"/>
                    <a:gd name="T38" fmla="*/ 18 w 42"/>
                    <a:gd name="T39" fmla="*/ 0 h 40"/>
                    <a:gd name="T40" fmla="*/ 12 w 42"/>
                    <a:gd name="T41" fmla="*/ 2 h 40"/>
                    <a:gd name="T42" fmla="*/ 12 w 42"/>
                    <a:gd name="T43" fmla="*/ 2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40"/>
                    <a:gd name="T68" fmla="*/ 42 w 42"/>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40">
                      <a:moveTo>
                        <a:pt x="12" y="2"/>
                      </a:moveTo>
                      <a:lnTo>
                        <a:pt x="12" y="2"/>
                      </a:lnTo>
                      <a:lnTo>
                        <a:pt x="4" y="8"/>
                      </a:lnTo>
                      <a:lnTo>
                        <a:pt x="0" y="16"/>
                      </a:lnTo>
                      <a:lnTo>
                        <a:pt x="0" y="24"/>
                      </a:lnTo>
                      <a:lnTo>
                        <a:pt x="2" y="32"/>
                      </a:lnTo>
                      <a:lnTo>
                        <a:pt x="8" y="38"/>
                      </a:lnTo>
                      <a:lnTo>
                        <a:pt x="16" y="40"/>
                      </a:lnTo>
                      <a:lnTo>
                        <a:pt x="24" y="40"/>
                      </a:lnTo>
                      <a:lnTo>
                        <a:pt x="32" y="38"/>
                      </a:lnTo>
                      <a:lnTo>
                        <a:pt x="38" y="32"/>
                      </a:lnTo>
                      <a:lnTo>
                        <a:pt x="42" y="24"/>
                      </a:lnTo>
                      <a:lnTo>
                        <a:pt x="42" y="16"/>
                      </a:lnTo>
                      <a:lnTo>
                        <a:pt x="40" y="8"/>
                      </a:lnTo>
                      <a:lnTo>
                        <a:pt x="34" y="2"/>
                      </a:lnTo>
                      <a:lnTo>
                        <a:pt x="26" y="0"/>
                      </a:lnTo>
                      <a:lnTo>
                        <a:pt x="18" y="0"/>
                      </a:lnTo>
                      <a:lnTo>
                        <a:pt x="12" y="2"/>
                      </a:lnTo>
                      <a:close/>
                    </a:path>
                  </a:pathLst>
                </a:custGeom>
                <a:solidFill>
                  <a:srgbClr val="FFBF00"/>
                </a:solidFill>
                <a:ln w="9525">
                  <a:noFill/>
                  <a:round/>
                  <a:headEnd/>
                  <a:tailEnd/>
                </a:ln>
              </p:spPr>
              <p:txBody>
                <a:bodyPr/>
                <a:lstStyle/>
                <a:p>
                  <a:endParaRPr lang="zh-TW" altLang="en-US"/>
                </a:p>
              </p:txBody>
            </p:sp>
            <p:sp>
              <p:nvSpPr>
                <p:cNvPr id="24823" name="Freeform 450"/>
                <p:cNvSpPr>
                  <a:spLocks/>
                </p:cNvSpPr>
                <p:nvPr/>
              </p:nvSpPr>
              <p:spPr bwMode="auto">
                <a:xfrm>
                  <a:off x="4666" y="3790"/>
                  <a:ext cx="66" cy="64"/>
                </a:xfrm>
                <a:custGeom>
                  <a:avLst/>
                  <a:gdLst>
                    <a:gd name="T0" fmla="*/ 2 w 66"/>
                    <a:gd name="T1" fmla="*/ 22 h 64"/>
                    <a:gd name="T2" fmla="*/ 2 w 66"/>
                    <a:gd name="T3" fmla="*/ 22 h 64"/>
                    <a:gd name="T4" fmla="*/ 6 w 66"/>
                    <a:gd name="T5" fmla="*/ 16 h 64"/>
                    <a:gd name="T6" fmla="*/ 10 w 66"/>
                    <a:gd name="T7" fmla="*/ 12 h 64"/>
                    <a:gd name="T8" fmla="*/ 22 w 66"/>
                    <a:gd name="T9" fmla="*/ 4 h 64"/>
                    <a:gd name="T10" fmla="*/ 34 w 66"/>
                    <a:gd name="T11" fmla="*/ 0 h 64"/>
                    <a:gd name="T12" fmla="*/ 40 w 66"/>
                    <a:gd name="T13" fmla="*/ 0 h 64"/>
                    <a:gd name="T14" fmla="*/ 48 w 66"/>
                    <a:gd name="T15" fmla="*/ 2 h 64"/>
                    <a:gd name="T16" fmla="*/ 48 w 66"/>
                    <a:gd name="T17" fmla="*/ 2 h 64"/>
                    <a:gd name="T18" fmla="*/ 52 w 66"/>
                    <a:gd name="T19" fmla="*/ 4 h 64"/>
                    <a:gd name="T20" fmla="*/ 58 w 66"/>
                    <a:gd name="T21" fmla="*/ 8 h 64"/>
                    <a:gd name="T22" fmla="*/ 62 w 66"/>
                    <a:gd name="T23" fmla="*/ 12 h 64"/>
                    <a:gd name="T24" fmla="*/ 64 w 66"/>
                    <a:gd name="T25" fmla="*/ 18 h 64"/>
                    <a:gd name="T26" fmla="*/ 66 w 66"/>
                    <a:gd name="T27" fmla="*/ 24 h 64"/>
                    <a:gd name="T28" fmla="*/ 66 w 66"/>
                    <a:gd name="T29" fmla="*/ 30 h 64"/>
                    <a:gd name="T30" fmla="*/ 66 w 66"/>
                    <a:gd name="T31" fmla="*/ 36 h 64"/>
                    <a:gd name="T32" fmla="*/ 64 w 66"/>
                    <a:gd name="T33" fmla="*/ 42 h 64"/>
                    <a:gd name="T34" fmla="*/ 64 w 66"/>
                    <a:gd name="T35" fmla="*/ 42 h 64"/>
                    <a:gd name="T36" fmla="*/ 60 w 66"/>
                    <a:gd name="T37" fmla="*/ 48 h 64"/>
                    <a:gd name="T38" fmla="*/ 56 w 66"/>
                    <a:gd name="T39" fmla="*/ 52 h 64"/>
                    <a:gd name="T40" fmla="*/ 44 w 66"/>
                    <a:gd name="T41" fmla="*/ 60 h 64"/>
                    <a:gd name="T42" fmla="*/ 32 w 66"/>
                    <a:gd name="T43" fmla="*/ 64 h 64"/>
                    <a:gd name="T44" fmla="*/ 26 w 66"/>
                    <a:gd name="T45" fmla="*/ 64 h 64"/>
                    <a:gd name="T46" fmla="*/ 20 w 66"/>
                    <a:gd name="T47" fmla="*/ 62 h 64"/>
                    <a:gd name="T48" fmla="*/ 20 w 66"/>
                    <a:gd name="T49" fmla="*/ 62 h 64"/>
                    <a:gd name="T50" fmla="*/ 14 w 66"/>
                    <a:gd name="T51" fmla="*/ 60 h 64"/>
                    <a:gd name="T52" fmla="*/ 8 w 66"/>
                    <a:gd name="T53" fmla="*/ 56 h 64"/>
                    <a:gd name="T54" fmla="*/ 4 w 66"/>
                    <a:gd name="T55" fmla="*/ 52 h 64"/>
                    <a:gd name="T56" fmla="*/ 2 w 66"/>
                    <a:gd name="T57" fmla="*/ 46 h 64"/>
                    <a:gd name="T58" fmla="*/ 0 w 66"/>
                    <a:gd name="T59" fmla="*/ 40 h 64"/>
                    <a:gd name="T60" fmla="*/ 0 w 66"/>
                    <a:gd name="T61" fmla="*/ 34 h 64"/>
                    <a:gd name="T62" fmla="*/ 0 w 66"/>
                    <a:gd name="T63" fmla="*/ 28 h 64"/>
                    <a:gd name="T64" fmla="*/ 2 w 66"/>
                    <a:gd name="T65" fmla="*/ 22 h 64"/>
                    <a:gd name="T66" fmla="*/ 2 w 66"/>
                    <a:gd name="T67" fmla="*/ 22 h 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6"/>
                    <a:gd name="T103" fmla="*/ 0 h 64"/>
                    <a:gd name="T104" fmla="*/ 66 w 66"/>
                    <a:gd name="T105" fmla="*/ 64 h 6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6" h="64">
                      <a:moveTo>
                        <a:pt x="2" y="22"/>
                      </a:moveTo>
                      <a:lnTo>
                        <a:pt x="2" y="22"/>
                      </a:lnTo>
                      <a:lnTo>
                        <a:pt x="6" y="16"/>
                      </a:lnTo>
                      <a:lnTo>
                        <a:pt x="10" y="12"/>
                      </a:lnTo>
                      <a:lnTo>
                        <a:pt x="22" y="4"/>
                      </a:lnTo>
                      <a:lnTo>
                        <a:pt x="34" y="0"/>
                      </a:lnTo>
                      <a:lnTo>
                        <a:pt x="40" y="0"/>
                      </a:lnTo>
                      <a:lnTo>
                        <a:pt x="48" y="2"/>
                      </a:lnTo>
                      <a:lnTo>
                        <a:pt x="52" y="4"/>
                      </a:lnTo>
                      <a:lnTo>
                        <a:pt x="58" y="8"/>
                      </a:lnTo>
                      <a:lnTo>
                        <a:pt x="62" y="12"/>
                      </a:lnTo>
                      <a:lnTo>
                        <a:pt x="64" y="18"/>
                      </a:lnTo>
                      <a:lnTo>
                        <a:pt x="66" y="24"/>
                      </a:lnTo>
                      <a:lnTo>
                        <a:pt x="66" y="30"/>
                      </a:lnTo>
                      <a:lnTo>
                        <a:pt x="66" y="36"/>
                      </a:lnTo>
                      <a:lnTo>
                        <a:pt x="64" y="42"/>
                      </a:lnTo>
                      <a:lnTo>
                        <a:pt x="60" y="48"/>
                      </a:lnTo>
                      <a:lnTo>
                        <a:pt x="56" y="52"/>
                      </a:lnTo>
                      <a:lnTo>
                        <a:pt x="44" y="60"/>
                      </a:lnTo>
                      <a:lnTo>
                        <a:pt x="32" y="64"/>
                      </a:lnTo>
                      <a:lnTo>
                        <a:pt x="26" y="64"/>
                      </a:lnTo>
                      <a:lnTo>
                        <a:pt x="20" y="62"/>
                      </a:lnTo>
                      <a:lnTo>
                        <a:pt x="14" y="60"/>
                      </a:lnTo>
                      <a:lnTo>
                        <a:pt x="8" y="56"/>
                      </a:lnTo>
                      <a:lnTo>
                        <a:pt x="4" y="52"/>
                      </a:lnTo>
                      <a:lnTo>
                        <a:pt x="2" y="46"/>
                      </a:lnTo>
                      <a:lnTo>
                        <a:pt x="0" y="40"/>
                      </a:lnTo>
                      <a:lnTo>
                        <a:pt x="0" y="34"/>
                      </a:lnTo>
                      <a:lnTo>
                        <a:pt x="0" y="28"/>
                      </a:lnTo>
                      <a:lnTo>
                        <a:pt x="2" y="22"/>
                      </a:lnTo>
                      <a:close/>
                    </a:path>
                  </a:pathLst>
                </a:custGeom>
                <a:solidFill>
                  <a:srgbClr val="FFBF00"/>
                </a:solidFill>
                <a:ln w="9525">
                  <a:noFill/>
                  <a:round/>
                  <a:headEnd/>
                  <a:tailEnd/>
                </a:ln>
              </p:spPr>
              <p:txBody>
                <a:bodyPr/>
                <a:lstStyle/>
                <a:p>
                  <a:endParaRPr lang="zh-TW" altLang="en-US"/>
                </a:p>
              </p:txBody>
            </p:sp>
            <p:sp>
              <p:nvSpPr>
                <p:cNvPr id="24824" name="Freeform 451"/>
                <p:cNvSpPr>
                  <a:spLocks/>
                </p:cNvSpPr>
                <p:nvPr/>
              </p:nvSpPr>
              <p:spPr bwMode="auto">
                <a:xfrm>
                  <a:off x="4724" y="3688"/>
                  <a:ext cx="56" cy="56"/>
                </a:xfrm>
                <a:custGeom>
                  <a:avLst/>
                  <a:gdLst>
                    <a:gd name="T0" fmla="*/ 6 w 56"/>
                    <a:gd name="T1" fmla="*/ 10 h 56"/>
                    <a:gd name="T2" fmla="*/ 6 w 56"/>
                    <a:gd name="T3" fmla="*/ 10 h 56"/>
                    <a:gd name="T4" fmla="*/ 0 w 56"/>
                    <a:gd name="T5" fmla="*/ 18 h 56"/>
                    <a:gd name="T6" fmla="*/ 0 w 56"/>
                    <a:gd name="T7" fmla="*/ 30 h 56"/>
                    <a:gd name="T8" fmla="*/ 2 w 56"/>
                    <a:gd name="T9" fmla="*/ 40 h 56"/>
                    <a:gd name="T10" fmla="*/ 8 w 56"/>
                    <a:gd name="T11" fmla="*/ 48 h 56"/>
                    <a:gd name="T12" fmla="*/ 8 w 56"/>
                    <a:gd name="T13" fmla="*/ 48 h 56"/>
                    <a:gd name="T14" fmla="*/ 12 w 56"/>
                    <a:gd name="T15" fmla="*/ 52 h 56"/>
                    <a:gd name="T16" fmla="*/ 18 w 56"/>
                    <a:gd name="T17" fmla="*/ 54 h 56"/>
                    <a:gd name="T18" fmla="*/ 28 w 56"/>
                    <a:gd name="T19" fmla="*/ 56 h 56"/>
                    <a:gd name="T20" fmla="*/ 38 w 56"/>
                    <a:gd name="T21" fmla="*/ 54 h 56"/>
                    <a:gd name="T22" fmla="*/ 48 w 56"/>
                    <a:gd name="T23" fmla="*/ 48 h 56"/>
                    <a:gd name="T24" fmla="*/ 48 w 56"/>
                    <a:gd name="T25" fmla="*/ 48 h 56"/>
                    <a:gd name="T26" fmla="*/ 54 w 56"/>
                    <a:gd name="T27" fmla="*/ 38 h 56"/>
                    <a:gd name="T28" fmla="*/ 56 w 56"/>
                    <a:gd name="T29" fmla="*/ 26 h 56"/>
                    <a:gd name="T30" fmla="*/ 52 w 56"/>
                    <a:gd name="T31" fmla="*/ 16 h 56"/>
                    <a:gd name="T32" fmla="*/ 46 w 56"/>
                    <a:gd name="T33" fmla="*/ 8 h 56"/>
                    <a:gd name="T34" fmla="*/ 46 w 56"/>
                    <a:gd name="T35" fmla="*/ 8 h 56"/>
                    <a:gd name="T36" fmla="*/ 36 w 56"/>
                    <a:gd name="T37" fmla="*/ 2 h 56"/>
                    <a:gd name="T38" fmla="*/ 26 w 56"/>
                    <a:gd name="T39" fmla="*/ 0 h 56"/>
                    <a:gd name="T40" fmla="*/ 16 w 56"/>
                    <a:gd name="T41" fmla="*/ 2 h 56"/>
                    <a:gd name="T42" fmla="*/ 6 w 56"/>
                    <a:gd name="T43" fmla="*/ 10 h 56"/>
                    <a:gd name="T44" fmla="*/ 6 w 56"/>
                    <a:gd name="T45" fmla="*/ 10 h 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56"/>
                    <a:gd name="T71" fmla="*/ 56 w 56"/>
                    <a:gd name="T72" fmla="*/ 56 h 5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56">
                      <a:moveTo>
                        <a:pt x="6" y="10"/>
                      </a:moveTo>
                      <a:lnTo>
                        <a:pt x="6" y="10"/>
                      </a:lnTo>
                      <a:lnTo>
                        <a:pt x="0" y="18"/>
                      </a:lnTo>
                      <a:lnTo>
                        <a:pt x="0" y="30"/>
                      </a:lnTo>
                      <a:lnTo>
                        <a:pt x="2" y="40"/>
                      </a:lnTo>
                      <a:lnTo>
                        <a:pt x="8" y="48"/>
                      </a:lnTo>
                      <a:lnTo>
                        <a:pt x="12" y="52"/>
                      </a:lnTo>
                      <a:lnTo>
                        <a:pt x="18" y="54"/>
                      </a:lnTo>
                      <a:lnTo>
                        <a:pt x="28" y="56"/>
                      </a:lnTo>
                      <a:lnTo>
                        <a:pt x="38" y="54"/>
                      </a:lnTo>
                      <a:lnTo>
                        <a:pt x="48" y="48"/>
                      </a:lnTo>
                      <a:lnTo>
                        <a:pt x="54" y="38"/>
                      </a:lnTo>
                      <a:lnTo>
                        <a:pt x="56" y="26"/>
                      </a:lnTo>
                      <a:lnTo>
                        <a:pt x="52" y="16"/>
                      </a:lnTo>
                      <a:lnTo>
                        <a:pt x="46" y="8"/>
                      </a:lnTo>
                      <a:lnTo>
                        <a:pt x="36" y="2"/>
                      </a:lnTo>
                      <a:lnTo>
                        <a:pt x="26" y="0"/>
                      </a:lnTo>
                      <a:lnTo>
                        <a:pt x="16" y="2"/>
                      </a:lnTo>
                      <a:lnTo>
                        <a:pt x="6" y="10"/>
                      </a:lnTo>
                      <a:close/>
                    </a:path>
                  </a:pathLst>
                </a:custGeom>
                <a:solidFill>
                  <a:srgbClr val="FFBF00"/>
                </a:solidFill>
                <a:ln w="9525">
                  <a:noFill/>
                  <a:round/>
                  <a:headEnd/>
                  <a:tailEnd/>
                </a:ln>
              </p:spPr>
              <p:txBody>
                <a:bodyPr/>
                <a:lstStyle/>
                <a:p>
                  <a:endParaRPr lang="zh-TW" altLang="en-US"/>
                </a:p>
              </p:txBody>
            </p:sp>
            <p:sp>
              <p:nvSpPr>
                <p:cNvPr id="24825" name="Freeform 452"/>
                <p:cNvSpPr>
                  <a:spLocks/>
                </p:cNvSpPr>
                <p:nvPr/>
              </p:nvSpPr>
              <p:spPr bwMode="auto">
                <a:xfrm>
                  <a:off x="4780" y="3714"/>
                  <a:ext cx="56" cy="56"/>
                </a:xfrm>
                <a:custGeom>
                  <a:avLst/>
                  <a:gdLst>
                    <a:gd name="T0" fmla="*/ 8 w 56"/>
                    <a:gd name="T1" fmla="*/ 8 h 56"/>
                    <a:gd name="T2" fmla="*/ 8 w 56"/>
                    <a:gd name="T3" fmla="*/ 8 h 56"/>
                    <a:gd name="T4" fmla="*/ 2 w 56"/>
                    <a:gd name="T5" fmla="*/ 18 h 56"/>
                    <a:gd name="T6" fmla="*/ 0 w 56"/>
                    <a:gd name="T7" fmla="*/ 28 h 56"/>
                    <a:gd name="T8" fmla="*/ 2 w 56"/>
                    <a:gd name="T9" fmla="*/ 40 h 56"/>
                    <a:gd name="T10" fmla="*/ 8 w 56"/>
                    <a:gd name="T11" fmla="*/ 48 h 56"/>
                    <a:gd name="T12" fmla="*/ 8 w 56"/>
                    <a:gd name="T13" fmla="*/ 48 h 56"/>
                    <a:gd name="T14" fmla="*/ 18 w 56"/>
                    <a:gd name="T15" fmla="*/ 54 h 56"/>
                    <a:gd name="T16" fmla="*/ 30 w 56"/>
                    <a:gd name="T17" fmla="*/ 56 h 56"/>
                    <a:gd name="T18" fmla="*/ 40 w 56"/>
                    <a:gd name="T19" fmla="*/ 52 h 56"/>
                    <a:gd name="T20" fmla="*/ 48 w 56"/>
                    <a:gd name="T21" fmla="*/ 46 h 56"/>
                    <a:gd name="T22" fmla="*/ 48 w 56"/>
                    <a:gd name="T23" fmla="*/ 46 h 56"/>
                    <a:gd name="T24" fmla="*/ 54 w 56"/>
                    <a:gd name="T25" fmla="*/ 36 h 56"/>
                    <a:gd name="T26" fmla="*/ 56 w 56"/>
                    <a:gd name="T27" fmla="*/ 26 h 56"/>
                    <a:gd name="T28" fmla="*/ 54 w 56"/>
                    <a:gd name="T29" fmla="*/ 16 h 56"/>
                    <a:gd name="T30" fmla="*/ 48 w 56"/>
                    <a:gd name="T31" fmla="*/ 6 h 56"/>
                    <a:gd name="T32" fmla="*/ 48 w 56"/>
                    <a:gd name="T33" fmla="*/ 6 h 56"/>
                    <a:gd name="T34" fmla="*/ 38 w 56"/>
                    <a:gd name="T35" fmla="*/ 0 h 56"/>
                    <a:gd name="T36" fmla="*/ 26 w 56"/>
                    <a:gd name="T37" fmla="*/ 0 h 56"/>
                    <a:gd name="T38" fmla="*/ 16 w 56"/>
                    <a:gd name="T39" fmla="*/ 2 h 56"/>
                    <a:gd name="T40" fmla="*/ 8 w 56"/>
                    <a:gd name="T41" fmla="*/ 8 h 56"/>
                    <a:gd name="T42" fmla="*/ 8 w 56"/>
                    <a:gd name="T43" fmla="*/ 8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6"/>
                    <a:gd name="T67" fmla="*/ 0 h 56"/>
                    <a:gd name="T68" fmla="*/ 56 w 56"/>
                    <a:gd name="T69" fmla="*/ 56 h 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6" h="56">
                      <a:moveTo>
                        <a:pt x="8" y="8"/>
                      </a:moveTo>
                      <a:lnTo>
                        <a:pt x="8" y="8"/>
                      </a:lnTo>
                      <a:lnTo>
                        <a:pt x="2" y="18"/>
                      </a:lnTo>
                      <a:lnTo>
                        <a:pt x="0" y="28"/>
                      </a:lnTo>
                      <a:lnTo>
                        <a:pt x="2" y="40"/>
                      </a:lnTo>
                      <a:lnTo>
                        <a:pt x="8" y="48"/>
                      </a:lnTo>
                      <a:lnTo>
                        <a:pt x="18" y="54"/>
                      </a:lnTo>
                      <a:lnTo>
                        <a:pt x="30" y="56"/>
                      </a:lnTo>
                      <a:lnTo>
                        <a:pt x="40" y="52"/>
                      </a:lnTo>
                      <a:lnTo>
                        <a:pt x="48" y="46"/>
                      </a:lnTo>
                      <a:lnTo>
                        <a:pt x="54" y="36"/>
                      </a:lnTo>
                      <a:lnTo>
                        <a:pt x="56" y="26"/>
                      </a:lnTo>
                      <a:lnTo>
                        <a:pt x="54" y="16"/>
                      </a:lnTo>
                      <a:lnTo>
                        <a:pt x="48" y="6"/>
                      </a:lnTo>
                      <a:lnTo>
                        <a:pt x="38" y="0"/>
                      </a:lnTo>
                      <a:lnTo>
                        <a:pt x="26" y="0"/>
                      </a:lnTo>
                      <a:lnTo>
                        <a:pt x="16" y="2"/>
                      </a:lnTo>
                      <a:lnTo>
                        <a:pt x="8" y="8"/>
                      </a:lnTo>
                      <a:close/>
                    </a:path>
                  </a:pathLst>
                </a:custGeom>
                <a:solidFill>
                  <a:srgbClr val="FFBF00"/>
                </a:solidFill>
                <a:ln w="9525">
                  <a:noFill/>
                  <a:round/>
                  <a:headEnd/>
                  <a:tailEnd/>
                </a:ln>
              </p:spPr>
              <p:txBody>
                <a:bodyPr/>
                <a:lstStyle/>
                <a:p>
                  <a:endParaRPr lang="zh-TW" altLang="en-US"/>
                </a:p>
              </p:txBody>
            </p:sp>
            <p:sp>
              <p:nvSpPr>
                <p:cNvPr id="24826" name="Freeform 453"/>
                <p:cNvSpPr>
                  <a:spLocks/>
                </p:cNvSpPr>
                <p:nvPr/>
              </p:nvSpPr>
              <p:spPr bwMode="auto">
                <a:xfrm>
                  <a:off x="4776" y="3600"/>
                  <a:ext cx="40" cy="42"/>
                </a:xfrm>
                <a:custGeom>
                  <a:avLst/>
                  <a:gdLst>
                    <a:gd name="T0" fmla="*/ 10 w 40"/>
                    <a:gd name="T1" fmla="*/ 2 h 42"/>
                    <a:gd name="T2" fmla="*/ 10 w 40"/>
                    <a:gd name="T3" fmla="*/ 2 h 42"/>
                    <a:gd name="T4" fmla="*/ 4 w 40"/>
                    <a:gd name="T5" fmla="*/ 8 h 42"/>
                    <a:gd name="T6" fmla="*/ 0 w 40"/>
                    <a:gd name="T7" fmla="*/ 16 h 42"/>
                    <a:gd name="T8" fmla="*/ 0 w 40"/>
                    <a:gd name="T9" fmla="*/ 24 h 42"/>
                    <a:gd name="T10" fmla="*/ 2 w 40"/>
                    <a:gd name="T11" fmla="*/ 32 h 42"/>
                    <a:gd name="T12" fmla="*/ 2 w 40"/>
                    <a:gd name="T13" fmla="*/ 32 h 42"/>
                    <a:gd name="T14" fmla="*/ 8 w 40"/>
                    <a:gd name="T15" fmla="*/ 38 h 42"/>
                    <a:gd name="T16" fmla="*/ 14 w 40"/>
                    <a:gd name="T17" fmla="*/ 40 h 42"/>
                    <a:gd name="T18" fmla="*/ 22 w 40"/>
                    <a:gd name="T19" fmla="*/ 42 h 42"/>
                    <a:gd name="T20" fmla="*/ 30 w 40"/>
                    <a:gd name="T21" fmla="*/ 38 h 42"/>
                    <a:gd name="T22" fmla="*/ 30 w 40"/>
                    <a:gd name="T23" fmla="*/ 38 h 42"/>
                    <a:gd name="T24" fmla="*/ 36 w 40"/>
                    <a:gd name="T25" fmla="*/ 32 h 42"/>
                    <a:gd name="T26" fmla="*/ 40 w 40"/>
                    <a:gd name="T27" fmla="*/ 24 h 42"/>
                    <a:gd name="T28" fmla="*/ 40 w 40"/>
                    <a:gd name="T29" fmla="*/ 16 h 42"/>
                    <a:gd name="T30" fmla="*/ 38 w 40"/>
                    <a:gd name="T31" fmla="*/ 8 h 42"/>
                    <a:gd name="T32" fmla="*/ 38 w 40"/>
                    <a:gd name="T33" fmla="*/ 8 h 42"/>
                    <a:gd name="T34" fmla="*/ 32 w 40"/>
                    <a:gd name="T35" fmla="*/ 2 h 42"/>
                    <a:gd name="T36" fmla="*/ 26 w 40"/>
                    <a:gd name="T37" fmla="*/ 0 h 42"/>
                    <a:gd name="T38" fmla="*/ 18 w 40"/>
                    <a:gd name="T39" fmla="*/ 0 h 42"/>
                    <a:gd name="T40" fmla="*/ 10 w 40"/>
                    <a:gd name="T41" fmla="*/ 2 h 42"/>
                    <a:gd name="T42" fmla="*/ 10 w 40"/>
                    <a:gd name="T43" fmla="*/ 2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42"/>
                    <a:gd name="T68" fmla="*/ 40 w 40"/>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42">
                      <a:moveTo>
                        <a:pt x="10" y="2"/>
                      </a:moveTo>
                      <a:lnTo>
                        <a:pt x="10" y="2"/>
                      </a:lnTo>
                      <a:lnTo>
                        <a:pt x="4" y="8"/>
                      </a:lnTo>
                      <a:lnTo>
                        <a:pt x="0" y="16"/>
                      </a:lnTo>
                      <a:lnTo>
                        <a:pt x="0" y="24"/>
                      </a:lnTo>
                      <a:lnTo>
                        <a:pt x="2" y="32"/>
                      </a:lnTo>
                      <a:lnTo>
                        <a:pt x="8" y="38"/>
                      </a:lnTo>
                      <a:lnTo>
                        <a:pt x="14" y="40"/>
                      </a:lnTo>
                      <a:lnTo>
                        <a:pt x="22" y="42"/>
                      </a:lnTo>
                      <a:lnTo>
                        <a:pt x="30" y="38"/>
                      </a:lnTo>
                      <a:lnTo>
                        <a:pt x="36" y="32"/>
                      </a:lnTo>
                      <a:lnTo>
                        <a:pt x="40" y="24"/>
                      </a:lnTo>
                      <a:lnTo>
                        <a:pt x="40" y="16"/>
                      </a:lnTo>
                      <a:lnTo>
                        <a:pt x="38" y="8"/>
                      </a:lnTo>
                      <a:lnTo>
                        <a:pt x="32" y="2"/>
                      </a:lnTo>
                      <a:lnTo>
                        <a:pt x="26" y="0"/>
                      </a:lnTo>
                      <a:lnTo>
                        <a:pt x="18" y="0"/>
                      </a:lnTo>
                      <a:lnTo>
                        <a:pt x="10" y="2"/>
                      </a:lnTo>
                      <a:close/>
                    </a:path>
                  </a:pathLst>
                </a:custGeom>
                <a:solidFill>
                  <a:srgbClr val="FFBF00"/>
                </a:solidFill>
                <a:ln w="9525">
                  <a:noFill/>
                  <a:round/>
                  <a:headEnd/>
                  <a:tailEnd/>
                </a:ln>
              </p:spPr>
              <p:txBody>
                <a:bodyPr/>
                <a:lstStyle/>
                <a:p>
                  <a:endParaRPr lang="zh-TW" altLang="en-US"/>
                </a:p>
              </p:txBody>
            </p:sp>
            <p:sp>
              <p:nvSpPr>
                <p:cNvPr id="24827" name="Freeform 454"/>
                <p:cNvSpPr>
                  <a:spLocks/>
                </p:cNvSpPr>
                <p:nvPr/>
              </p:nvSpPr>
              <p:spPr bwMode="auto">
                <a:xfrm>
                  <a:off x="4806" y="3670"/>
                  <a:ext cx="42" cy="42"/>
                </a:xfrm>
                <a:custGeom>
                  <a:avLst/>
                  <a:gdLst>
                    <a:gd name="T0" fmla="*/ 10 w 42"/>
                    <a:gd name="T1" fmla="*/ 4 h 42"/>
                    <a:gd name="T2" fmla="*/ 10 w 42"/>
                    <a:gd name="T3" fmla="*/ 4 h 42"/>
                    <a:gd name="T4" fmla="*/ 4 w 42"/>
                    <a:gd name="T5" fmla="*/ 10 h 42"/>
                    <a:gd name="T6" fmla="*/ 0 w 42"/>
                    <a:gd name="T7" fmla="*/ 18 h 42"/>
                    <a:gd name="T8" fmla="*/ 0 w 42"/>
                    <a:gd name="T9" fmla="*/ 26 h 42"/>
                    <a:gd name="T10" fmla="*/ 2 w 42"/>
                    <a:gd name="T11" fmla="*/ 32 h 42"/>
                    <a:gd name="T12" fmla="*/ 2 w 42"/>
                    <a:gd name="T13" fmla="*/ 32 h 42"/>
                    <a:gd name="T14" fmla="*/ 8 w 42"/>
                    <a:gd name="T15" fmla="*/ 38 h 42"/>
                    <a:gd name="T16" fmla="*/ 14 w 42"/>
                    <a:gd name="T17" fmla="*/ 42 h 42"/>
                    <a:gd name="T18" fmla="*/ 22 w 42"/>
                    <a:gd name="T19" fmla="*/ 42 h 42"/>
                    <a:gd name="T20" fmla="*/ 30 w 42"/>
                    <a:gd name="T21" fmla="*/ 38 h 42"/>
                    <a:gd name="T22" fmla="*/ 30 w 42"/>
                    <a:gd name="T23" fmla="*/ 38 h 42"/>
                    <a:gd name="T24" fmla="*/ 36 w 42"/>
                    <a:gd name="T25" fmla="*/ 34 h 42"/>
                    <a:gd name="T26" fmla="*/ 40 w 42"/>
                    <a:gd name="T27" fmla="*/ 26 h 42"/>
                    <a:gd name="T28" fmla="*/ 42 w 42"/>
                    <a:gd name="T29" fmla="*/ 18 h 42"/>
                    <a:gd name="T30" fmla="*/ 38 w 42"/>
                    <a:gd name="T31" fmla="*/ 10 h 42"/>
                    <a:gd name="T32" fmla="*/ 38 w 42"/>
                    <a:gd name="T33" fmla="*/ 10 h 42"/>
                    <a:gd name="T34" fmla="*/ 32 w 42"/>
                    <a:gd name="T35" fmla="*/ 4 h 42"/>
                    <a:gd name="T36" fmla="*/ 26 w 42"/>
                    <a:gd name="T37" fmla="*/ 0 h 42"/>
                    <a:gd name="T38" fmla="*/ 18 w 42"/>
                    <a:gd name="T39" fmla="*/ 0 h 42"/>
                    <a:gd name="T40" fmla="*/ 10 w 42"/>
                    <a:gd name="T41" fmla="*/ 4 h 42"/>
                    <a:gd name="T42" fmla="*/ 10 w 42"/>
                    <a:gd name="T43" fmla="*/ 4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42"/>
                    <a:gd name="T68" fmla="*/ 42 w 42"/>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42">
                      <a:moveTo>
                        <a:pt x="10" y="4"/>
                      </a:moveTo>
                      <a:lnTo>
                        <a:pt x="10" y="4"/>
                      </a:lnTo>
                      <a:lnTo>
                        <a:pt x="4" y="10"/>
                      </a:lnTo>
                      <a:lnTo>
                        <a:pt x="0" y="18"/>
                      </a:lnTo>
                      <a:lnTo>
                        <a:pt x="0" y="26"/>
                      </a:lnTo>
                      <a:lnTo>
                        <a:pt x="2" y="32"/>
                      </a:lnTo>
                      <a:lnTo>
                        <a:pt x="8" y="38"/>
                      </a:lnTo>
                      <a:lnTo>
                        <a:pt x="14" y="42"/>
                      </a:lnTo>
                      <a:lnTo>
                        <a:pt x="22" y="42"/>
                      </a:lnTo>
                      <a:lnTo>
                        <a:pt x="30" y="38"/>
                      </a:lnTo>
                      <a:lnTo>
                        <a:pt x="36" y="34"/>
                      </a:lnTo>
                      <a:lnTo>
                        <a:pt x="40" y="26"/>
                      </a:lnTo>
                      <a:lnTo>
                        <a:pt x="42" y="18"/>
                      </a:lnTo>
                      <a:lnTo>
                        <a:pt x="38" y="10"/>
                      </a:lnTo>
                      <a:lnTo>
                        <a:pt x="32" y="4"/>
                      </a:lnTo>
                      <a:lnTo>
                        <a:pt x="26" y="0"/>
                      </a:lnTo>
                      <a:lnTo>
                        <a:pt x="18" y="0"/>
                      </a:lnTo>
                      <a:lnTo>
                        <a:pt x="10" y="4"/>
                      </a:lnTo>
                      <a:close/>
                    </a:path>
                  </a:pathLst>
                </a:custGeom>
                <a:solidFill>
                  <a:srgbClr val="FFBF00"/>
                </a:solidFill>
                <a:ln w="9525">
                  <a:noFill/>
                  <a:round/>
                  <a:headEnd/>
                  <a:tailEnd/>
                </a:ln>
              </p:spPr>
              <p:txBody>
                <a:bodyPr/>
                <a:lstStyle/>
                <a:p>
                  <a:endParaRPr lang="zh-TW" altLang="en-US"/>
                </a:p>
              </p:txBody>
            </p:sp>
            <p:sp>
              <p:nvSpPr>
                <p:cNvPr id="24828" name="Freeform 455"/>
                <p:cNvSpPr>
                  <a:spLocks/>
                </p:cNvSpPr>
                <p:nvPr/>
              </p:nvSpPr>
              <p:spPr bwMode="auto">
                <a:xfrm>
                  <a:off x="4764" y="3692"/>
                  <a:ext cx="42" cy="40"/>
                </a:xfrm>
                <a:custGeom>
                  <a:avLst/>
                  <a:gdLst>
                    <a:gd name="T0" fmla="*/ 10 w 42"/>
                    <a:gd name="T1" fmla="*/ 2 h 40"/>
                    <a:gd name="T2" fmla="*/ 10 w 42"/>
                    <a:gd name="T3" fmla="*/ 2 h 40"/>
                    <a:gd name="T4" fmla="*/ 4 w 42"/>
                    <a:gd name="T5" fmla="*/ 8 h 40"/>
                    <a:gd name="T6" fmla="*/ 0 w 42"/>
                    <a:gd name="T7" fmla="*/ 16 h 40"/>
                    <a:gd name="T8" fmla="*/ 0 w 42"/>
                    <a:gd name="T9" fmla="*/ 24 h 40"/>
                    <a:gd name="T10" fmla="*/ 2 w 42"/>
                    <a:gd name="T11" fmla="*/ 32 h 40"/>
                    <a:gd name="T12" fmla="*/ 2 w 42"/>
                    <a:gd name="T13" fmla="*/ 32 h 40"/>
                    <a:gd name="T14" fmla="*/ 8 w 42"/>
                    <a:gd name="T15" fmla="*/ 38 h 40"/>
                    <a:gd name="T16" fmla="*/ 14 w 42"/>
                    <a:gd name="T17" fmla="*/ 40 h 40"/>
                    <a:gd name="T18" fmla="*/ 22 w 42"/>
                    <a:gd name="T19" fmla="*/ 40 h 40"/>
                    <a:gd name="T20" fmla="*/ 32 w 42"/>
                    <a:gd name="T21" fmla="*/ 38 h 40"/>
                    <a:gd name="T22" fmla="*/ 32 w 42"/>
                    <a:gd name="T23" fmla="*/ 38 h 40"/>
                    <a:gd name="T24" fmla="*/ 38 w 42"/>
                    <a:gd name="T25" fmla="*/ 32 h 40"/>
                    <a:gd name="T26" fmla="*/ 40 w 42"/>
                    <a:gd name="T27" fmla="*/ 24 h 40"/>
                    <a:gd name="T28" fmla="*/ 42 w 42"/>
                    <a:gd name="T29" fmla="*/ 16 h 40"/>
                    <a:gd name="T30" fmla="*/ 40 w 42"/>
                    <a:gd name="T31" fmla="*/ 10 h 40"/>
                    <a:gd name="T32" fmla="*/ 40 w 42"/>
                    <a:gd name="T33" fmla="*/ 10 h 40"/>
                    <a:gd name="T34" fmla="*/ 34 w 42"/>
                    <a:gd name="T35" fmla="*/ 4 h 40"/>
                    <a:gd name="T36" fmla="*/ 26 w 42"/>
                    <a:gd name="T37" fmla="*/ 0 h 40"/>
                    <a:gd name="T38" fmla="*/ 18 w 42"/>
                    <a:gd name="T39" fmla="*/ 0 h 40"/>
                    <a:gd name="T40" fmla="*/ 10 w 42"/>
                    <a:gd name="T41" fmla="*/ 2 h 40"/>
                    <a:gd name="T42" fmla="*/ 10 w 42"/>
                    <a:gd name="T43" fmla="*/ 2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40"/>
                    <a:gd name="T68" fmla="*/ 42 w 42"/>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40">
                      <a:moveTo>
                        <a:pt x="10" y="2"/>
                      </a:moveTo>
                      <a:lnTo>
                        <a:pt x="10" y="2"/>
                      </a:lnTo>
                      <a:lnTo>
                        <a:pt x="4" y="8"/>
                      </a:lnTo>
                      <a:lnTo>
                        <a:pt x="0" y="16"/>
                      </a:lnTo>
                      <a:lnTo>
                        <a:pt x="0" y="24"/>
                      </a:lnTo>
                      <a:lnTo>
                        <a:pt x="2" y="32"/>
                      </a:lnTo>
                      <a:lnTo>
                        <a:pt x="8" y="38"/>
                      </a:lnTo>
                      <a:lnTo>
                        <a:pt x="14" y="40"/>
                      </a:lnTo>
                      <a:lnTo>
                        <a:pt x="22" y="40"/>
                      </a:lnTo>
                      <a:lnTo>
                        <a:pt x="32" y="38"/>
                      </a:lnTo>
                      <a:lnTo>
                        <a:pt x="38" y="32"/>
                      </a:lnTo>
                      <a:lnTo>
                        <a:pt x="40" y="24"/>
                      </a:lnTo>
                      <a:lnTo>
                        <a:pt x="42" y="16"/>
                      </a:lnTo>
                      <a:lnTo>
                        <a:pt x="40" y="10"/>
                      </a:lnTo>
                      <a:lnTo>
                        <a:pt x="34" y="4"/>
                      </a:lnTo>
                      <a:lnTo>
                        <a:pt x="26" y="0"/>
                      </a:lnTo>
                      <a:lnTo>
                        <a:pt x="18" y="0"/>
                      </a:lnTo>
                      <a:lnTo>
                        <a:pt x="10" y="2"/>
                      </a:lnTo>
                      <a:close/>
                    </a:path>
                  </a:pathLst>
                </a:custGeom>
                <a:solidFill>
                  <a:srgbClr val="FF9700"/>
                </a:solidFill>
                <a:ln w="9525">
                  <a:noFill/>
                  <a:round/>
                  <a:headEnd/>
                  <a:tailEnd/>
                </a:ln>
              </p:spPr>
              <p:txBody>
                <a:bodyPr/>
                <a:lstStyle/>
                <a:p>
                  <a:endParaRPr lang="zh-TW" altLang="en-US"/>
                </a:p>
              </p:txBody>
            </p:sp>
            <p:sp>
              <p:nvSpPr>
                <p:cNvPr id="24829" name="Freeform 456"/>
                <p:cNvSpPr>
                  <a:spLocks/>
                </p:cNvSpPr>
                <p:nvPr/>
              </p:nvSpPr>
              <p:spPr bwMode="auto">
                <a:xfrm>
                  <a:off x="4750" y="3768"/>
                  <a:ext cx="54" cy="54"/>
                </a:xfrm>
                <a:custGeom>
                  <a:avLst/>
                  <a:gdLst>
                    <a:gd name="T0" fmla="*/ 14 w 54"/>
                    <a:gd name="T1" fmla="*/ 4 h 54"/>
                    <a:gd name="T2" fmla="*/ 14 w 54"/>
                    <a:gd name="T3" fmla="*/ 4 h 54"/>
                    <a:gd name="T4" fmla="*/ 6 w 54"/>
                    <a:gd name="T5" fmla="*/ 12 h 54"/>
                    <a:gd name="T6" fmla="*/ 0 w 54"/>
                    <a:gd name="T7" fmla="*/ 22 h 54"/>
                    <a:gd name="T8" fmla="*/ 0 w 54"/>
                    <a:gd name="T9" fmla="*/ 32 h 54"/>
                    <a:gd name="T10" fmla="*/ 4 w 54"/>
                    <a:gd name="T11" fmla="*/ 42 h 54"/>
                    <a:gd name="T12" fmla="*/ 4 w 54"/>
                    <a:gd name="T13" fmla="*/ 42 h 54"/>
                    <a:gd name="T14" fmla="*/ 10 w 54"/>
                    <a:gd name="T15" fmla="*/ 50 h 54"/>
                    <a:gd name="T16" fmla="*/ 20 w 54"/>
                    <a:gd name="T17" fmla="*/ 54 h 54"/>
                    <a:gd name="T18" fmla="*/ 30 w 54"/>
                    <a:gd name="T19" fmla="*/ 54 h 54"/>
                    <a:gd name="T20" fmla="*/ 40 w 54"/>
                    <a:gd name="T21" fmla="*/ 50 h 54"/>
                    <a:gd name="T22" fmla="*/ 40 w 54"/>
                    <a:gd name="T23" fmla="*/ 50 h 54"/>
                    <a:gd name="T24" fmla="*/ 50 w 54"/>
                    <a:gd name="T25" fmla="*/ 42 h 54"/>
                    <a:gd name="T26" fmla="*/ 54 w 54"/>
                    <a:gd name="T27" fmla="*/ 32 h 54"/>
                    <a:gd name="T28" fmla="*/ 54 w 54"/>
                    <a:gd name="T29" fmla="*/ 22 h 54"/>
                    <a:gd name="T30" fmla="*/ 52 w 54"/>
                    <a:gd name="T31" fmla="*/ 12 h 54"/>
                    <a:gd name="T32" fmla="*/ 52 w 54"/>
                    <a:gd name="T33" fmla="*/ 12 h 54"/>
                    <a:gd name="T34" fmla="*/ 44 w 54"/>
                    <a:gd name="T35" fmla="*/ 4 h 54"/>
                    <a:gd name="T36" fmla="*/ 34 w 54"/>
                    <a:gd name="T37" fmla="*/ 0 h 54"/>
                    <a:gd name="T38" fmla="*/ 24 w 54"/>
                    <a:gd name="T39" fmla="*/ 0 h 54"/>
                    <a:gd name="T40" fmla="*/ 14 w 54"/>
                    <a:gd name="T41" fmla="*/ 4 h 54"/>
                    <a:gd name="T42" fmla="*/ 14 w 54"/>
                    <a:gd name="T43" fmla="*/ 4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54"/>
                    <a:gd name="T68" fmla="*/ 54 w 54"/>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54">
                      <a:moveTo>
                        <a:pt x="14" y="4"/>
                      </a:moveTo>
                      <a:lnTo>
                        <a:pt x="14" y="4"/>
                      </a:lnTo>
                      <a:lnTo>
                        <a:pt x="6" y="12"/>
                      </a:lnTo>
                      <a:lnTo>
                        <a:pt x="0" y="22"/>
                      </a:lnTo>
                      <a:lnTo>
                        <a:pt x="0" y="32"/>
                      </a:lnTo>
                      <a:lnTo>
                        <a:pt x="4" y="42"/>
                      </a:lnTo>
                      <a:lnTo>
                        <a:pt x="10" y="50"/>
                      </a:lnTo>
                      <a:lnTo>
                        <a:pt x="20" y="54"/>
                      </a:lnTo>
                      <a:lnTo>
                        <a:pt x="30" y="54"/>
                      </a:lnTo>
                      <a:lnTo>
                        <a:pt x="40" y="50"/>
                      </a:lnTo>
                      <a:lnTo>
                        <a:pt x="50" y="42"/>
                      </a:lnTo>
                      <a:lnTo>
                        <a:pt x="54" y="32"/>
                      </a:lnTo>
                      <a:lnTo>
                        <a:pt x="54" y="22"/>
                      </a:lnTo>
                      <a:lnTo>
                        <a:pt x="52" y="12"/>
                      </a:lnTo>
                      <a:lnTo>
                        <a:pt x="44" y="4"/>
                      </a:lnTo>
                      <a:lnTo>
                        <a:pt x="34" y="0"/>
                      </a:lnTo>
                      <a:lnTo>
                        <a:pt x="24" y="0"/>
                      </a:lnTo>
                      <a:lnTo>
                        <a:pt x="14" y="4"/>
                      </a:lnTo>
                      <a:close/>
                    </a:path>
                  </a:pathLst>
                </a:custGeom>
                <a:solidFill>
                  <a:srgbClr val="FF9700"/>
                </a:solidFill>
                <a:ln w="9525">
                  <a:noFill/>
                  <a:round/>
                  <a:headEnd/>
                  <a:tailEnd/>
                </a:ln>
              </p:spPr>
              <p:txBody>
                <a:bodyPr/>
                <a:lstStyle/>
                <a:p>
                  <a:endParaRPr lang="zh-TW" altLang="en-US"/>
                </a:p>
              </p:txBody>
            </p:sp>
            <p:sp>
              <p:nvSpPr>
                <p:cNvPr id="24830" name="Freeform 457"/>
                <p:cNvSpPr>
                  <a:spLocks/>
                </p:cNvSpPr>
                <p:nvPr/>
              </p:nvSpPr>
              <p:spPr bwMode="auto">
                <a:xfrm>
                  <a:off x="4804" y="3590"/>
                  <a:ext cx="44" cy="42"/>
                </a:xfrm>
                <a:custGeom>
                  <a:avLst/>
                  <a:gdLst>
                    <a:gd name="T0" fmla="*/ 12 w 44"/>
                    <a:gd name="T1" fmla="*/ 4 h 42"/>
                    <a:gd name="T2" fmla="*/ 12 w 44"/>
                    <a:gd name="T3" fmla="*/ 4 h 42"/>
                    <a:gd name="T4" fmla="*/ 6 w 44"/>
                    <a:gd name="T5" fmla="*/ 10 h 42"/>
                    <a:gd name="T6" fmla="*/ 2 w 44"/>
                    <a:gd name="T7" fmla="*/ 16 h 42"/>
                    <a:gd name="T8" fmla="*/ 0 w 44"/>
                    <a:gd name="T9" fmla="*/ 24 h 42"/>
                    <a:gd name="T10" fmla="*/ 4 w 44"/>
                    <a:gd name="T11" fmla="*/ 32 h 42"/>
                    <a:gd name="T12" fmla="*/ 4 w 44"/>
                    <a:gd name="T13" fmla="*/ 32 h 42"/>
                    <a:gd name="T14" fmla="*/ 8 w 44"/>
                    <a:gd name="T15" fmla="*/ 38 h 42"/>
                    <a:gd name="T16" fmla="*/ 16 w 44"/>
                    <a:gd name="T17" fmla="*/ 42 h 42"/>
                    <a:gd name="T18" fmla="*/ 24 w 44"/>
                    <a:gd name="T19" fmla="*/ 42 h 42"/>
                    <a:gd name="T20" fmla="*/ 32 w 44"/>
                    <a:gd name="T21" fmla="*/ 38 h 42"/>
                    <a:gd name="T22" fmla="*/ 32 w 44"/>
                    <a:gd name="T23" fmla="*/ 38 h 42"/>
                    <a:gd name="T24" fmla="*/ 38 w 44"/>
                    <a:gd name="T25" fmla="*/ 32 h 42"/>
                    <a:gd name="T26" fmla="*/ 42 w 44"/>
                    <a:gd name="T27" fmla="*/ 26 h 42"/>
                    <a:gd name="T28" fmla="*/ 44 w 44"/>
                    <a:gd name="T29" fmla="*/ 18 h 42"/>
                    <a:gd name="T30" fmla="*/ 40 w 44"/>
                    <a:gd name="T31" fmla="*/ 10 h 42"/>
                    <a:gd name="T32" fmla="*/ 40 w 44"/>
                    <a:gd name="T33" fmla="*/ 10 h 42"/>
                    <a:gd name="T34" fmla="*/ 34 w 44"/>
                    <a:gd name="T35" fmla="*/ 4 h 42"/>
                    <a:gd name="T36" fmla="*/ 28 w 44"/>
                    <a:gd name="T37" fmla="*/ 0 h 42"/>
                    <a:gd name="T38" fmla="*/ 20 w 44"/>
                    <a:gd name="T39" fmla="*/ 0 h 42"/>
                    <a:gd name="T40" fmla="*/ 12 w 44"/>
                    <a:gd name="T41" fmla="*/ 4 h 42"/>
                    <a:gd name="T42" fmla="*/ 12 w 44"/>
                    <a:gd name="T43" fmla="*/ 4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42"/>
                    <a:gd name="T68" fmla="*/ 44 w 44"/>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42">
                      <a:moveTo>
                        <a:pt x="12" y="4"/>
                      </a:moveTo>
                      <a:lnTo>
                        <a:pt x="12" y="4"/>
                      </a:lnTo>
                      <a:lnTo>
                        <a:pt x="6" y="10"/>
                      </a:lnTo>
                      <a:lnTo>
                        <a:pt x="2" y="16"/>
                      </a:lnTo>
                      <a:lnTo>
                        <a:pt x="0" y="24"/>
                      </a:lnTo>
                      <a:lnTo>
                        <a:pt x="4" y="32"/>
                      </a:lnTo>
                      <a:lnTo>
                        <a:pt x="8" y="38"/>
                      </a:lnTo>
                      <a:lnTo>
                        <a:pt x="16" y="42"/>
                      </a:lnTo>
                      <a:lnTo>
                        <a:pt x="24" y="42"/>
                      </a:lnTo>
                      <a:lnTo>
                        <a:pt x="32" y="38"/>
                      </a:lnTo>
                      <a:lnTo>
                        <a:pt x="38" y="32"/>
                      </a:lnTo>
                      <a:lnTo>
                        <a:pt x="42" y="26"/>
                      </a:lnTo>
                      <a:lnTo>
                        <a:pt x="44" y="18"/>
                      </a:lnTo>
                      <a:lnTo>
                        <a:pt x="40" y="10"/>
                      </a:lnTo>
                      <a:lnTo>
                        <a:pt x="34" y="4"/>
                      </a:lnTo>
                      <a:lnTo>
                        <a:pt x="28" y="0"/>
                      </a:lnTo>
                      <a:lnTo>
                        <a:pt x="20" y="0"/>
                      </a:lnTo>
                      <a:lnTo>
                        <a:pt x="12" y="4"/>
                      </a:lnTo>
                      <a:close/>
                    </a:path>
                  </a:pathLst>
                </a:custGeom>
                <a:solidFill>
                  <a:srgbClr val="FFBF00"/>
                </a:solidFill>
                <a:ln w="9525">
                  <a:noFill/>
                  <a:round/>
                  <a:headEnd/>
                  <a:tailEnd/>
                </a:ln>
              </p:spPr>
              <p:txBody>
                <a:bodyPr/>
                <a:lstStyle/>
                <a:p>
                  <a:endParaRPr lang="zh-TW" altLang="en-US"/>
                </a:p>
              </p:txBody>
            </p:sp>
            <p:sp>
              <p:nvSpPr>
                <p:cNvPr id="24831" name="Freeform 458"/>
                <p:cNvSpPr>
                  <a:spLocks/>
                </p:cNvSpPr>
                <p:nvPr/>
              </p:nvSpPr>
              <p:spPr bwMode="auto">
                <a:xfrm>
                  <a:off x="4806" y="3632"/>
                  <a:ext cx="42" cy="42"/>
                </a:xfrm>
                <a:custGeom>
                  <a:avLst/>
                  <a:gdLst>
                    <a:gd name="T0" fmla="*/ 10 w 42"/>
                    <a:gd name="T1" fmla="*/ 4 h 42"/>
                    <a:gd name="T2" fmla="*/ 10 w 42"/>
                    <a:gd name="T3" fmla="*/ 4 h 42"/>
                    <a:gd name="T4" fmla="*/ 4 w 42"/>
                    <a:gd name="T5" fmla="*/ 10 h 42"/>
                    <a:gd name="T6" fmla="*/ 0 w 42"/>
                    <a:gd name="T7" fmla="*/ 18 h 42"/>
                    <a:gd name="T8" fmla="*/ 0 w 42"/>
                    <a:gd name="T9" fmla="*/ 26 h 42"/>
                    <a:gd name="T10" fmla="*/ 2 w 42"/>
                    <a:gd name="T11" fmla="*/ 34 h 42"/>
                    <a:gd name="T12" fmla="*/ 2 w 42"/>
                    <a:gd name="T13" fmla="*/ 34 h 42"/>
                    <a:gd name="T14" fmla="*/ 8 w 42"/>
                    <a:gd name="T15" fmla="*/ 38 h 42"/>
                    <a:gd name="T16" fmla="*/ 16 w 42"/>
                    <a:gd name="T17" fmla="*/ 42 h 42"/>
                    <a:gd name="T18" fmla="*/ 24 w 42"/>
                    <a:gd name="T19" fmla="*/ 42 h 42"/>
                    <a:gd name="T20" fmla="*/ 32 w 42"/>
                    <a:gd name="T21" fmla="*/ 40 h 42"/>
                    <a:gd name="T22" fmla="*/ 32 w 42"/>
                    <a:gd name="T23" fmla="*/ 40 h 42"/>
                    <a:gd name="T24" fmla="*/ 38 w 42"/>
                    <a:gd name="T25" fmla="*/ 34 h 42"/>
                    <a:gd name="T26" fmla="*/ 42 w 42"/>
                    <a:gd name="T27" fmla="*/ 26 h 42"/>
                    <a:gd name="T28" fmla="*/ 42 w 42"/>
                    <a:gd name="T29" fmla="*/ 18 h 42"/>
                    <a:gd name="T30" fmla="*/ 40 w 42"/>
                    <a:gd name="T31" fmla="*/ 10 h 42"/>
                    <a:gd name="T32" fmla="*/ 40 w 42"/>
                    <a:gd name="T33" fmla="*/ 10 h 42"/>
                    <a:gd name="T34" fmla="*/ 34 w 42"/>
                    <a:gd name="T35" fmla="*/ 4 h 42"/>
                    <a:gd name="T36" fmla="*/ 26 w 42"/>
                    <a:gd name="T37" fmla="*/ 2 h 42"/>
                    <a:gd name="T38" fmla="*/ 18 w 42"/>
                    <a:gd name="T39" fmla="*/ 0 h 42"/>
                    <a:gd name="T40" fmla="*/ 10 w 42"/>
                    <a:gd name="T41" fmla="*/ 4 h 42"/>
                    <a:gd name="T42" fmla="*/ 10 w 42"/>
                    <a:gd name="T43" fmla="*/ 4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42"/>
                    <a:gd name="T68" fmla="*/ 42 w 42"/>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42">
                      <a:moveTo>
                        <a:pt x="10" y="4"/>
                      </a:moveTo>
                      <a:lnTo>
                        <a:pt x="10" y="4"/>
                      </a:lnTo>
                      <a:lnTo>
                        <a:pt x="4" y="10"/>
                      </a:lnTo>
                      <a:lnTo>
                        <a:pt x="0" y="18"/>
                      </a:lnTo>
                      <a:lnTo>
                        <a:pt x="0" y="26"/>
                      </a:lnTo>
                      <a:lnTo>
                        <a:pt x="2" y="34"/>
                      </a:lnTo>
                      <a:lnTo>
                        <a:pt x="8" y="38"/>
                      </a:lnTo>
                      <a:lnTo>
                        <a:pt x="16" y="42"/>
                      </a:lnTo>
                      <a:lnTo>
                        <a:pt x="24" y="42"/>
                      </a:lnTo>
                      <a:lnTo>
                        <a:pt x="32" y="40"/>
                      </a:lnTo>
                      <a:lnTo>
                        <a:pt x="38" y="34"/>
                      </a:lnTo>
                      <a:lnTo>
                        <a:pt x="42" y="26"/>
                      </a:lnTo>
                      <a:lnTo>
                        <a:pt x="42" y="18"/>
                      </a:lnTo>
                      <a:lnTo>
                        <a:pt x="40" y="10"/>
                      </a:lnTo>
                      <a:lnTo>
                        <a:pt x="34" y="4"/>
                      </a:lnTo>
                      <a:lnTo>
                        <a:pt x="26" y="2"/>
                      </a:lnTo>
                      <a:lnTo>
                        <a:pt x="18" y="0"/>
                      </a:lnTo>
                      <a:lnTo>
                        <a:pt x="10" y="4"/>
                      </a:lnTo>
                      <a:close/>
                    </a:path>
                  </a:pathLst>
                </a:custGeom>
                <a:solidFill>
                  <a:srgbClr val="FFBF00"/>
                </a:solidFill>
                <a:ln w="9525">
                  <a:noFill/>
                  <a:round/>
                  <a:headEnd/>
                  <a:tailEnd/>
                </a:ln>
              </p:spPr>
              <p:txBody>
                <a:bodyPr/>
                <a:lstStyle/>
                <a:p>
                  <a:endParaRPr lang="zh-TW" altLang="en-US"/>
                </a:p>
              </p:txBody>
            </p:sp>
            <p:sp>
              <p:nvSpPr>
                <p:cNvPr id="24832" name="Freeform 459"/>
                <p:cNvSpPr>
                  <a:spLocks/>
                </p:cNvSpPr>
                <p:nvPr/>
              </p:nvSpPr>
              <p:spPr bwMode="auto">
                <a:xfrm>
                  <a:off x="4636" y="3750"/>
                  <a:ext cx="66" cy="62"/>
                </a:xfrm>
                <a:custGeom>
                  <a:avLst/>
                  <a:gdLst>
                    <a:gd name="T0" fmla="*/ 4 w 66"/>
                    <a:gd name="T1" fmla="*/ 22 h 62"/>
                    <a:gd name="T2" fmla="*/ 4 w 66"/>
                    <a:gd name="T3" fmla="*/ 22 h 62"/>
                    <a:gd name="T4" fmla="*/ 6 w 66"/>
                    <a:gd name="T5" fmla="*/ 16 h 62"/>
                    <a:gd name="T6" fmla="*/ 12 w 66"/>
                    <a:gd name="T7" fmla="*/ 10 h 62"/>
                    <a:gd name="T8" fmla="*/ 22 w 66"/>
                    <a:gd name="T9" fmla="*/ 2 h 62"/>
                    <a:gd name="T10" fmla="*/ 34 w 66"/>
                    <a:gd name="T11" fmla="*/ 0 h 62"/>
                    <a:gd name="T12" fmla="*/ 42 w 66"/>
                    <a:gd name="T13" fmla="*/ 0 h 62"/>
                    <a:gd name="T14" fmla="*/ 48 w 66"/>
                    <a:gd name="T15" fmla="*/ 0 h 62"/>
                    <a:gd name="T16" fmla="*/ 48 w 66"/>
                    <a:gd name="T17" fmla="*/ 0 h 62"/>
                    <a:gd name="T18" fmla="*/ 54 w 66"/>
                    <a:gd name="T19" fmla="*/ 4 h 62"/>
                    <a:gd name="T20" fmla="*/ 58 w 66"/>
                    <a:gd name="T21" fmla="*/ 6 h 62"/>
                    <a:gd name="T22" fmla="*/ 62 w 66"/>
                    <a:gd name="T23" fmla="*/ 12 h 62"/>
                    <a:gd name="T24" fmla="*/ 64 w 66"/>
                    <a:gd name="T25" fmla="*/ 16 h 62"/>
                    <a:gd name="T26" fmla="*/ 66 w 66"/>
                    <a:gd name="T27" fmla="*/ 22 h 62"/>
                    <a:gd name="T28" fmla="*/ 66 w 66"/>
                    <a:gd name="T29" fmla="*/ 28 h 62"/>
                    <a:gd name="T30" fmla="*/ 66 w 66"/>
                    <a:gd name="T31" fmla="*/ 34 h 62"/>
                    <a:gd name="T32" fmla="*/ 64 w 66"/>
                    <a:gd name="T33" fmla="*/ 40 h 62"/>
                    <a:gd name="T34" fmla="*/ 64 w 66"/>
                    <a:gd name="T35" fmla="*/ 40 h 62"/>
                    <a:gd name="T36" fmla="*/ 60 w 66"/>
                    <a:gd name="T37" fmla="*/ 46 h 62"/>
                    <a:gd name="T38" fmla="*/ 56 w 66"/>
                    <a:gd name="T39" fmla="*/ 52 h 62"/>
                    <a:gd name="T40" fmla="*/ 46 w 66"/>
                    <a:gd name="T41" fmla="*/ 58 h 62"/>
                    <a:gd name="T42" fmla="*/ 32 w 66"/>
                    <a:gd name="T43" fmla="*/ 62 h 62"/>
                    <a:gd name="T44" fmla="*/ 26 w 66"/>
                    <a:gd name="T45" fmla="*/ 62 h 62"/>
                    <a:gd name="T46" fmla="*/ 20 w 66"/>
                    <a:gd name="T47" fmla="*/ 62 h 62"/>
                    <a:gd name="T48" fmla="*/ 20 w 66"/>
                    <a:gd name="T49" fmla="*/ 62 h 62"/>
                    <a:gd name="T50" fmla="*/ 14 w 66"/>
                    <a:gd name="T51" fmla="*/ 58 h 62"/>
                    <a:gd name="T52" fmla="*/ 10 w 66"/>
                    <a:gd name="T53" fmla="*/ 56 h 62"/>
                    <a:gd name="T54" fmla="*/ 6 w 66"/>
                    <a:gd name="T55" fmla="*/ 50 h 62"/>
                    <a:gd name="T56" fmla="*/ 2 w 66"/>
                    <a:gd name="T57" fmla="*/ 46 h 62"/>
                    <a:gd name="T58" fmla="*/ 2 w 66"/>
                    <a:gd name="T59" fmla="*/ 40 h 62"/>
                    <a:gd name="T60" fmla="*/ 0 w 66"/>
                    <a:gd name="T61" fmla="*/ 34 h 62"/>
                    <a:gd name="T62" fmla="*/ 2 w 66"/>
                    <a:gd name="T63" fmla="*/ 28 h 62"/>
                    <a:gd name="T64" fmla="*/ 4 w 66"/>
                    <a:gd name="T65" fmla="*/ 22 h 62"/>
                    <a:gd name="T66" fmla="*/ 4 w 66"/>
                    <a:gd name="T67" fmla="*/ 22 h 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6"/>
                    <a:gd name="T103" fmla="*/ 0 h 62"/>
                    <a:gd name="T104" fmla="*/ 66 w 66"/>
                    <a:gd name="T105" fmla="*/ 62 h 6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6" h="62">
                      <a:moveTo>
                        <a:pt x="4" y="22"/>
                      </a:moveTo>
                      <a:lnTo>
                        <a:pt x="4" y="22"/>
                      </a:lnTo>
                      <a:lnTo>
                        <a:pt x="6" y="16"/>
                      </a:lnTo>
                      <a:lnTo>
                        <a:pt x="12" y="10"/>
                      </a:lnTo>
                      <a:lnTo>
                        <a:pt x="22" y="2"/>
                      </a:lnTo>
                      <a:lnTo>
                        <a:pt x="34" y="0"/>
                      </a:lnTo>
                      <a:lnTo>
                        <a:pt x="42" y="0"/>
                      </a:lnTo>
                      <a:lnTo>
                        <a:pt x="48" y="0"/>
                      </a:lnTo>
                      <a:lnTo>
                        <a:pt x="54" y="4"/>
                      </a:lnTo>
                      <a:lnTo>
                        <a:pt x="58" y="6"/>
                      </a:lnTo>
                      <a:lnTo>
                        <a:pt x="62" y="12"/>
                      </a:lnTo>
                      <a:lnTo>
                        <a:pt x="64" y="16"/>
                      </a:lnTo>
                      <a:lnTo>
                        <a:pt x="66" y="22"/>
                      </a:lnTo>
                      <a:lnTo>
                        <a:pt x="66" y="28"/>
                      </a:lnTo>
                      <a:lnTo>
                        <a:pt x="66" y="34"/>
                      </a:lnTo>
                      <a:lnTo>
                        <a:pt x="64" y="40"/>
                      </a:lnTo>
                      <a:lnTo>
                        <a:pt x="60" y="46"/>
                      </a:lnTo>
                      <a:lnTo>
                        <a:pt x="56" y="52"/>
                      </a:lnTo>
                      <a:lnTo>
                        <a:pt x="46" y="58"/>
                      </a:lnTo>
                      <a:lnTo>
                        <a:pt x="32" y="62"/>
                      </a:lnTo>
                      <a:lnTo>
                        <a:pt x="26" y="62"/>
                      </a:lnTo>
                      <a:lnTo>
                        <a:pt x="20" y="62"/>
                      </a:lnTo>
                      <a:lnTo>
                        <a:pt x="14" y="58"/>
                      </a:lnTo>
                      <a:lnTo>
                        <a:pt x="10" y="56"/>
                      </a:lnTo>
                      <a:lnTo>
                        <a:pt x="6" y="50"/>
                      </a:lnTo>
                      <a:lnTo>
                        <a:pt x="2" y="46"/>
                      </a:lnTo>
                      <a:lnTo>
                        <a:pt x="2" y="40"/>
                      </a:lnTo>
                      <a:lnTo>
                        <a:pt x="0" y="34"/>
                      </a:lnTo>
                      <a:lnTo>
                        <a:pt x="2" y="28"/>
                      </a:lnTo>
                      <a:lnTo>
                        <a:pt x="4" y="22"/>
                      </a:lnTo>
                      <a:close/>
                    </a:path>
                  </a:pathLst>
                </a:custGeom>
                <a:solidFill>
                  <a:srgbClr val="FFBF00"/>
                </a:solidFill>
                <a:ln w="9525">
                  <a:noFill/>
                  <a:round/>
                  <a:headEnd/>
                  <a:tailEnd/>
                </a:ln>
              </p:spPr>
              <p:txBody>
                <a:bodyPr/>
                <a:lstStyle/>
                <a:p>
                  <a:endParaRPr lang="zh-TW" altLang="en-US"/>
                </a:p>
              </p:txBody>
            </p:sp>
            <p:sp>
              <p:nvSpPr>
                <p:cNvPr id="24833" name="Freeform 460"/>
                <p:cNvSpPr>
                  <a:spLocks/>
                </p:cNvSpPr>
                <p:nvPr/>
              </p:nvSpPr>
              <p:spPr bwMode="auto">
                <a:xfrm>
                  <a:off x="4642" y="3786"/>
                  <a:ext cx="56" cy="56"/>
                </a:xfrm>
                <a:custGeom>
                  <a:avLst/>
                  <a:gdLst>
                    <a:gd name="T0" fmla="*/ 2 w 56"/>
                    <a:gd name="T1" fmla="*/ 34 h 56"/>
                    <a:gd name="T2" fmla="*/ 2 w 56"/>
                    <a:gd name="T3" fmla="*/ 34 h 56"/>
                    <a:gd name="T4" fmla="*/ 0 w 56"/>
                    <a:gd name="T5" fmla="*/ 24 h 56"/>
                    <a:gd name="T6" fmla="*/ 4 w 56"/>
                    <a:gd name="T7" fmla="*/ 14 h 56"/>
                    <a:gd name="T8" fmla="*/ 12 w 56"/>
                    <a:gd name="T9" fmla="*/ 4 h 56"/>
                    <a:gd name="T10" fmla="*/ 22 w 56"/>
                    <a:gd name="T11" fmla="*/ 0 h 56"/>
                    <a:gd name="T12" fmla="*/ 22 w 56"/>
                    <a:gd name="T13" fmla="*/ 0 h 56"/>
                    <a:gd name="T14" fmla="*/ 32 w 56"/>
                    <a:gd name="T15" fmla="*/ 0 h 56"/>
                    <a:gd name="T16" fmla="*/ 42 w 56"/>
                    <a:gd name="T17" fmla="*/ 2 h 56"/>
                    <a:gd name="T18" fmla="*/ 50 w 56"/>
                    <a:gd name="T19" fmla="*/ 10 h 56"/>
                    <a:gd name="T20" fmla="*/ 56 w 56"/>
                    <a:gd name="T21" fmla="*/ 20 h 56"/>
                    <a:gd name="T22" fmla="*/ 56 w 56"/>
                    <a:gd name="T23" fmla="*/ 20 h 56"/>
                    <a:gd name="T24" fmla="*/ 56 w 56"/>
                    <a:gd name="T25" fmla="*/ 30 h 56"/>
                    <a:gd name="T26" fmla="*/ 52 w 56"/>
                    <a:gd name="T27" fmla="*/ 42 h 56"/>
                    <a:gd name="T28" fmla="*/ 46 w 56"/>
                    <a:gd name="T29" fmla="*/ 50 h 56"/>
                    <a:gd name="T30" fmla="*/ 36 w 56"/>
                    <a:gd name="T31" fmla="*/ 54 h 56"/>
                    <a:gd name="T32" fmla="*/ 36 w 56"/>
                    <a:gd name="T33" fmla="*/ 54 h 56"/>
                    <a:gd name="T34" fmla="*/ 24 w 56"/>
                    <a:gd name="T35" fmla="*/ 56 h 56"/>
                    <a:gd name="T36" fmla="*/ 14 w 56"/>
                    <a:gd name="T37" fmla="*/ 52 h 56"/>
                    <a:gd name="T38" fmla="*/ 6 w 56"/>
                    <a:gd name="T39" fmla="*/ 44 h 56"/>
                    <a:gd name="T40" fmla="*/ 2 w 56"/>
                    <a:gd name="T41" fmla="*/ 34 h 56"/>
                    <a:gd name="T42" fmla="*/ 2 w 56"/>
                    <a:gd name="T43" fmla="*/ 34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6"/>
                    <a:gd name="T67" fmla="*/ 0 h 56"/>
                    <a:gd name="T68" fmla="*/ 56 w 56"/>
                    <a:gd name="T69" fmla="*/ 56 h 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6" h="56">
                      <a:moveTo>
                        <a:pt x="2" y="34"/>
                      </a:moveTo>
                      <a:lnTo>
                        <a:pt x="2" y="34"/>
                      </a:lnTo>
                      <a:lnTo>
                        <a:pt x="0" y="24"/>
                      </a:lnTo>
                      <a:lnTo>
                        <a:pt x="4" y="14"/>
                      </a:lnTo>
                      <a:lnTo>
                        <a:pt x="12" y="4"/>
                      </a:lnTo>
                      <a:lnTo>
                        <a:pt x="22" y="0"/>
                      </a:lnTo>
                      <a:lnTo>
                        <a:pt x="32" y="0"/>
                      </a:lnTo>
                      <a:lnTo>
                        <a:pt x="42" y="2"/>
                      </a:lnTo>
                      <a:lnTo>
                        <a:pt x="50" y="10"/>
                      </a:lnTo>
                      <a:lnTo>
                        <a:pt x="56" y="20"/>
                      </a:lnTo>
                      <a:lnTo>
                        <a:pt x="56" y="30"/>
                      </a:lnTo>
                      <a:lnTo>
                        <a:pt x="52" y="42"/>
                      </a:lnTo>
                      <a:lnTo>
                        <a:pt x="46" y="50"/>
                      </a:lnTo>
                      <a:lnTo>
                        <a:pt x="36" y="54"/>
                      </a:lnTo>
                      <a:lnTo>
                        <a:pt x="24" y="56"/>
                      </a:lnTo>
                      <a:lnTo>
                        <a:pt x="14" y="52"/>
                      </a:lnTo>
                      <a:lnTo>
                        <a:pt x="6" y="44"/>
                      </a:lnTo>
                      <a:lnTo>
                        <a:pt x="2" y="34"/>
                      </a:lnTo>
                      <a:close/>
                    </a:path>
                  </a:pathLst>
                </a:custGeom>
                <a:solidFill>
                  <a:srgbClr val="FF9700"/>
                </a:solidFill>
                <a:ln w="9525">
                  <a:noFill/>
                  <a:round/>
                  <a:headEnd/>
                  <a:tailEnd/>
                </a:ln>
              </p:spPr>
              <p:txBody>
                <a:bodyPr/>
                <a:lstStyle/>
                <a:p>
                  <a:endParaRPr lang="zh-TW" altLang="en-US"/>
                </a:p>
              </p:txBody>
            </p:sp>
            <p:sp>
              <p:nvSpPr>
                <p:cNvPr id="24834" name="Freeform 461"/>
                <p:cNvSpPr>
                  <a:spLocks/>
                </p:cNvSpPr>
                <p:nvPr/>
              </p:nvSpPr>
              <p:spPr bwMode="auto">
                <a:xfrm>
                  <a:off x="4704" y="3802"/>
                  <a:ext cx="46" cy="46"/>
                </a:xfrm>
                <a:custGeom>
                  <a:avLst/>
                  <a:gdLst>
                    <a:gd name="T0" fmla="*/ 2 w 46"/>
                    <a:gd name="T1" fmla="*/ 14 h 46"/>
                    <a:gd name="T2" fmla="*/ 2 w 46"/>
                    <a:gd name="T3" fmla="*/ 14 h 46"/>
                    <a:gd name="T4" fmla="*/ 6 w 46"/>
                    <a:gd name="T5" fmla="*/ 8 h 46"/>
                    <a:gd name="T6" fmla="*/ 14 w 46"/>
                    <a:gd name="T7" fmla="*/ 2 h 46"/>
                    <a:gd name="T8" fmla="*/ 22 w 46"/>
                    <a:gd name="T9" fmla="*/ 0 h 46"/>
                    <a:gd name="T10" fmla="*/ 32 w 46"/>
                    <a:gd name="T11" fmla="*/ 0 h 46"/>
                    <a:gd name="T12" fmla="*/ 32 w 46"/>
                    <a:gd name="T13" fmla="*/ 0 h 46"/>
                    <a:gd name="T14" fmla="*/ 38 w 46"/>
                    <a:gd name="T15" fmla="*/ 6 h 46"/>
                    <a:gd name="T16" fmla="*/ 44 w 46"/>
                    <a:gd name="T17" fmla="*/ 12 h 46"/>
                    <a:gd name="T18" fmla="*/ 46 w 46"/>
                    <a:gd name="T19" fmla="*/ 22 h 46"/>
                    <a:gd name="T20" fmla="*/ 44 w 46"/>
                    <a:gd name="T21" fmla="*/ 30 h 46"/>
                    <a:gd name="T22" fmla="*/ 44 w 46"/>
                    <a:gd name="T23" fmla="*/ 30 h 46"/>
                    <a:gd name="T24" fmla="*/ 40 w 46"/>
                    <a:gd name="T25" fmla="*/ 38 h 46"/>
                    <a:gd name="T26" fmla="*/ 34 w 46"/>
                    <a:gd name="T27" fmla="*/ 42 h 46"/>
                    <a:gd name="T28" fmla="*/ 26 w 46"/>
                    <a:gd name="T29" fmla="*/ 46 h 46"/>
                    <a:gd name="T30" fmla="*/ 16 w 46"/>
                    <a:gd name="T31" fmla="*/ 44 h 46"/>
                    <a:gd name="T32" fmla="*/ 16 w 46"/>
                    <a:gd name="T33" fmla="*/ 44 h 46"/>
                    <a:gd name="T34" fmla="*/ 8 w 46"/>
                    <a:gd name="T35" fmla="*/ 40 h 46"/>
                    <a:gd name="T36" fmla="*/ 4 w 46"/>
                    <a:gd name="T37" fmla="*/ 32 h 46"/>
                    <a:gd name="T38" fmla="*/ 0 w 46"/>
                    <a:gd name="T39" fmla="*/ 24 h 46"/>
                    <a:gd name="T40" fmla="*/ 2 w 46"/>
                    <a:gd name="T41" fmla="*/ 14 h 46"/>
                    <a:gd name="T42" fmla="*/ 2 w 46"/>
                    <a:gd name="T43" fmla="*/ 14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46"/>
                    <a:gd name="T68" fmla="*/ 46 w 46"/>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46">
                      <a:moveTo>
                        <a:pt x="2" y="14"/>
                      </a:moveTo>
                      <a:lnTo>
                        <a:pt x="2" y="14"/>
                      </a:lnTo>
                      <a:lnTo>
                        <a:pt x="6" y="8"/>
                      </a:lnTo>
                      <a:lnTo>
                        <a:pt x="14" y="2"/>
                      </a:lnTo>
                      <a:lnTo>
                        <a:pt x="22" y="0"/>
                      </a:lnTo>
                      <a:lnTo>
                        <a:pt x="32" y="0"/>
                      </a:lnTo>
                      <a:lnTo>
                        <a:pt x="38" y="6"/>
                      </a:lnTo>
                      <a:lnTo>
                        <a:pt x="44" y="12"/>
                      </a:lnTo>
                      <a:lnTo>
                        <a:pt x="46" y="22"/>
                      </a:lnTo>
                      <a:lnTo>
                        <a:pt x="44" y="30"/>
                      </a:lnTo>
                      <a:lnTo>
                        <a:pt x="40" y="38"/>
                      </a:lnTo>
                      <a:lnTo>
                        <a:pt x="34" y="42"/>
                      </a:lnTo>
                      <a:lnTo>
                        <a:pt x="26" y="46"/>
                      </a:lnTo>
                      <a:lnTo>
                        <a:pt x="16" y="44"/>
                      </a:lnTo>
                      <a:lnTo>
                        <a:pt x="8" y="40"/>
                      </a:lnTo>
                      <a:lnTo>
                        <a:pt x="4" y="32"/>
                      </a:lnTo>
                      <a:lnTo>
                        <a:pt x="0" y="24"/>
                      </a:lnTo>
                      <a:lnTo>
                        <a:pt x="2" y="14"/>
                      </a:lnTo>
                      <a:close/>
                    </a:path>
                  </a:pathLst>
                </a:custGeom>
                <a:solidFill>
                  <a:srgbClr val="FF9700"/>
                </a:solidFill>
                <a:ln w="9525">
                  <a:noFill/>
                  <a:round/>
                  <a:headEnd/>
                  <a:tailEnd/>
                </a:ln>
              </p:spPr>
              <p:txBody>
                <a:bodyPr/>
                <a:lstStyle/>
                <a:p>
                  <a:endParaRPr lang="zh-TW" altLang="en-US"/>
                </a:p>
              </p:txBody>
            </p:sp>
            <p:sp>
              <p:nvSpPr>
                <p:cNvPr id="24835" name="Freeform 462"/>
                <p:cNvSpPr>
                  <a:spLocks/>
                </p:cNvSpPr>
                <p:nvPr/>
              </p:nvSpPr>
              <p:spPr bwMode="auto">
                <a:xfrm>
                  <a:off x="4850" y="3584"/>
                  <a:ext cx="30" cy="28"/>
                </a:xfrm>
                <a:custGeom>
                  <a:avLst/>
                  <a:gdLst>
                    <a:gd name="T0" fmla="*/ 8 w 30"/>
                    <a:gd name="T1" fmla="*/ 2 h 28"/>
                    <a:gd name="T2" fmla="*/ 8 w 30"/>
                    <a:gd name="T3" fmla="*/ 2 h 28"/>
                    <a:gd name="T4" fmla="*/ 4 w 30"/>
                    <a:gd name="T5" fmla="*/ 6 h 28"/>
                    <a:gd name="T6" fmla="*/ 0 w 30"/>
                    <a:gd name="T7" fmla="*/ 10 h 28"/>
                    <a:gd name="T8" fmla="*/ 0 w 30"/>
                    <a:gd name="T9" fmla="*/ 16 h 28"/>
                    <a:gd name="T10" fmla="*/ 2 w 30"/>
                    <a:gd name="T11" fmla="*/ 22 h 28"/>
                    <a:gd name="T12" fmla="*/ 2 w 30"/>
                    <a:gd name="T13" fmla="*/ 22 h 28"/>
                    <a:gd name="T14" fmla="*/ 6 w 30"/>
                    <a:gd name="T15" fmla="*/ 26 h 28"/>
                    <a:gd name="T16" fmla="*/ 12 w 30"/>
                    <a:gd name="T17" fmla="*/ 28 h 28"/>
                    <a:gd name="T18" fmla="*/ 16 w 30"/>
                    <a:gd name="T19" fmla="*/ 28 h 28"/>
                    <a:gd name="T20" fmla="*/ 22 w 30"/>
                    <a:gd name="T21" fmla="*/ 26 h 28"/>
                    <a:gd name="T22" fmla="*/ 22 w 30"/>
                    <a:gd name="T23" fmla="*/ 26 h 28"/>
                    <a:gd name="T24" fmla="*/ 26 w 30"/>
                    <a:gd name="T25" fmla="*/ 22 h 28"/>
                    <a:gd name="T26" fmla="*/ 30 w 30"/>
                    <a:gd name="T27" fmla="*/ 18 h 28"/>
                    <a:gd name="T28" fmla="*/ 30 w 30"/>
                    <a:gd name="T29" fmla="*/ 12 h 28"/>
                    <a:gd name="T30" fmla="*/ 28 w 30"/>
                    <a:gd name="T31" fmla="*/ 6 h 28"/>
                    <a:gd name="T32" fmla="*/ 28 w 30"/>
                    <a:gd name="T33" fmla="*/ 6 h 28"/>
                    <a:gd name="T34" fmla="*/ 24 w 30"/>
                    <a:gd name="T35" fmla="*/ 2 h 28"/>
                    <a:gd name="T36" fmla="*/ 18 w 30"/>
                    <a:gd name="T37" fmla="*/ 0 h 28"/>
                    <a:gd name="T38" fmla="*/ 14 w 30"/>
                    <a:gd name="T39" fmla="*/ 0 h 28"/>
                    <a:gd name="T40" fmla="*/ 8 w 30"/>
                    <a:gd name="T41" fmla="*/ 2 h 28"/>
                    <a:gd name="T42" fmla="*/ 8 w 30"/>
                    <a:gd name="T43" fmla="*/ 2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
                    <a:gd name="T67" fmla="*/ 0 h 28"/>
                    <a:gd name="T68" fmla="*/ 30 w 30"/>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 h="28">
                      <a:moveTo>
                        <a:pt x="8" y="2"/>
                      </a:moveTo>
                      <a:lnTo>
                        <a:pt x="8" y="2"/>
                      </a:lnTo>
                      <a:lnTo>
                        <a:pt x="4" y="6"/>
                      </a:lnTo>
                      <a:lnTo>
                        <a:pt x="0" y="10"/>
                      </a:lnTo>
                      <a:lnTo>
                        <a:pt x="0" y="16"/>
                      </a:lnTo>
                      <a:lnTo>
                        <a:pt x="2" y="22"/>
                      </a:lnTo>
                      <a:lnTo>
                        <a:pt x="6" y="26"/>
                      </a:lnTo>
                      <a:lnTo>
                        <a:pt x="12" y="28"/>
                      </a:lnTo>
                      <a:lnTo>
                        <a:pt x="16" y="28"/>
                      </a:lnTo>
                      <a:lnTo>
                        <a:pt x="22" y="26"/>
                      </a:lnTo>
                      <a:lnTo>
                        <a:pt x="26" y="22"/>
                      </a:lnTo>
                      <a:lnTo>
                        <a:pt x="30" y="18"/>
                      </a:lnTo>
                      <a:lnTo>
                        <a:pt x="30" y="12"/>
                      </a:lnTo>
                      <a:lnTo>
                        <a:pt x="28" y="6"/>
                      </a:lnTo>
                      <a:lnTo>
                        <a:pt x="24" y="2"/>
                      </a:lnTo>
                      <a:lnTo>
                        <a:pt x="18" y="0"/>
                      </a:lnTo>
                      <a:lnTo>
                        <a:pt x="14" y="0"/>
                      </a:lnTo>
                      <a:lnTo>
                        <a:pt x="8" y="2"/>
                      </a:lnTo>
                      <a:close/>
                    </a:path>
                  </a:pathLst>
                </a:custGeom>
                <a:solidFill>
                  <a:srgbClr val="FFBF00"/>
                </a:solidFill>
                <a:ln w="9525">
                  <a:noFill/>
                  <a:round/>
                  <a:headEnd/>
                  <a:tailEnd/>
                </a:ln>
              </p:spPr>
              <p:txBody>
                <a:bodyPr/>
                <a:lstStyle/>
                <a:p>
                  <a:endParaRPr lang="zh-TW" altLang="en-US"/>
                </a:p>
              </p:txBody>
            </p:sp>
            <p:sp>
              <p:nvSpPr>
                <p:cNvPr id="24836" name="Freeform 463"/>
                <p:cNvSpPr>
                  <a:spLocks/>
                </p:cNvSpPr>
                <p:nvPr/>
              </p:nvSpPr>
              <p:spPr bwMode="auto">
                <a:xfrm>
                  <a:off x="4874" y="3596"/>
                  <a:ext cx="30" cy="30"/>
                </a:xfrm>
                <a:custGeom>
                  <a:avLst/>
                  <a:gdLst>
                    <a:gd name="T0" fmla="*/ 8 w 30"/>
                    <a:gd name="T1" fmla="*/ 2 h 30"/>
                    <a:gd name="T2" fmla="*/ 8 w 30"/>
                    <a:gd name="T3" fmla="*/ 2 h 30"/>
                    <a:gd name="T4" fmla="*/ 4 w 30"/>
                    <a:gd name="T5" fmla="*/ 6 h 30"/>
                    <a:gd name="T6" fmla="*/ 0 w 30"/>
                    <a:gd name="T7" fmla="*/ 12 h 30"/>
                    <a:gd name="T8" fmla="*/ 0 w 30"/>
                    <a:gd name="T9" fmla="*/ 18 h 30"/>
                    <a:gd name="T10" fmla="*/ 2 w 30"/>
                    <a:gd name="T11" fmla="*/ 24 h 30"/>
                    <a:gd name="T12" fmla="*/ 2 w 30"/>
                    <a:gd name="T13" fmla="*/ 24 h 30"/>
                    <a:gd name="T14" fmla="*/ 6 w 30"/>
                    <a:gd name="T15" fmla="*/ 28 h 30"/>
                    <a:gd name="T16" fmla="*/ 12 w 30"/>
                    <a:gd name="T17" fmla="*/ 30 h 30"/>
                    <a:gd name="T18" fmla="*/ 16 w 30"/>
                    <a:gd name="T19" fmla="*/ 30 h 30"/>
                    <a:gd name="T20" fmla="*/ 22 w 30"/>
                    <a:gd name="T21" fmla="*/ 28 h 30"/>
                    <a:gd name="T22" fmla="*/ 22 w 30"/>
                    <a:gd name="T23" fmla="*/ 28 h 30"/>
                    <a:gd name="T24" fmla="*/ 26 w 30"/>
                    <a:gd name="T25" fmla="*/ 24 h 30"/>
                    <a:gd name="T26" fmla="*/ 30 w 30"/>
                    <a:gd name="T27" fmla="*/ 18 h 30"/>
                    <a:gd name="T28" fmla="*/ 30 w 30"/>
                    <a:gd name="T29" fmla="*/ 12 h 30"/>
                    <a:gd name="T30" fmla="*/ 28 w 30"/>
                    <a:gd name="T31" fmla="*/ 8 h 30"/>
                    <a:gd name="T32" fmla="*/ 28 w 30"/>
                    <a:gd name="T33" fmla="*/ 8 h 30"/>
                    <a:gd name="T34" fmla="*/ 24 w 30"/>
                    <a:gd name="T35" fmla="*/ 4 h 30"/>
                    <a:gd name="T36" fmla="*/ 18 w 30"/>
                    <a:gd name="T37" fmla="*/ 0 h 30"/>
                    <a:gd name="T38" fmla="*/ 14 w 30"/>
                    <a:gd name="T39" fmla="*/ 0 h 30"/>
                    <a:gd name="T40" fmla="*/ 8 w 30"/>
                    <a:gd name="T41" fmla="*/ 2 h 30"/>
                    <a:gd name="T42" fmla="*/ 8 w 30"/>
                    <a:gd name="T43" fmla="*/ 2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
                    <a:gd name="T67" fmla="*/ 0 h 30"/>
                    <a:gd name="T68" fmla="*/ 30 w 30"/>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 h="30">
                      <a:moveTo>
                        <a:pt x="8" y="2"/>
                      </a:moveTo>
                      <a:lnTo>
                        <a:pt x="8" y="2"/>
                      </a:lnTo>
                      <a:lnTo>
                        <a:pt x="4" y="6"/>
                      </a:lnTo>
                      <a:lnTo>
                        <a:pt x="0" y="12"/>
                      </a:lnTo>
                      <a:lnTo>
                        <a:pt x="0" y="18"/>
                      </a:lnTo>
                      <a:lnTo>
                        <a:pt x="2" y="24"/>
                      </a:lnTo>
                      <a:lnTo>
                        <a:pt x="6" y="28"/>
                      </a:lnTo>
                      <a:lnTo>
                        <a:pt x="12" y="30"/>
                      </a:lnTo>
                      <a:lnTo>
                        <a:pt x="16" y="30"/>
                      </a:lnTo>
                      <a:lnTo>
                        <a:pt x="22" y="28"/>
                      </a:lnTo>
                      <a:lnTo>
                        <a:pt x="26" y="24"/>
                      </a:lnTo>
                      <a:lnTo>
                        <a:pt x="30" y="18"/>
                      </a:lnTo>
                      <a:lnTo>
                        <a:pt x="30" y="12"/>
                      </a:lnTo>
                      <a:lnTo>
                        <a:pt x="28" y="8"/>
                      </a:lnTo>
                      <a:lnTo>
                        <a:pt x="24" y="4"/>
                      </a:lnTo>
                      <a:lnTo>
                        <a:pt x="18" y="0"/>
                      </a:lnTo>
                      <a:lnTo>
                        <a:pt x="14" y="0"/>
                      </a:lnTo>
                      <a:lnTo>
                        <a:pt x="8" y="2"/>
                      </a:lnTo>
                      <a:close/>
                    </a:path>
                  </a:pathLst>
                </a:custGeom>
                <a:solidFill>
                  <a:srgbClr val="FFBF00"/>
                </a:solidFill>
                <a:ln w="9525">
                  <a:noFill/>
                  <a:round/>
                  <a:headEnd/>
                  <a:tailEnd/>
                </a:ln>
              </p:spPr>
              <p:txBody>
                <a:bodyPr/>
                <a:lstStyle/>
                <a:p>
                  <a:endParaRPr lang="zh-TW" altLang="en-US"/>
                </a:p>
              </p:txBody>
            </p:sp>
            <p:sp>
              <p:nvSpPr>
                <p:cNvPr id="24837" name="Freeform 464"/>
                <p:cNvSpPr>
                  <a:spLocks/>
                </p:cNvSpPr>
                <p:nvPr/>
              </p:nvSpPr>
              <p:spPr bwMode="auto">
                <a:xfrm>
                  <a:off x="4762" y="3610"/>
                  <a:ext cx="28" cy="28"/>
                </a:xfrm>
                <a:custGeom>
                  <a:avLst/>
                  <a:gdLst>
                    <a:gd name="T0" fmla="*/ 8 w 28"/>
                    <a:gd name="T1" fmla="*/ 2 h 28"/>
                    <a:gd name="T2" fmla="*/ 8 w 28"/>
                    <a:gd name="T3" fmla="*/ 2 h 28"/>
                    <a:gd name="T4" fmla="*/ 4 w 28"/>
                    <a:gd name="T5" fmla="*/ 6 h 28"/>
                    <a:gd name="T6" fmla="*/ 2 w 28"/>
                    <a:gd name="T7" fmla="*/ 12 h 28"/>
                    <a:gd name="T8" fmla="*/ 0 w 28"/>
                    <a:gd name="T9" fmla="*/ 16 h 28"/>
                    <a:gd name="T10" fmla="*/ 2 w 28"/>
                    <a:gd name="T11" fmla="*/ 22 h 28"/>
                    <a:gd name="T12" fmla="*/ 2 w 28"/>
                    <a:gd name="T13" fmla="*/ 22 h 28"/>
                    <a:gd name="T14" fmla="*/ 6 w 28"/>
                    <a:gd name="T15" fmla="*/ 26 h 28"/>
                    <a:gd name="T16" fmla="*/ 10 w 28"/>
                    <a:gd name="T17" fmla="*/ 28 h 28"/>
                    <a:gd name="T18" fmla="*/ 16 w 28"/>
                    <a:gd name="T19" fmla="*/ 28 h 28"/>
                    <a:gd name="T20" fmla="*/ 20 w 28"/>
                    <a:gd name="T21" fmla="*/ 26 h 28"/>
                    <a:gd name="T22" fmla="*/ 20 w 28"/>
                    <a:gd name="T23" fmla="*/ 26 h 28"/>
                    <a:gd name="T24" fmla="*/ 24 w 28"/>
                    <a:gd name="T25" fmla="*/ 22 h 28"/>
                    <a:gd name="T26" fmla="*/ 26 w 28"/>
                    <a:gd name="T27" fmla="*/ 16 h 28"/>
                    <a:gd name="T28" fmla="*/ 28 w 28"/>
                    <a:gd name="T29" fmla="*/ 12 h 28"/>
                    <a:gd name="T30" fmla="*/ 26 w 28"/>
                    <a:gd name="T31" fmla="*/ 6 h 28"/>
                    <a:gd name="T32" fmla="*/ 26 w 28"/>
                    <a:gd name="T33" fmla="*/ 6 h 28"/>
                    <a:gd name="T34" fmla="*/ 22 w 28"/>
                    <a:gd name="T35" fmla="*/ 4 h 28"/>
                    <a:gd name="T36" fmla="*/ 18 w 28"/>
                    <a:gd name="T37" fmla="*/ 2 h 28"/>
                    <a:gd name="T38" fmla="*/ 12 w 28"/>
                    <a:gd name="T39" fmla="*/ 0 h 28"/>
                    <a:gd name="T40" fmla="*/ 8 w 28"/>
                    <a:gd name="T41" fmla="*/ 2 h 28"/>
                    <a:gd name="T42" fmla="*/ 8 w 28"/>
                    <a:gd name="T43" fmla="*/ 2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8"/>
                    <a:gd name="T68" fmla="*/ 28 w 28"/>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8">
                      <a:moveTo>
                        <a:pt x="8" y="2"/>
                      </a:moveTo>
                      <a:lnTo>
                        <a:pt x="8" y="2"/>
                      </a:lnTo>
                      <a:lnTo>
                        <a:pt x="4" y="6"/>
                      </a:lnTo>
                      <a:lnTo>
                        <a:pt x="2" y="12"/>
                      </a:lnTo>
                      <a:lnTo>
                        <a:pt x="0" y="16"/>
                      </a:lnTo>
                      <a:lnTo>
                        <a:pt x="2" y="22"/>
                      </a:lnTo>
                      <a:lnTo>
                        <a:pt x="6" y="26"/>
                      </a:lnTo>
                      <a:lnTo>
                        <a:pt x="10" y="28"/>
                      </a:lnTo>
                      <a:lnTo>
                        <a:pt x="16" y="28"/>
                      </a:lnTo>
                      <a:lnTo>
                        <a:pt x="20" y="26"/>
                      </a:lnTo>
                      <a:lnTo>
                        <a:pt x="24" y="22"/>
                      </a:lnTo>
                      <a:lnTo>
                        <a:pt x="26" y="16"/>
                      </a:lnTo>
                      <a:lnTo>
                        <a:pt x="28" y="12"/>
                      </a:lnTo>
                      <a:lnTo>
                        <a:pt x="26" y="6"/>
                      </a:lnTo>
                      <a:lnTo>
                        <a:pt x="22" y="4"/>
                      </a:lnTo>
                      <a:lnTo>
                        <a:pt x="18" y="2"/>
                      </a:lnTo>
                      <a:lnTo>
                        <a:pt x="12" y="0"/>
                      </a:lnTo>
                      <a:lnTo>
                        <a:pt x="8" y="2"/>
                      </a:lnTo>
                      <a:close/>
                    </a:path>
                  </a:pathLst>
                </a:custGeom>
                <a:solidFill>
                  <a:srgbClr val="FF9700"/>
                </a:solidFill>
                <a:ln w="9525">
                  <a:noFill/>
                  <a:round/>
                  <a:headEnd/>
                  <a:tailEnd/>
                </a:ln>
              </p:spPr>
              <p:txBody>
                <a:bodyPr/>
                <a:lstStyle/>
                <a:p>
                  <a:endParaRPr lang="zh-TW" altLang="en-US"/>
                </a:p>
              </p:txBody>
            </p:sp>
            <p:sp>
              <p:nvSpPr>
                <p:cNvPr id="24838" name="Freeform 465"/>
                <p:cNvSpPr>
                  <a:spLocks/>
                </p:cNvSpPr>
                <p:nvPr/>
              </p:nvSpPr>
              <p:spPr bwMode="auto">
                <a:xfrm>
                  <a:off x="4616" y="3718"/>
                  <a:ext cx="56" cy="56"/>
                </a:xfrm>
                <a:custGeom>
                  <a:avLst/>
                  <a:gdLst>
                    <a:gd name="T0" fmla="*/ 8 w 56"/>
                    <a:gd name="T1" fmla="*/ 10 h 56"/>
                    <a:gd name="T2" fmla="*/ 8 w 56"/>
                    <a:gd name="T3" fmla="*/ 10 h 56"/>
                    <a:gd name="T4" fmla="*/ 2 w 56"/>
                    <a:gd name="T5" fmla="*/ 18 h 56"/>
                    <a:gd name="T6" fmla="*/ 0 w 56"/>
                    <a:gd name="T7" fmla="*/ 30 h 56"/>
                    <a:gd name="T8" fmla="*/ 4 w 56"/>
                    <a:gd name="T9" fmla="*/ 40 h 56"/>
                    <a:gd name="T10" fmla="*/ 10 w 56"/>
                    <a:gd name="T11" fmla="*/ 48 h 56"/>
                    <a:gd name="T12" fmla="*/ 10 w 56"/>
                    <a:gd name="T13" fmla="*/ 48 h 56"/>
                    <a:gd name="T14" fmla="*/ 20 w 56"/>
                    <a:gd name="T15" fmla="*/ 54 h 56"/>
                    <a:gd name="T16" fmla="*/ 30 w 56"/>
                    <a:gd name="T17" fmla="*/ 56 h 56"/>
                    <a:gd name="T18" fmla="*/ 40 w 56"/>
                    <a:gd name="T19" fmla="*/ 54 h 56"/>
                    <a:gd name="T20" fmla="*/ 50 w 56"/>
                    <a:gd name="T21" fmla="*/ 46 h 56"/>
                    <a:gd name="T22" fmla="*/ 50 w 56"/>
                    <a:gd name="T23" fmla="*/ 46 h 56"/>
                    <a:gd name="T24" fmla="*/ 56 w 56"/>
                    <a:gd name="T25" fmla="*/ 38 h 56"/>
                    <a:gd name="T26" fmla="*/ 56 w 56"/>
                    <a:gd name="T27" fmla="*/ 26 h 56"/>
                    <a:gd name="T28" fmla="*/ 54 w 56"/>
                    <a:gd name="T29" fmla="*/ 16 h 56"/>
                    <a:gd name="T30" fmla="*/ 48 w 56"/>
                    <a:gd name="T31" fmla="*/ 8 h 56"/>
                    <a:gd name="T32" fmla="*/ 48 w 56"/>
                    <a:gd name="T33" fmla="*/ 8 h 56"/>
                    <a:gd name="T34" fmla="*/ 38 w 56"/>
                    <a:gd name="T35" fmla="*/ 2 h 56"/>
                    <a:gd name="T36" fmla="*/ 28 w 56"/>
                    <a:gd name="T37" fmla="*/ 0 h 56"/>
                    <a:gd name="T38" fmla="*/ 18 w 56"/>
                    <a:gd name="T39" fmla="*/ 2 h 56"/>
                    <a:gd name="T40" fmla="*/ 8 w 56"/>
                    <a:gd name="T41" fmla="*/ 10 h 56"/>
                    <a:gd name="T42" fmla="*/ 8 w 56"/>
                    <a:gd name="T43" fmla="*/ 10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6"/>
                    <a:gd name="T67" fmla="*/ 0 h 56"/>
                    <a:gd name="T68" fmla="*/ 56 w 56"/>
                    <a:gd name="T69" fmla="*/ 56 h 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6" h="56">
                      <a:moveTo>
                        <a:pt x="8" y="10"/>
                      </a:moveTo>
                      <a:lnTo>
                        <a:pt x="8" y="10"/>
                      </a:lnTo>
                      <a:lnTo>
                        <a:pt x="2" y="18"/>
                      </a:lnTo>
                      <a:lnTo>
                        <a:pt x="0" y="30"/>
                      </a:lnTo>
                      <a:lnTo>
                        <a:pt x="4" y="40"/>
                      </a:lnTo>
                      <a:lnTo>
                        <a:pt x="10" y="48"/>
                      </a:lnTo>
                      <a:lnTo>
                        <a:pt x="20" y="54"/>
                      </a:lnTo>
                      <a:lnTo>
                        <a:pt x="30" y="56"/>
                      </a:lnTo>
                      <a:lnTo>
                        <a:pt x="40" y="54"/>
                      </a:lnTo>
                      <a:lnTo>
                        <a:pt x="50" y="46"/>
                      </a:lnTo>
                      <a:lnTo>
                        <a:pt x="56" y="38"/>
                      </a:lnTo>
                      <a:lnTo>
                        <a:pt x="56" y="26"/>
                      </a:lnTo>
                      <a:lnTo>
                        <a:pt x="54" y="16"/>
                      </a:lnTo>
                      <a:lnTo>
                        <a:pt x="48" y="8"/>
                      </a:lnTo>
                      <a:lnTo>
                        <a:pt x="38" y="2"/>
                      </a:lnTo>
                      <a:lnTo>
                        <a:pt x="28" y="0"/>
                      </a:lnTo>
                      <a:lnTo>
                        <a:pt x="18" y="2"/>
                      </a:lnTo>
                      <a:lnTo>
                        <a:pt x="8" y="10"/>
                      </a:lnTo>
                      <a:close/>
                    </a:path>
                  </a:pathLst>
                </a:custGeom>
                <a:solidFill>
                  <a:srgbClr val="FFA300"/>
                </a:solidFill>
                <a:ln w="9525">
                  <a:noFill/>
                  <a:round/>
                  <a:headEnd/>
                  <a:tailEnd/>
                </a:ln>
              </p:spPr>
              <p:txBody>
                <a:bodyPr/>
                <a:lstStyle/>
                <a:p>
                  <a:endParaRPr lang="zh-TW" altLang="en-US"/>
                </a:p>
              </p:txBody>
            </p:sp>
            <p:sp>
              <p:nvSpPr>
                <p:cNvPr id="24839" name="Freeform 466"/>
                <p:cNvSpPr>
                  <a:spLocks/>
                </p:cNvSpPr>
                <p:nvPr/>
              </p:nvSpPr>
              <p:spPr bwMode="auto">
                <a:xfrm>
                  <a:off x="4666" y="3674"/>
                  <a:ext cx="22" cy="22"/>
                </a:xfrm>
                <a:custGeom>
                  <a:avLst/>
                  <a:gdLst>
                    <a:gd name="T0" fmla="*/ 6 w 22"/>
                    <a:gd name="T1" fmla="*/ 2 h 22"/>
                    <a:gd name="T2" fmla="*/ 6 w 22"/>
                    <a:gd name="T3" fmla="*/ 2 h 22"/>
                    <a:gd name="T4" fmla="*/ 2 w 22"/>
                    <a:gd name="T5" fmla="*/ 6 h 22"/>
                    <a:gd name="T6" fmla="*/ 0 w 22"/>
                    <a:gd name="T7" fmla="*/ 10 h 22"/>
                    <a:gd name="T8" fmla="*/ 0 w 22"/>
                    <a:gd name="T9" fmla="*/ 14 h 22"/>
                    <a:gd name="T10" fmla="*/ 0 w 22"/>
                    <a:gd name="T11" fmla="*/ 18 h 22"/>
                    <a:gd name="T12" fmla="*/ 0 w 22"/>
                    <a:gd name="T13" fmla="*/ 18 h 22"/>
                    <a:gd name="T14" fmla="*/ 4 w 22"/>
                    <a:gd name="T15" fmla="*/ 20 h 22"/>
                    <a:gd name="T16" fmla="*/ 8 w 22"/>
                    <a:gd name="T17" fmla="*/ 22 h 22"/>
                    <a:gd name="T18" fmla="*/ 12 w 22"/>
                    <a:gd name="T19" fmla="*/ 22 h 22"/>
                    <a:gd name="T20" fmla="*/ 16 w 22"/>
                    <a:gd name="T21" fmla="*/ 20 h 22"/>
                    <a:gd name="T22" fmla="*/ 16 w 22"/>
                    <a:gd name="T23" fmla="*/ 20 h 22"/>
                    <a:gd name="T24" fmla="*/ 20 w 22"/>
                    <a:gd name="T25" fmla="*/ 18 h 22"/>
                    <a:gd name="T26" fmla="*/ 22 w 22"/>
                    <a:gd name="T27" fmla="*/ 14 h 22"/>
                    <a:gd name="T28" fmla="*/ 22 w 22"/>
                    <a:gd name="T29" fmla="*/ 10 h 22"/>
                    <a:gd name="T30" fmla="*/ 20 w 22"/>
                    <a:gd name="T31" fmla="*/ 6 h 22"/>
                    <a:gd name="T32" fmla="*/ 20 w 22"/>
                    <a:gd name="T33" fmla="*/ 6 h 22"/>
                    <a:gd name="T34" fmla="*/ 18 w 22"/>
                    <a:gd name="T35" fmla="*/ 2 h 22"/>
                    <a:gd name="T36" fmla="*/ 14 w 22"/>
                    <a:gd name="T37" fmla="*/ 0 h 22"/>
                    <a:gd name="T38" fmla="*/ 10 w 22"/>
                    <a:gd name="T39" fmla="*/ 0 h 22"/>
                    <a:gd name="T40" fmla="*/ 6 w 22"/>
                    <a:gd name="T41" fmla="*/ 2 h 22"/>
                    <a:gd name="T42" fmla="*/ 6 w 22"/>
                    <a:gd name="T43" fmla="*/ 2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22"/>
                    <a:gd name="T68" fmla="*/ 22 w 22"/>
                    <a:gd name="T69" fmla="*/ 22 h 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22">
                      <a:moveTo>
                        <a:pt x="6" y="2"/>
                      </a:moveTo>
                      <a:lnTo>
                        <a:pt x="6" y="2"/>
                      </a:lnTo>
                      <a:lnTo>
                        <a:pt x="2" y="6"/>
                      </a:lnTo>
                      <a:lnTo>
                        <a:pt x="0" y="10"/>
                      </a:lnTo>
                      <a:lnTo>
                        <a:pt x="0" y="14"/>
                      </a:lnTo>
                      <a:lnTo>
                        <a:pt x="0" y="18"/>
                      </a:lnTo>
                      <a:lnTo>
                        <a:pt x="4" y="20"/>
                      </a:lnTo>
                      <a:lnTo>
                        <a:pt x="8" y="22"/>
                      </a:lnTo>
                      <a:lnTo>
                        <a:pt x="12" y="22"/>
                      </a:lnTo>
                      <a:lnTo>
                        <a:pt x="16" y="20"/>
                      </a:lnTo>
                      <a:lnTo>
                        <a:pt x="20" y="18"/>
                      </a:lnTo>
                      <a:lnTo>
                        <a:pt x="22" y="14"/>
                      </a:lnTo>
                      <a:lnTo>
                        <a:pt x="22" y="10"/>
                      </a:lnTo>
                      <a:lnTo>
                        <a:pt x="20" y="6"/>
                      </a:lnTo>
                      <a:lnTo>
                        <a:pt x="18" y="2"/>
                      </a:lnTo>
                      <a:lnTo>
                        <a:pt x="14" y="0"/>
                      </a:lnTo>
                      <a:lnTo>
                        <a:pt x="10" y="0"/>
                      </a:lnTo>
                      <a:lnTo>
                        <a:pt x="6" y="2"/>
                      </a:lnTo>
                      <a:close/>
                    </a:path>
                  </a:pathLst>
                </a:custGeom>
                <a:solidFill>
                  <a:srgbClr val="FF9700"/>
                </a:solidFill>
                <a:ln w="9525">
                  <a:noFill/>
                  <a:round/>
                  <a:headEnd/>
                  <a:tailEnd/>
                </a:ln>
              </p:spPr>
              <p:txBody>
                <a:bodyPr/>
                <a:lstStyle/>
                <a:p>
                  <a:endParaRPr lang="zh-TW" altLang="en-US"/>
                </a:p>
              </p:txBody>
            </p:sp>
            <p:sp>
              <p:nvSpPr>
                <p:cNvPr id="24840" name="Freeform 467"/>
                <p:cNvSpPr>
                  <a:spLocks/>
                </p:cNvSpPr>
                <p:nvPr/>
              </p:nvSpPr>
              <p:spPr bwMode="auto">
                <a:xfrm>
                  <a:off x="4668" y="3716"/>
                  <a:ext cx="48" cy="50"/>
                </a:xfrm>
                <a:custGeom>
                  <a:avLst/>
                  <a:gdLst>
                    <a:gd name="T0" fmla="*/ 0 w 48"/>
                    <a:gd name="T1" fmla="*/ 30 h 50"/>
                    <a:gd name="T2" fmla="*/ 0 w 48"/>
                    <a:gd name="T3" fmla="*/ 30 h 50"/>
                    <a:gd name="T4" fmla="*/ 0 w 48"/>
                    <a:gd name="T5" fmla="*/ 22 h 50"/>
                    <a:gd name="T6" fmla="*/ 2 w 48"/>
                    <a:gd name="T7" fmla="*/ 12 h 50"/>
                    <a:gd name="T8" fmla="*/ 8 w 48"/>
                    <a:gd name="T9" fmla="*/ 4 h 50"/>
                    <a:gd name="T10" fmla="*/ 18 w 48"/>
                    <a:gd name="T11" fmla="*/ 0 h 50"/>
                    <a:gd name="T12" fmla="*/ 18 w 48"/>
                    <a:gd name="T13" fmla="*/ 0 h 50"/>
                    <a:gd name="T14" fmla="*/ 28 w 48"/>
                    <a:gd name="T15" fmla="*/ 0 h 50"/>
                    <a:gd name="T16" fmla="*/ 36 w 48"/>
                    <a:gd name="T17" fmla="*/ 2 h 50"/>
                    <a:gd name="T18" fmla="*/ 44 w 48"/>
                    <a:gd name="T19" fmla="*/ 10 h 50"/>
                    <a:gd name="T20" fmla="*/ 48 w 48"/>
                    <a:gd name="T21" fmla="*/ 18 h 50"/>
                    <a:gd name="T22" fmla="*/ 48 w 48"/>
                    <a:gd name="T23" fmla="*/ 18 h 50"/>
                    <a:gd name="T24" fmla="*/ 48 w 48"/>
                    <a:gd name="T25" fmla="*/ 28 h 50"/>
                    <a:gd name="T26" fmla="*/ 46 w 48"/>
                    <a:gd name="T27" fmla="*/ 38 h 50"/>
                    <a:gd name="T28" fmla="*/ 38 w 48"/>
                    <a:gd name="T29" fmla="*/ 44 h 50"/>
                    <a:gd name="T30" fmla="*/ 30 w 48"/>
                    <a:gd name="T31" fmla="*/ 48 h 50"/>
                    <a:gd name="T32" fmla="*/ 30 w 48"/>
                    <a:gd name="T33" fmla="*/ 48 h 50"/>
                    <a:gd name="T34" fmla="*/ 20 w 48"/>
                    <a:gd name="T35" fmla="*/ 50 h 50"/>
                    <a:gd name="T36" fmla="*/ 12 w 48"/>
                    <a:gd name="T37" fmla="*/ 46 h 50"/>
                    <a:gd name="T38" fmla="*/ 4 w 48"/>
                    <a:gd name="T39" fmla="*/ 40 h 50"/>
                    <a:gd name="T40" fmla="*/ 0 w 48"/>
                    <a:gd name="T41" fmla="*/ 30 h 50"/>
                    <a:gd name="T42" fmla="*/ 0 w 48"/>
                    <a:gd name="T43" fmla="*/ 30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50"/>
                    <a:gd name="T68" fmla="*/ 48 w 48"/>
                    <a:gd name="T69" fmla="*/ 50 h 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50">
                      <a:moveTo>
                        <a:pt x="0" y="30"/>
                      </a:moveTo>
                      <a:lnTo>
                        <a:pt x="0" y="30"/>
                      </a:lnTo>
                      <a:lnTo>
                        <a:pt x="0" y="22"/>
                      </a:lnTo>
                      <a:lnTo>
                        <a:pt x="2" y="12"/>
                      </a:lnTo>
                      <a:lnTo>
                        <a:pt x="8" y="4"/>
                      </a:lnTo>
                      <a:lnTo>
                        <a:pt x="18" y="0"/>
                      </a:lnTo>
                      <a:lnTo>
                        <a:pt x="28" y="0"/>
                      </a:lnTo>
                      <a:lnTo>
                        <a:pt x="36" y="2"/>
                      </a:lnTo>
                      <a:lnTo>
                        <a:pt x="44" y="10"/>
                      </a:lnTo>
                      <a:lnTo>
                        <a:pt x="48" y="18"/>
                      </a:lnTo>
                      <a:lnTo>
                        <a:pt x="48" y="28"/>
                      </a:lnTo>
                      <a:lnTo>
                        <a:pt x="46" y="38"/>
                      </a:lnTo>
                      <a:lnTo>
                        <a:pt x="38" y="44"/>
                      </a:lnTo>
                      <a:lnTo>
                        <a:pt x="30" y="48"/>
                      </a:lnTo>
                      <a:lnTo>
                        <a:pt x="20" y="50"/>
                      </a:lnTo>
                      <a:lnTo>
                        <a:pt x="12" y="46"/>
                      </a:lnTo>
                      <a:lnTo>
                        <a:pt x="4" y="40"/>
                      </a:lnTo>
                      <a:lnTo>
                        <a:pt x="0" y="30"/>
                      </a:lnTo>
                      <a:close/>
                    </a:path>
                  </a:pathLst>
                </a:custGeom>
                <a:solidFill>
                  <a:srgbClr val="FFBF00"/>
                </a:solidFill>
                <a:ln w="9525">
                  <a:noFill/>
                  <a:round/>
                  <a:headEnd/>
                  <a:tailEnd/>
                </a:ln>
              </p:spPr>
              <p:txBody>
                <a:bodyPr/>
                <a:lstStyle/>
                <a:p>
                  <a:endParaRPr lang="zh-TW" altLang="en-US"/>
                </a:p>
              </p:txBody>
            </p:sp>
            <p:sp>
              <p:nvSpPr>
                <p:cNvPr id="24841" name="Freeform 468"/>
                <p:cNvSpPr>
                  <a:spLocks/>
                </p:cNvSpPr>
                <p:nvPr/>
              </p:nvSpPr>
              <p:spPr bwMode="auto">
                <a:xfrm>
                  <a:off x="4670" y="3704"/>
                  <a:ext cx="30" cy="30"/>
                </a:xfrm>
                <a:custGeom>
                  <a:avLst/>
                  <a:gdLst>
                    <a:gd name="T0" fmla="*/ 8 w 30"/>
                    <a:gd name="T1" fmla="*/ 2 h 30"/>
                    <a:gd name="T2" fmla="*/ 8 w 30"/>
                    <a:gd name="T3" fmla="*/ 2 h 30"/>
                    <a:gd name="T4" fmla="*/ 2 w 30"/>
                    <a:gd name="T5" fmla="*/ 6 h 30"/>
                    <a:gd name="T6" fmla="*/ 0 w 30"/>
                    <a:gd name="T7" fmla="*/ 12 h 30"/>
                    <a:gd name="T8" fmla="*/ 0 w 30"/>
                    <a:gd name="T9" fmla="*/ 18 h 30"/>
                    <a:gd name="T10" fmla="*/ 2 w 30"/>
                    <a:gd name="T11" fmla="*/ 24 h 30"/>
                    <a:gd name="T12" fmla="*/ 2 w 30"/>
                    <a:gd name="T13" fmla="*/ 24 h 30"/>
                    <a:gd name="T14" fmla="*/ 6 w 30"/>
                    <a:gd name="T15" fmla="*/ 28 h 30"/>
                    <a:gd name="T16" fmla="*/ 10 w 30"/>
                    <a:gd name="T17" fmla="*/ 30 h 30"/>
                    <a:gd name="T18" fmla="*/ 16 w 30"/>
                    <a:gd name="T19" fmla="*/ 30 h 30"/>
                    <a:gd name="T20" fmla="*/ 22 w 30"/>
                    <a:gd name="T21" fmla="*/ 28 h 30"/>
                    <a:gd name="T22" fmla="*/ 22 w 30"/>
                    <a:gd name="T23" fmla="*/ 28 h 30"/>
                    <a:gd name="T24" fmla="*/ 26 w 30"/>
                    <a:gd name="T25" fmla="*/ 24 h 30"/>
                    <a:gd name="T26" fmla="*/ 30 w 30"/>
                    <a:gd name="T27" fmla="*/ 18 h 30"/>
                    <a:gd name="T28" fmla="*/ 30 w 30"/>
                    <a:gd name="T29" fmla="*/ 12 h 30"/>
                    <a:gd name="T30" fmla="*/ 28 w 30"/>
                    <a:gd name="T31" fmla="*/ 6 h 30"/>
                    <a:gd name="T32" fmla="*/ 28 w 30"/>
                    <a:gd name="T33" fmla="*/ 6 h 30"/>
                    <a:gd name="T34" fmla="*/ 24 w 30"/>
                    <a:gd name="T35" fmla="*/ 2 h 30"/>
                    <a:gd name="T36" fmla="*/ 18 w 30"/>
                    <a:gd name="T37" fmla="*/ 0 h 30"/>
                    <a:gd name="T38" fmla="*/ 12 w 30"/>
                    <a:gd name="T39" fmla="*/ 0 h 30"/>
                    <a:gd name="T40" fmla="*/ 8 w 30"/>
                    <a:gd name="T41" fmla="*/ 2 h 30"/>
                    <a:gd name="T42" fmla="*/ 8 w 30"/>
                    <a:gd name="T43" fmla="*/ 2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
                    <a:gd name="T67" fmla="*/ 0 h 30"/>
                    <a:gd name="T68" fmla="*/ 30 w 30"/>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 h="30">
                      <a:moveTo>
                        <a:pt x="8" y="2"/>
                      </a:moveTo>
                      <a:lnTo>
                        <a:pt x="8" y="2"/>
                      </a:lnTo>
                      <a:lnTo>
                        <a:pt x="2" y="6"/>
                      </a:lnTo>
                      <a:lnTo>
                        <a:pt x="0" y="12"/>
                      </a:lnTo>
                      <a:lnTo>
                        <a:pt x="0" y="18"/>
                      </a:lnTo>
                      <a:lnTo>
                        <a:pt x="2" y="24"/>
                      </a:lnTo>
                      <a:lnTo>
                        <a:pt x="6" y="28"/>
                      </a:lnTo>
                      <a:lnTo>
                        <a:pt x="10" y="30"/>
                      </a:lnTo>
                      <a:lnTo>
                        <a:pt x="16" y="30"/>
                      </a:lnTo>
                      <a:lnTo>
                        <a:pt x="22" y="28"/>
                      </a:lnTo>
                      <a:lnTo>
                        <a:pt x="26" y="24"/>
                      </a:lnTo>
                      <a:lnTo>
                        <a:pt x="30" y="18"/>
                      </a:lnTo>
                      <a:lnTo>
                        <a:pt x="30" y="12"/>
                      </a:lnTo>
                      <a:lnTo>
                        <a:pt x="28" y="6"/>
                      </a:lnTo>
                      <a:lnTo>
                        <a:pt x="24" y="2"/>
                      </a:lnTo>
                      <a:lnTo>
                        <a:pt x="18" y="0"/>
                      </a:lnTo>
                      <a:lnTo>
                        <a:pt x="12" y="0"/>
                      </a:lnTo>
                      <a:lnTo>
                        <a:pt x="8" y="2"/>
                      </a:lnTo>
                      <a:close/>
                    </a:path>
                  </a:pathLst>
                </a:custGeom>
                <a:solidFill>
                  <a:srgbClr val="FF9700"/>
                </a:solidFill>
                <a:ln w="9525">
                  <a:noFill/>
                  <a:round/>
                  <a:headEnd/>
                  <a:tailEnd/>
                </a:ln>
              </p:spPr>
              <p:txBody>
                <a:bodyPr/>
                <a:lstStyle/>
                <a:p>
                  <a:endParaRPr lang="zh-TW" altLang="en-US"/>
                </a:p>
              </p:txBody>
            </p:sp>
            <p:sp>
              <p:nvSpPr>
                <p:cNvPr id="24842" name="Freeform 469"/>
                <p:cNvSpPr>
                  <a:spLocks/>
                </p:cNvSpPr>
                <p:nvPr/>
              </p:nvSpPr>
              <p:spPr bwMode="auto">
                <a:xfrm>
                  <a:off x="4644" y="3692"/>
                  <a:ext cx="28" cy="28"/>
                </a:xfrm>
                <a:custGeom>
                  <a:avLst/>
                  <a:gdLst>
                    <a:gd name="T0" fmla="*/ 6 w 28"/>
                    <a:gd name="T1" fmla="*/ 2 h 28"/>
                    <a:gd name="T2" fmla="*/ 6 w 28"/>
                    <a:gd name="T3" fmla="*/ 2 h 28"/>
                    <a:gd name="T4" fmla="*/ 2 w 28"/>
                    <a:gd name="T5" fmla="*/ 6 h 28"/>
                    <a:gd name="T6" fmla="*/ 0 w 28"/>
                    <a:gd name="T7" fmla="*/ 12 h 28"/>
                    <a:gd name="T8" fmla="*/ 0 w 28"/>
                    <a:gd name="T9" fmla="*/ 16 h 28"/>
                    <a:gd name="T10" fmla="*/ 2 w 28"/>
                    <a:gd name="T11" fmla="*/ 22 h 28"/>
                    <a:gd name="T12" fmla="*/ 2 w 28"/>
                    <a:gd name="T13" fmla="*/ 22 h 28"/>
                    <a:gd name="T14" fmla="*/ 6 w 28"/>
                    <a:gd name="T15" fmla="*/ 26 h 28"/>
                    <a:gd name="T16" fmla="*/ 10 w 28"/>
                    <a:gd name="T17" fmla="*/ 28 h 28"/>
                    <a:gd name="T18" fmla="*/ 16 w 28"/>
                    <a:gd name="T19" fmla="*/ 28 h 28"/>
                    <a:gd name="T20" fmla="*/ 22 w 28"/>
                    <a:gd name="T21" fmla="*/ 26 h 28"/>
                    <a:gd name="T22" fmla="*/ 22 w 28"/>
                    <a:gd name="T23" fmla="*/ 26 h 28"/>
                    <a:gd name="T24" fmla="*/ 26 w 28"/>
                    <a:gd name="T25" fmla="*/ 22 h 28"/>
                    <a:gd name="T26" fmla="*/ 28 w 28"/>
                    <a:gd name="T27" fmla="*/ 18 h 28"/>
                    <a:gd name="T28" fmla="*/ 28 w 28"/>
                    <a:gd name="T29" fmla="*/ 12 h 28"/>
                    <a:gd name="T30" fmla="*/ 28 w 28"/>
                    <a:gd name="T31" fmla="*/ 6 h 28"/>
                    <a:gd name="T32" fmla="*/ 28 w 28"/>
                    <a:gd name="T33" fmla="*/ 6 h 28"/>
                    <a:gd name="T34" fmla="*/ 24 w 28"/>
                    <a:gd name="T35" fmla="*/ 2 h 28"/>
                    <a:gd name="T36" fmla="*/ 18 w 28"/>
                    <a:gd name="T37" fmla="*/ 0 h 28"/>
                    <a:gd name="T38" fmla="*/ 12 w 28"/>
                    <a:gd name="T39" fmla="*/ 0 h 28"/>
                    <a:gd name="T40" fmla="*/ 6 w 28"/>
                    <a:gd name="T41" fmla="*/ 2 h 28"/>
                    <a:gd name="T42" fmla="*/ 6 w 28"/>
                    <a:gd name="T43" fmla="*/ 2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8"/>
                    <a:gd name="T68" fmla="*/ 28 w 28"/>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8">
                      <a:moveTo>
                        <a:pt x="6" y="2"/>
                      </a:moveTo>
                      <a:lnTo>
                        <a:pt x="6" y="2"/>
                      </a:lnTo>
                      <a:lnTo>
                        <a:pt x="2" y="6"/>
                      </a:lnTo>
                      <a:lnTo>
                        <a:pt x="0" y="12"/>
                      </a:lnTo>
                      <a:lnTo>
                        <a:pt x="0" y="16"/>
                      </a:lnTo>
                      <a:lnTo>
                        <a:pt x="2" y="22"/>
                      </a:lnTo>
                      <a:lnTo>
                        <a:pt x="6" y="26"/>
                      </a:lnTo>
                      <a:lnTo>
                        <a:pt x="10" y="28"/>
                      </a:lnTo>
                      <a:lnTo>
                        <a:pt x="16" y="28"/>
                      </a:lnTo>
                      <a:lnTo>
                        <a:pt x="22" y="26"/>
                      </a:lnTo>
                      <a:lnTo>
                        <a:pt x="26" y="22"/>
                      </a:lnTo>
                      <a:lnTo>
                        <a:pt x="28" y="18"/>
                      </a:lnTo>
                      <a:lnTo>
                        <a:pt x="28" y="12"/>
                      </a:lnTo>
                      <a:lnTo>
                        <a:pt x="28" y="6"/>
                      </a:lnTo>
                      <a:lnTo>
                        <a:pt x="24" y="2"/>
                      </a:lnTo>
                      <a:lnTo>
                        <a:pt x="18" y="0"/>
                      </a:lnTo>
                      <a:lnTo>
                        <a:pt x="12" y="0"/>
                      </a:lnTo>
                      <a:lnTo>
                        <a:pt x="6" y="2"/>
                      </a:lnTo>
                      <a:close/>
                    </a:path>
                  </a:pathLst>
                </a:custGeom>
                <a:solidFill>
                  <a:srgbClr val="FFBF00"/>
                </a:solidFill>
                <a:ln w="9525">
                  <a:noFill/>
                  <a:round/>
                  <a:headEnd/>
                  <a:tailEnd/>
                </a:ln>
              </p:spPr>
              <p:txBody>
                <a:bodyPr/>
                <a:lstStyle/>
                <a:p>
                  <a:endParaRPr lang="zh-TW" altLang="en-US"/>
                </a:p>
              </p:txBody>
            </p:sp>
            <p:sp>
              <p:nvSpPr>
                <p:cNvPr id="24843" name="Freeform 470"/>
                <p:cNvSpPr>
                  <a:spLocks/>
                </p:cNvSpPr>
                <p:nvPr/>
              </p:nvSpPr>
              <p:spPr bwMode="auto">
                <a:xfrm>
                  <a:off x="4672" y="3752"/>
                  <a:ext cx="36" cy="32"/>
                </a:xfrm>
                <a:custGeom>
                  <a:avLst/>
                  <a:gdLst>
                    <a:gd name="T0" fmla="*/ 10 w 36"/>
                    <a:gd name="T1" fmla="*/ 2 h 32"/>
                    <a:gd name="T2" fmla="*/ 10 w 36"/>
                    <a:gd name="T3" fmla="*/ 2 h 32"/>
                    <a:gd name="T4" fmla="*/ 4 w 36"/>
                    <a:gd name="T5" fmla="*/ 6 h 32"/>
                    <a:gd name="T6" fmla="*/ 2 w 36"/>
                    <a:gd name="T7" fmla="*/ 12 h 32"/>
                    <a:gd name="T8" fmla="*/ 0 w 36"/>
                    <a:gd name="T9" fmla="*/ 20 h 32"/>
                    <a:gd name="T10" fmla="*/ 2 w 36"/>
                    <a:gd name="T11" fmla="*/ 26 h 32"/>
                    <a:gd name="T12" fmla="*/ 2 w 36"/>
                    <a:gd name="T13" fmla="*/ 26 h 32"/>
                    <a:gd name="T14" fmla="*/ 8 w 36"/>
                    <a:gd name="T15" fmla="*/ 30 h 32"/>
                    <a:gd name="T16" fmla="*/ 14 w 36"/>
                    <a:gd name="T17" fmla="*/ 32 h 32"/>
                    <a:gd name="T18" fmla="*/ 20 w 36"/>
                    <a:gd name="T19" fmla="*/ 32 h 32"/>
                    <a:gd name="T20" fmla="*/ 26 w 36"/>
                    <a:gd name="T21" fmla="*/ 30 h 32"/>
                    <a:gd name="T22" fmla="*/ 26 w 36"/>
                    <a:gd name="T23" fmla="*/ 30 h 32"/>
                    <a:gd name="T24" fmla="*/ 32 w 36"/>
                    <a:gd name="T25" fmla="*/ 26 h 32"/>
                    <a:gd name="T26" fmla="*/ 34 w 36"/>
                    <a:gd name="T27" fmla="*/ 20 h 32"/>
                    <a:gd name="T28" fmla="*/ 36 w 36"/>
                    <a:gd name="T29" fmla="*/ 12 h 32"/>
                    <a:gd name="T30" fmla="*/ 34 w 36"/>
                    <a:gd name="T31" fmla="*/ 6 h 32"/>
                    <a:gd name="T32" fmla="*/ 34 w 36"/>
                    <a:gd name="T33" fmla="*/ 6 h 32"/>
                    <a:gd name="T34" fmla="*/ 28 w 36"/>
                    <a:gd name="T35" fmla="*/ 2 h 32"/>
                    <a:gd name="T36" fmla="*/ 22 w 36"/>
                    <a:gd name="T37" fmla="*/ 0 h 32"/>
                    <a:gd name="T38" fmla="*/ 16 w 36"/>
                    <a:gd name="T39" fmla="*/ 0 h 32"/>
                    <a:gd name="T40" fmla="*/ 10 w 36"/>
                    <a:gd name="T41" fmla="*/ 2 h 32"/>
                    <a:gd name="T42" fmla="*/ 10 w 36"/>
                    <a:gd name="T43" fmla="*/ 2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2"/>
                    <a:gd name="T68" fmla="*/ 36 w 36"/>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2">
                      <a:moveTo>
                        <a:pt x="10" y="2"/>
                      </a:moveTo>
                      <a:lnTo>
                        <a:pt x="10" y="2"/>
                      </a:lnTo>
                      <a:lnTo>
                        <a:pt x="4" y="6"/>
                      </a:lnTo>
                      <a:lnTo>
                        <a:pt x="2" y="12"/>
                      </a:lnTo>
                      <a:lnTo>
                        <a:pt x="0" y="20"/>
                      </a:lnTo>
                      <a:lnTo>
                        <a:pt x="2" y="26"/>
                      </a:lnTo>
                      <a:lnTo>
                        <a:pt x="8" y="30"/>
                      </a:lnTo>
                      <a:lnTo>
                        <a:pt x="14" y="32"/>
                      </a:lnTo>
                      <a:lnTo>
                        <a:pt x="20" y="32"/>
                      </a:lnTo>
                      <a:lnTo>
                        <a:pt x="26" y="30"/>
                      </a:lnTo>
                      <a:lnTo>
                        <a:pt x="32" y="26"/>
                      </a:lnTo>
                      <a:lnTo>
                        <a:pt x="34" y="20"/>
                      </a:lnTo>
                      <a:lnTo>
                        <a:pt x="36" y="12"/>
                      </a:lnTo>
                      <a:lnTo>
                        <a:pt x="34" y="6"/>
                      </a:lnTo>
                      <a:lnTo>
                        <a:pt x="28" y="2"/>
                      </a:lnTo>
                      <a:lnTo>
                        <a:pt x="22" y="0"/>
                      </a:lnTo>
                      <a:lnTo>
                        <a:pt x="16" y="0"/>
                      </a:lnTo>
                      <a:lnTo>
                        <a:pt x="10" y="2"/>
                      </a:lnTo>
                      <a:close/>
                    </a:path>
                  </a:pathLst>
                </a:custGeom>
                <a:solidFill>
                  <a:srgbClr val="FF9700"/>
                </a:solidFill>
                <a:ln w="9525">
                  <a:noFill/>
                  <a:round/>
                  <a:headEnd/>
                  <a:tailEnd/>
                </a:ln>
              </p:spPr>
              <p:txBody>
                <a:bodyPr/>
                <a:lstStyle/>
                <a:p>
                  <a:endParaRPr lang="zh-TW" altLang="en-US"/>
                </a:p>
              </p:txBody>
            </p:sp>
            <p:sp>
              <p:nvSpPr>
                <p:cNvPr id="24844" name="Freeform 471"/>
                <p:cNvSpPr>
                  <a:spLocks/>
                </p:cNvSpPr>
                <p:nvPr/>
              </p:nvSpPr>
              <p:spPr bwMode="auto">
                <a:xfrm>
                  <a:off x="4910" y="3598"/>
                  <a:ext cx="16" cy="16"/>
                </a:xfrm>
                <a:custGeom>
                  <a:avLst/>
                  <a:gdLst>
                    <a:gd name="T0" fmla="*/ 2 w 16"/>
                    <a:gd name="T1" fmla="*/ 2 h 16"/>
                    <a:gd name="T2" fmla="*/ 2 w 16"/>
                    <a:gd name="T3" fmla="*/ 2 h 16"/>
                    <a:gd name="T4" fmla="*/ 0 w 16"/>
                    <a:gd name="T5" fmla="*/ 4 h 16"/>
                    <a:gd name="T6" fmla="*/ 0 w 16"/>
                    <a:gd name="T7" fmla="*/ 6 h 16"/>
                    <a:gd name="T8" fmla="*/ 0 w 16"/>
                    <a:gd name="T9" fmla="*/ 12 h 16"/>
                    <a:gd name="T10" fmla="*/ 0 w 16"/>
                    <a:gd name="T11" fmla="*/ 12 h 16"/>
                    <a:gd name="T12" fmla="*/ 2 w 16"/>
                    <a:gd name="T13" fmla="*/ 16 h 16"/>
                    <a:gd name="T14" fmla="*/ 4 w 16"/>
                    <a:gd name="T15" fmla="*/ 16 h 16"/>
                    <a:gd name="T16" fmla="*/ 8 w 16"/>
                    <a:gd name="T17" fmla="*/ 16 h 16"/>
                    <a:gd name="T18" fmla="*/ 12 w 16"/>
                    <a:gd name="T19" fmla="*/ 16 h 16"/>
                    <a:gd name="T20" fmla="*/ 12 w 16"/>
                    <a:gd name="T21" fmla="*/ 16 h 16"/>
                    <a:gd name="T22" fmla="*/ 14 w 16"/>
                    <a:gd name="T23" fmla="*/ 10 h 16"/>
                    <a:gd name="T24" fmla="*/ 16 w 16"/>
                    <a:gd name="T25" fmla="*/ 6 h 16"/>
                    <a:gd name="T26" fmla="*/ 14 w 16"/>
                    <a:gd name="T27" fmla="*/ 4 h 16"/>
                    <a:gd name="T28" fmla="*/ 14 w 16"/>
                    <a:gd name="T29" fmla="*/ 4 h 16"/>
                    <a:gd name="T30" fmla="*/ 12 w 16"/>
                    <a:gd name="T31" fmla="*/ 2 h 16"/>
                    <a:gd name="T32" fmla="*/ 10 w 16"/>
                    <a:gd name="T33" fmla="*/ 0 h 16"/>
                    <a:gd name="T34" fmla="*/ 6 w 16"/>
                    <a:gd name="T35" fmla="*/ 0 h 16"/>
                    <a:gd name="T36" fmla="*/ 2 w 16"/>
                    <a:gd name="T37" fmla="*/ 2 h 16"/>
                    <a:gd name="T38" fmla="*/ 2 w 16"/>
                    <a:gd name="T39" fmla="*/ 2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16"/>
                    <a:gd name="T62" fmla="*/ 16 w 16"/>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16">
                      <a:moveTo>
                        <a:pt x="2" y="2"/>
                      </a:moveTo>
                      <a:lnTo>
                        <a:pt x="2" y="2"/>
                      </a:lnTo>
                      <a:lnTo>
                        <a:pt x="0" y="4"/>
                      </a:lnTo>
                      <a:lnTo>
                        <a:pt x="0" y="6"/>
                      </a:lnTo>
                      <a:lnTo>
                        <a:pt x="0" y="12"/>
                      </a:lnTo>
                      <a:lnTo>
                        <a:pt x="2" y="16"/>
                      </a:lnTo>
                      <a:lnTo>
                        <a:pt x="4" y="16"/>
                      </a:lnTo>
                      <a:lnTo>
                        <a:pt x="8" y="16"/>
                      </a:lnTo>
                      <a:lnTo>
                        <a:pt x="12" y="16"/>
                      </a:lnTo>
                      <a:lnTo>
                        <a:pt x="14" y="10"/>
                      </a:lnTo>
                      <a:lnTo>
                        <a:pt x="16" y="6"/>
                      </a:lnTo>
                      <a:lnTo>
                        <a:pt x="14" y="4"/>
                      </a:lnTo>
                      <a:lnTo>
                        <a:pt x="12" y="2"/>
                      </a:lnTo>
                      <a:lnTo>
                        <a:pt x="10" y="0"/>
                      </a:lnTo>
                      <a:lnTo>
                        <a:pt x="6" y="0"/>
                      </a:lnTo>
                      <a:lnTo>
                        <a:pt x="2" y="2"/>
                      </a:lnTo>
                      <a:close/>
                    </a:path>
                  </a:pathLst>
                </a:custGeom>
                <a:solidFill>
                  <a:srgbClr val="FFBF00"/>
                </a:solidFill>
                <a:ln w="9525">
                  <a:noFill/>
                  <a:round/>
                  <a:headEnd/>
                  <a:tailEnd/>
                </a:ln>
              </p:spPr>
              <p:txBody>
                <a:bodyPr/>
                <a:lstStyle/>
                <a:p>
                  <a:endParaRPr lang="zh-TW" altLang="en-US"/>
                </a:p>
              </p:txBody>
            </p:sp>
            <p:sp>
              <p:nvSpPr>
                <p:cNvPr id="24845" name="Freeform 472"/>
                <p:cNvSpPr>
                  <a:spLocks/>
                </p:cNvSpPr>
                <p:nvPr/>
              </p:nvSpPr>
              <p:spPr bwMode="auto">
                <a:xfrm>
                  <a:off x="4878" y="3578"/>
                  <a:ext cx="16" cy="18"/>
                </a:xfrm>
                <a:custGeom>
                  <a:avLst/>
                  <a:gdLst>
                    <a:gd name="T0" fmla="*/ 4 w 16"/>
                    <a:gd name="T1" fmla="*/ 2 h 18"/>
                    <a:gd name="T2" fmla="*/ 4 w 16"/>
                    <a:gd name="T3" fmla="*/ 2 h 18"/>
                    <a:gd name="T4" fmla="*/ 2 w 16"/>
                    <a:gd name="T5" fmla="*/ 4 h 18"/>
                    <a:gd name="T6" fmla="*/ 0 w 16"/>
                    <a:gd name="T7" fmla="*/ 8 h 18"/>
                    <a:gd name="T8" fmla="*/ 0 w 16"/>
                    <a:gd name="T9" fmla="*/ 14 h 18"/>
                    <a:gd name="T10" fmla="*/ 0 w 16"/>
                    <a:gd name="T11" fmla="*/ 14 h 18"/>
                    <a:gd name="T12" fmla="*/ 2 w 16"/>
                    <a:gd name="T13" fmla="*/ 16 h 18"/>
                    <a:gd name="T14" fmla="*/ 6 w 16"/>
                    <a:gd name="T15" fmla="*/ 18 h 18"/>
                    <a:gd name="T16" fmla="*/ 10 w 16"/>
                    <a:gd name="T17" fmla="*/ 18 h 18"/>
                    <a:gd name="T18" fmla="*/ 12 w 16"/>
                    <a:gd name="T19" fmla="*/ 16 h 18"/>
                    <a:gd name="T20" fmla="*/ 12 w 16"/>
                    <a:gd name="T21" fmla="*/ 16 h 18"/>
                    <a:gd name="T22" fmla="*/ 16 w 16"/>
                    <a:gd name="T23" fmla="*/ 10 h 18"/>
                    <a:gd name="T24" fmla="*/ 16 w 16"/>
                    <a:gd name="T25" fmla="*/ 8 h 18"/>
                    <a:gd name="T26" fmla="*/ 16 w 16"/>
                    <a:gd name="T27" fmla="*/ 4 h 18"/>
                    <a:gd name="T28" fmla="*/ 16 w 16"/>
                    <a:gd name="T29" fmla="*/ 4 h 18"/>
                    <a:gd name="T30" fmla="*/ 14 w 16"/>
                    <a:gd name="T31" fmla="*/ 2 h 18"/>
                    <a:gd name="T32" fmla="*/ 10 w 16"/>
                    <a:gd name="T33" fmla="*/ 0 h 18"/>
                    <a:gd name="T34" fmla="*/ 8 w 16"/>
                    <a:gd name="T35" fmla="*/ 0 h 18"/>
                    <a:gd name="T36" fmla="*/ 4 w 16"/>
                    <a:gd name="T37" fmla="*/ 2 h 18"/>
                    <a:gd name="T38" fmla="*/ 4 w 16"/>
                    <a:gd name="T39" fmla="*/ 2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18"/>
                    <a:gd name="T62" fmla="*/ 16 w 16"/>
                    <a:gd name="T63" fmla="*/ 18 h 1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18">
                      <a:moveTo>
                        <a:pt x="4" y="2"/>
                      </a:moveTo>
                      <a:lnTo>
                        <a:pt x="4" y="2"/>
                      </a:lnTo>
                      <a:lnTo>
                        <a:pt x="2" y="4"/>
                      </a:lnTo>
                      <a:lnTo>
                        <a:pt x="0" y="8"/>
                      </a:lnTo>
                      <a:lnTo>
                        <a:pt x="0" y="14"/>
                      </a:lnTo>
                      <a:lnTo>
                        <a:pt x="2" y="16"/>
                      </a:lnTo>
                      <a:lnTo>
                        <a:pt x="6" y="18"/>
                      </a:lnTo>
                      <a:lnTo>
                        <a:pt x="10" y="18"/>
                      </a:lnTo>
                      <a:lnTo>
                        <a:pt x="12" y="16"/>
                      </a:lnTo>
                      <a:lnTo>
                        <a:pt x="16" y="10"/>
                      </a:lnTo>
                      <a:lnTo>
                        <a:pt x="16" y="8"/>
                      </a:lnTo>
                      <a:lnTo>
                        <a:pt x="16" y="4"/>
                      </a:lnTo>
                      <a:lnTo>
                        <a:pt x="14" y="2"/>
                      </a:lnTo>
                      <a:lnTo>
                        <a:pt x="10" y="0"/>
                      </a:lnTo>
                      <a:lnTo>
                        <a:pt x="8" y="0"/>
                      </a:lnTo>
                      <a:lnTo>
                        <a:pt x="4" y="2"/>
                      </a:lnTo>
                      <a:close/>
                    </a:path>
                  </a:pathLst>
                </a:custGeom>
                <a:solidFill>
                  <a:srgbClr val="FFBF00"/>
                </a:solidFill>
                <a:ln w="9525">
                  <a:noFill/>
                  <a:round/>
                  <a:headEnd/>
                  <a:tailEnd/>
                </a:ln>
              </p:spPr>
              <p:txBody>
                <a:bodyPr/>
                <a:lstStyle/>
                <a:p>
                  <a:endParaRPr lang="zh-TW" altLang="en-US"/>
                </a:p>
              </p:txBody>
            </p:sp>
            <p:sp>
              <p:nvSpPr>
                <p:cNvPr id="24846" name="Freeform 473"/>
                <p:cNvSpPr>
                  <a:spLocks/>
                </p:cNvSpPr>
                <p:nvPr/>
              </p:nvSpPr>
              <p:spPr bwMode="auto">
                <a:xfrm>
                  <a:off x="4902" y="3578"/>
                  <a:ext cx="16" cy="16"/>
                </a:xfrm>
                <a:custGeom>
                  <a:avLst/>
                  <a:gdLst>
                    <a:gd name="T0" fmla="*/ 4 w 16"/>
                    <a:gd name="T1" fmla="*/ 2 h 16"/>
                    <a:gd name="T2" fmla="*/ 4 w 16"/>
                    <a:gd name="T3" fmla="*/ 2 h 16"/>
                    <a:gd name="T4" fmla="*/ 2 w 16"/>
                    <a:gd name="T5" fmla="*/ 4 h 16"/>
                    <a:gd name="T6" fmla="*/ 0 w 16"/>
                    <a:gd name="T7" fmla="*/ 6 h 16"/>
                    <a:gd name="T8" fmla="*/ 0 w 16"/>
                    <a:gd name="T9" fmla="*/ 12 h 16"/>
                    <a:gd name="T10" fmla="*/ 0 w 16"/>
                    <a:gd name="T11" fmla="*/ 12 h 16"/>
                    <a:gd name="T12" fmla="*/ 4 w 16"/>
                    <a:gd name="T13" fmla="*/ 16 h 16"/>
                    <a:gd name="T14" fmla="*/ 6 w 16"/>
                    <a:gd name="T15" fmla="*/ 16 h 16"/>
                    <a:gd name="T16" fmla="*/ 10 w 16"/>
                    <a:gd name="T17" fmla="*/ 16 h 16"/>
                    <a:gd name="T18" fmla="*/ 12 w 16"/>
                    <a:gd name="T19" fmla="*/ 16 h 16"/>
                    <a:gd name="T20" fmla="*/ 12 w 16"/>
                    <a:gd name="T21" fmla="*/ 16 h 16"/>
                    <a:gd name="T22" fmla="*/ 16 w 16"/>
                    <a:gd name="T23" fmla="*/ 10 h 16"/>
                    <a:gd name="T24" fmla="*/ 16 w 16"/>
                    <a:gd name="T25" fmla="*/ 8 h 16"/>
                    <a:gd name="T26" fmla="*/ 16 w 16"/>
                    <a:gd name="T27" fmla="*/ 4 h 16"/>
                    <a:gd name="T28" fmla="*/ 16 w 16"/>
                    <a:gd name="T29" fmla="*/ 4 h 16"/>
                    <a:gd name="T30" fmla="*/ 14 w 16"/>
                    <a:gd name="T31" fmla="*/ 2 h 16"/>
                    <a:gd name="T32" fmla="*/ 10 w 16"/>
                    <a:gd name="T33" fmla="*/ 0 h 16"/>
                    <a:gd name="T34" fmla="*/ 8 w 16"/>
                    <a:gd name="T35" fmla="*/ 0 h 16"/>
                    <a:gd name="T36" fmla="*/ 4 w 16"/>
                    <a:gd name="T37" fmla="*/ 2 h 16"/>
                    <a:gd name="T38" fmla="*/ 4 w 16"/>
                    <a:gd name="T39" fmla="*/ 2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16"/>
                    <a:gd name="T62" fmla="*/ 16 w 16"/>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16">
                      <a:moveTo>
                        <a:pt x="4" y="2"/>
                      </a:moveTo>
                      <a:lnTo>
                        <a:pt x="4" y="2"/>
                      </a:lnTo>
                      <a:lnTo>
                        <a:pt x="2" y="4"/>
                      </a:lnTo>
                      <a:lnTo>
                        <a:pt x="0" y="6"/>
                      </a:lnTo>
                      <a:lnTo>
                        <a:pt x="0" y="12"/>
                      </a:lnTo>
                      <a:lnTo>
                        <a:pt x="4" y="16"/>
                      </a:lnTo>
                      <a:lnTo>
                        <a:pt x="6" y="16"/>
                      </a:lnTo>
                      <a:lnTo>
                        <a:pt x="10" y="16"/>
                      </a:lnTo>
                      <a:lnTo>
                        <a:pt x="12" y="16"/>
                      </a:lnTo>
                      <a:lnTo>
                        <a:pt x="16" y="10"/>
                      </a:lnTo>
                      <a:lnTo>
                        <a:pt x="16" y="8"/>
                      </a:lnTo>
                      <a:lnTo>
                        <a:pt x="16" y="4"/>
                      </a:lnTo>
                      <a:lnTo>
                        <a:pt x="14" y="2"/>
                      </a:lnTo>
                      <a:lnTo>
                        <a:pt x="10" y="0"/>
                      </a:lnTo>
                      <a:lnTo>
                        <a:pt x="8" y="0"/>
                      </a:lnTo>
                      <a:lnTo>
                        <a:pt x="4" y="2"/>
                      </a:lnTo>
                      <a:close/>
                    </a:path>
                  </a:pathLst>
                </a:custGeom>
                <a:solidFill>
                  <a:srgbClr val="FFBF00"/>
                </a:solidFill>
                <a:ln w="9525">
                  <a:noFill/>
                  <a:round/>
                  <a:headEnd/>
                  <a:tailEnd/>
                </a:ln>
              </p:spPr>
              <p:txBody>
                <a:bodyPr/>
                <a:lstStyle/>
                <a:p>
                  <a:endParaRPr lang="zh-TW" altLang="en-US"/>
                </a:p>
              </p:txBody>
            </p:sp>
            <p:sp>
              <p:nvSpPr>
                <p:cNvPr id="24847" name="Freeform 474"/>
                <p:cNvSpPr>
                  <a:spLocks/>
                </p:cNvSpPr>
                <p:nvPr/>
              </p:nvSpPr>
              <p:spPr bwMode="auto">
                <a:xfrm>
                  <a:off x="4872" y="3620"/>
                  <a:ext cx="16" cy="18"/>
                </a:xfrm>
                <a:custGeom>
                  <a:avLst/>
                  <a:gdLst>
                    <a:gd name="T0" fmla="*/ 2 w 16"/>
                    <a:gd name="T1" fmla="*/ 2 h 18"/>
                    <a:gd name="T2" fmla="*/ 2 w 16"/>
                    <a:gd name="T3" fmla="*/ 2 h 18"/>
                    <a:gd name="T4" fmla="*/ 0 w 16"/>
                    <a:gd name="T5" fmla="*/ 4 h 18"/>
                    <a:gd name="T6" fmla="*/ 0 w 16"/>
                    <a:gd name="T7" fmla="*/ 6 h 18"/>
                    <a:gd name="T8" fmla="*/ 0 w 16"/>
                    <a:gd name="T9" fmla="*/ 14 h 18"/>
                    <a:gd name="T10" fmla="*/ 0 w 16"/>
                    <a:gd name="T11" fmla="*/ 14 h 18"/>
                    <a:gd name="T12" fmla="*/ 2 w 16"/>
                    <a:gd name="T13" fmla="*/ 16 h 18"/>
                    <a:gd name="T14" fmla="*/ 4 w 16"/>
                    <a:gd name="T15" fmla="*/ 16 h 18"/>
                    <a:gd name="T16" fmla="*/ 8 w 16"/>
                    <a:gd name="T17" fmla="*/ 18 h 18"/>
                    <a:gd name="T18" fmla="*/ 12 w 16"/>
                    <a:gd name="T19" fmla="*/ 16 h 18"/>
                    <a:gd name="T20" fmla="*/ 12 w 16"/>
                    <a:gd name="T21" fmla="*/ 16 h 18"/>
                    <a:gd name="T22" fmla="*/ 16 w 16"/>
                    <a:gd name="T23" fmla="*/ 10 h 18"/>
                    <a:gd name="T24" fmla="*/ 16 w 16"/>
                    <a:gd name="T25" fmla="*/ 8 h 18"/>
                    <a:gd name="T26" fmla="*/ 14 w 16"/>
                    <a:gd name="T27" fmla="*/ 4 h 18"/>
                    <a:gd name="T28" fmla="*/ 14 w 16"/>
                    <a:gd name="T29" fmla="*/ 4 h 18"/>
                    <a:gd name="T30" fmla="*/ 12 w 16"/>
                    <a:gd name="T31" fmla="*/ 2 h 18"/>
                    <a:gd name="T32" fmla="*/ 10 w 16"/>
                    <a:gd name="T33" fmla="*/ 0 h 18"/>
                    <a:gd name="T34" fmla="*/ 6 w 16"/>
                    <a:gd name="T35" fmla="*/ 0 h 18"/>
                    <a:gd name="T36" fmla="*/ 2 w 16"/>
                    <a:gd name="T37" fmla="*/ 2 h 18"/>
                    <a:gd name="T38" fmla="*/ 2 w 16"/>
                    <a:gd name="T39" fmla="*/ 2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18"/>
                    <a:gd name="T62" fmla="*/ 16 w 16"/>
                    <a:gd name="T63" fmla="*/ 18 h 1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18">
                      <a:moveTo>
                        <a:pt x="2" y="2"/>
                      </a:moveTo>
                      <a:lnTo>
                        <a:pt x="2" y="2"/>
                      </a:lnTo>
                      <a:lnTo>
                        <a:pt x="0" y="4"/>
                      </a:lnTo>
                      <a:lnTo>
                        <a:pt x="0" y="6"/>
                      </a:lnTo>
                      <a:lnTo>
                        <a:pt x="0" y="14"/>
                      </a:lnTo>
                      <a:lnTo>
                        <a:pt x="2" y="16"/>
                      </a:lnTo>
                      <a:lnTo>
                        <a:pt x="4" y="16"/>
                      </a:lnTo>
                      <a:lnTo>
                        <a:pt x="8" y="18"/>
                      </a:lnTo>
                      <a:lnTo>
                        <a:pt x="12" y="16"/>
                      </a:lnTo>
                      <a:lnTo>
                        <a:pt x="16" y="10"/>
                      </a:lnTo>
                      <a:lnTo>
                        <a:pt x="16" y="8"/>
                      </a:lnTo>
                      <a:lnTo>
                        <a:pt x="14" y="4"/>
                      </a:lnTo>
                      <a:lnTo>
                        <a:pt x="12" y="2"/>
                      </a:lnTo>
                      <a:lnTo>
                        <a:pt x="10" y="0"/>
                      </a:lnTo>
                      <a:lnTo>
                        <a:pt x="6" y="0"/>
                      </a:lnTo>
                      <a:lnTo>
                        <a:pt x="2" y="2"/>
                      </a:lnTo>
                      <a:close/>
                    </a:path>
                  </a:pathLst>
                </a:custGeom>
                <a:solidFill>
                  <a:srgbClr val="FFBF00"/>
                </a:solidFill>
                <a:ln w="9525">
                  <a:noFill/>
                  <a:round/>
                  <a:headEnd/>
                  <a:tailEnd/>
                </a:ln>
              </p:spPr>
              <p:txBody>
                <a:bodyPr/>
                <a:lstStyle/>
                <a:p>
                  <a:endParaRPr lang="zh-TW" altLang="en-US"/>
                </a:p>
              </p:txBody>
            </p:sp>
            <p:sp>
              <p:nvSpPr>
                <p:cNvPr id="24848" name="Freeform 475"/>
                <p:cNvSpPr>
                  <a:spLocks/>
                </p:cNvSpPr>
                <p:nvPr/>
              </p:nvSpPr>
              <p:spPr bwMode="auto">
                <a:xfrm>
                  <a:off x="4932" y="3652"/>
                  <a:ext cx="16" cy="18"/>
                </a:xfrm>
                <a:custGeom>
                  <a:avLst/>
                  <a:gdLst>
                    <a:gd name="T0" fmla="*/ 4 w 16"/>
                    <a:gd name="T1" fmla="*/ 2 h 18"/>
                    <a:gd name="T2" fmla="*/ 4 w 16"/>
                    <a:gd name="T3" fmla="*/ 2 h 18"/>
                    <a:gd name="T4" fmla="*/ 2 w 16"/>
                    <a:gd name="T5" fmla="*/ 4 h 18"/>
                    <a:gd name="T6" fmla="*/ 0 w 16"/>
                    <a:gd name="T7" fmla="*/ 6 h 18"/>
                    <a:gd name="T8" fmla="*/ 0 w 16"/>
                    <a:gd name="T9" fmla="*/ 10 h 18"/>
                    <a:gd name="T10" fmla="*/ 0 w 16"/>
                    <a:gd name="T11" fmla="*/ 14 h 18"/>
                    <a:gd name="T12" fmla="*/ 0 w 16"/>
                    <a:gd name="T13" fmla="*/ 14 h 18"/>
                    <a:gd name="T14" fmla="*/ 2 w 16"/>
                    <a:gd name="T15" fmla="*/ 16 h 18"/>
                    <a:gd name="T16" fmla="*/ 6 w 16"/>
                    <a:gd name="T17" fmla="*/ 16 h 18"/>
                    <a:gd name="T18" fmla="*/ 8 w 16"/>
                    <a:gd name="T19" fmla="*/ 18 h 18"/>
                    <a:gd name="T20" fmla="*/ 12 w 16"/>
                    <a:gd name="T21" fmla="*/ 16 h 18"/>
                    <a:gd name="T22" fmla="*/ 12 w 16"/>
                    <a:gd name="T23" fmla="*/ 16 h 18"/>
                    <a:gd name="T24" fmla="*/ 16 w 16"/>
                    <a:gd name="T25" fmla="*/ 10 h 18"/>
                    <a:gd name="T26" fmla="*/ 16 w 16"/>
                    <a:gd name="T27" fmla="*/ 8 h 18"/>
                    <a:gd name="T28" fmla="*/ 14 w 16"/>
                    <a:gd name="T29" fmla="*/ 4 h 18"/>
                    <a:gd name="T30" fmla="*/ 14 w 16"/>
                    <a:gd name="T31" fmla="*/ 4 h 18"/>
                    <a:gd name="T32" fmla="*/ 12 w 16"/>
                    <a:gd name="T33" fmla="*/ 2 h 18"/>
                    <a:gd name="T34" fmla="*/ 10 w 16"/>
                    <a:gd name="T35" fmla="*/ 0 h 18"/>
                    <a:gd name="T36" fmla="*/ 6 w 16"/>
                    <a:gd name="T37" fmla="*/ 0 h 18"/>
                    <a:gd name="T38" fmla="*/ 4 w 16"/>
                    <a:gd name="T39" fmla="*/ 2 h 18"/>
                    <a:gd name="T40" fmla="*/ 4 w 16"/>
                    <a:gd name="T41" fmla="*/ 2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18"/>
                    <a:gd name="T65" fmla="*/ 16 w 16"/>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18">
                      <a:moveTo>
                        <a:pt x="4" y="2"/>
                      </a:moveTo>
                      <a:lnTo>
                        <a:pt x="4" y="2"/>
                      </a:lnTo>
                      <a:lnTo>
                        <a:pt x="2" y="4"/>
                      </a:lnTo>
                      <a:lnTo>
                        <a:pt x="0" y="6"/>
                      </a:lnTo>
                      <a:lnTo>
                        <a:pt x="0" y="10"/>
                      </a:lnTo>
                      <a:lnTo>
                        <a:pt x="0" y="14"/>
                      </a:lnTo>
                      <a:lnTo>
                        <a:pt x="2" y="16"/>
                      </a:lnTo>
                      <a:lnTo>
                        <a:pt x="6" y="16"/>
                      </a:lnTo>
                      <a:lnTo>
                        <a:pt x="8" y="18"/>
                      </a:lnTo>
                      <a:lnTo>
                        <a:pt x="12" y="16"/>
                      </a:lnTo>
                      <a:lnTo>
                        <a:pt x="16" y="10"/>
                      </a:lnTo>
                      <a:lnTo>
                        <a:pt x="16" y="8"/>
                      </a:lnTo>
                      <a:lnTo>
                        <a:pt x="14" y="4"/>
                      </a:lnTo>
                      <a:lnTo>
                        <a:pt x="12" y="2"/>
                      </a:lnTo>
                      <a:lnTo>
                        <a:pt x="10" y="0"/>
                      </a:lnTo>
                      <a:lnTo>
                        <a:pt x="6" y="0"/>
                      </a:lnTo>
                      <a:lnTo>
                        <a:pt x="4" y="2"/>
                      </a:lnTo>
                      <a:close/>
                    </a:path>
                  </a:pathLst>
                </a:custGeom>
                <a:solidFill>
                  <a:srgbClr val="FFBF00"/>
                </a:solidFill>
                <a:ln w="9525">
                  <a:noFill/>
                  <a:round/>
                  <a:headEnd/>
                  <a:tailEnd/>
                </a:ln>
              </p:spPr>
              <p:txBody>
                <a:bodyPr/>
                <a:lstStyle/>
                <a:p>
                  <a:endParaRPr lang="zh-TW" altLang="en-US"/>
                </a:p>
              </p:txBody>
            </p:sp>
            <p:sp>
              <p:nvSpPr>
                <p:cNvPr id="24849" name="Freeform 476"/>
                <p:cNvSpPr>
                  <a:spLocks/>
                </p:cNvSpPr>
                <p:nvPr/>
              </p:nvSpPr>
              <p:spPr bwMode="auto">
                <a:xfrm>
                  <a:off x="4918" y="3684"/>
                  <a:ext cx="16" cy="16"/>
                </a:xfrm>
                <a:custGeom>
                  <a:avLst/>
                  <a:gdLst>
                    <a:gd name="T0" fmla="*/ 4 w 16"/>
                    <a:gd name="T1" fmla="*/ 2 h 16"/>
                    <a:gd name="T2" fmla="*/ 4 w 16"/>
                    <a:gd name="T3" fmla="*/ 2 h 16"/>
                    <a:gd name="T4" fmla="*/ 2 w 16"/>
                    <a:gd name="T5" fmla="*/ 4 h 16"/>
                    <a:gd name="T6" fmla="*/ 0 w 16"/>
                    <a:gd name="T7" fmla="*/ 6 h 16"/>
                    <a:gd name="T8" fmla="*/ 0 w 16"/>
                    <a:gd name="T9" fmla="*/ 12 h 16"/>
                    <a:gd name="T10" fmla="*/ 0 w 16"/>
                    <a:gd name="T11" fmla="*/ 12 h 16"/>
                    <a:gd name="T12" fmla="*/ 2 w 16"/>
                    <a:gd name="T13" fmla="*/ 16 h 16"/>
                    <a:gd name="T14" fmla="*/ 6 w 16"/>
                    <a:gd name="T15" fmla="*/ 16 h 16"/>
                    <a:gd name="T16" fmla="*/ 10 w 16"/>
                    <a:gd name="T17" fmla="*/ 16 h 16"/>
                    <a:gd name="T18" fmla="*/ 12 w 16"/>
                    <a:gd name="T19" fmla="*/ 16 h 16"/>
                    <a:gd name="T20" fmla="*/ 12 w 16"/>
                    <a:gd name="T21" fmla="*/ 16 h 16"/>
                    <a:gd name="T22" fmla="*/ 16 w 16"/>
                    <a:gd name="T23" fmla="*/ 10 h 16"/>
                    <a:gd name="T24" fmla="*/ 16 w 16"/>
                    <a:gd name="T25" fmla="*/ 6 h 16"/>
                    <a:gd name="T26" fmla="*/ 16 w 16"/>
                    <a:gd name="T27" fmla="*/ 4 h 16"/>
                    <a:gd name="T28" fmla="*/ 16 w 16"/>
                    <a:gd name="T29" fmla="*/ 4 h 16"/>
                    <a:gd name="T30" fmla="*/ 14 w 16"/>
                    <a:gd name="T31" fmla="*/ 2 h 16"/>
                    <a:gd name="T32" fmla="*/ 10 w 16"/>
                    <a:gd name="T33" fmla="*/ 0 h 16"/>
                    <a:gd name="T34" fmla="*/ 8 w 16"/>
                    <a:gd name="T35" fmla="*/ 0 h 16"/>
                    <a:gd name="T36" fmla="*/ 4 w 16"/>
                    <a:gd name="T37" fmla="*/ 2 h 16"/>
                    <a:gd name="T38" fmla="*/ 4 w 16"/>
                    <a:gd name="T39" fmla="*/ 2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16"/>
                    <a:gd name="T62" fmla="*/ 16 w 16"/>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16">
                      <a:moveTo>
                        <a:pt x="4" y="2"/>
                      </a:moveTo>
                      <a:lnTo>
                        <a:pt x="4" y="2"/>
                      </a:lnTo>
                      <a:lnTo>
                        <a:pt x="2" y="4"/>
                      </a:lnTo>
                      <a:lnTo>
                        <a:pt x="0" y="6"/>
                      </a:lnTo>
                      <a:lnTo>
                        <a:pt x="0" y="12"/>
                      </a:lnTo>
                      <a:lnTo>
                        <a:pt x="2" y="16"/>
                      </a:lnTo>
                      <a:lnTo>
                        <a:pt x="6" y="16"/>
                      </a:lnTo>
                      <a:lnTo>
                        <a:pt x="10" y="16"/>
                      </a:lnTo>
                      <a:lnTo>
                        <a:pt x="12" y="16"/>
                      </a:lnTo>
                      <a:lnTo>
                        <a:pt x="16" y="10"/>
                      </a:lnTo>
                      <a:lnTo>
                        <a:pt x="16" y="6"/>
                      </a:lnTo>
                      <a:lnTo>
                        <a:pt x="16" y="4"/>
                      </a:lnTo>
                      <a:lnTo>
                        <a:pt x="14" y="2"/>
                      </a:lnTo>
                      <a:lnTo>
                        <a:pt x="10" y="0"/>
                      </a:lnTo>
                      <a:lnTo>
                        <a:pt x="8" y="0"/>
                      </a:lnTo>
                      <a:lnTo>
                        <a:pt x="4" y="2"/>
                      </a:lnTo>
                      <a:close/>
                    </a:path>
                  </a:pathLst>
                </a:custGeom>
                <a:solidFill>
                  <a:srgbClr val="FFBF00"/>
                </a:solidFill>
                <a:ln w="9525">
                  <a:noFill/>
                  <a:round/>
                  <a:headEnd/>
                  <a:tailEnd/>
                </a:ln>
              </p:spPr>
              <p:txBody>
                <a:bodyPr/>
                <a:lstStyle/>
                <a:p>
                  <a:endParaRPr lang="zh-TW" altLang="en-US"/>
                </a:p>
              </p:txBody>
            </p:sp>
            <p:sp>
              <p:nvSpPr>
                <p:cNvPr id="24850" name="Freeform 477"/>
                <p:cNvSpPr>
                  <a:spLocks/>
                </p:cNvSpPr>
                <p:nvPr/>
              </p:nvSpPr>
              <p:spPr bwMode="auto">
                <a:xfrm>
                  <a:off x="4904" y="3710"/>
                  <a:ext cx="16" cy="18"/>
                </a:xfrm>
                <a:custGeom>
                  <a:avLst/>
                  <a:gdLst>
                    <a:gd name="T0" fmla="*/ 4 w 16"/>
                    <a:gd name="T1" fmla="*/ 2 h 18"/>
                    <a:gd name="T2" fmla="*/ 4 w 16"/>
                    <a:gd name="T3" fmla="*/ 2 h 18"/>
                    <a:gd name="T4" fmla="*/ 0 w 16"/>
                    <a:gd name="T5" fmla="*/ 4 h 18"/>
                    <a:gd name="T6" fmla="*/ 0 w 16"/>
                    <a:gd name="T7" fmla="*/ 8 h 18"/>
                    <a:gd name="T8" fmla="*/ 0 w 16"/>
                    <a:gd name="T9" fmla="*/ 14 h 18"/>
                    <a:gd name="T10" fmla="*/ 0 w 16"/>
                    <a:gd name="T11" fmla="*/ 14 h 18"/>
                    <a:gd name="T12" fmla="*/ 2 w 16"/>
                    <a:gd name="T13" fmla="*/ 16 h 18"/>
                    <a:gd name="T14" fmla="*/ 6 w 16"/>
                    <a:gd name="T15" fmla="*/ 16 h 18"/>
                    <a:gd name="T16" fmla="*/ 8 w 16"/>
                    <a:gd name="T17" fmla="*/ 18 h 18"/>
                    <a:gd name="T18" fmla="*/ 12 w 16"/>
                    <a:gd name="T19" fmla="*/ 16 h 18"/>
                    <a:gd name="T20" fmla="*/ 12 w 16"/>
                    <a:gd name="T21" fmla="*/ 16 h 18"/>
                    <a:gd name="T22" fmla="*/ 16 w 16"/>
                    <a:gd name="T23" fmla="*/ 10 h 18"/>
                    <a:gd name="T24" fmla="*/ 16 w 16"/>
                    <a:gd name="T25" fmla="*/ 8 h 18"/>
                    <a:gd name="T26" fmla="*/ 14 w 16"/>
                    <a:gd name="T27" fmla="*/ 4 h 18"/>
                    <a:gd name="T28" fmla="*/ 14 w 16"/>
                    <a:gd name="T29" fmla="*/ 4 h 18"/>
                    <a:gd name="T30" fmla="*/ 12 w 16"/>
                    <a:gd name="T31" fmla="*/ 2 h 18"/>
                    <a:gd name="T32" fmla="*/ 10 w 16"/>
                    <a:gd name="T33" fmla="*/ 0 h 18"/>
                    <a:gd name="T34" fmla="*/ 6 w 16"/>
                    <a:gd name="T35" fmla="*/ 0 h 18"/>
                    <a:gd name="T36" fmla="*/ 4 w 16"/>
                    <a:gd name="T37" fmla="*/ 2 h 18"/>
                    <a:gd name="T38" fmla="*/ 4 w 16"/>
                    <a:gd name="T39" fmla="*/ 2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18"/>
                    <a:gd name="T62" fmla="*/ 16 w 16"/>
                    <a:gd name="T63" fmla="*/ 18 h 1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18">
                      <a:moveTo>
                        <a:pt x="4" y="2"/>
                      </a:moveTo>
                      <a:lnTo>
                        <a:pt x="4" y="2"/>
                      </a:lnTo>
                      <a:lnTo>
                        <a:pt x="0" y="4"/>
                      </a:lnTo>
                      <a:lnTo>
                        <a:pt x="0" y="8"/>
                      </a:lnTo>
                      <a:lnTo>
                        <a:pt x="0" y="14"/>
                      </a:lnTo>
                      <a:lnTo>
                        <a:pt x="2" y="16"/>
                      </a:lnTo>
                      <a:lnTo>
                        <a:pt x="6" y="16"/>
                      </a:lnTo>
                      <a:lnTo>
                        <a:pt x="8" y="18"/>
                      </a:lnTo>
                      <a:lnTo>
                        <a:pt x="12" y="16"/>
                      </a:lnTo>
                      <a:lnTo>
                        <a:pt x="16" y="10"/>
                      </a:lnTo>
                      <a:lnTo>
                        <a:pt x="16" y="8"/>
                      </a:lnTo>
                      <a:lnTo>
                        <a:pt x="14" y="4"/>
                      </a:lnTo>
                      <a:lnTo>
                        <a:pt x="12" y="2"/>
                      </a:lnTo>
                      <a:lnTo>
                        <a:pt x="10" y="0"/>
                      </a:lnTo>
                      <a:lnTo>
                        <a:pt x="6" y="0"/>
                      </a:lnTo>
                      <a:lnTo>
                        <a:pt x="4" y="2"/>
                      </a:lnTo>
                      <a:close/>
                    </a:path>
                  </a:pathLst>
                </a:custGeom>
                <a:solidFill>
                  <a:srgbClr val="FFBF00"/>
                </a:solidFill>
                <a:ln w="9525">
                  <a:noFill/>
                  <a:round/>
                  <a:headEnd/>
                  <a:tailEnd/>
                </a:ln>
              </p:spPr>
              <p:txBody>
                <a:bodyPr/>
                <a:lstStyle/>
                <a:p>
                  <a:endParaRPr lang="zh-TW" altLang="en-US"/>
                </a:p>
              </p:txBody>
            </p:sp>
            <p:sp>
              <p:nvSpPr>
                <p:cNvPr id="24851" name="Freeform 478"/>
                <p:cNvSpPr>
                  <a:spLocks/>
                </p:cNvSpPr>
                <p:nvPr/>
              </p:nvSpPr>
              <p:spPr bwMode="auto">
                <a:xfrm>
                  <a:off x="4844" y="3610"/>
                  <a:ext cx="28" cy="28"/>
                </a:xfrm>
                <a:custGeom>
                  <a:avLst/>
                  <a:gdLst>
                    <a:gd name="T0" fmla="*/ 8 w 28"/>
                    <a:gd name="T1" fmla="*/ 2 h 28"/>
                    <a:gd name="T2" fmla="*/ 8 w 28"/>
                    <a:gd name="T3" fmla="*/ 2 h 28"/>
                    <a:gd name="T4" fmla="*/ 2 w 28"/>
                    <a:gd name="T5" fmla="*/ 6 h 28"/>
                    <a:gd name="T6" fmla="*/ 0 w 28"/>
                    <a:gd name="T7" fmla="*/ 12 h 28"/>
                    <a:gd name="T8" fmla="*/ 0 w 28"/>
                    <a:gd name="T9" fmla="*/ 16 h 28"/>
                    <a:gd name="T10" fmla="*/ 2 w 28"/>
                    <a:gd name="T11" fmla="*/ 22 h 28"/>
                    <a:gd name="T12" fmla="*/ 2 w 28"/>
                    <a:gd name="T13" fmla="*/ 22 h 28"/>
                    <a:gd name="T14" fmla="*/ 6 w 28"/>
                    <a:gd name="T15" fmla="*/ 26 h 28"/>
                    <a:gd name="T16" fmla="*/ 10 w 28"/>
                    <a:gd name="T17" fmla="*/ 28 h 28"/>
                    <a:gd name="T18" fmla="*/ 16 w 28"/>
                    <a:gd name="T19" fmla="*/ 28 h 28"/>
                    <a:gd name="T20" fmla="*/ 22 w 28"/>
                    <a:gd name="T21" fmla="*/ 26 h 28"/>
                    <a:gd name="T22" fmla="*/ 22 w 28"/>
                    <a:gd name="T23" fmla="*/ 26 h 28"/>
                    <a:gd name="T24" fmla="*/ 26 w 28"/>
                    <a:gd name="T25" fmla="*/ 22 h 28"/>
                    <a:gd name="T26" fmla="*/ 28 w 28"/>
                    <a:gd name="T27" fmla="*/ 18 h 28"/>
                    <a:gd name="T28" fmla="*/ 28 w 28"/>
                    <a:gd name="T29" fmla="*/ 12 h 28"/>
                    <a:gd name="T30" fmla="*/ 26 w 28"/>
                    <a:gd name="T31" fmla="*/ 6 h 28"/>
                    <a:gd name="T32" fmla="*/ 26 w 28"/>
                    <a:gd name="T33" fmla="*/ 6 h 28"/>
                    <a:gd name="T34" fmla="*/ 24 w 28"/>
                    <a:gd name="T35" fmla="*/ 2 h 28"/>
                    <a:gd name="T36" fmla="*/ 18 w 28"/>
                    <a:gd name="T37" fmla="*/ 0 h 28"/>
                    <a:gd name="T38" fmla="*/ 12 w 28"/>
                    <a:gd name="T39" fmla="*/ 0 h 28"/>
                    <a:gd name="T40" fmla="*/ 8 w 28"/>
                    <a:gd name="T41" fmla="*/ 2 h 28"/>
                    <a:gd name="T42" fmla="*/ 8 w 28"/>
                    <a:gd name="T43" fmla="*/ 2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8"/>
                    <a:gd name="T68" fmla="*/ 28 w 28"/>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8">
                      <a:moveTo>
                        <a:pt x="8" y="2"/>
                      </a:moveTo>
                      <a:lnTo>
                        <a:pt x="8" y="2"/>
                      </a:lnTo>
                      <a:lnTo>
                        <a:pt x="2" y="6"/>
                      </a:lnTo>
                      <a:lnTo>
                        <a:pt x="0" y="12"/>
                      </a:lnTo>
                      <a:lnTo>
                        <a:pt x="0" y="16"/>
                      </a:lnTo>
                      <a:lnTo>
                        <a:pt x="2" y="22"/>
                      </a:lnTo>
                      <a:lnTo>
                        <a:pt x="6" y="26"/>
                      </a:lnTo>
                      <a:lnTo>
                        <a:pt x="10" y="28"/>
                      </a:lnTo>
                      <a:lnTo>
                        <a:pt x="16" y="28"/>
                      </a:lnTo>
                      <a:lnTo>
                        <a:pt x="22" y="26"/>
                      </a:lnTo>
                      <a:lnTo>
                        <a:pt x="26" y="22"/>
                      </a:lnTo>
                      <a:lnTo>
                        <a:pt x="28" y="18"/>
                      </a:lnTo>
                      <a:lnTo>
                        <a:pt x="28" y="12"/>
                      </a:lnTo>
                      <a:lnTo>
                        <a:pt x="26" y="6"/>
                      </a:lnTo>
                      <a:lnTo>
                        <a:pt x="24" y="2"/>
                      </a:lnTo>
                      <a:lnTo>
                        <a:pt x="18" y="0"/>
                      </a:lnTo>
                      <a:lnTo>
                        <a:pt x="12" y="0"/>
                      </a:lnTo>
                      <a:lnTo>
                        <a:pt x="8" y="2"/>
                      </a:lnTo>
                      <a:close/>
                    </a:path>
                  </a:pathLst>
                </a:custGeom>
                <a:solidFill>
                  <a:srgbClr val="FFBF00"/>
                </a:solidFill>
                <a:ln w="9525">
                  <a:noFill/>
                  <a:round/>
                  <a:headEnd/>
                  <a:tailEnd/>
                </a:ln>
              </p:spPr>
              <p:txBody>
                <a:bodyPr/>
                <a:lstStyle/>
                <a:p>
                  <a:endParaRPr lang="zh-TW" altLang="en-US"/>
                </a:p>
              </p:txBody>
            </p:sp>
            <p:sp>
              <p:nvSpPr>
                <p:cNvPr id="24852" name="Freeform 479"/>
                <p:cNvSpPr>
                  <a:spLocks/>
                </p:cNvSpPr>
                <p:nvPr/>
              </p:nvSpPr>
              <p:spPr bwMode="auto">
                <a:xfrm>
                  <a:off x="4702" y="3612"/>
                  <a:ext cx="26" cy="28"/>
                </a:xfrm>
                <a:custGeom>
                  <a:avLst/>
                  <a:gdLst>
                    <a:gd name="T0" fmla="*/ 6 w 26"/>
                    <a:gd name="T1" fmla="*/ 4 h 28"/>
                    <a:gd name="T2" fmla="*/ 6 w 26"/>
                    <a:gd name="T3" fmla="*/ 4 h 28"/>
                    <a:gd name="T4" fmla="*/ 2 w 26"/>
                    <a:gd name="T5" fmla="*/ 6 h 28"/>
                    <a:gd name="T6" fmla="*/ 0 w 26"/>
                    <a:gd name="T7" fmla="*/ 12 h 28"/>
                    <a:gd name="T8" fmla="*/ 0 w 26"/>
                    <a:gd name="T9" fmla="*/ 16 h 28"/>
                    <a:gd name="T10" fmla="*/ 2 w 26"/>
                    <a:gd name="T11" fmla="*/ 22 h 28"/>
                    <a:gd name="T12" fmla="*/ 2 w 26"/>
                    <a:gd name="T13" fmla="*/ 22 h 28"/>
                    <a:gd name="T14" fmla="*/ 4 w 26"/>
                    <a:gd name="T15" fmla="*/ 26 h 28"/>
                    <a:gd name="T16" fmla="*/ 10 w 26"/>
                    <a:gd name="T17" fmla="*/ 28 h 28"/>
                    <a:gd name="T18" fmla="*/ 14 w 26"/>
                    <a:gd name="T19" fmla="*/ 28 h 28"/>
                    <a:gd name="T20" fmla="*/ 20 w 26"/>
                    <a:gd name="T21" fmla="*/ 26 h 28"/>
                    <a:gd name="T22" fmla="*/ 20 w 26"/>
                    <a:gd name="T23" fmla="*/ 26 h 28"/>
                    <a:gd name="T24" fmla="*/ 24 w 26"/>
                    <a:gd name="T25" fmla="*/ 22 h 28"/>
                    <a:gd name="T26" fmla="*/ 26 w 26"/>
                    <a:gd name="T27" fmla="*/ 18 h 28"/>
                    <a:gd name="T28" fmla="*/ 26 w 26"/>
                    <a:gd name="T29" fmla="*/ 12 h 28"/>
                    <a:gd name="T30" fmla="*/ 24 w 26"/>
                    <a:gd name="T31" fmla="*/ 6 h 28"/>
                    <a:gd name="T32" fmla="*/ 24 w 26"/>
                    <a:gd name="T33" fmla="*/ 6 h 28"/>
                    <a:gd name="T34" fmla="*/ 22 w 26"/>
                    <a:gd name="T35" fmla="*/ 2 h 28"/>
                    <a:gd name="T36" fmla="*/ 16 w 26"/>
                    <a:gd name="T37" fmla="*/ 0 h 28"/>
                    <a:gd name="T38" fmla="*/ 12 w 26"/>
                    <a:gd name="T39" fmla="*/ 0 h 28"/>
                    <a:gd name="T40" fmla="*/ 6 w 26"/>
                    <a:gd name="T41" fmla="*/ 4 h 28"/>
                    <a:gd name="T42" fmla="*/ 6 w 26"/>
                    <a:gd name="T43" fmla="*/ 4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8"/>
                    <a:gd name="T68" fmla="*/ 26 w 26"/>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8">
                      <a:moveTo>
                        <a:pt x="6" y="4"/>
                      </a:moveTo>
                      <a:lnTo>
                        <a:pt x="6" y="4"/>
                      </a:lnTo>
                      <a:lnTo>
                        <a:pt x="2" y="6"/>
                      </a:lnTo>
                      <a:lnTo>
                        <a:pt x="0" y="12"/>
                      </a:lnTo>
                      <a:lnTo>
                        <a:pt x="0" y="16"/>
                      </a:lnTo>
                      <a:lnTo>
                        <a:pt x="2" y="22"/>
                      </a:lnTo>
                      <a:lnTo>
                        <a:pt x="4" y="26"/>
                      </a:lnTo>
                      <a:lnTo>
                        <a:pt x="10" y="28"/>
                      </a:lnTo>
                      <a:lnTo>
                        <a:pt x="14" y="28"/>
                      </a:lnTo>
                      <a:lnTo>
                        <a:pt x="20" y="26"/>
                      </a:lnTo>
                      <a:lnTo>
                        <a:pt x="24" y="22"/>
                      </a:lnTo>
                      <a:lnTo>
                        <a:pt x="26" y="18"/>
                      </a:lnTo>
                      <a:lnTo>
                        <a:pt x="26" y="12"/>
                      </a:lnTo>
                      <a:lnTo>
                        <a:pt x="24" y="6"/>
                      </a:lnTo>
                      <a:lnTo>
                        <a:pt x="22" y="2"/>
                      </a:lnTo>
                      <a:lnTo>
                        <a:pt x="16" y="0"/>
                      </a:lnTo>
                      <a:lnTo>
                        <a:pt x="12" y="0"/>
                      </a:lnTo>
                      <a:lnTo>
                        <a:pt x="6" y="4"/>
                      </a:lnTo>
                      <a:close/>
                    </a:path>
                  </a:pathLst>
                </a:custGeom>
                <a:solidFill>
                  <a:srgbClr val="FF9700"/>
                </a:solidFill>
                <a:ln w="9525">
                  <a:noFill/>
                  <a:round/>
                  <a:headEnd/>
                  <a:tailEnd/>
                </a:ln>
              </p:spPr>
              <p:txBody>
                <a:bodyPr/>
                <a:lstStyle/>
                <a:p>
                  <a:endParaRPr lang="zh-TW" altLang="en-US"/>
                </a:p>
              </p:txBody>
            </p:sp>
            <p:sp>
              <p:nvSpPr>
                <p:cNvPr id="24853" name="Freeform 480"/>
                <p:cNvSpPr>
                  <a:spLocks/>
                </p:cNvSpPr>
                <p:nvPr/>
              </p:nvSpPr>
              <p:spPr bwMode="auto">
                <a:xfrm>
                  <a:off x="4702" y="3648"/>
                  <a:ext cx="28" cy="26"/>
                </a:xfrm>
                <a:custGeom>
                  <a:avLst/>
                  <a:gdLst>
                    <a:gd name="T0" fmla="*/ 8 w 28"/>
                    <a:gd name="T1" fmla="*/ 2 h 26"/>
                    <a:gd name="T2" fmla="*/ 8 w 28"/>
                    <a:gd name="T3" fmla="*/ 2 h 26"/>
                    <a:gd name="T4" fmla="*/ 4 w 28"/>
                    <a:gd name="T5" fmla="*/ 4 h 26"/>
                    <a:gd name="T6" fmla="*/ 2 w 28"/>
                    <a:gd name="T7" fmla="*/ 10 h 26"/>
                    <a:gd name="T8" fmla="*/ 0 w 28"/>
                    <a:gd name="T9" fmla="*/ 14 h 26"/>
                    <a:gd name="T10" fmla="*/ 2 w 28"/>
                    <a:gd name="T11" fmla="*/ 20 h 26"/>
                    <a:gd name="T12" fmla="*/ 2 w 28"/>
                    <a:gd name="T13" fmla="*/ 20 h 26"/>
                    <a:gd name="T14" fmla="*/ 6 w 28"/>
                    <a:gd name="T15" fmla="*/ 24 h 26"/>
                    <a:gd name="T16" fmla="*/ 10 w 28"/>
                    <a:gd name="T17" fmla="*/ 26 h 26"/>
                    <a:gd name="T18" fmla="*/ 16 w 28"/>
                    <a:gd name="T19" fmla="*/ 26 h 26"/>
                    <a:gd name="T20" fmla="*/ 20 w 28"/>
                    <a:gd name="T21" fmla="*/ 24 h 26"/>
                    <a:gd name="T22" fmla="*/ 20 w 28"/>
                    <a:gd name="T23" fmla="*/ 24 h 26"/>
                    <a:gd name="T24" fmla="*/ 26 w 28"/>
                    <a:gd name="T25" fmla="*/ 20 h 26"/>
                    <a:gd name="T26" fmla="*/ 28 w 28"/>
                    <a:gd name="T27" fmla="*/ 16 h 26"/>
                    <a:gd name="T28" fmla="*/ 28 w 28"/>
                    <a:gd name="T29" fmla="*/ 10 h 26"/>
                    <a:gd name="T30" fmla="*/ 26 w 28"/>
                    <a:gd name="T31" fmla="*/ 6 h 26"/>
                    <a:gd name="T32" fmla="*/ 26 w 28"/>
                    <a:gd name="T33" fmla="*/ 6 h 26"/>
                    <a:gd name="T34" fmla="*/ 22 w 28"/>
                    <a:gd name="T35" fmla="*/ 2 h 26"/>
                    <a:gd name="T36" fmla="*/ 18 w 28"/>
                    <a:gd name="T37" fmla="*/ 0 h 26"/>
                    <a:gd name="T38" fmla="*/ 12 w 28"/>
                    <a:gd name="T39" fmla="*/ 0 h 26"/>
                    <a:gd name="T40" fmla="*/ 8 w 28"/>
                    <a:gd name="T41" fmla="*/ 2 h 26"/>
                    <a:gd name="T42" fmla="*/ 8 w 28"/>
                    <a:gd name="T43" fmla="*/ 2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6"/>
                    <a:gd name="T68" fmla="*/ 28 w 28"/>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6">
                      <a:moveTo>
                        <a:pt x="8" y="2"/>
                      </a:moveTo>
                      <a:lnTo>
                        <a:pt x="8" y="2"/>
                      </a:lnTo>
                      <a:lnTo>
                        <a:pt x="4" y="4"/>
                      </a:lnTo>
                      <a:lnTo>
                        <a:pt x="2" y="10"/>
                      </a:lnTo>
                      <a:lnTo>
                        <a:pt x="0" y="14"/>
                      </a:lnTo>
                      <a:lnTo>
                        <a:pt x="2" y="20"/>
                      </a:lnTo>
                      <a:lnTo>
                        <a:pt x="6" y="24"/>
                      </a:lnTo>
                      <a:lnTo>
                        <a:pt x="10" y="26"/>
                      </a:lnTo>
                      <a:lnTo>
                        <a:pt x="16" y="26"/>
                      </a:lnTo>
                      <a:lnTo>
                        <a:pt x="20" y="24"/>
                      </a:lnTo>
                      <a:lnTo>
                        <a:pt x="26" y="20"/>
                      </a:lnTo>
                      <a:lnTo>
                        <a:pt x="28" y="16"/>
                      </a:lnTo>
                      <a:lnTo>
                        <a:pt x="28" y="10"/>
                      </a:lnTo>
                      <a:lnTo>
                        <a:pt x="26" y="6"/>
                      </a:lnTo>
                      <a:lnTo>
                        <a:pt x="22" y="2"/>
                      </a:lnTo>
                      <a:lnTo>
                        <a:pt x="18" y="0"/>
                      </a:lnTo>
                      <a:lnTo>
                        <a:pt x="12" y="0"/>
                      </a:lnTo>
                      <a:lnTo>
                        <a:pt x="8" y="2"/>
                      </a:lnTo>
                      <a:close/>
                    </a:path>
                  </a:pathLst>
                </a:custGeom>
                <a:solidFill>
                  <a:srgbClr val="FF9700"/>
                </a:solidFill>
                <a:ln w="9525">
                  <a:noFill/>
                  <a:round/>
                  <a:headEnd/>
                  <a:tailEnd/>
                </a:ln>
              </p:spPr>
              <p:txBody>
                <a:bodyPr/>
                <a:lstStyle/>
                <a:p>
                  <a:endParaRPr lang="zh-TW" altLang="en-US"/>
                </a:p>
              </p:txBody>
            </p:sp>
            <p:sp>
              <p:nvSpPr>
                <p:cNvPr id="24854" name="Freeform 481"/>
                <p:cNvSpPr>
                  <a:spLocks/>
                </p:cNvSpPr>
                <p:nvPr/>
              </p:nvSpPr>
              <p:spPr bwMode="auto">
                <a:xfrm>
                  <a:off x="4682" y="3634"/>
                  <a:ext cx="28" cy="28"/>
                </a:xfrm>
                <a:custGeom>
                  <a:avLst/>
                  <a:gdLst>
                    <a:gd name="T0" fmla="*/ 8 w 28"/>
                    <a:gd name="T1" fmla="*/ 2 h 28"/>
                    <a:gd name="T2" fmla="*/ 8 w 28"/>
                    <a:gd name="T3" fmla="*/ 2 h 28"/>
                    <a:gd name="T4" fmla="*/ 2 w 28"/>
                    <a:gd name="T5" fmla="*/ 6 h 28"/>
                    <a:gd name="T6" fmla="*/ 0 w 28"/>
                    <a:gd name="T7" fmla="*/ 10 h 28"/>
                    <a:gd name="T8" fmla="*/ 0 w 28"/>
                    <a:gd name="T9" fmla="*/ 16 h 28"/>
                    <a:gd name="T10" fmla="*/ 2 w 28"/>
                    <a:gd name="T11" fmla="*/ 22 h 28"/>
                    <a:gd name="T12" fmla="*/ 2 w 28"/>
                    <a:gd name="T13" fmla="*/ 22 h 28"/>
                    <a:gd name="T14" fmla="*/ 6 w 28"/>
                    <a:gd name="T15" fmla="*/ 26 h 28"/>
                    <a:gd name="T16" fmla="*/ 10 w 28"/>
                    <a:gd name="T17" fmla="*/ 28 h 28"/>
                    <a:gd name="T18" fmla="*/ 16 w 28"/>
                    <a:gd name="T19" fmla="*/ 28 h 28"/>
                    <a:gd name="T20" fmla="*/ 22 w 28"/>
                    <a:gd name="T21" fmla="*/ 26 h 28"/>
                    <a:gd name="T22" fmla="*/ 22 w 28"/>
                    <a:gd name="T23" fmla="*/ 26 h 28"/>
                    <a:gd name="T24" fmla="*/ 26 w 28"/>
                    <a:gd name="T25" fmla="*/ 22 h 28"/>
                    <a:gd name="T26" fmla="*/ 28 w 28"/>
                    <a:gd name="T27" fmla="*/ 18 h 28"/>
                    <a:gd name="T28" fmla="*/ 28 w 28"/>
                    <a:gd name="T29" fmla="*/ 12 h 28"/>
                    <a:gd name="T30" fmla="*/ 26 w 28"/>
                    <a:gd name="T31" fmla="*/ 6 h 28"/>
                    <a:gd name="T32" fmla="*/ 26 w 28"/>
                    <a:gd name="T33" fmla="*/ 6 h 28"/>
                    <a:gd name="T34" fmla="*/ 24 w 28"/>
                    <a:gd name="T35" fmla="*/ 2 h 28"/>
                    <a:gd name="T36" fmla="*/ 18 w 28"/>
                    <a:gd name="T37" fmla="*/ 0 h 28"/>
                    <a:gd name="T38" fmla="*/ 12 w 28"/>
                    <a:gd name="T39" fmla="*/ 0 h 28"/>
                    <a:gd name="T40" fmla="*/ 8 w 28"/>
                    <a:gd name="T41" fmla="*/ 2 h 28"/>
                    <a:gd name="T42" fmla="*/ 8 w 28"/>
                    <a:gd name="T43" fmla="*/ 2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8"/>
                    <a:gd name="T68" fmla="*/ 28 w 28"/>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8">
                      <a:moveTo>
                        <a:pt x="8" y="2"/>
                      </a:moveTo>
                      <a:lnTo>
                        <a:pt x="8" y="2"/>
                      </a:lnTo>
                      <a:lnTo>
                        <a:pt x="2" y="6"/>
                      </a:lnTo>
                      <a:lnTo>
                        <a:pt x="0" y="10"/>
                      </a:lnTo>
                      <a:lnTo>
                        <a:pt x="0" y="16"/>
                      </a:lnTo>
                      <a:lnTo>
                        <a:pt x="2" y="22"/>
                      </a:lnTo>
                      <a:lnTo>
                        <a:pt x="6" y="26"/>
                      </a:lnTo>
                      <a:lnTo>
                        <a:pt x="10" y="28"/>
                      </a:lnTo>
                      <a:lnTo>
                        <a:pt x="16" y="28"/>
                      </a:lnTo>
                      <a:lnTo>
                        <a:pt x="22" y="26"/>
                      </a:lnTo>
                      <a:lnTo>
                        <a:pt x="26" y="22"/>
                      </a:lnTo>
                      <a:lnTo>
                        <a:pt x="28" y="18"/>
                      </a:lnTo>
                      <a:lnTo>
                        <a:pt x="28" y="12"/>
                      </a:lnTo>
                      <a:lnTo>
                        <a:pt x="26" y="6"/>
                      </a:lnTo>
                      <a:lnTo>
                        <a:pt x="24" y="2"/>
                      </a:lnTo>
                      <a:lnTo>
                        <a:pt x="18" y="0"/>
                      </a:lnTo>
                      <a:lnTo>
                        <a:pt x="12" y="0"/>
                      </a:lnTo>
                      <a:lnTo>
                        <a:pt x="8" y="2"/>
                      </a:lnTo>
                      <a:close/>
                    </a:path>
                  </a:pathLst>
                </a:custGeom>
                <a:solidFill>
                  <a:srgbClr val="FFBF00"/>
                </a:solidFill>
                <a:ln w="9525">
                  <a:noFill/>
                  <a:round/>
                  <a:headEnd/>
                  <a:tailEnd/>
                </a:ln>
              </p:spPr>
              <p:txBody>
                <a:bodyPr/>
                <a:lstStyle/>
                <a:p>
                  <a:endParaRPr lang="zh-TW" altLang="en-US"/>
                </a:p>
              </p:txBody>
            </p:sp>
            <p:sp>
              <p:nvSpPr>
                <p:cNvPr id="24855" name="Freeform 482"/>
                <p:cNvSpPr>
                  <a:spLocks/>
                </p:cNvSpPr>
                <p:nvPr/>
              </p:nvSpPr>
              <p:spPr bwMode="auto">
                <a:xfrm>
                  <a:off x="4688" y="3674"/>
                  <a:ext cx="30" cy="30"/>
                </a:xfrm>
                <a:custGeom>
                  <a:avLst/>
                  <a:gdLst>
                    <a:gd name="T0" fmla="*/ 8 w 30"/>
                    <a:gd name="T1" fmla="*/ 2 h 30"/>
                    <a:gd name="T2" fmla="*/ 8 w 30"/>
                    <a:gd name="T3" fmla="*/ 2 h 30"/>
                    <a:gd name="T4" fmla="*/ 2 w 30"/>
                    <a:gd name="T5" fmla="*/ 8 h 30"/>
                    <a:gd name="T6" fmla="*/ 0 w 30"/>
                    <a:gd name="T7" fmla="*/ 12 h 30"/>
                    <a:gd name="T8" fmla="*/ 0 w 30"/>
                    <a:gd name="T9" fmla="*/ 18 h 30"/>
                    <a:gd name="T10" fmla="*/ 2 w 30"/>
                    <a:gd name="T11" fmla="*/ 24 h 30"/>
                    <a:gd name="T12" fmla="*/ 2 w 30"/>
                    <a:gd name="T13" fmla="*/ 24 h 30"/>
                    <a:gd name="T14" fmla="*/ 6 w 30"/>
                    <a:gd name="T15" fmla="*/ 28 h 30"/>
                    <a:gd name="T16" fmla="*/ 10 w 30"/>
                    <a:gd name="T17" fmla="*/ 30 h 30"/>
                    <a:gd name="T18" fmla="*/ 16 w 30"/>
                    <a:gd name="T19" fmla="*/ 30 h 30"/>
                    <a:gd name="T20" fmla="*/ 22 w 30"/>
                    <a:gd name="T21" fmla="*/ 28 h 30"/>
                    <a:gd name="T22" fmla="*/ 22 w 30"/>
                    <a:gd name="T23" fmla="*/ 28 h 30"/>
                    <a:gd name="T24" fmla="*/ 26 w 30"/>
                    <a:gd name="T25" fmla="*/ 24 h 30"/>
                    <a:gd name="T26" fmla="*/ 28 w 30"/>
                    <a:gd name="T27" fmla="*/ 18 h 30"/>
                    <a:gd name="T28" fmla="*/ 30 w 30"/>
                    <a:gd name="T29" fmla="*/ 12 h 30"/>
                    <a:gd name="T30" fmla="*/ 28 w 30"/>
                    <a:gd name="T31" fmla="*/ 8 h 30"/>
                    <a:gd name="T32" fmla="*/ 28 w 30"/>
                    <a:gd name="T33" fmla="*/ 8 h 30"/>
                    <a:gd name="T34" fmla="*/ 24 w 30"/>
                    <a:gd name="T35" fmla="*/ 4 h 30"/>
                    <a:gd name="T36" fmla="*/ 18 w 30"/>
                    <a:gd name="T37" fmla="*/ 2 h 30"/>
                    <a:gd name="T38" fmla="*/ 12 w 30"/>
                    <a:gd name="T39" fmla="*/ 0 h 30"/>
                    <a:gd name="T40" fmla="*/ 8 w 30"/>
                    <a:gd name="T41" fmla="*/ 2 h 30"/>
                    <a:gd name="T42" fmla="*/ 8 w 30"/>
                    <a:gd name="T43" fmla="*/ 2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
                    <a:gd name="T67" fmla="*/ 0 h 30"/>
                    <a:gd name="T68" fmla="*/ 30 w 30"/>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 h="30">
                      <a:moveTo>
                        <a:pt x="8" y="2"/>
                      </a:moveTo>
                      <a:lnTo>
                        <a:pt x="8" y="2"/>
                      </a:lnTo>
                      <a:lnTo>
                        <a:pt x="2" y="8"/>
                      </a:lnTo>
                      <a:lnTo>
                        <a:pt x="0" y="12"/>
                      </a:lnTo>
                      <a:lnTo>
                        <a:pt x="0" y="18"/>
                      </a:lnTo>
                      <a:lnTo>
                        <a:pt x="2" y="24"/>
                      </a:lnTo>
                      <a:lnTo>
                        <a:pt x="6" y="28"/>
                      </a:lnTo>
                      <a:lnTo>
                        <a:pt x="10" y="30"/>
                      </a:lnTo>
                      <a:lnTo>
                        <a:pt x="16" y="30"/>
                      </a:lnTo>
                      <a:lnTo>
                        <a:pt x="22" y="28"/>
                      </a:lnTo>
                      <a:lnTo>
                        <a:pt x="26" y="24"/>
                      </a:lnTo>
                      <a:lnTo>
                        <a:pt x="28" y="18"/>
                      </a:lnTo>
                      <a:lnTo>
                        <a:pt x="30" y="12"/>
                      </a:lnTo>
                      <a:lnTo>
                        <a:pt x="28" y="8"/>
                      </a:lnTo>
                      <a:lnTo>
                        <a:pt x="24" y="4"/>
                      </a:lnTo>
                      <a:lnTo>
                        <a:pt x="18" y="2"/>
                      </a:lnTo>
                      <a:lnTo>
                        <a:pt x="12" y="0"/>
                      </a:lnTo>
                      <a:lnTo>
                        <a:pt x="8" y="2"/>
                      </a:lnTo>
                      <a:close/>
                    </a:path>
                  </a:pathLst>
                </a:custGeom>
                <a:solidFill>
                  <a:srgbClr val="FFBF00"/>
                </a:solidFill>
                <a:ln w="9525">
                  <a:noFill/>
                  <a:round/>
                  <a:headEnd/>
                  <a:tailEnd/>
                </a:ln>
              </p:spPr>
              <p:txBody>
                <a:bodyPr/>
                <a:lstStyle/>
                <a:p>
                  <a:endParaRPr lang="zh-TW" altLang="en-US"/>
                </a:p>
              </p:txBody>
            </p:sp>
            <p:sp>
              <p:nvSpPr>
                <p:cNvPr id="24856" name="Freeform 483"/>
                <p:cNvSpPr>
                  <a:spLocks/>
                </p:cNvSpPr>
                <p:nvPr/>
              </p:nvSpPr>
              <p:spPr bwMode="auto">
                <a:xfrm>
                  <a:off x="4834" y="3630"/>
                  <a:ext cx="28" cy="26"/>
                </a:xfrm>
                <a:custGeom>
                  <a:avLst/>
                  <a:gdLst>
                    <a:gd name="T0" fmla="*/ 8 w 28"/>
                    <a:gd name="T1" fmla="*/ 2 h 26"/>
                    <a:gd name="T2" fmla="*/ 8 w 28"/>
                    <a:gd name="T3" fmla="*/ 2 h 26"/>
                    <a:gd name="T4" fmla="*/ 4 w 28"/>
                    <a:gd name="T5" fmla="*/ 4 h 26"/>
                    <a:gd name="T6" fmla="*/ 2 w 28"/>
                    <a:gd name="T7" fmla="*/ 10 h 26"/>
                    <a:gd name="T8" fmla="*/ 0 w 28"/>
                    <a:gd name="T9" fmla="*/ 16 h 26"/>
                    <a:gd name="T10" fmla="*/ 2 w 28"/>
                    <a:gd name="T11" fmla="*/ 20 h 26"/>
                    <a:gd name="T12" fmla="*/ 2 w 28"/>
                    <a:gd name="T13" fmla="*/ 20 h 26"/>
                    <a:gd name="T14" fmla="*/ 6 w 28"/>
                    <a:gd name="T15" fmla="*/ 24 h 26"/>
                    <a:gd name="T16" fmla="*/ 10 w 28"/>
                    <a:gd name="T17" fmla="*/ 26 h 26"/>
                    <a:gd name="T18" fmla="*/ 16 w 28"/>
                    <a:gd name="T19" fmla="*/ 26 h 26"/>
                    <a:gd name="T20" fmla="*/ 20 w 28"/>
                    <a:gd name="T21" fmla="*/ 24 h 26"/>
                    <a:gd name="T22" fmla="*/ 20 w 28"/>
                    <a:gd name="T23" fmla="*/ 24 h 26"/>
                    <a:gd name="T24" fmla="*/ 24 w 28"/>
                    <a:gd name="T25" fmla="*/ 20 h 26"/>
                    <a:gd name="T26" fmla="*/ 28 w 28"/>
                    <a:gd name="T27" fmla="*/ 16 h 26"/>
                    <a:gd name="T28" fmla="*/ 28 w 28"/>
                    <a:gd name="T29" fmla="*/ 10 h 26"/>
                    <a:gd name="T30" fmla="*/ 26 w 28"/>
                    <a:gd name="T31" fmla="*/ 6 h 26"/>
                    <a:gd name="T32" fmla="*/ 26 w 28"/>
                    <a:gd name="T33" fmla="*/ 6 h 26"/>
                    <a:gd name="T34" fmla="*/ 22 w 28"/>
                    <a:gd name="T35" fmla="*/ 2 h 26"/>
                    <a:gd name="T36" fmla="*/ 18 w 28"/>
                    <a:gd name="T37" fmla="*/ 0 h 26"/>
                    <a:gd name="T38" fmla="*/ 12 w 28"/>
                    <a:gd name="T39" fmla="*/ 0 h 26"/>
                    <a:gd name="T40" fmla="*/ 8 w 28"/>
                    <a:gd name="T41" fmla="*/ 2 h 26"/>
                    <a:gd name="T42" fmla="*/ 8 w 28"/>
                    <a:gd name="T43" fmla="*/ 2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6"/>
                    <a:gd name="T68" fmla="*/ 28 w 28"/>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6">
                      <a:moveTo>
                        <a:pt x="8" y="2"/>
                      </a:moveTo>
                      <a:lnTo>
                        <a:pt x="8" y="2"/>
                      </a:lnTo>
                      <a:lnTo>
                        <a:pt x="4" y="4"/>
                      </a:lnTo>
                      <a:lnTo>
                        <a:pt x="2" y="10"/>
                      </a:lnTo>
                      <a:lnTo>
                        <a:pt x="0" y="16"/>
                      </a:lnTo>
                      <a:lnTo>
                        <a:pt x="2" y="20"/>
                      </a:lnTo>
                      <a:lnTo>
                        <a:pt x="6" y="24"/>
                      </a:lnTo>
                      <a:lnTo>
                        <a:pt x="10" y="26"/>
                      </a:lnTo>
                      <a:lnTo>
                        <a:pt x="16" y="26"/>
                      </a:lnTo>
                      <a:lnTo>
                        <a:pt x="20" y="24"/>
                      </a:lnTo>
                      <a:lnTo>
                        <a:pt x="24" y="20"/>
                      </a:lnTo>
                      <a:lnTo>
                        <a:pt x="28" y="16"/>
                      </a:lnTo>
                      <a:lnTo>
                        <a:pt x="28" y="10"/>
                      </a:lnTo>
                      <a:lnTo>
                        <a:pt x="26" y="6"/>
                      </a:lnTo>
                      <a:lnTo>
                        <a:pt x="22" y="2"/>
                      </a:lnTo>
                      <a:lnTo>
                        <a:pt x="18" y="0"/>
                      </a:lnTo>
                      <a:lnTo>
                        <a:pt x="12" y="0"/>
                      </a:lnTo>
                      <a:lnTo>
                        <a:pt x="8" y="2"/>
                      </a:lnTo>
                      <a:close/>
                    </a:path>
                  </a:pathLst>
                </a:custGeom>
                <a:solidFill>
                  <a:srgbClr val="FF9700"/>
                </a:solidFill>
                <a:ln w="9525">
                  <a:noFill/>
                  <a:round/>
                  <a:headEnd/>
                  <a:tailEnd/>
                </a:ln>
              </p:spPr>
              <p:txBody>
                <a:bodyPr/>
                <a:lstStyle/>
                <a:p>
                  <a:endParaRPr lang="zh-TW" altLang="en-US"/>
                </a:p>
              </p:txBody>
            </p:sp>
            <p:sp>
              <p:nvSpPr>
                <p:cNvPr id="24857" name="Freeform 484"/>
                <p:cNvSpPr>
                  <a:spLocks/>
                </p:cNvSpPr>
                <p:nvPr/>
              </p:nvSpPr>
              <p:spPr bwMode="auto">
                <a:xfrm>
                  <a:off x="4660" y="3398"/>
                  <a:ext cx="86" cy="86"/>
                </a:xfrm>
                <a:custGeom>
                  <a:avLst/>
                  <a:gdLst>
                    <a:gd name="T0" fmla="*/ 72 w 86"/>
                    <a:gd name="T1" fmla="*/ 74 h 86"/>
                    <a:gd name="T2" fmla="*/ 72 w 86"/>
                    <a:gd name="T3" fmla="*/ 74 h 86"/>
                    <a:gd name="T4" fmla="*/ 78 w 86"/>
                    <a:gd name="T5" fmla="*/ 68 h 86"/>
                    <a:gd name="T6" fmla="*/ 82 w 86"/>
                    <a:gd name="T7" fmla="*/ 60 h 86"/>
                    <a:gd name="T8" fmla="*/ 84 w 86"/>
                    <a:gd name="T9" fmla="*/ 52 h 86"/>
                    <a:gd name="T10" fmla="*/ 86 w 86"/>
                    <a:gd name="T11" fmla="*/ 44 h 86"/>
                    <a:gd name="T12" fmla="*/ 84 w 86"/>
                    <a:gd name="T13" fmla="*/ 36 h 86"/>
                    <a:gd name="T14" fmla="*/ 82 w 86"/>
                    <a:gd name="T15" fmla="*/ 28 h 86"/>
                    <a:gd name="T16" fmla="*/ 78 w 86"/>
                    <a:gd name="T17" fmla="*/ 20 h 86"/>
                    <a:gd name="T18" fmla="*/ 72 w 86"/>
                    <a:gd name="T19" fmla="*/ 14 h 86"/>
                    <a:gd name="T20" fmla="*/ 72 w 86"/>
                    <a:gd name="T21" fmla="*/ 14 h 86"/>
                    <a:gd name="T22" fmla="*/ 66 w 86"/>
                    <a:gd name="T23" fmla="*/ 8 h 86"/>
                    <a:gd name="T24" fmla="*/ 58 w 86"/>
                    <a:gd name="T25" fmla="*/ 4 h 86"/>
                    <a:gd name="T26" fmla="*/ 52 w 86"/>
                    <a:gd name="T27" fmla="*/ 2 h 86"/>
                    <a:gd name="T28" fmla="*/ 42 w 86"/>
                    <a:gd name="T29" fmla="*/ 0 h 86"/>
                    <a:gd name="T30" fmla="*/ 34 w 86"/>
                    <a:gd name="T31" fmla="*/ 2 h 86"/>
                    <a:gd name="T32" fmla="*/ 28 w 86"/>
                    <a:gd name="T33" fmla="*/ 4 h 86"/>
                    <a:gd name="T34" fmla="*/ 20 w 86"/>
                    <a:gd name="T35" fmla="*/ 8 h 86"/>
                    <a:gd name="T36" fmla="*/ 14 w 86"/>
                    <a:gd name="T37" fmla="*/ 14 h 86"/>
                    <a:gd name="T38" fmla="*/ 14 w 86"/>
                    <a:gd name="T39" fmla="*/ 14 h 86"/>
                    <a:gd name="T40" fmla="*/ 8 w 86"/>
                    <a:gd name="T41" fmla="*/ 20 h 86"/>
                    <a:gd name="T42" fmla="*/ 4 w 86"/>
                    <a:gd name="T43" fmla="*/ 28 h 86"/>
                    <a:gd name="T44" fmla="*/ 2 w 86"/>
                    <a:gd name="T45" fmla="*/ 36 h 86"/>
                    <a:gd name="T46" fmla="*/ 0 w 86"/>
                    <a:gd name="T47" fmla="*/ 44 h 86"/>
                    <a:gd name="T48" fmla="*/ 2 w 86"/>
                    <a:gd name="T49" fmla="*/ 52 h 86"/>
                    <a:gd name="T50" fmla="*/ 4 w 86"/>
                    <a:gd name="T51" fmla="*/ 60 h 86"/>
                    <a:gd name="T52" fmla="*/ 8 w 86"/>
                    <a:gd name="T53" fmla="*/ 66 h 86"/>
                    <a:gd name="T54" fmla="*/ 14 w 86"/>
                    <a:gd name="T55" fmla="*/ 74 h 86"/>
                    <a:gd name="T56" fmla="*/ 14 w 86"/>
                    <a:gd name="T57" fmla="*/ 74 h 86"/>
                    <a:gd name="T58" fmla="*/ 20 w 86"/>
                    <a:gd name="T59" fmla="*/ 78 h 86"/>
                    <a:gd name="T60" fmla="*/ 28 w 86"/>
                    <a:gd name="T61" fmla="*/ 82 h 86"/>
                    <a:gd name="T62" fmla="*/ 34 w 86"/>
                    <a:gd name="T63" fmla="*/ 86 h 86"/>
                    <a:gd name="T64" fmla="*/ 42 w 86"/>
                    <a:gd name="T65" fmla="*/ 86 h 86"/>
                    <a:gd name="T66" fmla="*/ 52 w 86"/>
                    <a:gd name="T67" fmla="*/ 86 h 86"/>
                    <a:gd name="T68" fmla="*/ 58 w 86"/>
                    <a:gd name="T69" fmla="*/ 82 h 86"/>
                    <a:gd name="T70" fmla="*/ 66 w 86"/>
                    <a:gd name="T71" fmla="*/ 80 h 86"/>
                    <a:gd name="T72" fmla="*/ 72 w 86"/>
                    <a:gd name="T73" fmla="*/ 74 h 86"/>
                    <a:gd name="T74" fmla="*/ 72 w 86"/>
                    <a:gd name="T75" fmla="*/ 74 h 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6"/>
                    <a:gd name="T115" fmla="*/ 0 h 86"/>
                    <a:gd name="T116" fmla="*/ 86 w 86"/>
                    <a:gd name="T117" fmla="*/ 86 h 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6" h="86">
                      <a:moveTo>
                        <a:pt x="72" y="74"/>
                      </a:moveTo>
                      <a:lnTo>
                        <a:pt x="72" y="74"/>
                      </a:lnTo>
                      <a:lnTo>
                        <a:pt x="78" y="68"/>
                      </a:lnTo>
                      <a:lnTo>
                        <a:pt x="82" y="60"/>
                      </a:lnTo>
                      <a:lnTo>
                        <a:pt x="84" y="52"/>
                      </a:lnTo>
                      <a:lnTo>
                        <a:pt x="86" y="44"/>
                      </a:lnTo>
                      <a:lnTo>
                        <a:pt x="84" y="36"/>
                      </a:lnTo>
                      <a:lnTo>
                        <a:pt x="82" y="28"/>
                      </a:lnTo>
                      <a:lnTo>
                        <a:pt x="78" y="20"/>
                      </a:lnTo>
                      <a:lnTo>
                        <a:pt x="72" y="14"/>
                      </a:lnTo>
                      <a:lnTo>
                        <a:pt x="66" y="8"/>
                      </a:lnTo>
                      <a:lnTo>
                        <a:pt x="58" y="4"/>
                      </a:lnTo>
                      <a:lnTo>
                        <a:pt x="52" y="2"/>
                      </a:lnTo>
                      <a:lnTo>
                        <a:pt x="42" y="0"/>
                      </a:lnTo>
                      <a:lnTo>
                        <a:pt x="34" y="2"/>
                      </a:lnTo>
                      <a:lnTo>
                        <a:pt x="28" y="4"/>
                      </a:lnTo>
                      <a:lnTo>
                        <a:pt x="20" y="8"/>
                      </a:lnTo>
                      <a:lnTo>
                        <a:pt x="14" y="14"/>
                      </a:lnTo>
                      <a:lnTo>
                        <a:pt x="8" y="20"/>
                      </a:lnTo>
                      <a:lnTo>
                        <a:pt x="4" y="28"/>
                      </a:lnTo>
                      <a:lnTo>
                        <a:pt x="2" y="36"/>
                      </a:lnTo>
                      <a:lnTo>
                        <a:pt x="0" y="44"/>
                      </a:lnTo>
                      <a:lnTo>
                        <a:pt x="2" y="52"/>
                      </a:lnTo>
                      <a:lnTo>
                        <a:pt x="4" y="60"/>
                      </a:lnTo>
                      <a:lnTo>
                        <a:pt x="8" y="66"/>
                      </a:lnTo>
                      <a:lnTo>
                        <a:pt x="14" y="74"/>
                      </a:lnTo>
                      <a:lnTo>
                        <a:pt x="20" y="78"/>
                      </a:lnTo>
                      <a:lnTo>
                        <a:pt x="28" y="82"/>
                      </a:lnTo>
                      <a:lnTo>
                        <a:pt x="34" y="86"/>
                      </a:lnTo>
                      <a:lnTo>
                        <a:pt x="42" y="86"/>
                      </a:lnTo>
                      <a:lnTo>
                        <a:pt x="52" y="86"/>
                      </a:lnTo>
                      <a:lnTo>
                        <a:pt x="58" y="82"/>
                      </a:lnTo>
                      <a:lnTo>
                        <a:pt x="66" y="80"/>
                      </a:lnTo>
                      <a:lnTo>
                        <a:pt x="72" y="74"/>
                      </a:lnTo>
                      <a:close/>
                    </a:path>
                  </a:pathLst>
                </a:custGeom>
                <a:solidFill>
                  <a:srgbClr val="FFBF00"/>
                </a:solidFill>
                <a:ln w="9525">
                  <a:noFill/>
                  <a:round/>
                  <a:headEnd/>
                  <a:tailEnd/>
                </a:ln>
              </p:spPr>
              <p:txBody>
                <a:bodyPr/>
                <a:lstStyle/>
                <a:p>
                  <a:endParaRPr lang="zh-TW" altLang="en-US"/>
                </a:p>
              </p:txBody>
            </p:sp>
            <p:sp>
              <p:nvSpPr>
                <p:cNvPr id="24858" name="Freeform 485"/>
                <p:cNvSpPr>
                  <a:spLocks/>
                </p:cNvSpPr>
                <p:nvPr/>
              </p:nvSpPr>
              <p:spPr bwMode="auto">
                <a:xfrm>
                  <a:off x="4676" y="3480"/>
                  <a:ext cx="60" cy="66"/>
                </a:xfrm>
                <a:custGeom>
                  <a:avLst/>
                  <a:gdLst>
                    <a:gd name="T0" fmla="*/ 60 w 60"/>
                    <a:gd name="T1" fmla="*/ 40 h 66"/>
                    <a:gd name="T2" fmla="*/ 60 w 60"/>
                    <a:gd name="T3" fmla="*/ 40 h 66"/>
                    <a:gd name="T4" fmla="*/ 60 w 60"/>
                    <a:gd name="T5" fmla="*/ 34 h 66"/>
                    <a:gd name="T6" fmla="*/ 58 w 60"/>
                    <a:gd name="T7" fmla="*/ 28 h 66"/>
                    <a:gd name="T8" fmla="*/ 54 w 60"/>
                    <a:gd name="T9" fmla="*/ 16 h 66"/>
                    <a:gd name="T10" fmla="*/ 44 w 60"/>
                    <a:gd name="T11" fmla="*/ 6 h 66"/>
                    <a:gd name="T12" fmla="*/ 40 w 60"/>
                    <a:gd name="T13" fmla="*/ 4 h 66"/>
                    <a:gd name="T14" fmla="*/ 34 w 60"/>
                    <a:gd name="T15" fmla="*/ 2 h 66"/>
                    <a:gd name="T16" fmla="*/ 34 w 60"/>
                    <a:gd name="T17" fmla="*/ 2 h 66"/>
                    <a:gd name="T18" fmla="*/ 28 w 60"/>
                    <a:gd name="T19" fmla="*/ 0 h 66"/>
                    <a:gd name="T20" fmla="*/ 22 w 60"/>
                    <a:gd name="T21" fmla="*/ 0 h 66"/>
                    <a:gd name="T22" fmla="*/ 16 w 60"/>
                    <a:gd name="T23" fmla="*/ 2 h 66"/>
                    <a:gd name="T24" fmla="*/ 12 w 60"/>
                    <a:gd name="T25" fmla="*/ 6 h 66"/>
                    <a:gd name="T26" fmla="*/ 8 w 60"/>
                    <a:gd name="T27" fmla="*/ 10 h 66"/>
                    <a:gd name="T28" fmla="*/ 4 w 60"/>
                    <a:gd name="T29" fmla="*/ 14 h 66"/>
                    <a:gd name="T30" fmla="*/ 2 w 60"/>
                    <a:gd name="T31" fmla="*/ 20 h 66"/>
                    <a:gd name="T32" fmla="*/ 0 w 60"/>
                    <a:gd name="T33" fmla="*/ 26 h 66"/>
                    <a:gd name="T34" fmla="*/ 0 w 60"/>
                    <a:gd name="T35" fmla="*/ 26 h 66"/>
                    <a:gd name="T36" fmla="*/ 0 w 60"/>
                    <a:gd name="T37" fmla="*/ 32 h 66"/>
                    <a:gd name="T38" fmla="*/ 2 w 60"/>
                    <a:gd name="T39" fmla="*/ 38 h 66"/>
                    <a:gd name="T40" fmla="*/ 8 w 60"/>
                    <a:gd name="T41" fmla="*/ 50 h 66"/>
                    <a:gd name="T42" fmla="*/ 16 w 60"/>
                    <a:gd name="T43" fmla="*/ 60 h 66"/>
                    <a:gd name="T44" fmla="*/ 22 w 60"/>
                    <a:gd name="T45" fmla="*/ 62 h 66"/>
                    <a:gd name="T46" fmla="*/ 28 w 60"/>
                    <a:gd name="T47" fmla="*/ 64 h 66"/>
                    <a:gd name="T48" fmla="*/ 28 w 60"/>
                    <a:gd name="T49" fmla="*/ 64 h 66"/>
                    <a:gd name="T50" fmla="*/ 34 w 60"/>
                    <a:gd name="T51" fmla="*/ 66 h 66"/>
                    <a:gd name="T52" fmla="*/ 38 w 60"/>
                    <a:gd name="T53" fmla="*/ 64 h 66"/>
                    <a:gd name="T54" fmla="*/ 44 w 60"/>
                    <a:gd name="T55" fmla="*/ 62 h 66"/>
                    <a:gd name="T56" fmla="*/ 48 w 60"/>
                    <a:gd name="T57" fmla="*/ 60 h 66"/>
                    <a:gd name="T58" fmla="*/ 56 w 60"/>
                    <a:gd name="T59" fmla="*/ 52 h 66"/>
                    <a:gd name="T60" fmla="*/ 58 w 60"/>
                    <a:gd name="T61" fmla="*/ 46 h 66"/>
                    <a:gd name="T62" fmla="*/ 60 w 60"/>
                    <a:gd name="T63" fmla="*/ 40 h 66"/>
                    <a:gd name="T64" fmla="*/ 60 w 60"/>
                    <a:gd name="T65" fmla="*/ 40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66"/>
                    <a:gd name="T101" fmla="*/ 60 w 60"/>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66">
                      <a:moveTo>
                        <a:pt x="60" y="40"/>
                      </a:moveTo>
                      <a:lnTo>
                        <a:pt x="60" y="40"/>
                      </a:lnTo>
                      <a:lnTo>
                        <a:pt x="60" y="34"/>
                      </a:lnTo>
                      <a:lnTo>
                        <a:pt x="58" y="28"/>
                      </a:lnTo>
                      <a:lnTo>
                        <a:pt x="54" y="16"/>
                      </a:lnTo>
                      <a:lnTo>
                        <a:pt x="44" y="6"/>
                      </a:lnTo>
                      <a:lnTo>
                        <a:pt x="40" y="4"/>
                      </a:lnTo>
                      <a:lnTo>
                        <a:pt x="34" y="2"/>
                      </a:lnTo>
                      <a:lnTo>
                        <a:pt x="28" y="0"/>
                      </a:lnTo>
                      <a:lnTo>
                        <a:pt x="22" y="0"/>
                      </a:lnTo>
                      <a:lnTo>
                        <a:pt x="16" y="2"/>
                      </a:lnTo>
                      <a:lnTo>
                        <a:pt x="12" y="6"/>
                      </a:lnTo>
                      <a:lnTo>
                        <a:pt x="8" y="10"/>
                      </a:lnTo>
                      <a:lnTo>
                        <a:pt x="4" y="14"/>
                      </a:lnTo>
                      <a:lnTo>
                        <a:pt x="2" y="20"/>
                      </a:lnTo>
                      <a:lnTo>
                        <a:pt x="0" y="26"/>
                      </a:lnTo>
                      <a:lnTo>
                        <a:pt x="0" y="32"/>
                      </a:lnTo>
                      <a:lnTo>
                        <a:pt x="2" y="38"/>
                      </a:lnTo>
                      <a:lnTo>
                        <a:pt x="8" y="50"/>
                      </a:lnTo>
                      <a:lnTo>
                        <a:pt x="16" y="60"/>
                      </a:lnTo>
                      <a:lnTo>
                        <a:pt x="22" y="62"/>
                      </a:lnTo>
                      <a:lnTo>
                        <a:pt x="28" y="64"/>
                      </a:lnTo>
                      <a:lnTo>
                        <a:pt x="34" y="66"/>
                      </a:lnTo>
                      <a:lnTo>
                        <a:pt x="38" y="64"/>
                      </a:lnTo>
                      <a:lnTo>
                        <a:pt x="44" y="62"/>
                      </a:lnTo>
                      <a:lnTo>
                        <a:pt x="48" y="60"/>
                      </a:lnTo>
                      <a:lnTo>
                        <a:pt x="56" y="52"/>
                      </a:lnTo>
                      <a:lnTo>
                        <a:pt x="58" y="46"/>
                      </a:lnTo>
                      <a:lnTo>
                        <a:pt x="60" y="40"/>
                      </a:lnTo>
                      <a:close/>
                    </a:path>
                  </a:pathLst>
                </a:custGeom>
                <a:solidFill>
                  <a:srgbClr val="FFA300"/>
                </a:solidFill>
                <a:ln w="9525">
                  <a:noFill/>
                  <a:round/>
                  <a:headEnd/>
                  <a:tailEnd/>
                </a:ln>
              </p:spPr>
              <p:txBody>
                <a:bodyPr/>
                <a:lstStyle/>
                <a:p>
                  <a:endParaRPr lang="zh-TW" altLang="en-US"/>
                </a:p>
              </p:txBody>
            </p:sp>
            <p:sp>
              <p:nvSpPr>
                <p:cNvPr id="24859" name="Freeform 486"/>
                <p:cNvSpPr>
                  <a:spLocks/>
                </p:cNvSpPr>
                <p:nvPr/>
              </p:nvSpPr>
              <p:spPr bwMode="auto">
                <a:xfrm>
                  <a:off x="4664" y="3512"/>
                  <a:ext cx="54" cy="54"/>
                </a:xfrm>
                <a:custGeom>
                  <a:avLst/>
                  <a:gdLst>
                    <a:gd name="T0" fmla="*/ 44 w 54"/>
                    <a:gd name="T1" fmla="*/ 46 h 54"/>
                    <a:gd name="T2" fmla="*/ 44 w 54"/>
                    <a:gd name="T3" fmla="*/ 46 h 54"/>
                    <a:gd name="T4" fmla="*/ 50 w 54"/>
                    <a:gd name="T5" fmla="*/ 38 h 54"/>
                    <a:gd name="T6" fmla="*/ 54 w 54"/>
                    <a:gd name="T7" fmla="*/ 28 h 54"/>
                    <a:gd name="T8" fmla="*/ 52 w 54"/>
                    <a:gd name="T9" fmla="*/ 16 h 54"/>
                    <a:gd name="T10" fmla="*/ 46 w 54"/>
                    <a:gd name="T11" fmla="*/ 8 h 54"/>
                    <a:gd name="T12" fmla="*/ 46 w 54"/>
                    <a:gd name="T13" fmla="*/ 8 h 54"/>
                    <a:gd name="T14" fmla="*/ 36 w 54"/>
                    <a:gd name="T15" fmla="*/ 2 h 54"/>
                    <a:gd name="T16" fmla="*/ 26 w 54"/>
                    <a:gd name="T17" fmla="*/ 0 h 54"/>
                    <a:gd name="T18" fmla="*/ 16 w 54"/>
                    <a:gd name="T19" fmla="*/ 2 h 54"/>
                    <a:gd name="T20" fmla="*/ 8 w 54"/>
                    <a:gd name="T21" fmla="*/ 8 h 54"/>
                    <a:gd name="T22" fmla="*/ 8 w 54"/>
                    <a:gd name="T23" fmla="*/ 8 h 54"/>
                    <a:gd name="T24" fmla="*/ 2 w 54"/>
                    <a:gd name="T25" fmla="*/ 16 h 54"/>
                    <a:gd name="T26" fmla="*/ 0 w 54"/>
                    <a:gd name="T27" fmla="*/ 26 h 54"/>
                    <a:gd name="T28" fmla="*/ 2 w 54"/>
                    <a:gd name="T29" fmla="*/ 36 h 54"/>
                    <a:gd name="T30" fmla="*/ 8 w 54"/>
                    <a:gd name="T31" fmla="*/ 46 h 54"/>
                    <a:gd name="T32" fmla="*/ 8 w 54"/>
                    <a:gd name="T33" fmla="*/ 46 h 54"/>
                    <a:gd name="T34" fmla="*/ 16 w 54"/>
                    <a:gd name="T35" fmla="*/ 52 h 54"/>
                    <a:gd name="T36" fmla="*/ 26 w 54"/>
                    <a:gd name="T37" fmla="*/ 54 h 54"/>
                    <a:gd name="T38" fmla="*/ 36 w 54"/>
                    <a:gd name="T39" fmla="*/ 52 h 54"/>
                    <a:gd name="T40" fmla="*/ 44 w 54"/>
                    <a:gd name="T41" fmla="*/ 46 h 54"/>
                    <a:gd name="T42" fmla="*/ 44 w 54"/>
                    <a:gd name="T43" fmla="*/ 46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54"/>
                    <a:gd name="T68" fmla="*/ 54 w 54"/>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54">
                      <a:moveTo>
                        <a:pt x="44" y="46"/>
                      </a:moveTo>
                      <a:lnTo>
                        <a:pt x="44" y="46"/>
                      </a:lnTo>
                      <a:lnTo>
                        <a:pt x="50" y="38"/>
                      </a:lnTo>
                      <a:lnTo>
                        <a:pt x="54" y="28"/>
                      </a:lnTo>
                      <a:lnTo>
                        <a:pt x="52" y="16"/>
                      </a:lnTo>
                      <a:lnTo>
                        <a:pt x="46" y="8"/>
                      </a:lnTo>
                      <a:lnTo>
                        <a:pt x="36" y="2"/>
                      </a:lnTo>
                      <a:lnTo>
                        <a:pt x="26" y="0"/>
                      </a:lnTo>
                      <a:lnTo>
                        <a:pt x="16" y="2"/>
                      </a:lnTo>
                      <a:lnTo>
                        <a:pt x="8" y="8"/>
                      </a:lnTo>
                      <a:lnTo>
                        <a:pt x="2" y="16"/>
                      </a:lnTo>
                      <a:lnTo>
                        <a:pt x="0" y="26"/>
                      </a:lnTo>
                      <a:lnTo>
                        <a:pt x="2" y="36"/>
                      </a:lnTo>
                      <a:lnTo>
                        <a:pt x="8" y="46"/>
                      </a:lnTo>
                      <a:lnTo>
                        <a:pt x="16" y="52"/>
                      </a:lnTo>
                      <a:lnTo>
                        <a:pt x="26" y="54"/>
                      </a:lnTo>
                      <a:lnTo>
                        <a:pt x="36" y="52"/>
                      </a:lnTo>
                      <a:lnTo>
                        <a:pt x="44" y="46"/>
                      </a:lnTo>
                      <a:close/>
                    </a:path>
                  </a:pathLst>
                </a:custGeom>
                <a:solidFill>
                  <a:srgbClr val="FF9700"/>
                </a:solidFill>
                <a:ln w="9525">
                  <a:noFill/>
                  <a:round/>
                  <a:headEnd/>
                  <a:tailEnd/>
                </a:ln>
              </p:spPr>
              <p:txBody>
                <a:bodyPr/>
                <a:lstStyle/>
                <a:p>
                  <a:endParaRPr lang="zh-TW" altLang="en-US"/>
                </a:p>
              </p:txBody>
            </p:sp>
            <p:sp>
              <p:nvSpPr>
                <p:cNvPr id="24860" name="Freeform 487"/>
                <p:cNvSpPr>
                  <a:spLocks/>
                </p:cNvSpPr>
                <p:nvPr/>
              </p:nvSpPr>
              <p:spPr bwMode="auto">
                <a:xfrm>
                  <a:off x="5308" y="3794"/>
                  <a:ext cx="24" cy="24"/>
                </a:xfrm>
                <a:custGeom>
                  <a:avLst/>
                  <a:gdLst>
                    <a:gd name="T0" fmla="*/ 24 w 24"/>
                    <a:gd name="T1" fmla="*/ 12 h 24"/>
                    <a:gd name="T2" fmla="*/ 24 w 24"/>
                    <a:gd name="T3" fmla="*/ 12 h 24"/>
                    <a:gd name="T4" fmla="*/ 22 w 24"/>
                    <a:gd name="T5" fmla="*/ 16 h 24"/>
                    <a:gd name="T6" fmla="*/ 20 w 24"/>
                    <a:gd name="T7" fmla="*/ 20 h 24"/>
                    <a:gd name="T8" fmla="*/ 16 w 24"/>
                    <a:gd name="T9" fmla="*/ 24 h 24"/>
                    <a:gd name="T10" fmla="*/ 10 w 24"/>
                    <a:gd name="T11" fmla="*/ 24 h 24"/>
                    <a:gd name="T12" fmla="*/ 10 w 24"/>
                    <a:gd name="T13" fmla="*/ 24 h 24"/>
                    <a:gd name="T14" fmla="*/ 6 w 24"/>
                    <a:gd name="T15" fmla="*/ 24 h 24"/>
                    <a:gd name="T16" fmla="*/ 2 w 24"/>
                    <a:gd name="T17" fmla="*/ 20 h 24"/>
                    <a:gd name="T18" fmla="*/ 0 w 24"/>
                    <a:gd name="T19" fmla="*/ 16 h 24"/>
                    <a:gd name="T20" fmla="*/ 0 w 24"/>
                    <a:gd name="T21" fmla="*/ 12 h 24"/>
                    <a:gd name="T22" fmla="*/ 0 w 24"/>
                    <a:gd name="T23" fmla="*/ 12 h 24"/>
                    <a:gd name="T24" fmla="*/ 0 w 24"/>
                    <a:gd name="T25" fmla="*/ 6 h 24"/>
                    <a:gd name="T26" fmla="*/ 4 w 24"/>
                    <a:gd name="T27" fmla="*/ 2 h 24"/>
                    <a:gd name="T28" fmla="*/ 8 w 24"/>
                    <a:gd name="T29" fmla="*/ 0 h 24"/>
                    <a:gd name="T30" fmla="*/ 12 w 24"/>
                    <a:gd name="T31" fmla="*/ 0 h 24"/>
                    <a:gd name="T32" fmla="*/ 12 w 24"/>
                    <a:gd name="T33" fmla="*/ 0 h 24"/>
                    <a:gd name="T34" fmla="*/ 16 w 24"/>
                    <a:gd name="T35" fmla="*/ 0 h 24"/>
                    <a:gd name="T36" fmla="*/ 20 w 24"/>
                    <a:gd name="T37" fmla="*/ 2 h 24"/>
                    <a:gd name="T38" fmla="*/ 22 w 24"/>
                    <a:gd name="T39" fmla="*/ 6 h 24"/>
                    <a:gd name="T40" fmla="*/ 24 w 24"/>
                    <a:gd name="T41" fmla="*/ 12 h 24"/>
                    <a:gd name="T42" fmla="*/ 24 w 24"/>
                    <a:gd name="T43" fmla="*/ 12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
                    <a:gd name="T67" fmla="*/ 0 h 24"/>
                    <a:gd name="T68" fmla="*/ 24 w 24"/>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 h="24">
                      <a:moveTo>
                        <a:pt x="24" y="12"/>
                      </a:moveTo>
                      <a:lnTo>
                        <a:pt x="24" y="12"/>
                      </a:lnTo>
                      <a:lnTo>
                        <a:pt x="22" y="16"/>
                      </a:lnTo>
                      <a:lnTo>
                        <a:pt x="20" y="20"/>
                      </a:lnTo>
                      <a:lnTo>
                        <a:pt x="16" y="24"/>
                      </a:lnTo>
                      <a:lnTo>
                        <a:pt x="10" y="24"/>
                      </a:lnTo>
                      <a:lnTo>
                        <a:pt x="6" y="24"/>
                      </a:lnTo>
                      <a:lnTo>
                        <a:pt x="2" y="20"/>
                      </a:lnTo>
                      <a:lnTo>
                        <a:pt x="0" y="16"/>
                      </a:lnTo>
                      <a:lnTo>
                        <a:pt x="0" y="12"/>
                      </a:lnTo>
                      <a:lnTo>
                        <a:pt x="0" y="6"/>
                      </a:lnTo>
                      <a:lnTo>
                        <a:pt x="4" y="2"/>
                      </a:lnTo>
                      <a:lnTo>
                        <a:pt x="8" y="0"/>
                      </a:lnTo>
                      <a:lnTo>
                        <a:pt x="12" y="0"/>
                      </a:lnTo>
                      <a:lnTo>
                        <a:pt x="16" y="0"/>
                      </a:lnTo>
                      <a:lnTo>
                        <a:pt x="20" y="2"/>
                      </a:lnTo>
                      <a:lnTo>
                        <a:pt x="22" y="6"/>
                      </a:lnTo>
                      <a:lnTo>
                        <a:pt x="24" y="12"/>
                      </a:lnTo>
                      <a:close/>
                    </a:path>
                  </a:pathLst>
                </a:custGeom>
                <a:solidFill>
                  <a:srgbClr val="FFEB00"/>
                </a:solidFill>
                <a:ln w="9525">
                  <a:noFill/>
                  <a:round/>
                  <a:headEnd/>
                  <a:tailEnd/>
                </a:ln>
              </p:spPr>
              <p:txBody>
                <a:bodyPr/>
                <a:lstStyle/>
                <a:p>
                  <a:endParaRPr lang="zh-TW" altLang="en-US"/>
                </a:p>
              </p:txBody>
            </p:sp>
            <p:sp>
              <p:nvSpPr>
                <p:cNvPr id="24861" name="Freeform 488"/>
                <p:cNvSpPr>
                  <a:spLocks/>
                </p:cNvSpPr>
                <p:nvPr/>
              </p:nvSpPr>
              <p:spPr bwMode="auto">
                <a:xfrm>
                  <a:off x="5248" y="3854"/>
                  <a:ext cx="22" cy="24"/>
                </a:xfrm>
                <a:custGeom>
                  <a:avLst/>
                  <a:gdLst>
                    <a:gd name="T0" fmla="*/ 22 w 22"/>
                    <a:gd name="T1" fmla="*/ 12 h 24"/>
                    <a:gd name="T2" fmla="*/ 22 w 22"/>
                    <a:gd name="T3" fmla="*/ 12 h 24"/>
                    <a:gd name="T4" fmla="*/ 22 w 22"/>
                    <a:gd name="T5" fmla="*/ 16 h 24"/>
                    <a:gd name="T6" fmla="*/ 18 w 22"/>
                    <a:gd name="T7" fmla="*/ 20 h 24"/>
                    <a:gd name="T8" fmla="*/ 14 w 22"/>
                    <a:gd name="T9" fmla="*/ 22 h 24"/>
                    <a:gd name="T10" fmla="*/ 10 w 22"/>
                    <a:gd name="T11" fmla="*/ 24 h 24"/>
                    <a:gd name="T12" fmla="*/ 10 w 22"/>
                    <a:gd name="T13" fmla="*/ 24 h 24"/>
                    <a:gd name="T14" fmla="*/ 6 w 22"/>
                    <a:gd name="T15" fmla="*/ 22 h 24"/>
                    <a:gd name="T16" fmla="*/ 2 w 22"/>
                    <a:gd name="T17" fmla="*/ 20 h 24"/>
                    <a:gd name="T18" fmla="*/ 0 w 22"/>
                    <a:gd name="T19" fmla="*/ 16 h 24"/>
                    <a:gd name="T20" fmla="*/ 0 w 22"/>
                    <a:gd name="T21" fmla="*/ 12 h 24"/>
                    <a:gd name="T22" fmla="*/ 0 w 22"/>
                    <a:gd name="T23" fmla="*/ 12 h 24"/>
                    <a:gd name="T24" fmla="*/ 0 w 22"/>
                    <a:gd name="T25" fmla="*/ 6 h 24"/>
                    <a:gd name="T26" fmla="*/ 2 w 22"/>
                    <a:gd name="T27" fmla="*/ 2 h 24"/>
                    <a:gd name="T28" fmla="*/ 6 w 22"/>
                    <a:gd name="T29" fmla="*/ 0 h 24"/>
                    <a:gd name="T30" fmla="*/ 10 w 22"/>
                    <a:gd name="T31" fmla="*/ 0 h 24"/>
                    <a:gd name="T32" fmla="*/ 10 w 22"/>
                    <a:gd name="T33" fmla="*/ 0 h 24"/>
                    <a:gd name="T34" fmla="*/ 16 w 22"/>
                    <a:gd name="T35" fmla="*/ 0 h 24"/>
                    <a:gd name="T36" fmla="*/ 20 w 22"/>
                    <a:gd name="T37" fmla="*/ 2 h 24"/>
                    <a:gd name="T38" fmla="*/ 22 w 22"/>
                    <a:gd name="T39" fmla="*/ 6 h 24"/>
                    <a:gd name="T40" fmla="*/ 22 w 22"/>
                    <a:gd name="T41" fmla="*/ 12 h 24"/>
                    <a:gd name="T42" fmla="*/ 22 w 22"/>
                    <a:gd name="T43" fmla="*/ 12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24"/>
                    <a:gd name="T68" fmla="*/ 22 w 22"/>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24">
                      <a:moveTo>
                        <a:pt x="22" y="12"/>
                      </a:moveTo>
                      <a:lnTo>
                        <a:pt x="22" y="12"/>
                      </a:lnTo>
                      <a:lnTo>
                        <a:pt x="22" y="16"/>
                      </a:lnTo>
                      <a:lnTo>
                        <a:pt x="18" y="20"/>
                      </a:lnTo>
                      <a:lnTo>
                        <a:pt x="14" y="22"/>
                      </a:lnTo>
                      <a:lnTo>
                        <a:pt x="10" y="24"/>
                      </a:lnTo>
                      <a:lnTo>
                        <a:pt x="6" y="22"/>
                      </a:lnTo>
                      <a:lnTo>
                        <a:pt x="2" y="20"/>
                      </a:lnTo>
                      <a:lnTo>
                        <a:pt x="0" y="16"/>
                      </a:lnTo>
                      <a:lnTo>
                        <a:pt x="0" y="12"/>
                      </a:lnTo>
                      <a:lnTo>
                        <a:pt x="0" y="6"/>
                      </a:lnTo>
                      <a:lnTo>
                        <a:pt x="2" y="2"/>
                      </a:lnTo>
                      <a:lnTo>
                        <a:pt x="6" y="0"/>
                      </a:lnTo>
                      <a:lnTo>
                        <a:pt x="10" y="0"/>
                      </a:lnTo>
                      <a:lnTo>
                        <a:pt x="16" y="0"/>
                      </a:lnTo>
                      <a:lnTo>
                        <a:pt x="20" y="2"/>
                      </a:lnTo>
                      <a:lnTo>
                        <a:pt x="22" y="6"/>
                      </a:lnTo>
                      <a:lnTo>
                        <a:pt x="22" y="12"/>
                      </a:lnTo>
                      <a:close/>
                    </a:path>
                  </a:pathLst>
                </a:custGeom>
                <a:solidFill>
                  <a:srgbClr val="FFEB00"/>
                </a:solidFill>
                <a:ln w="9525">
                  <a:noFill/>
                  <a:round/>
                  <a:headEnd/>
                  <a:tailEnd/>
                </a:ln>
              </p:spPr>
              <p:txBody>
                <a:bodyPr/>
                <a:lstStyle/>
                <a:p>
                  <a:endParaRPr lang="zh-TW" altLang="en-US"/>
                </a:p>
              </p:txBody>
            </p:sp>
            <p:sp>
              <p:nvSpPr>
                <p:cNvPr id="24862" name="Freeform 489"/>
                <p:cNvSpPr>
                  <a:spLocks/>
                </p:cNvSpPr>
                <p:nvPr/>
              </p:nvSpPr>
              <p:spPr bwMode="auto">
                <a:xfrm>
                  <a:off x="5272" y="3832"/>
                  <a:ext cx="22" cy="24"/>
                </a:xfrm>
                <a:custGeom>
                  <a:avLst/>
                  <a:gdLst>
                    <a:gd name="T0" fmla="*/ 22 w 22"/>
                    <a:gd name="T1" fmla="*/ 12 h 24"/>
                    <a:gd name="T2" fmla="*/ 22 w 22"/>
                    <a:gd name="T3" fmla="*/ 12 h 24"/>
                    <a:gd name="T4" fmla="*/ 22 w 22"/>
                    <a:gd name="T5" fmla="*/ 16 h 24"/>
                    <a:gd name="T6" fmla="*/ 20 w 22"/>
                    <a:gd name="T7" fmla="*/ 20 h 24"/>
                    <a:gd name="T8" fmla="*/ 16 w 22"/>
                    <a:gd name="T9" fmla="*/ 22 h 24"/>
                    <a:gd name="T10" fmla="*/ 10 w 22"/>
                    <a:gd name="T11" fmla="*/ 24 h 24"/>
                    <a:gd name="T12" fmla="*/ 10 w 22"/>
                    <a:gd name="T13" fmla="*/ 24 h 24"/>
                    <a:gd name="T14" fmla="*/ 6 w 22"/>
                    <a:gd name="T15" fmla="*/ 22 h 24"/>
                    <a:gd name="T16" fmla="*/ 2 w 22"/>
                    <a:gd name="T17" fmla="*/ 20 h 24"/>
                    <a:gd name="T18" fmla="*/ 0 w 22"/>
                    <a:gd name="T19" fmla="*/ 16 h 24"/>
                    <a:gd name="T20" fmla="*/ 0 w 22"/>
                    <a:gd name="T21" fmla="*/ 12 h 24"/>
                    <a:gd name="T22" fmla="*/ 0 w 22"/>
                    <a:gd name="T23" fmla="*/ 12 h 24"/>
                    <a:gd name="T24" fmla="*/ 0 w 22"/>
                    <a:gd name="T25" fmla="*/ 6 h 24"/>
                    <a:gd name="T26" fmla="*/ 4 w 22"/>
                    <a:gd name="T27" fmla="*/ 2 h 24"/>
                    <a:gd name="T28" fmla="*/ 6 w 22"/>
                    <a:gd name="T29" fmla="*/ 0 h 24"/>
                    <a:gd name="T30" fmla="*/ 12 w 22"/>
                    <a:gd name="T31" fmla="*/ 0 h 24"/>
                    <a:gd name="T32" fmla="*/ 12 w 22"/>
                    <a:gd name="T33" fmla="*/ 0 h 24"/>
                    <a:gd name="T34" fmla="*/ 16 w 22"/>
                    <a:gd name="T35" fmla="*/ 0 h 24"/>
                    <a:gd name="T36" fmla="*/ 20 w 22"/>
                    <a:gd name="T37" fmla="*/ 2 h 24"/>
                    <a:gd name="T38" fmla="*/ 22 w 22"/>
                    <a:gd name="T39" fmla="*/ 6 h 24"/>
                    <a:gd name="T40" fmla="*/ 22 w 22"/>
                    <a:gd name="T41" fmla="*/ 12 h 24"/>
                    <a:gd name="T42" fmla="*/ 22 w 22"/>
                    <a:gd name="T43" fmla="*/ 12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24"/>
                    <a:gd name="T68" fmla="*/ 22 w 22"/>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24">
                      <a:moveTo>
                        <a:pt x="22" y="12"/>
                      </a:moveTo>
                      <a:lnTo>
                        <a:pt x="22" y="12"/>
                      </a:lnTo>
                      <a:lnTo>
                        <a:pt x="22" y="16"/>
                      </a:lnTo>
                      <a:lnTo>
                        <a:pt x="20" y="20"/>
                      </a:lnTo>
                      <a:lnTo>
                        <a:pt x="16" y="22"/>
                      </a:lnTo>
                      <a:lnTo>
                        <a:pt x="10" y="24"/>
                      </a:lnTo>
                      <a:lnTo>
                        <a:pt x="6" y="22"/>
                      </a:lnTo>
                      <a:lnTo>
                        <a:pt x="2" y="20"/>
                      </a:lnTo>
                      <a:lnTo>
                        <a:pt x="0" y="16"/>
                      </a:lnTo>
                      <a:lnTo>
                        <a:pt x="0" y="12"/>
                      </a:lnTo>
                      <a:lnTo>
                        <a:pt x="0" y="6"/>
                      </a:lnTo>
                      <a:lnTo>
                        <a:pt x="4" y="2"/>
                      </a:lnTo>
                      <a:lnTo>
                        <a:pt x="6" y="0"/>
                      </a:lnTo>
                      <a:lnTo>
                        <a:pt x="12" y="0"/>
                      </a:lnTo>
                      <a:lnTo>
                        <a:pt x="16" y="0"/>
                      </a:lnTo>
                      <a:lnTo>
                        <a:pt x="20" y="2"/>
                      </a:lnTo>
                      <a:lnTo>
                        <a:pt x="22" y="6"/>
                      </a:lnTo>
                      <a:lnTo>
                        <a:pt x="22" y="12"/>
                      </a:lnTo>
                      <a:close/>
                    </a:path>
                  </a:pathLst>
                </a:custGeom>
                <a:solidFill>
                  <a:srgbClr val="FFEB00"/>
                </a:solidFill>
                <a:ln w="9525">
                  <a:noFill/>
                  <a:round/>
                  <a:headEnd/>
                  <a:tailEnd/>
                </a:ln>
              </p:spPr>
              <p:txBody>
                <a:bodyPr/>
                <a:lstStyle/>
                <a:p>
                  <a:endParaRPr lang="zh-TW" altLang="en-US"/>
                </a:p>
              </p:txBody>
            </p:sp>
            <p:sp>
              <p:nvSpPr>
                <p:cNvPr id="24863" name="Freeform 490"/>
                <p:cNvSpPr>
                  <a:spLocks/>
                </p:cNvSpPr>
                <p:nvPr/>
              </p:nvSpPr>
              <p:spPr bwMode="auto">
                <a:xfrm>
                  <a:off x="5218" y="3924"/>
                  <a:ext cx="36" cy="36"/>
                </a:xfrm>
                <a:custGeom>
                  <a:avLst/>
                  <a:gdLst>
                    <a:gd name="T0" fmla="*/ 32 w 36"/>
                    <a:gd name="T1" fmla="*/ 30 h 36"/>
                    <a:gd name="T2" fmla="*/ 32 w 36"/>
                    <a:gd name="T3" fmla="*/ 30 h 36"/>
                    <a:gd name="T4" fmla="*/ 36 w 36"/>
                    <a:gd name="T5" fmla="*/ 24 h 36"/>
                    <a:gd name="T6" fmla="*/ 36 w 36"/>
                    <a:gd name="T7" fmla="*/ 18 h 36"/>
                    <a:gd name="T8" fmla="*/ 34 w 36"/>
                    <a:gd name="T9" fmla="*/ 10 h 36"/>
                    <a:gd name="T10" fmla="*/ 30 w 36"/>
                    <a:gd name="T11" fmla="*/ 4 h 36"/>
                    <a:gd name="T12" fmla="*/ 30 w 36"/>
                    <a:gd name="T13" fmla="*/ 4 h 36"/>
                    <a:gd name="T14" fmla="*/ 24 w 36"/>
                    <a:gd name="T15" fmla="*/ 2 h 36"/>
                    <a:gd name="T16" fmla="*/ 16 w 36"/>
                    <a:gd name="T17" fmla="*/ 0 h 36"/>
                    <a:gd name="T18" fmla="*/ 10 w 36"/>
                    <a:gd name="T19" fmla="*/ 2 h 36"/>
                    <a:gd name="T20" fmla="*/ 4 w 36"/>
                    <a:gd name="T21" fmla="*/ 8 h 36"/>
                    <a:gd name="T22" fmla="*/ 4 w 36"/>
                    <a:gd name="T23" fmla="*/ 8 h 36"/>
                    <a:gd name="T24" fmla="*/ 2 w 36"/>
                    <a:gd name="T25" fmla="*/ 14 h 36"/>
                    <a:gd name="T26" fmla="*/ 0 w 36"/>
                    <a:gd name="T27" fmla="*/ 20 h 36"/>
                    <a:gd name="T28" fmla="*/ 4 w 36"/>
                    <a:gd name="T29" fmla="*/ 26 h 36"/>
                    <a:gd name="T30" fmla="*/ 8 w 36"/>
                    <a:gd name="T31" fmla="*/ 32 h 36"/>
                    <a:gd name="T32" fmla="*/ 8 w 36"/>
                    <a:gd name="T33" fmla="*/ 32 h 36"/>
                    <a:gd name="T34" fmla="*/ 14 w 36"/>
                    <a:gd name="T35" fmla="*/ 36 h 36"/>
                    <a:gd name="T36" fmla="*/ 22 w 36"/>
                    <a:gd name="T37" fmla="*/ 36 h 36"/>
                    <a:gd name="T38" fmla="*/ 28 w 36"/>
                    <a:gd name="T39" fmla="*/ 34 h 36"/>
                    <a:gd name="T40" fmla="*/ 32 w 36"/>
                    <a:gd name="T41" fmla="*/ 30 h 36"/>
                    <a:gd name="T42" fmla="*/ 32 w 36"/>
                    <a:gd name="T43" fmla="*/ 30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2" y="30"/>
                      </a:moveTo>
                      <a:lnTo>
                        <a:pt x="32" y="30"/>
                      </a:lnTo>
                      <a:lnTo>
                        <a:pt x="36" y="24"/>
                      </a:lnTo>
                      <a:lnTo>
                        <a:pt x="36" y="18"/>
                      </a:lnTo>
                      <a:lnTo>
                        <a:pt x="34" y="10"/>
                      </a:lnTo>
                      <a:lnTo>
                        <a:pt x="30" y="4"/>
                      </a:lnTo>
                      <a:lnTo>
                        <a:pt x="24" y="2"/>
                      </a:lnTo>
                      <a:lnTo>
                        <a:pt x="16" y="0"/>
                      </a:lnTo>
                      <a:lnTo>
                        <a:pt x="10" y="2"/>
                      </a:lnTo>
                      <a:lnTo>
                        <a:pt x="4" y="8"/>
                      </a:lnTo>
                      <a:lnTo>
                        <a:pt x="2" y="14"/>
                      </a:lnTo>
                      <a:lnTo>
                        <a:pt x="0" y="20"/>
                      </a:lnTo>
                      <a:lnTo>
                        <a:pt x="4" y="26"/>
                      </a:lnTo>
                      <a:lnTo>
                        <a:pt x="8" y="32"/>
                      </a:lnTo>
                      <a:lnTo>
                        <a:pt x="14" y="36"/>
                      </a:lnTo>
                      <a:lnTo>
                        <a:pt x="22" y="36"/>
                      </a:lnTo>
                      <a:lnTo>
                        <a:pt x="28" y="34"/>
                      </a:lnTo>
                      <a:lnTo>
                        <a:pt x="32" y="30"/>
                      </a:lnTo>
                      <a:close/>
                    </a:path>
                  </a:pathLst>
                </a:custGeom>
                <a:solidFill>
                  <a:srgbClr val="FFEB00"/>
                </a:solidFill>
                <a:ln w="9525">
                  <a:noFill/>
                  <a:round/>
                  <a:headEnd/>
                  <a:tailEnd/>
                </a:ln>
              </p:spPr>
              <p:txBody>
                <a:bodyPr/>
                <a:lstStyle/>
                <a:p>
                  <a:endParaRPr lang="zh-TW" altLang="en-US"/>
                </a:p>
              </p:txBody>
            </p:sp>
            <p:sp>
              <p:nvSpPr>
                <p:cNvPr id="24864" name="Freeform 491"/>
                <p:cNvSpPr>
                  <a:spLocks/>
                </p:cNvSpPr>
                <p:nvPr/>
              </p:nvSpPr>
              <p:spPr bwMode="auto">
                <a:xfrm>
                  <a:off x="5122" y="3956"/>
                  <a:ext cx="36" cy="36"/>
                </a:xfrm>
                <a:custGeom>
                  <a:avLst/>
                  <a:gdLst>
                    <a:gd name="T0" fmla="*/ 32 w 36"/>
                    <a:gd name="T1" fmla="*/ 30 h 36"/>
                    <a:gd name="T2" fmla="*/ 32 w 36"/>
                    <a:gd name="T3" fmla="*/ 30 h 36"/>
                    <a:gd name="T4" fmla="*/ 36 w 36"/>
                    <a:gd name="T5" fmla="*/ 24 h 36"/>
                    <a:gd name="T6" fmla="*/ 36 w 36"/>
                    <a:gd name="T7" fmla="*/ 16 h 36"/>
                    <a:gd name="T8" fmla="*/ 34 w 36"/>
                    <a:gd name="T9" fmla="*/ 10 h 36"/>
                    <a:gd name="T10" fmla="*/ 28 w 36"/>
                    <a:gd name="T11" fmla="*/ 4 h 36"/>
                    <a:gd name="T12" fmla="*/ 28 w 36"/>
                    <a:gd name="T13" fmla="*/ 4 h 36"/>
                    <a:gd name="T14" fmla="*/ 22 w 36"/>
                    <a:gd name="T15" fmla="*/ 2 h 36"/>
                    <a:gd name="T16" fmla="*/ 16 w 36"/>
                    <a:gd name="T17" fmla="*/ 0 h 36"/>
                    <a:gd name="T18" fmla="*/ 8 w 36"/>
                    <a:gd name="T19" fmla="*/ 2 h 36"/>
                    <a:gd name="T20" fmla="*/ 4 w 36"/>
                    <a:gd name="T21" fmla="*/ 6 h 36"/>
                    <a:gd name="T22" fmla="*/ 4 w 36"/>
                    <a:gd name="T23" fmla="*/ 6 h 36"/>
                    <a:gd name="T24" fmla="*/ 0 w 36"/>
                    <a:gd name="T25" fmla="*/ 12 h 36"/>
                    <a:gd name="T26" fmla="*/ 0 w 36"/>
                    <a:gd name="T27" fmla="*/ 20 h 36"/>
                    <a:gd name="T28" fmla="*/ 2 w 36"/>
                    <a:gd name="T29" fmla="*/ 26 h 36"/>
                    <a:gd name="T30" fmla="*/ 6 w 36"/>
                    <a:gd name="T31" fmla="*/ 32 h 36"/>
                    <a:gd name="T32" fmla="*/ 6 w 36"/>
                    <a:gd name="T33" fmla="*/ 32 h 36"/>
                    <a:gd name="T34" fmla="*/ 14 w 36"/>
                    <a:gd name="T35" fmla="*/ 34 h 36"/>
                    <a:gd name="T36" fmla="*/ 20 w 36"/>
                    <a:gd name="T37" fmla="*/ 36 h 36"/>
                    <a:gd name="T38" fmla="*/ 26 w 36"/>
                    <a:gd name="T39" fmla="*/ 34 h 36"/>
                    <a:gd name="T40" fmla="*/ 32 w 36"/>
                    <a:gd name="T41" fmla="*/ 30 h 36"/>
                    <a:gd name="T42" fmla="*/ 32 w 36"/>
                    <a:gd name="T43" fmla="*/ 30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2" y="30"/>
                      </a:moveTo>
                      <a:lnTo>
                        <a:pt x="32" y="30"/>
                      </a:lnTo>
                      <a:lnTo>
                        <a:pt x="36" y="24"/>
                      </a:lnTo>
                      <a:lnTo>
                        <a:pt x="36" y="16"/>
                      </a:lnTo>
                      <a:lnTo>
                        <a:pt x="34" y="10"/>
                      </a:lnTo>
                      <a:lnTo>
                        <a:pt x="28" y="4"/>
                      </a:lnTo>
                      <a:lnTo>
                        <a:pt x="22" y="2"/>
                      </a:lnTo>
                      <a:lnTo>
                        <a:pt x="16" y="0"/>
                      </a:lnTo>
                      <a:lnTo>
                        <a:pt x="8" y="2"/>
                      </a:lnTo>
                      <a:lnTo>
                        <a:pt x="4" y="6"/>
                      </a:lnTo>
                      <a:lnTo>
                        <a:pt x="0" y="12"/>
                      </a:lnTo>
                      <a:lnTo>
                        <a:pt x="0" y="20"/>
                      </a:lnTo>
                      <a:lnTo>
                        <a:pt x="2" y="26"/>
                      </a:lnTo>
                      <a:lnTo>
                        <a:pt x="6" y="32"/>
                      </a:lnTo>
                      <a:lnTo>
                        <a:pt x="14" y="34"/>
                      </a:lnTo>
                      <a:lnTo>
                        <a:pt x="20" y="36"/>
                      </a:lnTo>
                      <a:lnTo>
                        <a:pt x="26" y="34"/>
                      </a:lnTo>
                      <a:lnTo>
                        <a:pt x="32" y="30"/>
                      </a:lnTo>
                      <a:close/>
                    </a:path>
                  </a:pathLst>
                </a:custGeom>
                <a:solidFill>
                  <a:srgbClr val="FFEB00"/>
                </a:solidFill>
                <a:ln w="9525">
                  <a:noFill/>
                  <a:round/>
                  <a:headEnd/>
                  <a:tailEnd/>
                </a:ln>
              </p:spPr>
              <p:txBody>
                <a:bodyPr/>
                <a:lstStyle/>
                <a:p>
                  <a:endParaRPr lang="zh-TW" altLang="en-US"/>
                </a:p>
              </p:txBody>
            </p:sp>
            <p:sp>
              <p:nvSpPr>
                <p:cNvPr id="24865" name="Freeform 492"/>
                <p:cNvSpPr>
                  <a:spLocks/>
                </p:cNvSpPr>
                <p:nvPr/>
              </p:nvSpPr>
              <p:spPr bwMode="auto">
                <a:xfrm>
                  <a:off x="5438" y="3844"/>
                  <a:ext cx="22" cy="24"/>
                </a:xfrm>
                <a:custGeom>
                  <a:avLst/>
                  <a:gdLst>
                    <a:gd name="T0" fmla="*/ 22 w 22"/>
                    <a:gd name="T1" fmla="*/ 10 h 24"/>
                    <a:gd name="T2" fmla="*/ 22 w 22"/>
                    <a:gd name="T3" fmla="*/ 10 h 24"/>
                    <a:gd name="T4" fmla="*/ 22 w 22"/>
                    <a:gd name="T5" fmla="*/ 14 h 24"/>
                    <a:gd name="T6" fmla="*/ 20 w 22"/>
                    <a:gd name="T7" fmla="*/ 18 h 24"/>
                    <a:gd name="T8" fmla="*/ 18 w 22"/>
                    <a:gd name="T9" fmla="*/ 22 h 24"/>
                    <a:gd name="T10" fmla="*/ 14 w 22"/>
                    <a:gd name="T11" fmla="*/ 24 h 24"/>
                    <a:gd name="T12" fmla="*/ 14 w 22"/>
                    <a:gd name="T13" fmla="*/ 24 h 24"/>
                    <a:gd name="T14" fmla="*/ 10 w 22"/>
                    <a:gd name="T15" fmla="*/ 24 h 24"/>
                    <a:gd name="T16" fmla="*/ 6 w 22"/>
                    <a:gd name="T17" fmla="*/ 22 h 24"/>
                    <a:gd name="T18" fmla="*/ 2 w 22"/>
                    <a:gd name="T19" fmla="*/ 20 h 24"/>
                    <a:gd name="T20" fmla="*/ 0 w 22"/>
                    <a:gd name="T21" fmla="*/ 14 h 24"/>
                    <a:gd name="T22" fmla="*/ 0 w 22"/>
                    <a:gd name="T23" fmla="*/ 14 h 24"/>
                    <a:gd name="T24" fmla="*/ 0 w 22"/>
                    <a:gd name="T25" fmla="*/ 10 h 24"/>
                    <a:gd name="T26" fmla="*/ 2 w 22"/>
                    <a:gd name="T27" fmla="*/ 6 h 24"/>
                    <a:gd name="T28" fmla="*/ 4 w 22"/>
                    <a:gd name="T29" fmla="*/ 2 h 24"/>
                    <a:gd name="T30" fmla="*/ 8 w 22"/>
                    <a:gd name="T31" fmla="*/ 0 h 24"/>
                    <a:gd name="T32" fmla="*/ 8 w 22"/>
                    <a:gd name="T33" fmla="*/ 0 h 24"/>
                    <a:gd name="T34" fmla="*/ 14 w 22"/>
                    <a:gd name="T35" fmla="*/ 0 h 24"/>
                    <a:gd name="T36" fmla="*/ 18 w 22"/>
                    <a:gd name="T37" fmla="*/ 2 h 24"/>
                    <a:gd name="T38" fmla="*/ 20 w 22"/>
                    <a:gd name="T39" fmla="*/ 4 h 24"/>
                    <a:gd name="T40" fmla="*/ 22 w 22"/>
                    <a:gd name="T41" fmla="*/ 10 h 24"/>
                    <a:gd name="T42" fmla="*/ 22 w 22"/>
                    <a:gd name="T43" fmla="*/ 10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24"/>
                    <a:gd name="T68" fmla="*/ 22 w 22"/>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24">
                      <a:moveTo>
                        <a:pt x="22" y="10"/>
                      </a:moveTo>
                      <a:lnTo>
                        <a:pt x="22" y="10"/>
                      </a:lnTo>
                      <a:lnTo>
                        <a:pt x="22" y="14"/>
                      </a:lnTo>
                      <a:lnTo>
                        <a:pt x="20" y="18"/>
                      </a:lnTo>
                      <a:lnTo>
                        <a:pt x="18" y="22"/>
                      </a:lnTo>
                      <a:lnTo>
                        <a:pt x="14" y="24"/>
                      </a:lnTo>
                      <a:lnTo>
                        <a:pt x="10" y="24"/>
                      </a:lnTo>
                      <a:lnTo>
                        <a:pt x="6" y="22"/>
                      </a:lnTo>
                      <a:lnTo>
                        <a:pt x="2" y="20"/>
                      </a:lnTo>
                      <a:lnTo>
                        <a:pt x="0" y="14"/>
                      </a:lnTo>
                      <a:lnTo>
                        <a:pt x="0" y="10"/>
                      </a:lnTo>
                      <a:lnTo>
                        <a:pt x="2" y="6"/>
                      </a:lnTo>
                      <a:lnTo>
                        <a:pt x="4" y="2"/>
                      </a:lnTo>
                      <a:lnTo>
                        <a:pt x="8" y="0"/>
                      </a:lnTo>
                      <a:lnTo>
                        <a:pt x="14" y="0"/>
                      </a:lnTo>
                      <a:lnTo>
                        <a:pt x="18" y="2"/>
                      </a:lnTo>
                      <a:lnTo>
                        <a:pt x="20" y="4"/>
                      </a:lnTo>
                      <a:lnTo>
                        <a:pt x="22" y="10"/>
                      </a:lnTo>
                      <a:close/>
                    </a:path>
                  </a:pathLst>
                </a:custGeom>
                <a:solidFill>
                  <a:srgbClr val="FFEB00"/>
                </a:solidFill>
                <a:ln w="9525">
                  <a:noFill/>
                  <a:round/>
                  <a:headEnd/>
                  <a:tailEnd/>
                </a:ln>
              </p:spPr>
              <p:txBody>
                <a:bodyPr/>
                <a:lstStyle/>
                <a:p>
                  <a:endParaRPr lang="zh-TW" altLang="en-US"/>
                </a:p>
              </p:txBody>
            </p:sp>
            <p:sp>
              <p:nvSpPr>
                <p:cNvPr id="24866" name="Freeform 493"/>
                <p:cNvSpPr>
                  <a:spLocks/>
                </p:cNvSpPr>
                <p:nvPr/>
              </p:nvSpPr>
              <p:spPr bwMode="auto">
                <a:xfrm>
                  <a:off x="5428" y="3902"/>
                  <a:ext cx="22" cy="26"/>
                </a:xfrm>
                <a:custGeom>
                  <a:avLst/>
                  <a:gdLst>
                    <a:gd name="T0" fmla="*/ 22 w 22"/>
                    <a:gd name="T1" fmla="*/ 10 h 26"/>
                    <a:gd name="T2" fmla="*/ 22 w 22"/>
                    <a:gd name="T3" fmla="*/ 10 h 26"/>
                    <a:gd name="T4" fmla="*/ 22 w 22"/>
                    <a:gd name="T5" fmla="*/ 16 h 26"/>
                    <a:gd name="T6" fmla="*/ 20 w 22"/>
                    <a:gd name="T7" fmla="*/ 20 h 26"/>
                    <a:gd name="T8" fmla="*/ 18 w 22"/>
                    <a:gd name="T9" fmla="*/ 24 h 26"/>
                    <a:gd name="T10" fmla="*/ 14 w 22"/>
                    <a:gd name="T11" fmla="*/ 26 h 26"/>
                    <a:gd name="T12" fmla="*/ 14 w 22"/>
                    <a:gd name="T13" fmla="*/ 26 h 26"/>
                    <a:gd name="T14" fmla="*/ 8 w 22"/>
                    <a:gd name="T15" fmla="*/ 26 h 26"/>
                    <a:gd name="T16" fmla="*/ 4 w 22"/>
                    <a:gd name="T17" fmla="*/ 24 h 26"/>
                    <a:gd name="T18" fmla="*/ 2 w 22"/>
                    <a:gd name="T19" fmla="*/ 20 h 26"/>
                    <a:gd name="T20" fmla="*/ 0 w 22"/>
                    <a:gd name="T21" fmla="*/ 16 h 26"/>
                    <a:gd name="T22" fmla="*/ 0 w 22"/>
                    <a:gd name="T23" fmla="*/ 16 h 26"/>
                    <a:gd name="T24" fmla="*/ 0 w 22"/>
                    <a:gd name="T25" fmla="*/ 10 h 26"/>
                    <a:gd name="T26" fmla="*/ 0 w 22"/>
                    <a:gd name="T27" fmla="*/ 6 h 26"/>
                    <a:gd name="T28" fmla="*/ 4 w 22"/>
                    <a:gd name="T29" fmla="*/ 2 h 26"/>
                    <a:gd name="T30" fmla="*/ 8 w 22"/>
                    <a:gd name="T31" fmla="*/ 0 h 26"/>
                    <a:gd name="T32" fmla="*/ 8 w 22"/>
                    <a:gd name="T33" fmla="*/ 0 h 26"/>
                    <a:gd name="T34" fmla="*/ 12 w 22"/>
                    <a:gd name="T35" fmla="*/ 0 h 26"/>
                    <a:gd name="T36" fmla="*/ 18 w 22"/>
                    <a:gd name="T37" fmla="*/ 2 h 26"/>
                    <a:gd name="T38" fmla="*/ 20 w 22"/>
                    <a:gd name="T39" fmla="*/ 6 h 26"/>
                    <a:gd name="T40" fmla="*/ 22 w 22"/>
                    <a:gd name="T41" fmla="*/ 10 h 26"/>
                    <a:gd name="T42" fmla="*/ 22 w 22"/>
                    <a:gd name="T43" fmla="*/ 10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26"/>
                    <a:gd name="T68" fmla="*/ 22 w 22"/>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26">
                      <a:moveTo>
                        <a:pt x="22" y="10"/>
                      </a:moveTo>
                      <a:lnTo>
                        <a:pt x="22" y="10"/>
                      </a:lnTo>
                      <a:lnTo>
                        <a:pt x="22" y="16"/>
                      </a:lnTo>
                      <a:lnTo>
                        <a:pt x="20" y="20"/>
                      </a:lnTo>
                      <a:lnTo>
                        <a:pt x="18" y="24"/>
                      </a:lnTo>
                      <a:lnTo>
                        <a:pt x="14" y="26"/>
                      </a:lnTo>
                      <a:lnTo>
                        <a:pt x="8" y="26"/>
                      </a:lnTo>
                      <a:lnTo>
                        <a:pt x="4" y="24"/>
                      </a:lnTo>
                      <a:lnTo>
                        <a:pt x="2" y="20"/>
                      </a:lnTo>
                      <a:lnTo>
                        <a:pt x="0" y="16"/>
                      </a:lnTo>
                      <a:lnTo>
                        <a:pt x="0" y="10"/>
                      </a:lnTo>
                      <a:lnTo>
                        <a:pt x="0" y="6"/>
                      </a:lnTo>
                      <a:lnTo>
                        <a:pt x="4" y="2"/>
                      </a:lnTo>
                      <a:lnTo>
                        <a:pt x="8" y="0"/>
                      </a:lnTo>
                      <a:lnTo>
                        <a:pt x="12" y="0"/>
                      </a:lnTo>
                      <a:lnTo>
                        <a:pt x="18" y="2"/>
                      </a:lnTo>
                      <a:lnTo>
                        <a:pt x="20" y="6"/>
                      </a:lnTo>
                      <a:lnTo>
                        <a:pt x="22" y="10"/>
                      </a:lnTo>
                      <a:close/>
                    </a:path>
                  </a:pathLst>
                </a:custGeom>
                <a:solidFill>
                  <a:srgbClr val="FFEB00"/>
                </a:solidFill>
                <a:ln w="9525">
                  <a:noFill/>
                  <a:round/>
                  <a:headEnd/>
                  <a:tailEnd/>
                </a:ln>
              </p:spPr>
              <p:txBody>
                <a:bodyPr/>
                <a:lstStyle/>
                <a:p>
                  <a:endParaRPr lang="zh-TW" altLang="en-US"/>
                </a:p>
              </p:txBody>
            </p:sp>
            <p:sp>
              <p:nvSpPr>
                <p:cNvPr id="24867" name="Freeform 494"/>
                <p:cNvSpPr>
                  <a:spLocks/>
                </p:cNvSpPr>
                <p:nvPr/>
              </p:nvSpPr>
              <p:spPr bwMode="auto">
                <a:xfrm>
                  <a:off x="5330" y="3932"/>
                  <a:ext cx="36" cy="36"/>
                </a:xfrm>
                <a:custGeom>
                  <a:avLst/>
                  <a:gdLst>
                    <a:gd name="T0" fmla="*/ 36 w 36"/>
                    <a:gd name="T1" fmla="*/ 24 h 36"/>
                    <a:gd name="T2" fmla="*/ 36 w 36"/>
                    <a:gd name="T3" fmla="*/ 24 h 36"/>
                    <a:gd name="T4" fmla="*/ 32 w 36"/>
                    <a:gd name="T5" fmla="*/ 30 h 36"/>
                    <a:gd name="T6" fmla="*/ 28 w 36"/>
                    <a:gd name="T7" fmla="*/ 34 h 36"/>
                    <a:gd name="T8" fmla="*/ 20 w 36"/>
                    <a:gd name="T9" fmla="*/ 36 h 36"/>
                    <a:gd name="T10" fmla="*/ 14 w 36"/>
                    <a:gd name="T11" fmla="*/ 36 h 36"/>
                    <a:gd name="T12" fmla="*/ 14 w 36"/>
                    <a:gd name="T13" fmla="*/ 36 h 36"/>
                    <a:gd name="T14" fmla="*/ 8 w 36"/>
                    <a:gd name="T15" fmla="*/ 32 h 36"/>
                    <a:gd name="T16" fmla="*/ 2 w 36"/>
                    <a:gd name="T17" fmla="*/ 26 h 36"/>
                    <a:gd name="T18" fmla="*/ 0 w 36"/>
                    <a:gd name="T19" fmla="*/ 20 h 36"/>
                    <a:gd name="T20" fmla="*/ 2 w 36"/>
                    <a:gd name="T21" fmla="*/ 14 h 36"/>
                    <a:gd name="T22" fmla="*/ 2 w 36"/>
                    <a:gd name="T23" fmla="*/ 14 h 36"/>
                    <a:gd name="T24" fmla="*/ 4 w 36"/>
                    <a:gd name="T25" fmla="*/ 6 h 36"/>
                    <a:gd name="T26" fmla="*/ 10 w 36"/>
                    <a:gd name="T27" fmla="*/ 2 h 36"/>
                    <a:gd name="T28" fmla="*/ 18 w 36"/>
                    <a:gd name="T29" fmla="*/ 0 h 36"/>
                    <a:gd name="T30" fmla="*/ 24 w 36"/>
                    <a:gd name="T31" fmla="*/ 2 h 36"/>
                    <a:gd name="T32" fmla="*/ 24 w 36"/>
                    <a:gd name="T33" fmla="*/ 2 h 36"/>
                    <a:gd name="T34" fmla="*/ 30 w 36"/>
                    <a:gd name="T35" fmla="*/ 4 h 36"/>
                    <a:gd name="T36" fmla="*/ 34 w 36"/>
                    <a:gd name="T37" fmla="*/ 10 h 36"/>
                    <a:gd name="T38" fmla="*/ 36 w 36"/>
                    <a:gd name="T39" fmla="*/ 16 h 36"/>
                    <a:gd name="T40" fmla="*/ 36 w 36"/>
                    <a:gd name="T41" fmla="*/ 24 h 36"/>
                    <a:gd name="T42" fmla="*/ 36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4"/>
                      </a:moveTo>
                      <a:lnTo>
                        <a:pt x="36" y="24"/>
                      </a:lnTo>
                      <a:lnTo>
                        <a:pt x="32" y="30"/>
                      </a:lnTo>
                      <a:lnTo>
                        <a:pt x="28" y="34"/>
                      </a:lnTo>
                      <a:lnTo>
                        <a:pt x="20" y="36"/>
                      </a:lnTo>
                      <a:lnTo>
                        <a:pt x="14" y="36"/>
                      </a:lnTo>
                      <a:lnTo>
                        <a:pt x="8" y="32"/>
                      </a:lnTo>
                      <a:lnTo>
                        <a:pt x="2" y="26"/>
                      </a:lnTo>
                      <a:lnTo>
                        <a:pt x="0" y="20"/>
                      </a:lnTo>
                      <a:lnTo>
                        <a:pt x="2" y="14"/>
                      </a:lnTo>
                      <a:lnTo>
                        <a:pt x="4" y="6"/>
                      </a:lnTo>
                      <a:lnTo>
                        <a:pt x="10" y="2"/>
                      </a:lnTo>
                      <a:lnTo>
                        <a:pt x="18" y="0"/>
                      </a:lnTo>
                      <a:lnTo>
                        <a:pt x="24" y="2"/>
                      </a:lnTo>
                      <a:lnTo>
                        <a:pt x="30" y="4"/>
                      </a:lnTo>
                      <a:lnTo>
                        <a:pt x="34" y="10"/>
                      </a:lnTo>
                      <a:lnTo>
                        <a:pt x="36" y="16"/>
                      </a:lnTo>
                      <a:lnTo>
                        <a:pt x="36" y="24"/>
                      </a:lnTo>
                      <a:close/>
                    </a:path>
                  </a:pathLst>
                </a:custGeom>
                <a:solidFill>
                  <a:srgbClr val="FFEB00"/>
                </a:solidFill>
                <a:ln w="9525">
                  <a:noFill/>
                  <a:round/>
                  <a:headEnd/>
                  <a:tailEnd/>
                </a:ln>
              </p:spPr>
              <p:txBody>
                <a:bodyPr/>
                <a:lstStyle/>
                <a:p>
                  <a:endParaRPr lang="zh-TW" altLang="en-US"/>
                </a:p>
              </p:txBody>
            </p:sp>
            <p:sp>
              <p:nvSpPr>
                <p:cNvPr id="24868" name="Freeform 495"/>
                <p:cNvSpPr>
                  <a:spLocks/>
                </p:cNvSpPr>
                <p:nvPr/>
              </p:nvSpPr>
              <p:spPr bwMode="auto">
                <a:xfrm>
                  <a:off x="5364" y="3962"/>
                  <a:ext cx="36" cy="36"/>
                </a:xfrm>
                <a:custGeom>
                  <a:avLst/>
                  <a:gdLst>
                    <a:gd name="T0" fmla="*/ 36 w 36"/>
                    <a:gd name="T1" fmla="*/ 22 h 36"/>
                    <a:gd name="T2" fmla="*/ 36 w 36"/>
                    <a:gd name="T3" fmla="*/ 22 h 36"/>
                    <a:gd name="T4" fmla="*/ 32 w 36"/>
                    <a:gd name="T5" fmla="*/ 28 h 36"/>
                    <a:gd name="T6" fmla="*/ 26 w 36"/>
                    <a:gd name="T7" fmla="*/ 34 h 36"/>
                    <a:gd name="T8" fmla="*/ 20 w 36"/>
                    <a:gd name="T9" fmla="*/ 36 h 36"/>
                    <a:gd name="T10" fmla="*/ 12 w 36"/>
                    <a:gd name="T11" fmla="*/ 34 h 36"/>
                    <a:gd name="T12" fmla="*/ 12 w 36"/>
                    <a:gd name="T13" fmla="*/ 34 h 36"/>
                    <a:gd name="T14" fmla="*/ 6 w 36"/>
                    <a:gd name="T15" fmla="*/ 32 h 36"/>
                    <a:gd name="T16" fmla="*/ 2 w 36"/>
                    <a:gd name="T17" fmla="*/ 26 h 36"/>
                    <a:gd name="T18" fmla="*/ 0 w 36"/>
                    <a:gd name="T19" fmla="*/ 20 h 36"/>
                    <a:gd name="T20" fmla="*/ 0 w 36"/>
                    <a:gd name="T21" fmla="*/ 12 h 36"/>
                    <a:gd name="T22" fmla="*/ 0 w 36"/>
                    <a:gd name="T23" fmla="*/ 12 h 36"/>
                    <a:gd name="T24" fmla="*/ 4 w 36"/>
                    <a:gd name="T25" fmla="*/ 6 h 36"/>
                    <a:gd name="T26" fmla="*/ 10 w 36"/>
                    <a:gd name="T27" fmla="*/ 2 h 36"/>
                    <a:gd name="T28" fmla="*/ 16 w 36"/>
                    <a:gd name="T29" fmla="*/ 0 h 36"/>
                    <a:gd name="T30" fmla="*/ 24 w 36"/>
                    <a:gd name="T31" fmla="*/ 0 h 36"/>
                    <a:gd name="T32" fmla="*/ 24 w 36"/>
                    <a:gd name="T33" fmla="*/ 0 h 36"/>
                    <a:gd name="T34" fmla="*/ 30 w 36"/>
                    <a:gd name="T35" fmla="*/ 4 h 36"/>
                    <a:gd name="T36" fmla="*/ 34 w 36"/>
                    <a:gd name="T37" fmla="*/ 10 h 36"/>
                    <a:gd name="T38" fmla="*/ 36 w 36"/>
                    <a:gd name="T39" fmla="*/ 16 h 36"/>
                    <a:gd name="T40" fmla="*/ 36 w 36"/>
                    <a:gd name="T41" fmla="*/ 22 h 36"/>
                    <a:gd name="T42" fmla="*/ 36 w 36"/>
                    <a:gd name="T43" fmla="*/ 22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2"/>
                      </a:moveTo>
                      <a:lnTo>
                        <a:pt x="36" y="22"/>
                      </a:lnTo>
                      <a:lnTo>
                        <a:pt x="32" y="28"/>
                      </a:lnTo>
                      <a:lnTo>
                        <a:pt x="26" y="34"/>
                      </a:lnTo>
                      <a:lnTo>
                        <a:pt x="20" y="36"/>
                      </a:lnTo>
                      <a:lnTo>
                        <a:pt x="12" y="34"/>
                      </a:lnTo>
                      <a:lnTo>
                        <a:pt x="6" y="32"/>
                      </a:lnTo>
                      <a:lnTo>
                        <a:pt x="2" y="26"/>
                      </a:lnTo>
                      <a:lnTo>
                        <a:pt x="0" y="20"/>
                      </a:lnTo>
                      <a:lnTo>
                        <a:pt x="0" y="12"/>
                      </a:lnTo>
                      <a:lnTo>
                        <a:pt x="4" y="6"/>
                      </a:lnTo>
                      <a:lnTo>
                        <a:pt x="10" y="2"/>
                      </a:lnTo>
                      <a:lnTo>
                        <a:pt x="16" y="0"/>
                      </a:lnTo>
                      <a:lnTo>
                        <a:pt x="24" y="0"/>
                      </a:lnTo>
                      <a:lnTo>
                        <a:pt x="30" y="4"/>
                      </a:lnTo>
                      <a:lnTo>
                        <a:pt x="34" y="10"/>
                      </a:lnTo>
                      <a:lnTo>
                        <a:pt x="36" y="16"/>
                      </a:lnTo>
                      <a:lnTo>
                        <a:pt x="36" y="22"/>
                      </a:lnTo>
                      <a:close/>
                    </a:path>
                  </a:pathLst>
                </a:custGeom>
                <a:solidFill>
                  <a:srgbClr val="FFEB00"/>
                </a:solidFill>
                <a:ln w="9525">
                  <a:noFill/>
                  <a:round/>
                  <a:headEnd/>
                  <a:tailEnd/>
                </a:ln>
              </p:spPr>
              <p:txBody>
                <a:bodyPr/>
                <a:lstStyle/>
                <a:p>
                  <a:endParaRPr lang="zh-TW" altLang="en-US"/>
                </a:p>
              </p:txBody>
            </p:sp>
            <p:sp>
              <p:nvSpPr>
                <p:cNvPr id="24869" name="Freeform 496"/>
                <p:cNvSpPr>
                  <a:spLocks/>
                </p:cNvSpPr>
                <p:nvPr/>
              </p:nvSpPr>
              <p:spPr bwMode="auto">
                <a:xfrm>
                  <a:off x="5378" y="3912"/>
                  <a:ext cx="36" cy="36"/>
                </a:xfrm>
                <a:custGeom>
                  <a:avLst/>
                  <a:gdLst>
                    <a:gd name="T0" fmla="*/ 36 w 36"/>
                    <a:gd name="T1" fmla="*/ 24 h 36"/>
                    <a:gd name="T2" fmla="*/ 36 w 36"/>
                    <a:gd name="T3" fmla="*/ 24 h 36"/>
                    <a:gd name="T4" fmla="*/ 32 w 36"/>
                    <a:gd name="T5" fmla="*/ 30 h 36"/>
                    <a:gd name="T6" fmla="*/ 28 w 36"/>
                    <a:gd name="T7" fmla="*/ 34 h 36"/>
                    <a:gd name="T8" fmla="*/ 20 w 36"/>
                    <a:gd name="T9" fmla="*/ 36 h 36"/>
                    <a:gd name="T10" fmla="*/ 14 w 36"/>
                    <a:gd name="T11" fmla="*/ 36 h 36"/>
                    <a:gd name="T12" fmla="*/ 14 w 36"/>
                    <a:gd name="T13" fmla="*/ 36 h 36"/>
                    <a:gd name="T14" fmla="*/ 8 w 36"/>
                    <a:gd name="T15" fmla="*/ 32 h 36"/>
                    <a:gd name="T16" fmla="*/ 2 w 36"/>
                    <a:gd name="T17" fmla="*/ 28 h 36"/>
                    <a:gd name="T18" fmla="*/ 0 w 36"/>
                    <a:gd name="T19" fmla="*/ 20 h 36"/>
                    <a:gd name="T20" fmla="*/ 2 w 36"/>
                    <a:gd name="T21" fmla="*/ 14 h 36"/>
                    <a:gd name="T22" fmla="*/ 2 w 36"/>
                    <a:gd name="T23" fmla="*/ 14 h 36"/>
                    <a:gd name="T24" fmla="*/ 4 w 36"/>
                    <a:gd name="T25" fmla="*/ 6 h 36"/>
                    <a:gd name="T26" fmla="*/ 10 w 36"/>
                    <a:gd name="T27" fmla="*/ 2 h 36"/>
                    <a:gd name="T28" fmla="*/ 18 w 36"/>
                    <a:gd name="T29" fmla="*/ 0 h 36"/>
                    <a:gd name="T30" fmla="*/ 24 w 36"/>
                    <a:gd name="T31" fmla="*/ 2 h 36"/>
                    <a:gd name="T32" fmla="*/ 24 w 36"/>
                    <a:gd name="T33" fmla="*/ 2 h 36"/>
                    <a:gd name="T34" fmla="*/ 30 w 36"/>
                    <a:gd name="T35" fmla="*/ 4 h 36"/>
                    <a:gd name="T36" fmla="*/ 34 w 36"/>
                    <a:gd name="T37" fmla="*/ 10 h 36"/>
                    <a:gd name="T38" fmla="*/ 36 w 36"/>
                    <a:gd name="T39" fmla="*/ 16 h 36"/>
                    <a:gd name="T40" fmla="*/ 36 w 36"/>
                    <a:gd name="T41" fmla="*/ 24 h 36"/>
                    <a:gd name="T42" fmla="*/ 36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4"/>
                      </a:moveTo>
                      <a:lnTo>
                        <a:pt x="36" y="24"/>
                      </a:lnTo>
                      <a:lnTo>
                        <a:pt x="32" y="30"/>
                      </a:lnTo>
                      <a:lnTo>
                        <a:pt x="28" y="34"/>
                      </a:lnTo>
                      <a:lnTo>
                        <a:pt x="20" y="36"/>
                      </a:lnTo>
                      <a:lnTo>
                        <a:pt x="14" y="36"/>
                      </a:lnTo>
                      <a:lnTo>
                        <a:pt x="8" y="32"/>
                      </a:lnTo>
                      <a:lnTo>
                        <a:pt x="2" y="28"/>
                      </a:lnTo>
                      <a:lnTo>
                        <a:pt x="0" y="20"/>
                      </a:lnTo>
                      <a:lnTo>
                        <a:pt x="2" y="14"/>
                      </a:lnTo>
                      <a:lnTo>
                        <a:pt x="4" y="6"/>
                      </a:lnTo>
                      <a:lnTo>
                        <a:pt x="10" y="2"/>
                      </a:lnTo>
                      <a:lnTo>
                        <a:pt x="18" y="0"/>
                      </a:lnTo>
                      <a:lnTo>
                        <a:pt x="24" y="2"/>
                      </a:lnTo>
                      <a:lnTo>
                        <a:pt x="30" y="4"/>
                      </a:lnTo>
                      <a:lnTo>
                        <a:pt x="34" y="10"/>
                      </a:lnTo>
                      <a:lnTo>
                        <a:pt x="36" y="16"/>
                      </a:lnTo>
                      <a:lnTo>
                        <a:pt x="36" y="24"/>
                      </a:lnTo>
                      <a:close/>
                    </a:path>
                  </a:pathLst>
                </a:custGeom>
                <a:solidFill>
                  <a:srgbClr val="FFEB00"/>
                </a:solidFill>
                <a:ln w="9525">
                  <a:noFill/>
                  <a:round/>
                  <a:headEnd/>
                  <a:tailEnd/>
                </a:ln>
              </p:spPr>
              <p:txBody>
                <a:bodyPr/>
                <a:lstStyle/>
                <a:p>
                  <a:endParaRPr lang="zh-TW" altLang="en-US"/>
                </a:p>
              </p:txBody>
            </p:sp>
            <p:sp>
              <p:nvSpPr>
                <p:cNvPr id="24870" name="Freeform 497"/>
                <p:cNvSpPr>
                  <a:spLocks/>
                </p:cNvSpPr>
                <p:nvPr/>
              </p:nvSpPr>
              <p:spPr bwMode="auto">
                <a:xfrm>
                  <a:off x="5248" y="3996"/>
                  <a:ext cx="36" cy="36"/>
                </a:xfrm>
                <a:custGeom>
                  <a:avLst/>
                  <a:gdLst>
                    <a:gd name="T0" fmla="*/ 34 w 36"/>
                    <a:gd name="T1" fmla="*/ 24 h 36"/>
                    <a:gd name="T2" fmla="*/ 34 w 36"/>
                    <a:gd name="T3" fmla="*/ 24 h 36"/>
                    <a:gd name="T4" fmla="*/ 32 w 36"/>
                    <a:gd name="T5" fmla="*/ 30 h 36"/>
                    <a:gd name="T6" fmla="*/ 26 w 36"/>
                    <a:gd name="T7" fmla="*/ 34 h 36"/>
                    <a:gd name="T8" fmla="*/ 20 w 36"/>
                    <a:gd name="T9" fmla="*/ 36 h 36"/>
                    <a:gd name="T10" fmla="*/ 12 w 36"/>
                    <a:gd name="T11" fmla="*/ 36 h 36"/>
                    <a:gd name="T12" fmla="*/ 12 w 36"/>
                    <a:gd name="T13" fmla="*/ 36 h 36"/>
                    <a:gd name="T14" fmla="*/ 6 w 36"/>
                    <a:gd name="T15" fmla="*/ 32 h 36"/>
                    <a:gd name="T16" fmla="*/ 2 w 36"/>
                    <a:gd name="T17" fmla="*/ 26 h 36"/>
                    <a:gd name="T18" fmla="*/ 0 w 36"/>
                    <a:gd name="T19" fmla="*/ 20 h 36"/>
                    <a:gd name="T20" fmla="*/ 0 w 36"/>
                    <a:gd name="T21" fmla="*/ 12 h 36"/>
                    <a:gd name="T22" fmla="*/ 0 w 36"/>
                    <a:gd name="T23" fmla="*/ 12 h 36"/>
                    <a:gd name="T24" fmla="*/ 4 w 36"/>
                    <a:gd name="T25" fmla="*/ 6 h 36"/>
                    <a:gd name="T26" fmla="*/ 10 w 36"/>
                    <a:gd name="T27" fmla="*/ 2 h 36"/>
                    <a:gd name="T28" fmla="*/ 16 w 36"/>
                    <a:gd name="T29" fmla="*/ 0 h 36"/>
                    <a:gd name="T30" fmla="*/ 24 w 36"/>
                    <a:gd name="T31" fmla="*/ 2 h 36"/>
                    <a:gd name="T32" fmla="*/ 24 w 36"/>
                    <a:gd name="T33" fmla="*/ 2 h 36"/>
                    <a:gd name="T34" fmla="*/ 30 w 36"/>
                    <a:gd name="T35" fmla="*/ 4 h 36"/>
                    <a:gd name="T36" fmla="*/ 34 w 36"/>
                    <a:gd name="T37" fmla="*/ 10 h 36"/>
                    <a:gd name="T38" fmla="*/ 36 w 36"/>
                    <a:gd name="T39" fmla="*/ 16 h 36"/>
                    <a:gd name="T40" fmla="*/ 34 w 36"/>
                    <a:gd name="T41" fmla="*/ 24 h 36"/>
                    <a:gd name="T42" fmla="*/ 34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4" y="24"/>
                      </a:moveTo>
                      <a:lnTo>
                        <a:pt x="34" y="24"/>
                      </a:lnTo>
                      <a:lnTo>
                        <a:pt x="32" y="30"/>
                      </a:lnTo>
                      <a:lnTo>
                        <a:pt x="26" y="34"/>
                      </a:lnTo>
                      <a:lnTo>
                        <a:pt x="20" y="36"/>
                      </a:lnTo>
                      <a:lnTo>
                        <a:pt x="12" y="36"/>
                      </a:lnTo>
                      <a:lnTo>
                        <a:pt x="6" y="32"/>
                      </a:lnTo>
                      <a:lnTo>
                        <a:pt x="2" y="26"/>
                      </a:lnTo>
                      <a:lnTo>
                        <a:pt x="0" y="20"/>
                      </a:lnTo>
                      <a:lnTo>
                        <a:pt x="0" y="12"/>
                      </a:lnTo>
                      <a:lnTo>
                        <a:pt x="4" y="6"/>
                      </a:lnTo>
                      <a:lnTo>
                        <a:pt x="10" y="2"/>
                      </a:lnTo>
                      <a:lnTo>
                        <a:pt x="16" y="0"/>
                      </a:lnTo>
                      <a:lnTo>
                        <a:pt x="24" y="2"/>
                      </a:lnTo>
                      <a:lnTo>
                        <a:pt x="30" y="4"/>
                      </a:lnTo>
                      <a:lnTo>
                        <a:pt x="34" y="10"/>
                      </a:lnTo>
                      <a:lnTo>
                        <a:pt x="36" y="16"/>
                      </a:lnTo>
                      <a:lnTo>
                        <a:pt x="34" y="24"/>
                      </a:lnTo>
                      <a:close/>
                    </a:path>
                  </a:pathLst>
                </a:custGeom>
                <a:solidFill>
                  <a:srgbClr val="FFEB00"/>
                </a:solidFill>
                <a:ln w="9525">
                  <a:noFill/>
                  <a:round/>
                  <a:headEnd/>
                  <a:tailEnd/>
                </a:ln>
              </p:spPr>
              <p:txBody>
                <a:bodyPr/>
                <a:lstStyle/>
                <a:p>
                  <a:endParaRPr lang="zh-TW" altLang="en-US"/>
                </a:p>
              </p:txBody>
            </p:sp>
            <p:sp>
              <p:nvSpPr>
                <p:cNvPr id="24871" name="Freeform 498"/>
                <p:cNvSpPr>
                  <a:spLocks/>
                </p:cNvSpPr>
                <p:nvPr/>
              </p:nvSpPr>
              <p:spPr bwMode="auto">
                <a:xfrm>
                  <a:off x="5346" y="4042"/>
                  <a:ext cx="24" cy="24"/>
                </a:xfrm>
                <a:custGeom>
                  <a:avLst/>
                  <a:gdLst>
                    <a:gd name="T0" fmla="*/ 24 w 24"/>
                    <a:gd name="T1" fmla="*/ 16 h 24"/>
                    <a:gd name="T2" fmla="*/ 24 w 24"/>
                    <a:gd name="T3" fmla="*/ 16 h 24"/>
                    <a:gd name="T4" fmla="*/ 20 w 24"/>
                    <a:gd name="T5" fmla="*/ 20 h 24"/>
                    <a:gd name="T6" fmla="*/ 18 w 24"/>
                    <a:gd name="T7" fmla="*/ 24 h 24"/>
                    <a:gd name="T8" fmla="*/ 12 w 24"/>
                    <a:gd name="T9" fmla="*/ 24 h 24"/>
                    <a:gd name="T10" fmla="*/ 8 w 24"/>
                    <a:gd name="T11" fmla="*/ 24 h 24"/>
                    <a:gd name="T12" fmla="*/ 8 w 24"/>
                    <a:gd name="T13" fmla="*/ 24 h 24"/>
                    <a:gd name="T14" fmla="*/ 4 w 24"/>
                    <a:gd name="T15" fmla="*/ 22 h 24"/>
                    <a:gd name="T16" fmla="*/ 0 w 24"/>
                    <a:gd name="T17" fmla="*/ 18 h 24"/>
                    <a:gd name="T18" fmla="*/ 0 w 24"/>
                    <a:gd name="T19" fmla="*/ 14 h 24"/>
                    <a:gd name="T20" fmla="*/ 0 w 24"/>
                    <a:gd name="T21" fmla="*/ 8 h 24"/>
                    <a:gd name="T22" fmla="*/ 0 w 24"/>
                    <a:gd name="T23" fmla="*/ 8 h 24"/>
                    <a:gd name="T24" fmla="*/ 2 w 24"/>
                    <a:gd name="T25" fmla="*/ 4 h 24"/>
                    <a:gd name="T26" fmla="*/ 6 w 24"/>
                    <a:gd name="T27" fmla="*/ 2 h 24"/>
                    <a:gd name="T28" fmla="*/ 10 w 24"/>
                    <a:gd name="T29" fmla="*/ 0 h 24"/>
                    <a:gd name="T30" fmla="*/ 16 w 24"/>
                    <a:gd name="T31" fmla="*/ 0 h 24"/>
                    <a:gd name="T32" fmla="*/ 16 w 24"/>
                    <a:gd name="T33" fmla="*/ 0 h 24"/>
                    <a:gd name="T34" fmla="*/ 20 w 24"/>
                    <a:gd name="T35" fmla="*/ 2 h 24"/>
                    <a:gd name="T36" fmla="*/ 22 w 24"/>
                    <a:gd name="T37" fmla="*/ 6 h 24"/>
                    <a:gd name="T38" fmla="*/ 24 w 24"/>
                    <a:gd name="T39" fmla="*/ 10 h 24"/>
                    <a:gd name="T40" fmla="*/ 24 w 24"/>
                    <a:gd name="T41" fmla="*/ 16 h 24"/>
                    <a:gd name="T42" fmla="*/ 24 w 24"/>
                    <a:gd name="T43" fmla="*/ 16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
                    <a:gd name="T67" fmla="*/ 0 h 24"/>
                    <a:gd name="T68" fmla="*/ 24 w 24"/>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 h="24">
                      <a:moveTo>
                        <a:pt x="24" y="16"/>
                      </a:moveTo>
                      <a:lnTo>
                        <a:pt x="24" y="16"/>
                      </a:lnTo>
                      <a:lnTo>
                        <a:pt x="20" y="20"/>
                      </a:lnTo>
                      <a:lnTo>
                        <a:pt x="18" y="24"/>
                      </a:lnTo>
                      <a:lnTo>
                        <a:pt x="12" y="24"/>
                      </a:lnTo>
                      <a:lnTo>
                        <a:pt x="8" y="24"/>
                      </a:lnTo>
                      <a:lnTo>
                        <a:pt x="4" y="22"/>
                      </a:lnTo>
                      <a:lnTo>
                        <a:pt x="0" y="18"/>
                      </a:lnTo>
                      <a:lnTo>
                        <a:pt x="0" y="14"/>
                      </a:lnTo>
                      <a:lnTo>
                        <a:pt x="0" y="8"/>
                      </a:lnTo>
                      <a:lnTo>
                        <a:pt x="2" y="4"/>
                      </a:lnTo>
                      <a:lnTo>
                        <a:pt x="6" y="2"/>
                      </a:lnTo>
                      <a:lnTo>
                        <a:pt x="10" y="0"/>
                      </a:lnTo>
                      <a:lnTo>
                        <a:pt x="16" y="0"/>
                      </a:lnTo>
                      <a:lnTo>
                        <a:pt x="20" y="2"/>
                      </a:lnTo>
                      <a:lnTo>
                        <a:pt x="22" y="6"/>
                      </a:lnTo>
                      <a:lnTo>
                        <a:pt x="24" y="10"/>
                      </a:lnTo>
                      <a:lnTo>
                        <a:pt x="24" y="16"/>
                      </a:lnTo>
                      <a:close/>
                    </a:path>
                  </a:pathLst>
                </a:custGeom>
                <a:solidFill>
                  <a:srgbClr val="FFEB00"/>
                </a:solidFill>
                <a:ln w="9525">
                  <a:noFill/>
                  <a:round/>
                  <a:headEnd/>
                  <a:tailEnd/>
                </a:ln>
              </p:spPr>
              <p:txBody>
                <a:bodyPr/>
                <a:lstStyle/>
                <a:p>
                  <a:endParaRPr lang="zh-TW" altLang="en-US"/>
                </a:p>
              </p:txBody>
            </p:sp>
            <p:sp>
              <p:nvSpPr>
                <p:cNvPr id="24872" name="Freeform 499"/>
                <p:cNvSpPr>
                  <a:spLocks/>
                </p:cNvSpPr>
                <p:nvPr/>
              </p:nvSpPr>
              <p:spPr bwMode="auto">
                <a:xfrm>
                  <a:off x="5274" y="4006"/>
                  <a:ext cx="46" cy="46"/>
                </a:xfrm>
                <a:custGeom>
                  <a:avLst/>
                  <a:gdLst>
                    <a:gd name="T0" fmla="*/ 46 w 46"/>
                    <a:gd name="T1" fmla="*/ 30 h 46"/>
                    <a:gd name="T2" fmla="*/ 46 w 46"/>
                    <a:gd name="T3" fmla="*/ 30 h 46"/>
                    <a:gd name="T4" fmla="*/ 40 w 46"/>
                    <a:gd name="T5" fmla="*/ 38 h 46"/>
                    <a:gd name="T6" fmla="*/ 34 w 46"/>
                    <a:gd name="T7" fmla="*/ 42 h 46"/>
                    <a:gd name="T8" fmla="*/ 26 w 46"/>
                    <a:gd name="T9" fmla="*/ 46 h 46"/>
                    <a:gd name="T10" fmla="*/ 16 w 46"/>
                    <a:gd name="T11" fmla="*/ 44 h 46"/>
                    <a:gd name="T12" fmla="*/ 16 w 46"/>
                    <a:gd name="T13" fmla="*/ 44 h 46"/>
                    <a:gd name="T14" fmla="*/ 8 w 46"/>
                    <a:gd name="T15" fmla="*/ 40 h 46"/>
                    <a:gd name="T16" fmla="*/ 4 w 46"/>
                    <a:gd name="T17" fmla="*/ 34 h 46"/>
                    <a:gd name="T18" fmla="*/ 0 w 46"/>
                    <a:gd name="T19" fmla="*/ 24 h 46"/>
                    <a:gd name="T20" fmla="*/ 2 w 46"/>
                    <a:gd name="T21" fmla="*/ 16 h 46"/>
                    <a:gd name="T22" fmla="*/ 2 w 46"/>
                    <a:gd name="T23" fmla="*/ 16 h 46"/>
                    <a:gd name="T24" fmla="*/ 6 w 46"/>
                    <a:gd name="T25" fmla="*/ 8 h 46"/>
                    <a:gd name="T26" fmla="*/ 12 w 46"/>
                    <a:gd name="T27" fmla="*/ 2 h 46"/>
                    <a:gd name="T28" fmla="*/ 22 w 46"/>
                    <a:gd name="T29" fmla="*/ 0 h 46"/>
                    <a:gd name="T30" fmla="*/ 30 w 46"/>
                    <a:gd name="T31" fmla="*/ 0 h 46"/>
                    <a:gd name="T32" fmla="*/ 30 w 46"/>
                    <a:gd name="T33" fmla="*/ 0 h 46"/>
                    <a:gd name="T34" fmla="*/ 38 w 46"/>
                    <a:gd name="T35" fmla="*/ 4 h 46"/>
                    <a:gd name="T36" fmla="*/ 44 w 46"/>
                    <a:gd name="T37" fmla="*/ 12 h 46"/>
                    <a:gd name="T38" fmla="*/ 46 w 46"/>
                    <a:gd name="T39" fmla="*/ 20 h 46"/>
                    <a:gd name="T40" fmla="*/ 46 w 46"/>
                    <a:gd name="T41" fmla="*/ 30 h 46"/>
                    <a:gd name="T42" fmla="*/ 46 w 46"/>
                    <a:gd name="T43" fmla="*/ 30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46"/>
                    <a:gd name="T68" fmla="*/ 46 w 46"/>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46">
                      <a:moveTo>
                        <a:pt x="46" y="30"/>
                      </a:moveTo>
                      <a:lnTo>
                        <a:pt x="46" y="30"/>
                      </a:lnTo>
                      <a:lnTo>
                        <a:pt x="40" y="38"/>
                      </a:lnTo>
                      <a:lnTo>
                        <a:pt x="34" y="42"/>
                      </a:lnTo>
                      <a:lnTo>
                        <a:pt x="26" y="46"/>
                      </a:lnTo>
                      <a:lnTo>
                        <a:pt x="16" y="44"/>
                      </a:lnTo>
                      <a:lnTo>
                        <a:pt x="8" y="40"/>
                      </a:lnTo>
                      <a:lnTo>
                        <a:pt x="4" y="34"/>
                      </a:lnTo>
                      <a:lnTo>
                        <a:pt x="0" y="24"/>
                      </a:lnTo>
                      <a:lnTo>
                        <a:pt x="2" y="16"/>
                      </a:lnTo>
                      <a:lnTo>
                        <a:pt x="6" y="8"/>
                      </a:lnTo>
                      <a:lnTo>
                        <a:pt x="12" y="2"/>
                      </a:lnTo>
                      <a:lnTo>
                        <a:pt x="22" y="0"/>
                      </a:lnTo>
                      <a:lnTo>
                        <a:pt x="30" y="0"/>
                      </a:lnTo>
                      <a:lnTo>
                        <a:pt x="38" y="4"/>
                      </a:lnTo>
                      <a:lnTo>
                        <a:pt x="44" y="12"/>
                      </a:lnTo>
                      <a:lnTo>
                        <a:pt x="46" y="20"/>
                      </a:lnTo>
                      <a:lnTo>
                        <a:pt x="46" y="30"/>
                      </a:lnTo>
                      <a:close/>
                    </a:path>
                  </a:pathLst>
                </a:custGeom>
                <a:solidFill>
                  <a:srgbClr val="FFEB00"/>
                </a:solidFill>
                <a:ln w="9525">
                  <a:noFill/>
                  <a:round/>
                  <a:headEnd/>
                  <a:tailEnd/>
                </a:ln>
              </p:spPr>
              <p:txBody>
                <a:bodyPr/>
                <a:lstStyle/>
                <a:p>
                  <a:endParaRPr lang="zh-TW" altLang="en-US"/>
                </a:p>
              </p:txBody>
            </p:sp>
            <p:sp>
              <p:nvSpPr>
                <p:cNvPr id="24873" name="Freeform 500"/>
                <p:cNvSpPr>
                  <a:spLocks/>
                </p:cNvSpPr>
                <p:nvPr/>
              </p:nvSpPr>
              <p:spPr bwMode="auto">
                <a:xfrm>
                  <a:off x="5304" y="4014"/>
                  <a:ext cx="34" cy="36"/>
                </a:xfrm>
                <a:custGeom>
                  <a:avLst/>
                  <a:gdLst>
                    <a:gd name="T0" fmla="*/ 34 w 34"/>
                    <a:gd name="T1" fmla="*/ 24 h 36"/>
                    <a:gd name="T2" fmla="*/ 34 w 34"/>
                    <a:gd name="T3" fmla="*/ 24 h 36"/>
                    <a:gd name="T4" fmla="*/ 30 w 34"/>
                    <a:gd name="T5" fmla="*/ 30 h 36"/>
                    <a:gd name="T6" fmla="*/ 26 w 34"/>
                    <a:gd name="T7" fmla="*/ 34 h 36"/>
                    <a:gd name="T8" fmla="*/ 18 w 34"/>
                    <a:gd name="T9" fmla="*/ 36 h 36"/>
                    <a:gd name="T10" fmla="*/ 12 w 34"/>
                    <a:gd name="T11" fmla="*/ 36 h 36"/>
                    <a:gd name="T12" fmla="*/ 12 w 34"/>
                    <a:gd name="T13" fmla="*/ 36 h 36"/>
                    <a:gd name="T14" fmla="*/ 6 w 34"/>
                    <a:gd name="T15" fmla="*/ 32 h 36"/>
                    <a:gd name="T16" fmla="*/ 2 w 34"/>
                    <a:gd name="T17" fmla="*/ 26 h 36"/>
                    <a:gd name="T18" fmla="*/ 0 w 34"/>
                    <a:gd name="T19" fmla="*/ 20 h 36"/>
                    <a:gd name="T20" fmla="*/ 0 w 34"/>
                    <a:gd name="T21" fmla="*/ 12 h 36"/>
                    <a:gd name="T22" fmla="*/ 0 w 34"/>
                    <a:gd name="T23" fmla="*/ 12 h 36"/>
                    <a:gd name="T24" fmla="*/ 4 w 34"/>
                    <a:gd name="T25" fmla="*/ 6 h 36"/>
                    <a:gd name="T26" fmla="*/ 8 w 34"/>
                    <a:gd name="T27" fmla="*/ 2 h 36"/>
                    <a:gd name="T28" fmla="*/ 16 w 34"/>
                    <a:gd name="T29" fmla="*/ 0 h 36"/>
                    <a:gd name="T30" fmla="*/ 22 w 34"/>
                    <a:gd name="T31" fmla="*/ 2 h 36"/>
                    <a:gd name="T32" fmla="*/ 22 w 34"/>
                    <a:gd name="T33" fmla="*/ 2 h 36"/>
                    <a:gd name="T34" fmla="*/ 28 w 34"/>
                    <a:gd name="T35" fmla="*/ 4 h 36"/>
                    <a:gd name="T36" fmla="*/ 32 w 34"/>
                    <a:gd name="T37" fmla="*/ 10 h 36"/>
                    <a:gd name="T38" fmla="*/ 34 w 34"/>
                    <a:gd name="T39" fmla="*/ 16 h 36"/>
                    <a:gd name="T40" fmla="*/ 34 w 34"/>
                    <a:gd name="T41" fmla="*/ 24 h 36"/>
                    <a:gd name="T42" fmla="*/ 34 w 34"/>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6"/>
                    <a:gd name="T68" fmla="*/ 34 w 34"/>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6">
                      <a:moveTo>
                        <a:pt x="34" y="24"/>
                      </a:moveTo>
                      <a:lnTo>
                        <a:pt x="34" y="24"/>
                      </a:lnTo>
                      <a:lnTo>
                        <a:pt x="30" y="30"/>
                      </a:lnTo>
                      <a:lnTo>
                        <a:pt x="26" y="34"/>
                      </a:lnTo>
                      <a:lnTo>
                        <a:pt x="18" y="36"/>
                      </a:lnTo>
                      <a:lnTo>
                        <a:pt x="12" y="36"/>
                      </a:lnTo>
                      <a:lnTo>
                        <a:pt x="6" y="32"/>
                      </a:lnTo>
                      <a:lnTo>
                        <a:pt x="2" y="26"/>
                      </a:lnTo>
                      <a:lnTo>
                        <a:pt x="0" y="20"/>
                      </a:lnTo>
                      <a:lnTo>
                        <a:pt x="0" y="12"/>
                      </a:lnTo>
                      <a:lnTo>
                        <a:pt x="4" y="6"/>
                      </a:lnTo>
                      <a:lnTo>
                        <a:pt x="8" y="2"/>
                      </a:lnTo>
                      <a:lnTo>
                        <a:pt x="16" y="0"/>
                      </a:lnTo>
                      <a:lnTo>
                        <a:pt x="22" y="2"/>
                      </a:lnTo>
                      <a:lnTo>
                        <a:pt x="28" y="4"/>
                      </a:lnTo>
                      <a:lnTo>
                        <a:pt x="32" y="10"/>
                      </a:lnTo>
                      <a:lnTo>
                        <a:pt x="34" y="16"/>
                      </a:lnTo>
                      <a:lnTo>
                        <a:pt x="34" y="24"/>
                      </a:lnTo>
                      <a:close/>
                    </a:path>
                  </a:pathLst>
                </a:custGeom>
                <a:solidFill>
                  <a:srgbClr val="FFEB00"/>
                </a:solidFill>
                <a:ln w="9525">
                  <a:noFill/>
                  <a:round/>
                  <a:headEnd/>
                  <a:tailEnd/>
                </a:ln>
              </p:spPr>
              <p:txBody>
                <a:bodyPr/>
                <a:lstStyle/>
                <a:p>
                  <a:endParaRPr lang="zh-TW" altLang="en-US"/>
                </a:p>
              </p:txBody>
            </p:sp>
            <p:sp>
              <p:nvSpPr>
                <p:cNvPr id="24874" name="Freeform 501"/>
                <p:cNvSpPr>
                  <a:spLocks/>
                </p:cNvSpPr>
                <p:nvPr/>
              </p:nvSpPr>
              <p:spPr bwMode="auto">
                <a:xfrm>
                  <a:off x="5252" y="3904"/>
                  <a:ext cx="34" cy="36"/>
                </a:xfrm>
                <a:custGeom>
                  <a:avLst/>
                  <a:gdLst>
                    <a:gd name="T0" fmla="*/ 30 w 34"/>
                    <a:gd name="T1" fmla="*/ 30 h 36"/>
                    <a:gd name="T2" fmla="*/ 30 w 34"/>
                    <a:gd name="T3" fmla="*/ 30 h 36"/>
                    <a:gd name="T4" fmla="*/ 34 w 34"/>
                    <a:gd name="T5" fmla="*/ 22 h 36"/>
                    <a:gd name="T6" fmla="*/ 34 w 34"/>
                    <a:gd name="T7" fmla="*/ 16 h 36"/>
                    <a:gd name="T8" fmla="*/ 32 w 34"/>
                    <a:gd name="T9" fmla="*/ 10 h 36"/>
                    <a:gd name="T10" fmla="*/ 28 w 34"/>
                    <a:gd name="T11" fmla="*/ 4 h 36"/>
                    <a:gd name="T12" fmla="*/ 28 w 34"/>
                    <a:gd name="T13" fmla="*/ 4 h 36"/>
                    <a:gd name="T14" fmla="*/ 20 w 34"/>
                    <a:gd name="T15" fmla="*/ 0 h 36"/>
                    <a:gd name="T16" fmla="*/ 14 w 34"/>
                    <a:gd name="T17" fmla="*/ 0 h 36"/>
                    <a:gd name="T18" fmla="*/ 8 w 34"/>
                    <a:gd name="T19" fmla="*/ 2 h 36"/>
                    <a:gd name="T20" fmla="*/ 2 w 34"/>
                    <a:gd name="T21" fmla="*/ 6 h 36"/>
                    <a:gd name="T22" fmla="*/ 2 w 34"/>
                    <a:gd name="T23" fmla="*/ 6 h 36"/>
                    <a:gd name="T24" fmla="*/ 0 w 34"/>
                    <a:gd name="T25" fmla="*/ 12 h 36"/>
                    <a:gd name="T26" fmla="*/ 0 w 34"/>
                    <a:gd name="T27" fmla="*/ 20 h 36"/>
                    <a:gd name="T28" fmla="*/ 2 w 34"/>
                    <a:gd name="T29" fmla="*/ 26 h 36"/>
                    <a:gd name="T30" fmla="*/ 6 w 34"/>
                    <a:gd name="T31" fmla="*/ 32 h 36"/>
                    <a:gd name="T32" fmla="*/ 6 w 34"/>
                    <a:gd name="T33" fmla="*/ 32 h 36"/>
                    <a:gd name="T34" fmla="*/ 12 w 34"/>
                    <a:gd name="T35" fmla="*/ 34 h 36"/>
                    <a:gd name="T36" fmla="*/ 20 w 34"/>
                    <a:gd name="T37" fmla="*/ 36 h 36"/>
                    <a:gd name="T38" fmla="*/ 26 w 34"/>
                    <a:gd name="T39" fmla="*/ 34 h 36"/>
                    <a:gd name="T40" fmla="*/ 30 w 34"/>
                    <a:gd name="T41" fmla="*/ 30 h 36"/>
                    <a:gd name="T42" fmla="*/ 30 w 34"/>
                    <a:gd name="T43" fmla="*/ 30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6"/>
                    <a:gd name="T68" fmla="*/ 34 w 34"/>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6">
                      <a:moveTo>
                        <a:pt x="30" y="30"/>
                      </a:moveTo>
                      <a:lnTo>
                        <a:pt x="30" y="30"/>
                      </a:lnTo>
                      <a:lnTo>
                        <a:pt x="34" y="22"/>
                      </a:lnTo>
                      <a:lnTo>
                        <a:pt x="34" y="16"/>
                      </a:lnTo>
                      <a:lnTo>
                        <a:pt x="32" y="10"/>
                      </a:lnTo>
                      <a:lnTo>
                        <a:pt x="28" y="4"/>
                      </a:lnTo>
                      <a:lnTo>
                        <a:pt x="20" y="0"/>
                      </a:lnTo>
                      <a:lnTo>
                        <a:pt x="14" y="0"/>
                      </a:lnTo>
                      <a:lnTo>
                        <a:pt x="8" y="2"/>
                      </a:lnTo>
                      <a:lnTo>
                        <a:pt x="2" y="6"/>
                      </a:lnTo>
                      <a:lnTo>
                        <a:pt x="0" y="12"/>
                      </a:lnTo>
                      <a:lnTo>
                        <a:pt x="0" y="20"/>
                      </a:lnTo>
                      <a:lnTo>
                        <a:pt x="2" y="26"/>
                      </a:lnTo>
                      <a:lnTo>
                        <a:pt x="6" y="32"/>
                      </a:lnTo>
                      <a:lnTo>
                        <a:pt x="12" y="34"/>
                      </a:lnTo>
                      <a:lnTo>
                        <a:pt x="20" y="36"/>
                      </a:lnTo>
                      <a:lnTo>
                        <a:pt x="26" y="34"/>
                      </a:lnTo>
                      <a:lnTo>
                        <a:pt x="30" y="30"/>
                      </a:lnTo>
                      <a:close/>
                    </a:path>
                  </a:pathLst>
                </a:custGeom>
                <a:solidFill>
                  <a:srgbClr val="FFEB00"/>
                </a:solidFill>
                <a:ln w="9525">
                  <a:noFill/>
                  <a:round/>
                  <a:headEnd/>
                  <a:tailEnd/>
                </a:ln>
              </p:spPr>
              <p:txBody>
                <a:bodyPr/>
                <a:lstStyle/>
                <a:p>
                  <a:endParaRPr lang="zh-TW" altLang="en-US"/>
                </a:p>
              </p:txBody>
            </p:sp>
            <p:sp>
              <p:nvSpPr>
                <p:cNvPr id="24875" name="Freeform 502"/>
                <p:cNvSpPr>
                  <a:spLocks/>
                </p:cNvSpPr>
                <p:nvPr/>
              </p:nvSpPr>
              <p:spPr bwMode="auto">
                <a:xfrm>
                  <a:off x="5184" y="3890"/>
                  <a:ext cx="28" cy="28"/>
                </a:xfrm>
                <a:custGeom>
                  <a:avLst/>
                  <a:gdLst>
                    <a:gd name="T0" fmla="*/ 26 w 28"/>
                    <a:gd name="T1" fmla="*/ 24 h 28"/>
                    <a:gd name="T2" fmla="*/ 26 w 28"/>
                    <a:gd name="T3" fmla="*/ 24 h 28"/>
                    <a:gd name="T4" fmla="*/ 28 w 28"/>
                    <a:gd name="T5" fmla="*/ 18 h 28"/>
                    <a:gd name="T6" fmla="*/ 28 w 28"/>
                    <a:gd name="T7" fmla="*/ 14 h 28"/>
                    <a:gd name="T8" fmla="*/ 26 w 28"/>
                    <a:gd name="T9" fmla="*/ 8 h 28"/>
                    <a:gd name="T10" fmla="*/ 22 w 28"/>
                    <a:gd name="T11" fmla="*/ 4 h 28"/>
                    <a:gd name="T12" fmla="*/ 22 w 28"/>
                    <a:gd name="T13" fmla="*/ 4 h 28"/>
                    <a:gd name="T14" fmla="*/ 18 w 28"/>
                    <a:gd name="T15" fmla="*/ 2 h 28"/>
                    <a:gd name="T16" fmla="*/ 12 w 28"/>
                    <a:gd name="T17" fmla="*/ 0 h 28"/>
                    <a:gd name="T18" fmla="*/ 6 w 28"/>
                    <a:gd name="T19" fmla="*/ 2 h 28"/>
                    <a:gd name="T20" fmla="*/ 2 w 28"/>
                    <a:gd name="T21" fmla="*/ 6 h 28"/>
                    <a:gd name="T22" fmla="*/ 2 w 28"/>
                    <a:gd name="T23" fmla="*/ 6 h 28"/>
                    <a:gd name="T24" fmla="*/ 0 w 28"/>
                    <a:gd name="T25" fmla="*/ 10 h 28"/>
                    <a:gd name="T26" fmla="*/ 0 w 28"/>
                    <a:gd name="T27" fmla="*/ 16 h 28"/>
                    <a:gd name="T28" fmla="*/ 2 w 28"/>
                    <a:gd name="T29" fmla="*/ 20 h 28"/>
                    <a:gd name="T30" fmla="*/ 6 w 28"/>
                    <a:gd name="T31" fmla="*/ 24 h 28"/>
                    <a:gd name="T32" fmla="*/ 6 w 28"/>
                    <a:gd name="T33" fmla="*/ 24 h 28"/>
                    <a:gd name="T34" fmla="*/ 10 w 28"/>
                    <a:gd name="T35" fmla="*/ 28 h 28"/>
                    <a:gd name="T36" fmla="*/ 16 w 28"/>
                    <a:gd name="T37" fmla="*/ 28 h 28"/>
                    <a:gd name="T38" fmla="*/ 20 w 28"/>
                    <a:gd name="T39" fmla="*/ 26 h 28"/>
                    <a:gd name="T40" fmla="*/ 26 w 28"/>
                    <a:gd name="T41" fmla="*/ 24 h 28"/>
                    <a:gd name="T42" fmla="*/ 26 w 28"/>
                    <a:gd name="T43" fmla="*/ 24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8"/>
                    <a:gd name="T68" fmla="*/ 28 w 28"/>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8">
                      <a:moveTo>
                        <a:pt x="26" y="24"/>
                      </a:moveTo>
                      <a:lnTo>
                        <a:pt x="26" y="24"/>
                      </a:lnTo>
                      <a:lnTo>
                        <a:pt x="28" y="18"/>
                      </a:lnTo>
                      <a:lnTo>
                        <a:pt x="28" y="14"/>
                      </a:lnTo>
                      <a:lnTo>
                        <a:pt x="26" y="8"/>
                      </a:lnTo>
                      <a:lnTo>
                        <a:pt x="22" y="4"/>
                      </a:lnTo>
                      <a:lnTo>
                        <a:pt x="18" y="2"/>
                      </a:lnTo>
                      <a:lnTo>
                        <a:pt x="12" y="0"/>
                      </a:lnTo>
                      <a:lnTo>
                        <a:pt x="6" y="2"/>
                      </a:lnTo>
                      <a:lnTo>
                        <a:pt x="2" y="6"/>
                      </a:lnTo>
                      <a:lnTo>
                        <a:pt x="0" y="10"/>
                      </a:lnTo>
                      <a:lnTo>
                        <a:pt x="0" y="16"/>
                      </a:lnTo>
                      <a:lnTo>
                        <a:pt x="2" y="20"/>
                      </a:lnTo>
                      <a:lnTo>
                        <a:pt x="6" y="24"/>
                      </a:lnTo>
                      <a:lnTo>
                        <a:pt x="10" y="28"/>
                      </a:lnTo>
                      <a:lnTo>
                        <a:pt x="16" y="28"/>
                      </a:lnTo>
                      <a:lnTo>
                        <a:pt x="20" y="26"/>
                      </a:lnTo>
                      <a:lnTo>
                        <a:pt x="26" y="24"/>
                      </a:lnTo>
                      <a:close/>
                    </a:path>
                  </a:pathLst>
                </a:custGeom>
                <a:solidFill>
                  <a:srgbClr val="FFEB00"/>
                </a:solidFill>
                <a:ln w="9525">
                  <a:noFill/>
                  <a:round/>
                  <a:headEnd/>
                  <a:tailEnd/>
                </a:ln>
              </p:spPr>
              <p:txBody>
                <a:bodyPr/>
                <a:lstStyle/>
                <a:p>
                  <a:endParaRPr lang="zh-TW" altLang="en-US"/>
                </a:p>
              </p:txBody>
            </p:sp>
            <p:sp>
              <p:nvSpPr>
                <p:cNvPr id="24876" name="Freeform 503"/>
                <p:cNvSpPr>
                  <a:spLocks/>
                </p:cNvSpPr>
                <p:nvPr/>
              </p:nvSpPr>
              <p:spPr bwMode="auto">
                <a:xfrm>
                  <a:off x="5122" y="3924"/>
                  <a:ext cx="26" cy="28"/>
                </a:xfrm>
                <a:custGeom>
                  <a:avLst/>
                  <a:gdLst>
                    <a:gd name="T0" fmla="*/ 24 w 26"/>
                    <a:gd name="T1" fmla="*/ 22 h 28"/>
                    <a:gd name="T2" fmla="*/ 24 w 26"/>
                    <a:gd name="T3" fmla="*/ 22 h 28"/>
                    <a:gd name="T4" fmla="*/ 26 w 26"/>
                    <a:gd name="T5" fmla="*/ 18 h 28"/>
                    <a:gd name="T6" fmla="*/ 26 w 26"/>
                    <a:gd name="T7" fmla="*/ 12 h 28"/>
                    <a:gd name="T8" fmla="*/ 24 w 26"/>
                    <a:gd name="T9" fmla="*/ 8 h 28"/>
                    <a:gd name="T10" fmla="*/ 22 w 26"/>
                    <a:gd name="T11" fmla="*/ 4 h 28"/>
                    <a:gd name="T12" fmla="*/ 22 w 26"/>
                    <a:gd name="T13" fmla="*/ 4 h 28"/>
                    <a:gd name="T14" fmla="*/ 16 w 26"/>
                    <a:gd name="T15" fmla="*/ 0 h 28"/>
                    <a:gd name="T16" fmla="*/ 10 w 26"/>
                    <a:gd name="T17" fmla="*/ 0 h 28"/>
                    <a:gd name="T18" fmla="*/ 6 w 26"/>
                    <a:gd name="T19" fmla="*/ 2 h 28"/>
                    <a:gd name="T20" fmla="*/ 2 w 26"/>
                    <a:gd name="T21" fmla="*/ 4 h 28"/>
                    <a:gd name="T22" fmla="*/ 2 w 26"/>
                    <a:gd name="T23" fmla="*/ 4 h 28"/>
                    <a:gd name="T24" fmla="*/ 0 w 26"/>
                    <a:gd name="T25" fmla="*/ 10 h 28"/>
                    <a:gd name="T26" fmla="*/ 0 w 26"/>
                    <a:gd name="T27" fmla="*/ 14 h 28"/>
                    <a:gd name="T28" fmla="*/ 0 w 26"/>
                    <a:gd name="T29" fmla="*/ 20 h 28"/>
                    <a:gd name="T30" fmla="*/ 4 w 26"/>
                    <a:gd name="T31" fmla="*/ 24 h 28"/>
                    <a:gd name="T32" fmla="*/ 4 w 26"/>
                    <a:gd name="T33" fmla="*/ 24 h 28"/>
                    <a:gd name="T34" fmla="*/ 10 w 26"/>
                    <a:gd name="T35" fmla="*/ 26 h 28"/>
                    <a:gd name="T36" fmla="*/ 14 w 26"/>
                    <a:gd name="T37" fmla="*/ 28 h 28"/>
                    <a:gd name="T38" fmla="*/ 20 w 26"/>
                    <a:gd name="T39" fmla="*/ 26 h 28"/>
                    <a:gd name="T40" fmla="*/ 24 w 26"/>
                    <a:gd name="T41" fmla="*/ 22 h 28"/>
                    <a:gd name="T42" fmla="*/ 24 w 26"/>
                    <a:gd name="T43" fmla="*/ 22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8"/>
                    <a:gd name="T68" fmla="*/ 26 w 26"/>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8">
                      <a:moveTo>
                        <a:pt x="24" y="22"/>
                      </a:moveTo>
                      <a:lnTo>
                        <a:pt x="24" y="22"/>
                      </a:lnTo>
                      <a:lnTo>
                        <a:pt x="26" y="18"/>
                      </a:lnTo>
                      <a:lnTo>
                        <a:pt x="26" y="12"/>
                      </a:lnTo>
                      <a:lnTo>
                        <a:pt x="24" y="8"/>
                      </a:lnTo>
                      <a:lnTo>
                        <a:pt x="22" y="4"/>
                      </a:lnTo>
                      <a:lnTo>
                        <a:pt x="16" y="0"/>
                      </a:lnTo>
                      <a:lnTo>
                        <a:pt x="10" y="0"/>
                      </a:lnTo>
                      <a:lnTo>
                        <a:pt x="6" y="2"/>
                      </a:lnTo>
                      <a:lnTo>
                        <a:pt x="2" y="4"/>
                      </a:lnTo>
                      <a:lnTo>
                        <a:pt x="0" y="10"/>
                      </a:lnTo>
                      <a:lnTo>
                        <a:pt x="0" y="14"/>
                      </a:lnTo>
                      <a:lnTo>
                        <a:pt x="0" y="20"/>
                      </a:lnTo>
                      <a:lnTo>
                        <a:pt x="4" y="24"/>
                      </a:lnTo>
                      <a:lnTo>
                        <a:pt x="10" y="26"/>
                      </a:lnTo>
                      <a:lnTo>
                        <a:pt x="14" y="28"/>
                      </a:lnTo>
                      <a:lnTo>
                        <a:pt x="20" y="26"/>
                      </a:lnTo>
                      <a:lnTo>
                        <a:pt x="24" y="22"/>
                      </a:lnTo>
                      <a:close/>
                    </a:path>
                  </a:pathLst>
                </a:custGeom>
                <a:solidFill>
                  <a:srgbClr val="FFEB00"/>
                </a:solidFill>
                <a:ln w="9525">
                  <a:noFill/>
                  <a:round/>
                  <a:headEnd/>
                  <a:tailEnd/>
                </a:ln>
              </p:spPr>
              <p:txBody>
                <a:bodyPr/>
                <a:lstStyle/>
                <a:p>
                  <a:endParaRPr lang="zh-TW" altLang="en-US"/>
                </a:p>
              </p:txBody>
            </p:sp>
            <p:sp>
              <p:nvSpPr>
                <p:cNvPr id="24877" name="Freeform 504"/>
                <p:cNvSpPr>
                  <a:spLocks/>
                </p:cNvSpPr>
                <p:nvPr/>
              </p:nvSpPr>
              <p:spPr bwMode="auto">
                <a:xfrm>
                  <a:off x="5110" y="3996"/>
                  <a:ext cx="32" cy="30"/>
                </a:xfrm>
                <a:custGeom>
                  <a:avLst/>
                  <a:gdLst>
                    <a:gd name="T0" fmla="*/ 30 w 32"/>
                    <a:gd name="T1" fmla="*/ 26 h 30"/>
                    <a:gd name="T2" fmla="*/ 30 w 32"/>
                    <a:gd name="T3" fmla="*/ 26 h 30"/>
                    <a:gd name="T4" fmla="*/ 32 w 32"/>
                    <a:gd name="T5" fmla="*/ 20 h 30"/>
                    <a:gd name="T6" fmla="*/ 32 w 32"/>
                    <a:gd name="T7" fmla="*/ 14 h 30"/>
                    <a:gd name="T8" fmla="*/ 30 w 32"/>
                    <a:gd name="T9" fmla="*/ 8 h 30"/>
                    <a:gd name="T10" fmla="*/ 26 w 32"/>
                    <a:gd name="T11" fmla="*/ 2 h 30"/>
                    <a:gd name="T12" fmla="*/ 26 w 32"/>
                    <a:gd name="T13" fmla="*/ 2 h 30"/>
                    <a:gd name="T14" fmla="*/ 20 w 32"/>
                    <a:gd name="T15" fmla="*/ 0 h 30"/>
                    <a:gd name="T16" fmla="*/ 14 w 32"/>
                    <a:gd name="T17" fmla="*/ 0 h 30"/>
                    <a:gd name="T18" fmla="*/ 8 w 32"/>
                    <a:gd name="T19" fmla="*/ 2 h 30"/>
                    <a:gd name="T20" fmla="*/ 4 w 32"/>
                    <a:gd name="T21" fmla="*/ 4 h 30"/>
                    <a:gd name="T22" fmla="*/ 4 w 32"/>
                    <a:gd name="T23" fmla="*/ 4 h 30"/>
                    <a:gd name="T24" fmla="*/ 0 w 32"/>
                    <a:gd name="T25" fmla="*/ 10 h 30"/>
                    <a:gd name="T26" fmla="*/ 0 w 32"/>
                    <a:gd name="T27" fmla="*/ 16 h 30"/>
                    <a:gd name="T28" fmla="*/ 2 w 32"/>
                    <a:gd name="T29" fmla="*/ 22 h 30"/>
                    <a:gd name="T30" fmla="*/ 6 w 32"/>
                    <a:gd name="T31" fmla="*/ 28 h 30"/>
                    <a:gd name="T32" fmla="*/ 6 w 32"/>
                    <a:gd name="T33" fmla="*/ 28 h 30"/>
                    <a:gd name="T34" fmla="*/ 12 w 32"/>
                    <a:gd name="T35" fmla="*/ 30 h 30"/>
                    <a:gd name="T36" fmla="*/ 18 w 32"/>
                    <a:gd name="T37" fmla="*/ 30 h 30"/>
                    <a:gd name="T38" fmla="*/ 24 w 32"/>
                    <a:gd name="T39" fmla="*/ 30 h 30"/>
                    <a:gd name="T40" fmla="*/ 30 w 32"/>
                    <a:gd name="T41" fmla="*/ 26 h 30"/>
                    <a:gd name="T42" fmla="*/ 30 w 32"/>
                    <a:gd name="T43" fmla="*/ 26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30"/>
                    <a:gd name="T68" fmla="*/ 32 w 32"/>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30">
                      <a:moveTo>
                        <a:pt x="30" y="26"/>
                      </a:moveTo>
                      <a:lnTo>
                        <a:pt x="30" y="26"/>
                      </a:lnTo>
                      <a:lnTo>
                        <a:pt x="32" y="20"/>
                      </a:lnTo>
                      <a:lnTo>
                        <a:pt x="32" y="14"/>
                      </a:lnTo>
                      <a:lnTo>
                        <a:pt x="30" y="8"/>
                      </a:lnTo>
                      <a:lnTo>
                        <a:pt x="26" y="2"/>
                      </a:lnTo>
                      <a:lnTo>
                        <a:pt x="20" y="0"/>
                      </a:lnTo>
                      <a:lnTo>
                        <a:pt x="14" y="0"/>
                      </a:lnTo>
                      <a:lnTo>
                        <a:pt x="8" y="2"/>
                      </a:lnTo>
                      <a:lnTo>
                        <a:pt x="4" y="4"/>
                      </a:lnTo>
                      <a:lnTo>
                        <a:pt x="0" y="10"/>
                      </a:lnTo>
                      <a:lnTo>
                        <a:pt x="0" y="16"/>
                      </a:lnTo>
                      <a:lnTo>
                        <a:pt x="2" y="22"/>
                      </a:lnTo>
                      <a:lnTo>
                        <a:pt x="6" y="28"/>
                      </a:lnTo>
                      <a:lnTo>
                        <a:pt x="12" y="30"/>
                      </a:lnTo>
                      <a:lnTo>
                        <a:pt x="18" y="30"/>
                      </a:lnTo>
                      <a:lnTo>
                        <a:pt x="24" y="30"/>
                      </a:lnTo>
                      <a:lnTo>
                        <a:pt x="30" y="26"/>
                      </a:lnTo>
                      <a:close/>
                    </a:path>
                  </a:pathLst>
                </a:custGeom>
                <a:solidFill>
                  <a:srgbClr val="FFEB00"/>
                </a:solidFill>
                <a:ln w="9525">
                  <a:noFill/>
                  <a:round/>
                  <a:headEnd/>
                  <a:tailEnd/>
                </a:ln>
              </p:spPr>
              <p:txBody>
                <a:bodyPr/>
                <a:lstStyle/>
                <a:p>
                  <a:endParaRPr lang="zh-TW" altLang="en-US"/>
                </a:p>
              </p:txBody>
            </p:sp>
            <p:sp>
              <p:nvSpPr>
                <p:cNvPr id="24878" name="Freeform 505"/>
                <p:cNvSpPr>
                  <a:spLocks/>
                </p:cNvSpPr>
                <p:nvPr/>
              </p:nvSpPr>
              <p:spPr bwMode="auto">
                <a:xfrm>
                  <a:off x="5454" y="3826"/>
                  <a:ext cx="16" cy="16"/>
                </a:xfrm>
                <a:custGeom>
                  <a:avLst/>
                  <a:gdLst>
                    <a:gd name="T0" fmla="*/ 16 w 16"/>
                    <a:gd name="T1" fmla="*/ 6 h 16"/>
                    <a:gd name="T2" fmla="*/ 16 w 16"/>
                    <a:gd name="T3" fmla="*/ 6 h 16"/>
                    <a:gd name="T4" fmla="*/ 16 w 16"/>
                    <a:gd name="T5" fmla="*/ 10 h 16"/>
                    <a:gd name="T6" fmla="*/ 14 w 16"/>
                    <a:gd name="T7" fmla="*/ 12 h 16"/>
                    <a:gd name="T8" fmla="*/ 12 w 16"/>
                    <a:gd name="T9" fmla="*/ 14 h 16"/>
                    <a:gd name="T10" fmla="*/ 10 w 16"/>
                    <a:gd name="T11" fmla="*/ 16 h 16"/>
                    <a:gd name="T12" fmla="*/ 10 w 16"/>
                    <a:gd name="T13" fmla="*/ 16 h 16"/>
                    <a:gd name="T14" fmla="*/ 6 w 16"/>
                    <a:gd name="T15" fmla="*/ 16 h 16"/>
                    <a:gd name="T16" fmla="*/ 4 w 16"/>
                    <a:gd name="T17" fmla="*/ 14 h 16"/>
                    <a:gd name="T18" fmla="*/ 0 w 16"/>
                    <a:gd name="T19" fmla="*/ 10 h 16"/>
                    <a:gd name="T20" fmla="*/ 0 w 16"/>
                    <a:gd name="T21" fmla="*/ 10 h 16"/>
                    <a:gd name="T22" fmla="*/ 2 w 16"/>
                    <a:gd name="T23" fmla="*/ 4 h 16"/>
                    <a:gd name="T24" fmla="*/ 4 w 16"/>
                    <a:gd name="T25" fmla="*/ 0 h 16"/>
                    <a:gd name="T26" fmla="*/ 6 w 16"/>
                    <a:gd name="T27" fmla="*/ 0 h 16"/>
                    <a:gd name="T28" fmla="*/ 6 w 16"/>
                    <a:gd name="T29" fmla="*/ 0 h 16"/>
                    <a:gd name="T30" fmla="*/ 10 w 16"/>
                    <a:gd name="T31" fmla="*/ 0 h 16"/>
                    <a:gd name="T32" fmla="*/ 12 w 16"/>
                    <a:gd name="T33" fmla="*/ 0 h 16"/>
                    <a:gd name="T34" fmla="*/ 14 w 16"/>
                    <a:gd name="T35" fmla="*/ 2 h 16"/>
                    <a:gd name="T36" fmla="*/ 16 w 16"/>
                    <a:gd name="T37" fmla="*/ 6 h 16"/>
                    <a:gd name="T38" fmla="*/ 16 w 16"/>
                    <a:gd name="T39" fmla="*/ 6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16"/>
                    <a:gd name="T62" fmla="*/ 16 w 16"/>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16">
                      <a:moveTo>
                        <a:pt x="16" y="6"/>
                      </a:moveTo>
                      <a:lnTo>
                        <a:pt x="16" y="6"/>
                      </a:lnTo>
                      <a:lnTo>
                        <a:pt x="16" y="10"/>
                      </a:lnTo>
                      <a:lnTo>
                        <a:pt x="14" y="12"/>
                      </a:lnTo>
                      <a:lnTo>
                        <a:pt x="12" y="14"/>
                      </a:lnTo>
                      <a:lnTo>
                        <a:pt x="10" y="16"/>
                      </a:lnTo>
                      <a:lnTo>
                        <a:pt x="6" y="16"/>
                      </a:lnTo>
                      <a:lnTo>
                        <a:pt x="4" y="14"/>
                      </a:lnTo>
                      <a:lnTo>
                        <a:pt x="0" y="10"/>
                      </a:lnTo>
                      <a:lnTo>
                        <a:pt x="2" y="4"/>
                      </a:lnTo>
                      <a:lnTo>
                        <a:pt x="4" y="0"/>
                      </a:lnTo>
                      <a:lnTo>
                        <a:pt x="6" y="0"/>
                      </a:lnTo>
                      <a:lnTo>
                        <a:pt x="10" y="0"/>
                      </a:lnTo>
                      <a:lnTo>
                        <a:pt x="12" y="0"/>
                      </a:lnTo>
                      <a:lnTo>
                        <a:pt x="14" y="2"/>
                      </a:lnTo>
                      <a:lnTo>
                        <a:pt x="16" y="6"/>
                      </a:lnTo>
                      <a:close/>
                    </a:path>
                  </a:pathLst>
                </a:custGeom>
                <a:solidFill>
                  <a:srgbClr val="FFEB00"/>
                </a:solidFill>
                <a:ln w="9525">
                  <a:noFill/>
                  <a:round/>
                  <a:headEnd/>
                  <a:tailEnd/>
                </a:ln>
              </p:spPr>
              <p:txBody>
                <a:bodyPr/>
                <a:lstStyle/>
                <a:p>
                  <a:endParaRPr lang="zh-TW" altLang="en-US"/>
                </a:p>
              </p:txBody>
            </p:sp>
            <p:sp>
              <p:nvSpPr>
                <p:cNvPr id="24879" name="Freeform 506"/>
                <p:cNvSpPr>
                  <a:spLocks/>
                </p:cNvSpPr>
                <p:nvPr/>
              </p:nvSpPr>
              <p:spPr bwMode="auto">
                <a:xfrm>
                  <a:off x="5240" y="2748"/>
                  <a:ext cx="36" cy="34"/>
                </a:xfrm>
                <a:custGeom>
                  <a:avLst/>
                  <a:gdLst>
                    <a:gd name="T0" fmla="*/ 26 w 36"/>
                    <a:gd name="T1" fmla="*/ 2 h 34"/>
                    <a:gd name="T2" fmla="*/ 26 w 36"/>
                    <a:gd name="T3" fmla="*/ 2 h 34"/>
                    <a:gd name="T4" fmla="*/ 18 w 36"/>
                    <a:gd name="T5" fmla="*/ 0 h 34"/>
                    <a:gd name="T6" fmla="*/ 12 w 36"/>
                    <a:gd name="T7" fmla="*/ 0 h 34"/>
                    <a:gd name="T8" fmla="*/ 6 w 36"/>
                    <a:gd name="T9" fmla="*/ 4 h 34"/>
                    <a:gd name="T10" fmla="*/ 2 w 36"/>
                    <a:gd name="T11" fmla="*/ 10 h 34"/>
                    <a:gd name="T12" fmla="*/ 2 w 36"/>
                    <a:gd name="T13" fmla="*/ 10 h 34"/>
                    <a:gd name="T14" fmla="*/ 0 w 36"/>
                    <a:gd name="T15" fmla="*/ 16 h 34"/>
                    <a:gd name="T16" fmla="*/ 2 w 36"/>
                    <a:gd name="T17" fmla="*/ 22 h 34"/>
                    <a:gd name="T18" fmla="*/ 4 w 36"/>
                    <a:gd name="T19" fmla="*/ 28 h 34"/>
                    <a:gd name="T20" fmla="*/ 10 w 36"/>
                    <a:gd name="T21" fmla="*/ 32 h 34"/>
                    <a:gd name="T22" fmla="*/ 10 w 36"/>
                    <a:gd name="T23" fmla="*/ 32 h 34"/>
                    <a:gd name="T24" fmla="*/ 18 w 36"/>
                    <a:gd name="T25" fmla="*/ 34 h 34"/>
                    <a:gd name="T26" fmla="*/ 24 w 36"/>
                    <a:gd name="T27" fmla="*/ 34 h 34"/>
                    <a:gd name="T28" fmla="*/ 30 w 36"/>
                    <a:gd name="T29" fmla="*/ 30 h 34"/>
                    <a:gd name="T30" fmla="*/ 34 w 36"/>
                    <a:gd name="T31" fmla="*/ 24 h 34"/>
                    <a:gd name="T32" fmla="*/ 34 w 36"/>
                    <a:gd name="T33" fmla="*/ 24 h 34"/>
                    <a:gd name="T34" fmla="*/ 36 w 36"/>
                    <a:gd name="T35" fmla="*/ 18 h 34"/>
                    <a:gd name="T36" fmla="*/ 34 w 36"/>
                    <a:gd name="T37" fmla="*/ 12 h 34"/>
                    <a:gd name="T38" fmla="*/ 32 w 36"/>
                    <a:gd name="T39" fmla="*/ 6 h 34"/>
                    <a:gd name="T40" fmla="*/ 26 w 36"/>
                    <a:gd name="T41" fmla="*/ 2 h 34"/>
                    <a:gd name="T42" fmla="*/ 26 w 36"/>
                    <a:gd name="T43" fmla="*/ 2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4"/>
                    <a:gd name="T68" fmla="*/ 36 w 36"/>
                    <a:gd name="T69" fmla="*/ 34 h 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4">
                      <a:moveTo>
                        <a:pt x="26" y="2"/>
                      </a:moveTo>
                      <a:lnTo>
                        <a:pt x="26" y="2"/>
                      </a:lnTo>
                      <a:lnTo>
                        <a:pt x="18" y="0"/>
                      </a:lnTo>
                      <a:lnTo>
                        <a:pt x="12" y="0"/>
                      </a:lnTo>
                      <a:lnTo>
                        <a:pt x="6" y="4"/>
                      </a:lnTo>
                      <a:lnTo>
                        <a:pt x="2" y="10"/>
                      </a:lnTo>
                      <a:lnTo>
                        <a:pt x="0" y="16"/>
                      </a:lnTo>
                      <a:lnTo>
                        <a:pt x="2" y="22"/>
                      </a:lnTo>
                      <a:lnTo>
                        <a:pt x="4" y="28"/>
                      </a:lnTo>
                      <a:lnTo>
                        <a:pt x="10" y="32"/>
                      </a:lnTo>
                      <a:lnTo>
                        <a:pt x="18" y="34"/>
                      </a:lnTo>
                      <a:lnTo>
                        <a:pt x="24" y="34"/>
                      </a:lnTo>
                      <a:lnTo>
                        <a:pt x="30" y="30"/>
                      </a:lnTo>
                      <a:lnTo>
                        <a:pt x="34" y="24"/>
                      </a:lnTo>
                      <a:lnTo>
                        <a:pt x="36" y="18"/>
                      </a:lnTo>
                      <a:lnTo>
                        <a:pt x="34" y="12"/>
                      </a:lnTo>
                      <a:lnTo>
                        <a:pt x="32" y="6"/>
                      </a:lnTo>
                      <a:lnTo>
                        <a:pt x="26" y="2"/>
                      </a:lnTo>
                      <a:close/>
                    </a:path>
                  </a:pathLst>
                </a:custGeom>
                <a:solidFill>
                  <a:srgbClr val="FFEB00"/>
                </a:solidFill>
                <a:ln w="9525">
                  <a:noFill/>
                  <a:round/>
                  <a:headEnd/>
                  <a:tailEnd/>
                </a:ln>
              </p:spPr>
              <p:txBody>
                <a:bodyPr/>
                <a:lstStyle/>
                <a:p>
                  <a:endParaRPr lang="zh-TW" altLang="en-US"/>
                </a:p>
              </p:txBody>
            </p:sp>
            <p:sp>
              <p:nvSpPr>
                <p:cNvPr id="24880" name="Freeform 507"/>
                <p:cNvSpPr>
                  <a:spLocks/>
                </p:cNvSpPr>
                <p:nvPr/>
              </p:nvSpPr>
              <p:spPr bwMode="auto">
                <a:xfrm>
                  <a:off x="5286" y="2730"/>
                  <a:ext cx="36" cy="34"/>
                </a:xfrm>
                <a:custGeom>
                  <a:avLst/>
                  <a:gdLst>
                    <a:gd name="T0" fmla="*/ 24 w 36"/>
                    <a:gd name="T1" fmla="*/ 2 h 34"/>
                    <a:gd name="T2" fmla="*/ 24 w 36"/>
                    <a:gd name="T3" fmla="*/ 2 h 34"/>
                    <a:gd name="T4" fmla="*/ 18 w 36"/>
                    <a:gd name="T5" fmla="*/ 0 h 34"/>
                    <a:gd name="T6" fmla="*/ 12 w 36"/>
                    <a:gd name="T7" fmla="*/ 2 h 34"/>
                    <a:gd name="T8" fmla="*/ 6 w 36"/>
                    <a:gd name="T9" fmla="*/ 4 h 34"/>
                    <a:gd name="T10" fmla="*/ 0 w 36"/>
                    <a:gd name="T11" fmla="*/ 10 h 34"/>
                    <a:gd name="T12" fmla="*/ 0 w 36"/>
                    <a:gd name="T13" fmla="*/ 10 h 34"/>
                    <a:gd name="T14" fmla="*/ 0 w 36"/>
                    <a:gd name="T15" fmla="*/ 16 h 34"/>
                    <a:gd name="T16" fmla="*/ 0 w 36"/>
                    <a:gd name="T17" fmla="*/ 24 h 34"/>
                    <a:gd name="T18" fmla="*/ 4 w 36"/>
                    <a:gd name="T19" fmla="*/ 28 h 34"/>
                    <a:gd name="T20" fmla="*/ 10 w 36"/>
                    <a:gd name="T21" fmla="*/ 32 h 34"/>
                    <a:gd name="T22" fmla="*/ 10 w 36"/>
                    <a:gd name="T23" fmla="*/ 32 h 34"/>
                    <a:gd name="T24" fmla="*/ 16 w 36"/>
                    <a:gd name="T25" fmla="*/ 34 h 34"/>
                    <a:gd name="T26" fmla="*/ 24 w 36"/>
                    <a:gd name="T27" fmla="*/ 34 h 34"/>
                    <a:gd name="T28" fmla="*/ 30 w 36"/>
                    <a:gd name="T29" fmla="*/ 30 h 34"/>
                    <a:gd name="T30" fmla="*/ 34 w 36"/>
                    <a:gd name="T31" fmla="*/ 26 h 34"/>
                    <a:gd name="T32" fmla="*/ 34 w 36"/>
                    <a:gd name="T33" fmla="*/ 26 h 34"/>
                    <a:gd name="T34" fmla="*/ 36 w 36"/>
                    <a:gd name="T35" fmla="*/ 18 h 34"/>
                    <a:gd name="T36" fmla="*/ 34 w 36"/>
                    <a:gd name="T37" fmla="*/ 12 h 34"/>
                    <a:gd name="T38" fmla="*/ 30 w 36"/>
                    <a:gd name="T39" fmla="*/ 6 h 34"/>
                    <a:gd name="T40" fmla="*/ 24 w 36"/>
                    <a:gd name="T41" fmla="*/ 2 h 34"/>
                    <a:gd name="T42" fmla="*/ 24 w 36"/>
                    <a:gd name="T43" fmla="*/ 2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4"/>
                    <a:gd name="T68" fmla="*/ 36 w 36"/>
                    <a:gd name="T69" fmla="*/ 34 h 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4">
                      <a:moveTo>
                        <a:pt x="24" y="2"/>
                      </a:moveTo>
                      <a:lnTo>
                        <a:pt x="24" y="2"/>
                      </a:lnTo>
                      <a:lnTo>
                        <a:pt x="18" y="0"/>
                      </a:lnTo>
                      <a:lnTo>
                        <a:pt x="12" y="2"/>
                      </a:lnTo>
                      <a:lnTo>
                        <a:pt x="6" y="4"/>
                      </a:lnTo>
                      <a:lnTo>
                        <a:pt x="0" y="10"/>
                      </a:lnTo>
                      <a:lnTo>
                        <a:pt x="0" y="16"/>
                      </a:lnTo>
                      <a:lnTo>
                        <a:pt x="0" y="24"/>
                      </a:lnTo>
                      <a:lnTo>
                        <a:pt x="4" y="28"/>
                      </a:lnTo>
                      <a:lnTo>
                        <a:pt x="10" y="32"/>
                      </a:lnTo>
                      <a:lnTo>
                        <a:pt x="16" y="34"/>
                      </a:lnTo>
                      <a:lnTo>
                        <a:pt x="24" y="34"/>
                      </a:lnTo>
                      <a:lnTo>
                        <a:pt x="30" y="30"/>
                      </a:lnTo>
                      <a:lnTo>
                        <a:pt x="34" y="26"/>
                      </a:lnTo>
                      <a:lnTo>
                        <a:pt x="36" y="18"/>
                      </a:lnTo>
                      <a:lnTo>
                        <a:pt x="34" y="12"/>
                      </a:lnTo>
                      <a:lnTo>
                        <a:pt x="30" y="6"/>
                      </a:lnTo>
                      <a:lnTo>
                        <a:pt x="24" y="2"/>
                      </a:lnTo>
                      <a:close/>
                    </a:path>
                  </a:pathLst>
                </a:custGeom>
                <a:solidFill>
                  <a:srgbClr val="FFEB00"/>
                </a:solidFill>
                <a:ln w="9525">
                  <a:noFill/>
                  <a:round/>
                  <a:headEnd/>
                  <a:tailEnd/>
                </a:ln>
              </p:spPr>
              <p:txBody>
                <a:bodyPr/>
                <a:lstStyle/>
                <a:p>
                  <a:endParaRPr lang="zh-TW" altLang="en-US"/>
                </a:p>
              </p:txBody>
            </p:sp>
            <p:sp>
              <p:nvSpPr>
                <p:cNvPr id="24881" name="Freeform 508"/>
                <p:cNvSpPr>
                  <a:spLocks/>
                </p:cNvSpPr>
                <p:nvPr/>
              </p:nvSpPr>
              <p:spPr bwMode="auto">
                <a:xfrm>
                  <a:off x="5118" y="2718"/>
                  <a:ext cx="50" cy="52"/>
                </a:xfrm>
                <a:custGeom>
                  <a:avLst/>
                  <a:gdLst>
                    <a:gd name="T0" fmla="*/ 20 w 50"/>
                    <a:gd name="T1" fmla="*/ 0 h 52"/>
                    <a:gd name="T2" fmla="*/ 20 w 50"/>
                    <a:gd name="T3" fmla="*/ 0 h 52"/>
                    <a:gd name="T4" fmla="*/ 30 w 50"/>
                    <a:gd name="T5" fmla="*/ 0 h 52"/>
                    <a:gd name="T6" fmla="*/ 40 w 50"/>
                    <a:gd name="T7" fmla="*/ 4 h 52"/>
                    <a:gd name="T8" fmla="*/ 46 w 50"/>
                    <a:gd name="T9" fmla="*/ 10 h 52"/>
                    <a:gd name="T10" fmla="*/ 50 w 50"/>
                    <a:gd name="T11" fmla="*/ 20 h 52"/>
                    <a:gd name="T12" fmla="*/ 50 w 50"/>
                    <a:gd name="T13" fmla="*/ 20 h 52"/>
                    <a:gd name="T14" fmla="*/ 50 w 50"/>
                    <a:gd name="T15" fmla="*/ 32 h 52"/>
                    <a:gd name="T16" fmla="*/ 46 w 50"/>
                    <a:gd name="T17" fmla="*/ 40 h 52"/>
                    <a:gd name="T18" fmla="*/ 40 w 50"/>
                    <a:gd name="T19" fmla="*/ 48 h 52"/>
                    <a:gd name="T20" fmla="*/ 30 w 50"/>
                    <a:gd name="T21" fmla="*/ 52 h 52"/>
                    <a:gd name="T22" fmla="*/ 30 w 50"/>
                    <a:gd name="T23" fmla="*/ 52 h 52"/>
                    <a:gd name="T24" fmla="*/ 20 w 50"/>
                    <a:gd name="T25" fmla="*/ 52 h 52"/>
                    <a:gd name="T26" fmla="*/ 12 w 50"/>
                    <a:gd name="T27" fmla="*/ 48 h 52"/>
                    <a:gd name="T28" fmla="*/ 4 w 50"/>
                    <a:gd name="T29" fmla="*/ 40 h 52"/>
                    <a:gd name="T30" fmla="*/ 0 w 50"/>
                    <a:gd name="T31" fmla="*/ 30 h 52"/>
                    <a:gd name="T32" fmla="*/ 0 w 50"/>
                    <a:gd name="T33" fmla="*/ 30 h 52"/>
                    <a:gd name="T34" fmla="*/ 0 w 50"/>
                    <a:gd name="T35" fmla="*/ 20 h 52"/>
                    <a:gd name="T36" fmla="*/ 4 w 50"/>
                    <a:gd name="T37" fmla="*/ 10 h 52"/>
                    <a:gd name="T38" fmla="*/ 10 w 50"/>
                    <a:gd name="T39" fmla="*/ 4 h 52"/>
                    <a:gd name="T40" fmla="*/ 20 w 50"/>
                    <a:gd name="T41" fmla="*/ 0 h 52"/>
                    <a:gd name="T42" fmla="*/ 20 w 50"/>
                    <a:gd name="T43" fmla="*/ 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52"/>
                    <a:gd name="T68" fmla="*/ 50 w 50"/>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52">
                      <a:moveTo>
                        <a:pt x="20" y="0"/>
                      </a:moveTo>
                      <a:lnTo>
                        <a:pt x="20" y="0"/>
                      </a:lnTo>
                      <a:lnTo>
                        <a:pt x="30" y="0"/>
                      </a:lnTo>
                      <a:lnTo>
                        <a:pt x="40" y="4"/>
                      </a:lnTo>
                      <a:lnTo>
                        <a:pt x="46" y="10"/>
                      </a:lnTo>
                      <a:lnTo>
                        <a:pt x="50" y="20"/>
                      </a:lnTo>
                      <a:lnTo>
                        <a:pt x="50" y="32"/>
                      </a:lnTo>
                      <a:lnTo>
                        <a:pt x="46" y="40"/>
                      </a:lnTo>
                      <a:lnTo>
                        <a:pt x="40" y="48"/>
                      </a:lnTo>
                      <a:lnTo>
                        <a:pt x="30" y="52"/>
                      </a:lnTo>
                      <a:lnTo>
                        <a:pt x="20" y="52"/>
                      </a:lnTo>
                      <a:lnTo>
                        <a:pt x="12" y="48"/>
                      </a:lnTo>
                      <a:lnTo>
                        <a:pt x="4" y="40"/>
                      </a:lnTo>
                      <a:lnTo>
                        <a:pt x="0" y="30"/>
                      </a:lnTo>
                      <a:lnTo>
                        <a:pt x="0" y="20"/>
                      </a:lnTo>
                      <a:lnTo>
                        <a:pt x="4" y="10"/>
                      </a:lnTo>
                      <a:lnTo>
                        <a:pt x="10" y="4"/>
                      </a:lnTo>
                      <a:lnTo>
                        <a:pt x="20" y="0"/>
                      </a:lnTo>
                      <a:close/>
                    </a:path>
                  </a:pathLst>
                </a:custGeom>
                <a:solidFill>
                  <a:srgbClr val="FFEB00"/>
                </a:solidFill>
                <a:ln w="9525">
                  <a:noFill/>
                  <a:round/>
                  <a:headEnd/>
                  <a:tailEnd/>
                </a:ln>
              </p:spPr>
              <p:txBody>
                <a:bodyPr/>
                <a:lstStyle/>
                <a:p>
                  <a:endParaRPr lang="zh-TW" altLang="en-US"/>
                </a:p>
              </p:txBody>
            </p:sp>
            <p:sp>
              <p:nvSpPr>
                <p:cNvPr id="24882" name="Freeform 509"/>
                <p:cNvSpPr>
                  <a:spLocks/>
                </p:cNvSpPr>
                <p:nvPr/>
              </p:nvSpPr>
              <p:spPr bwMode="auto">
                <a:xfrm>
                  <a:off x="5044" y="2632"/>
                  <a:ext cx="52" cy="52"/>
                </a:xfrm>
                <a:custGeom>
                  <a:avLst/>
                  <a:gdLst>
                    <a:gd name="T0" fmla="*/ 30 w 52"/>
                    <a:gd name="T1" fmla="*/ 0 h 52"/>
                    <a:gd name="T2" fmla="*/ 30 w 52"/>
                    <a:gd name="T3" fmla="*/ 0 h 52"/>
                    <a:gd name="T4" fmla="*/ 20 w 52"/>
                    <a:gd name="T5" fmla="*/ 2 h 52"/>
                    <a:gd name="T6" fmla="*/ 10 w 52"/>
                    <a:gd name="T7" fmla="*/ 6 h 52"/>
                    <a:gd name="T8" fmla="*/ 4 w 52"/>
                    <a:gd name="T9" fmla="*/ 12 h 52"/>
                    <a:gd name="T10" fmla="*/ 0 w 52"/>
                    <a:gd name="T11" fmla="*/ 22 h 52"/>
                    <a:gd name="T12" fmla="*/ 0 w 52"/>
                    <a:gd name="T13" fmla="*/ 22 h 52"/>
                    <a:gd name="T14" fmla="*/ 0 w 52"/>
                    <a:gd name="T15" fmla="*/ 34 h 52"/>
                    <a:gd name="T16" fmla="*/ 4 w 52"/>
                    <a:gd name="T17" fmla="*/ 42 h 52"/>
                    <a:gd name="T18" fmla="*/ 12 w 52"/>
                    <a:gd name="T19" fmla="*/ 50 h 52"/>
                    <a:gd name="T20" fmla="*/ 22 w 52"/>
                    <a:gd name="T21" fmla="*/ 52 h 52"/>
                    <a:gd name="T22" fmla="*/ 22 w 52"/>
                    <a:gd name="T23" fmla="*/ 52 h 52"/>
                    <a:gd name="T24" fmla="*/ 32 w 52"/>
                    <a:gd name="T25" fmla="*/ 52 h 52"/>
                    <a:gd name="T26" fmla="*/ 40 w 52"/>
                    <a:gd name="T27" fmla="*/ 48 h 52"/>
                    <a:gd name="T28" fmla="*/ 48 w 52"/>
                    <a:gd name="T29" fmla="*/ 40 h 52"/>
                    <a:gd name="T30" fmla="*/ 52 w 52"/>
                    <a:gd name="T31" fmla="*/ 32 h 52"/>
                    <a:gd name="T32" fmla="*/ 52 w 52"/>
                    <a:gd name="T33" fmla="*/ 32 h 52"/>
                    <a:gd name="T34" fmla="*/ 50 w 52"/>
                    <a:gd name="T35" fmla="*/ 20 h 52"/>
                    <a:gd name="T36" fmla="*/ 46 w 52"/>
                    <a:gd name="T37" fmla="*/ 12 h 52"/>
                    <a:gd name="T38" fmla="*/ 40 w 52"/>
                    <a:gd name="T39" fmla="*/ 4 h 52"/>
                    <a:gd name="T40" fmla="*/ 30 w 52"/>
                    <a:gd name="T41" fmla="*/ 0 h 52"/>
                    <a:gd name="T42" fmla="*/ 30 w 52"/>
                    <a:gd name="T43" fmla="*/ 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2"/>
                    <a:gd name="T67" fmla="*/ 0 h 52"/>
                    <a:gd name="T68" fmla="*/ 52 w 52"/>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2" h="52">
                      <a:moveTo>
                        <a:pt x="30" y="0"/>
                      </a:moveTo>
                      <a:lnTo>
                        <a:pt x="30" y="0"/>
                      </a:lnTo>
                      <a:lnTo>
                        <a:pt x="20" y="2"/>
                      </a:lnTo>
                      <a:lnTo>
                        <a:pt x="10" y="6"/>
                      </a:lnTo>
                      <a:lnTo>
                        <a:pt x="4" y="12"/>
                      </a:lnTo>
                      <a:lnTo>
                        <a:pt x="0" y="22"/>
                      </a:lnTo>
                      <a:lnTo>
                        <a:pt x="0" y="34"/>
                      </a:lnTo>
                      <a:lnTo>
                        <a:pt x="4" y="42"/>
                      </a:lnTo>
                      <a:lnTo>
                        <a:pt x="12" y="50"/>
                      </a:lnTo>
                      <a:lnTo>
                        <a:pt x="22" y="52"/>
                      </a:lnTo>
                      <a:lnTo>
                        <a:pt x="32" y="52"/>
                      </a:lnTo>
                      <a:lnTo>
                        <a:pt x="40" y="48"/>
                      </a:lnTo>
                      <a:lnTo>
                        <a:pt x="48" y="40"/>
                      </a:lnTo>
                      <a:lnTo>
                        <a:pt x="52" y="32"/>
                      </a:lnTo>
                      <a:lnTo>
                        <a:pt x="50" y="20"/>
                      </a:lnTo>
                      <a:lnTo>
                        <a:pt x="46" y="12"/>
                      </a:lnTo>
                      <a:lnTo>
                        <a:pt x="40" y="4"/>
                      </a:lnTo>
                      <a:lnTo>
                        <a:pt x="30" y="0"/>
                      </a:lnTo>
                      <a:close/>
                    </a:path>
                  </a:pathLst>
                </a:custGeom>
                <a:solidFill>
                  <a:srgbClr val="FFEB00"/>
                </a:solidFill>
                <a:ln w="9525">
                  <a:noFill/>
                  <a:round/>
                  <a:headEnd/>
                  <a:tailEnd/>
                </a:ln>
              </p:spPr>
              <p:txBody>
                <a:bodyPr/>
                <a:lstStyle/>
                <a:p>
                  <a:endParaRPr lang="zh-TW" altLang="en-US"/>
                </a:p>
              </p:txBody>
            </p:sp>
            <p:sp>
              <p:nvSpPr>
                <p:cNvPr id="24883" name="Freeform 510"/>
                <p:cNvSpPr>
                  <a:spLocks/>
                </p:cNvSpPr>
                <p:nvPr/>
              </p:nvSpPr>
              <p:spPr bwMode="auto">
                <a:xfrm>
                  <a:off x="5166" y="2690"/>
                  <a:ext cx="50" cy="52"/>
                </a:xfrm>
                <a:custGeom>
                  <a:avLst/>
                  <a:gdLst>
                    <a:gd name="T0" fmla="*/ 20 w 50"/>
                    <a:gd name="T1" fmla="*/ 0 h 52"/>
                    <a:gd name="T2" fmla="*/ 20 w 50"/>
                    <a:gd name="T3" fmla="*/ 0 h 52"/>
                    <a:gd name="T4" fmla="*/ 30 w 50"/>
                    <a:gd name="T5" fmla="*/ 0 h 52"/>
                    <a:gd name="T6" fmla="*/ 40 w 50"/>
                    <a:gd name="T7" fmla="*/ 4 h 52"/>
                    <a:gd name="T8" fmla="*/ 46 w 50"/>
                    <a:gd name="T9" fmla="*/ 10 h 52"/>
                    <a:gd name="T10" fmla="*/ 50 w 50"/>
                    <a:gd name="T11" fmla="*/ 20 h 52"/>
                    <a:gd name="T12" fmla="*/ 50 w 50"/>
                    <a:gd name="T13" fmla="*/ 20 h 52"/>
                    <a:gd name="T14" fmla="*/ 50 w 50"/>
                    <a:gd name="T15" fmla="*/ 30 h 52"/>
                    <a:gd name="T16" fmla="*/ 46 w 50"/>
                    <a:gd name="T17" fmla="*/ 40 h 52"/>
                    <a:gd name="T18" fmla="*/ 40 w 50"/>
                    <a:gd name="T19" fmla="*/ 48 h 52"/>
                    <a:gd name="T20" fmla="*/ 32 w 50"/>
                    <a:gd name="T21" fmla="*/ 52 h 52"/>
                    <a:gd name="T22" fmla="*/ 32 w 50"/>
                    <a:gd name="T23" fmla="*/ 52 h 52"/>
                    <a:gd name="T24" fmla="*/ 22 w 50"/>
                    <a:gd name="T25" fmla="*/ 52 h 52"/>
                    <a:gd name="T26" fmla="*/ 12 w 50"/>
                    <a:gd name="T27" fmla="*/ 48 h 52"/>
                    <a:gd name="T28" fmla="*/ 6 w 50"/>
                    <a:gd name="T29" fmla="*/ 40 h 52"/>
                    <a:gd name="T30" fmla="*/ 2 w 50"/>
                    <a:gd name="T31" fmla="*/ 30 h 52"/>
                    <a:gd name="T32" fmla="*/ 2 w 50"/>
                    <a:gd name="T33" fmla="*/ 30 h 52"/>
                    <a:gd name="T34" fmla="*/ 0 w 50"/>
                    <a:gd name="T35" fmla="*/ 20 h 52"/>
                    <a:gd name="T36" fmla="*/ 4 w 50"/>
                    <a:gd name="T37" fmla="*/ 10 h 52"/>
                    <a:gd name="T38" fmla="*/ 10 w 50"/>
                    <a:gd name="T39" fmla="*/ 4 h 52"/>
                    <a:gd name="T40" fmla="*/ 20 w 50"/>
                    <a:gd name="T41" fmla="*/ 0 h 52"/>
                    <a:gd name="T42" fmla="*/ 20 w 50"/>
                    <a:gd name="T43" fmla="*/ 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52"/>
                    <a:gd name="T68" fmla="*/ 50 w 50"/>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52">
                      <a:moveTo>
                        <a:pt x="20" y="0"/>
                      </a:moveTo>
                      <a:lnTo>
                        <a:pt x="20" y="0"/>
                      </a:lnTo>
                      <a:lnTo>
                        <a:pt x="30" y="0"/>
                      </a:lnTo>
                      <a:lnTo>
                        <a:pt x="40" y="4"/>
                      </a:lnTo>
                      <a:lnTo>
                        <a:pt x="46" y="10"/>
                      </a:lnTo>
                      <a:lnTo>
                        <a:pt x="50" y="20"/>
                      </a:lnTo>
                      <a:lnTo>
                        <a:pt x="50" y="30"/>
                      </a:lnTo>
                      <a:lnTo>
                        <a:pt x="46" y="40"/>
                      </a:lnTo>
                      <a:lnTo>
                        <a:pt x="40" y="48"/>
                      </a:lnTo>
                      <a:lnTo>
                        <a:pt x="32" y="52"/>
                      </a:lnTo>
                      <a:lnTo>
                        <a:pt x="22" y="52"/>
                      </a:lnTo>
                      <a:lnTo>
                        <a:pt x="12" y="48"/>
                      </a:lnTo>
                      <a:lnTo>
                        <a:pt x="6" y="40"/>
                      </a:lnTo>
                      <a:lnTo>
                        <a:pt x="2" y="30"/>
                      </a:lnTo>
                      <a:lnTo>
                        <a:pt x="0" y="20"/>
                      </a:lnTo>
                      <a:lnTo>
                        <a:pt x="4" y="10"/>
                      </a:lnTo>
                      <a:lnTo>
                        <a:pt x="10" y="4"/>
                      </a:lnTo>
                      <a:lnTo>
                        <a:pt x="20" y="0"/>
                      </a:lnTo>
                      <a:close/>
                    </a:path>
                  </a:pathLst>
                </a:custGeom>
                <a:solidFill>
                  <a:srgbClr val="FFEB00"/>
                </a:solidFill>
                <a:ln w="9525">
                  <a:noFill/>
                  <a:round/>
                  <a:headEnd/>
                  <a:tailEnd/>
                </a:ln>
              </p:spPr>
              <p:txBody>
                <a:bodyPr/>
                <a:lstStyle/>
                <a:p>
                  <a:endParaRPr lang="zh-TW" altLang="en-US"/>
                </a:p>
              </p:txBody>
            </p:sp>
            <p:sp>
              <p:nvSpPr>
                <p:cNvPr id="24884" name="Freeform 511"/>
                <p:cNvSpPr>
                  <a:spLocks/>
                </p:cNvSpPr>
                <p:nvPr/>
              </p:nvSpPr>
              <p:spPr bwMode="auto">
                <a:xfrm>
                  <a:off x="5408" y="2844"/>
                  <a:ext cx="22" cy="18"/>
                </a:xfrm>
                <a:custGeom>
                  <a:avLst/>
                  <a:gdLst>
                    <a:gd name="T0" fmla="*/ 16 w 22"/>
                    <a:gd name="T1" fmla="*/ 0 h 18"/>
                    <a:gd name="T2" fmla="*/ 16 w 22"/>
                    <a:gd name="T3" fmla="*/ 0 h 18"/>
                    <a:gd name="T4" fmla="*/ 12 w 22"/>
                    <a:gd name="T5" fmla="*/ 0 h 18"/>
                    <a:gd name="T6" fmla="*/ 8 w 22"/>
                    <a:gd name="T7" fmla="*/ 0 h 18"/>
                    <a:gd name="T8" fmla="*/ 4 w 22"/>
                    <a:gd name="T9" fmla="*/ 2 h 18"/>
                    <a:gd name="T10" fmla="*/ 2 w 22"/>
                    <a:gd name="T11" fmla="*/ 4 h 18"/>
                    <a:gd name="T12" fmla="*/ 2 w 22"/>
                    <a:gd name="T13" fmla="*/ 4 h 18"/>
                    <a:gd name="T14" fmla="*/ 0 w 22"/>
                    <a:gd name="T15" fmla="*/ 8 h 18"/>
                    <a:gd name="T16" fmla="*/ 2 w 22"/>
                    <a:gd name="T17" fmla="*/ 12 h 18"/>
                    <a:gd name="T18" fmla="*/ 4 w 22"/>
                    <a:gd name="T19" fmla="*/ 16 h 18"/>
                    <a:gd name="T20" fmla="*/ 6 w 22"/>
                    <a:gd name="T21" fmla="*/ 18 h 18"/>
                    <a:gd name="T22" fmla="*/ 6 w 22"/>
                    <a:gd name="T23" fmla="*/ 18 h 18"/>
                    <a:gd name="T24" fmla="*/ 10 w 22"/>
                    <a:gd name="T25" fmla="*/ 18 h 18"/>
                    <a:gd name="T26" fmla="*/ 14 w 22"/>
                    <a:gd name="T27" fmla="*/ 18 h 18"/>
                    <a:gd name="T28" fmla="*/ 18 w 22"/>
                    <a:gd name="T29" fmla="*/ 16 h 18"/>
                    <a:gd name="T30" fmla="*/ 20 w 22"/>
                    <a:gd name="T31" fmla="*/ 14 h 18"/>
                    <a:gd name="T32" fmla="*/ 20 w 22"/>
                    <a:gd name="T33" fmla="*/ 14 h 18"/>
                    <a:gd name="T34" fmla="*/ 22 w 22"/>
                    <a:gd name="T35" fmla="*/ 10 h 18"/>
                    <a:gd name="T36" fmla="*/ 20 w 22"/>
                    <a:gd name="T37" fmla="*/ 6 h 18"/>
                    <a:gd name="T38" fmla="*/ 18 w 22"/>
                    <a:gd name="T39" fmla="*/ 2 h 18"/>
                    <a:gd name="T40" fmla="*/ 16 w 22"/>
                    <a:gd name="T41" fmla="*/ 0 h 18"/>
                    <a:gd name="T42" fmla="*/ 16 w 22"/>
                    <a:gd name="T43" fmla="*/ 0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18"/>
                    <a:gd name="T68" fmla="*/ 22 w 22"/>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18">
                      <a:moveTo>
                        <a:pt x="16" y="0"/>
                      </a:moveTo>
                      <a:lnTo>
                        <a:pt x="16" y="0"/>
                      </a:lnTo>
                      <a:lnTo>
                        <a:pt x="12" y="0"/>
                      </a:lnTo>
                      <a:lnTo>
                        <a:pt x="8" y="0"/>
                      </a:lnTo>
                      <a:lnTo>
                        <a:pt x="4" y="2"/>
                      </a:lnTo>
                      <a:lnTo>
                        <a:pt x="2" y="4"/>
                      </a:lnTo>
                      <a:lnTo>
                        <a:pt x="0" y="8"/>
                      </a:lnTo>
                      <a:lnTo>
                        <a:pt x="2" y="12"/>
                      </a:lnTo>
                      <a:lnTo>
                        <a:pt x="4" y="16"/>
                      </a:lnTo>
                      <a:lnTo>
                        <a:pt x="6" y="18"/>
                      </a:lnTo>
                      <a:lnTo>
                        <a:pt x="10" y="18"/>
                      </a:lnTo>
                      <a:lnTo>
                        <a:pt x="14" y="18"/>
                      </a:lnTo>
                      <a:lnTo>
                        <a:pt x="18" y="16"/>
                      </a:lnTo>
                      <a:lnTo>
                        <a:pt x="20" y="14"/>
                      </a:lnTo>
                      <a:lnTo>
                        <a:pt x="22" y="10"/>
                      </a:lnTo>
                      <a:lnTo>
                        <a:pt x="20" y="6"/>
                      </a:lnTo>
                      <a:lnTo>
                        <a:pt x="18" y="2"/>
                      </a:lnTo>
                      <a:lnTo>
                        <a:pt x="16" y="0"/>
                      </a:lnTo>
                      <a:close/>
                    </a:path>
                  </a:pathLst>
                </a:custGeom>
                <a:solidFill>
                  <a:srgbClr val="FFEB00"/>
                </a:solidFill>
                <a:ln w="9525">
                  <a:noFill/>
                  <a:round/>
                  <a:headEnd/>
                  <a:tailEnd/>
                </a:ln>
              </p:spPr>
              <p:txBody>
                <a:bodyPr/>
                <a:lstStyle/>
                <a:p>
                  <a:endParaRPr lang="zh-TW" altLang="en-US"/>
                </a:p>
              </p:txBody>
            </p:sp>
            <p:sp>
              <p:nvSpPr>
                <p:cNvPr id="24885" name="Freeform 512"/>
                <p:cNvSpPr>
                  <a:spLocks/>
                </p:cNvSpPr>
                <p:nvPr/>
              </p:nvSpPr>
              <p:spPr bwMode="auto">
                <a:xfrm>
                  <a:off x="5394" y="2812"/>
                  <a:ext cx="22" cy="20"/>
                </a:xfrm>
                <a:custGeom>
                  <a:avLst/>
                  <a:gdLst>
                    <a:gd name="T0" fmla="*/ 16 w 22"/>
                    <a:gd name="T1" fmla="*/ 2 h 20"/>
                    <a:gd name="T2" fmla="*/ 16 w 22"/>
                    <a:gd name="T3" fmla="*/ 2 h 20"/>
                    <a:gd name="T4" fmla="*/ 12 w 22"/>
                    <a:gd name="T5" fmla="*/ 0 h 20"/>
                    <a:gd name="T6" fmla="*/ 8 w 22"/>
                    <a:gd name="T7" fmla="*/ 2 h 20"/>
                    <a:gd name="T8" fmla="*/ 4 w 22"/>
                    <a:gd name="T9" fmla="*/ 4 h 20"/>
                    <a:gd name="T10" fmla="*/ 2 w 22"/>
                    <a:gd name="T11" fmla="*/ 6 h 20"/>
                    <a:gd name="T12" fmla="*/ 2 w 22"/>
                    <a:gd name="T13" fmla="*/ 6 h 20"/>
                    <a:gd name="T14" fmla="*/ 0 w 22"/>
                    <a:gd name="T15" fmla="*/ 10 h 20"/>
                    <a:gd name="T16" fmla="*/ 2 w 22"/>
                    <a:gd name="T17" fmla="*/ 14 h 20"/>
                    <a:gd name="T18" fmla="*/ 4 w 22"/>
                    <a:gd name="T19" fmla="*/ 16 h 20"/>
                    <a:gd name="T20" fmla="*/ 6 w 22"/>
                    <a:gd name="T21" fmla="*/ 20 h 20"/>
                    <a:gd name="T22" fmla="*/ 6 w 22"/>
                    <a:gd name="T23" fmla="*/ 20 h 20"/>
                    <a:gd name="T24" fmla="*/ 10 w 22"/>
                    <a:gd name="T25" fmla="*/ 20 h 20"/>
                    <a:gd name="T26" fmla="*/ 14 w 22"/>
                    <a:gd name="T27" fmla="*/ 20 h 20"/>
                    <a:gd name="T28" fmla="*/ 18 w 22"/>
                    <a:gd name="T29" fmla="*/ 18 h 20"/>
                    <a:gd name="T30" fmla="*/ 20 w 22"/>
                    <a:gd name="T31" fmla="*/ 14 h 20"/>
                    <a:gd name="T32" fmla="*/ 20 w 22"/>
                    <a:gd name="T33" fmla="*/ 14 h 20"/>
                    <a:gd name="T34" fmla="*/ 22 w 22"/>
                    <a:gd name="T35" fmla="*/ 12 h 20"/>
                    <a:gd name="T36" fmla="*/ 20 w 22"/>
                    <a:gd name="T37" fmla="*/ 8 h 20"/>
                    <a:gd name="T38" fmla="*/ 18 w 22"/>
                    <a:gd name="T39" fmla="*/ 4 h 20"/>
                    <a:gd name="T40" fmla="*/ 16 w 22"/>
                    <a:gd name="T41" fmla="*/ 2 h 20"/>
                    <a:gd name="T42" fmla="*/ 16 w 22"/>
                    <a:gd name="T43" fmla="*/ 2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20"/>
                    <a:gd name="T68" fmla="*/ 22 w 22"/>
                    <a:gd name="T69" fmla="*/ 20 h 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20">
                      <a:moveTo>
                        <a:pt x="16" y="2"/>
                      </a:moveTo>
                      <a:lnTo>
                        <a:pt x="16" y="2"/>
                      </a:lnTo>
                      <a:lnTo>
                        <a:pt x="12" y="0"/>
                      </a:lnTo>
                      <a:lnTo>
                        <a:pt x="8" y="2"/>
                      </a:lnTo>
                      <a:lnTo>
                        <a:pt x="4" y="4"/>
                      </a:lnTo>
                      <a:lnTo>
                        <a:pt x="2" y="6"/>
                      </a:lnTo>
                      <a:lnTo>
                        <a:pt x="0" y="10"/>
                      </a:lnTo>
                      <a:lnTo>
                        <a:pt x="2" y="14"/>
                      </a:lnTo>
                      <a:lnTo>
                        <a:pt x="4" y="16"/>
                      </a:lnTo>
                      <a:lnTo>
                        <a:pt x="6" y="20"/>
                      </a:lnTo>
                      <a:lnTo>
                        <a:pt x="10" y="20"/>
                      </a:lnTo>
                      <a:lnTo>
                        <a:pt x="14" y="20"/>
                      </a:lnTo>
                      <a:lnTo>
                        <a:pt x="18" y="18"/>
                      </a:lnTo>
                      <a:lnTo>
                        <a:pt x="20" y="14"/>
                      </a:lnTo>
                      <a:lnTo>
                        <a:pt x="22" y="12"/>
                      </a:lnTo>
                      <a:lnTo>
                        <a:pt x="20" y="8"/>
                      </a:lnTo>
                      <a:lnTo>
                        <a:pt x="18" y="4"/>
                      </a:lnTo>
                      <a:lnTo>
                        <a:pt x="16" y="2"/>
                      </a:lnTo>
                      <a:close/>
                    </a:path>
                  </a:pathLst>
                </a:custGeom>
                <a:solidFill>
                  <a:srgbClr val="FFEB00"/>
                </a:solidFill>
                <a:ln w="9525">
                  <a:noFill/>
                  <a:round/>
                  <a:headEnd/>
                  <a:tailEnd/>
                </a:ln>
              </p:spPr>
              <p:txBody>
                <a:bodyPr/>
                <a:lstStyle/>
                <a:p>
                  <a:endParaRPr lang="zh-TW" altLang="en-US"/>
                </a:p>
              </p:txBody>
            </p:sp>
            <p:sp>
              <p:nvSpPr>
                <p:cNvPr id="24886" name="Freeform 513"/>
                <p:cNvSpPr>
                  <a:spLocks/>
                </p:cNvSpPr>
                <p:nvPr/>
              </p:nvSpPr>
              <p:spPr bwMode="auto">
                <a:xfrm>
                  <a:off x="5366" y="2814"/>
                  <a:ext cx="20" cy="20"/>
                </a:xfrm>
                <a:custGeom>
                  <a:avLst/>
                  <a:gdLst>
                    <a:gd name="T0" fmla="*/ 14 w 20"/>
                    <a:gd name="T1" fmla="*/ 2 h 20"/>
                    <a:gd name="T2" fmla="*/ 14 w 20"/>
                    <a:gd name="T3" fmla="*/ 2 h 20"/>
                    <a:gd name="T4" fmla="*/ 10 w 20"/>
                    <a:gd name="T5" fmla="*/ 0 h 20"/>
                    <a:gd name="T6" fmla="*/ 6 w 20"/>
                    <a:gd name="T7" fmla="*/ 2 h 20"/>
                    <a:gd name="T8" fmla="*/ 4 w 20"/>
                    <a:gd name="T9" fmla="*/ 4 h 20"/>
                    <a:gd name="T10" fmla="*/ 0 w 20"/>
                    <a:gd name="T11" fmla="*/ 6 h 20"/>
                    <a:gd name="T12" fmla="*/ 0 w 20"/>
                    <a:gd name="T13" fmla="*/ 6 h 20"/>
                    <a:gd name="T14" fmla="*/ 0 w 20"/>
                    <a:gd name="T15" fmla="*/ 10 h 20"/>
                    <a:gd name="T16" fmla="*/ 0 w 20"/>
                    <a:gd name="T17" fmla="*/ 14 h 20"/>
                    <a:gd name="T18" fmla="*/ 2 w 20"/>
                    <a:gd name="T19" fmla="*/ 16 h 20"/>
                    <a:gd name="T20" fmla="*/ 6 w 20"/>
                    <a:gd name="T21" fmla="*/ 20 h 20"/>
                    <a:gd name="T22" fmla="*/ 6 w 20"/>
                    <a:gd name="T23" fmla="*/ 20 h 20"/>
                    <a:gd name="T24" fmla="*/ 10 w 20"/>
                    <a:gd name="T25" fmla="*/ 20 h 20"/>
                    <a:gd name="T26" fmla="*/ 14 w 20"/>
                    <a:gd name="T27" fmla="*/ 20 h 20"/>
                    <a:gd name="T28" fmla="*/ 16 w 20"/>
                    <a:gd name="T29" fmla="*/ 18 h 20"/>
                    <a:gd name="T30" fmla="*/ 20 w 20"/>
                    <a:gd name="T31" fmla="*/ 14 h 20"/>
                    <a:gd name="T32" fmla="*/ 20 w 20"/>
                    <a:gd name="T33" fmla="*/ 14 h 20"/>
                    <a:gd name="T34" fmla="*/ 20 w 20"/>
                    <a:gd name="T35" fmla="*/ 12 h 20"/>
                    <a:gd name="T36" fmla="*/ 20 w 20"/>
                    <a:gd name="T37" fmla="*/ 8 h 20"/>
                    <a:gd name="T38" fmla="*/ 18 w 20"/>
                    <a:gd name="T39" fmla="*/ 4 h 20"/>
                    <a:gd name="T40" fmla="*/ 14 w 20"/>
                    <a:gd name="T41" fmla="*/ 2 h 20"/>
                    <a:gd name="T42" fmla="*/ 14 w 20"/>
                    <a:gd name="T43" fmla="*/ 2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
                    <a:gd name="T67" fmla="*/ 0 h 20"/>
                    <a:gd name="T68" fmla="*/ 20 w 20"/>
                    <a:gd name="T69" fmla="*/ 20 h 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 h="20">
                      <a:moveTo>
                        <a:pt x="14" y="2"/>
                      </a:moveTo>
                      <a:lnTo>
                        <a:pt x="14" y="2"/>
                      </a:lnTo>
                      <a:lnTo>
                        <a:pt x="10" y="0"/>
                      </a:lnTo>
                      <a:lnTo>
                        <a:pt x="6" y="2"/>
                      </a:lnTo>
                      <a:lnTo>
                        <a:pt x="4" y="4"/>
                      </a:lnTo>
                      <a:lnTo>
                        <a:pt x="0" y="6"/>
                      </a:lnTo>
                      <a:lnTo>
                        <a:pt x="0" y="10"/>
                      </a:lnTo>
                      <a:lnTo>
                        <a:pt x="0" y="14"/>
                      </a:lnTo>
                      <a:lnTo>
                        <a:pt x="2" y="16"/>
                      </a:lnTo>
                      <a:lnTo>
                        <a:pt x="6" y="20"/>
                      </a:lnTo>
                      <a:lnTo>
                        <a:pt x="10" y="20"/>
                      </a:lnTo>
                      <a:lnTo>
                        <a:pt x="14" y="20"/>
                      </a:lnTo>
                      <a:lnTo>
                        <a:pt x="16" y="18"/>
                      </a:lnTo>
                      <a:lnTo>
                        <a:pt x="20" y="14"/>
                      </a:lnTo>
                      <a:lnTo>
                        <a:pt x="20" y="12"/>
                      </a:lnTo>
                      <a:lnTo>
                        <a:pt x="20" y="8"/>
                      </a:lnTo>
                      <a:lnTo>
                        <a:pt x="18" y="4"/>
                      </a:lnTo>
                      <a:lnTo>
                        <a:pt x="14" y="2"/>
                      </a:lnTo>
                      <a:close/>
                    </a:path>
                  </a:pathLst>
                </a:custGeom>
                <a:solidFill>
                  <a:srgbClr val="FFEB00"/>
                </a:solidFill>
                <a:ln w="9525">
                  <a:noFill/>
                  <a:round/>
                  <a:headEnd/>
                  <a:tailEnd/>
                </a:ln>
              </p:spPr>
              <p:txBody>
                <a:bodyPr/>
                <a:lstStyle/>
                <a:p>
                  <a:endParaRPr lang="zh-TW" altLang="en-US"/>
                </a:p>
              </p:txBody>
            </p:sp>
            <p:sp>
              <p:nvSpPr>
                <p:cNvPr id="24887" name="Freeform 514"/>
                <p:cNvSpPr>
                  <a:spLocks/>
                </p:cNvSpPr>
                <p:nvPr/>
              </p:nvSpPr>
              <p:spPr bwMode="auto">
                <a:xfrm>
                  <a:off x="5324" y="2772"/>
                  <a:ext cx="36" cy="34"/>
                </a:xfrm>
                <a:custGeom>
                  <a:avLst/>
                  <a:gdLst>
                    <a:gd name="T0" fmla="*/ 26 w 36"/>
                    <a:gd name="T1" fmla="*/ 0 h 34"/>
                    <a:gd name="T2" fmla="*/ 26 w 36"/>
                    <a:gd name="T3" fmla="*/ 0 h 34"/>
                    <a:gd name="T4" fmla="*/ 18 w 36"/>
                    <a:gd name="T5" fmla="*/ 0 h 34"/>
                    <a:gd name="T6" fmla="*/ 12 w 36"/>
                    <a:gd name="T7" fmla="*/ 0 h 34"/>
                    <a:gd name="T8" fmla="*/ 6 w 36"/>
                    <a:gd name="T9" fmla="*/ 4 h 34"/>
                    <a:gd name="T10" fmla="*/ 2 w 36"/>
                    <a:gd name="T11" fmla="*/ 8 h 34"/>
                    <a:gd name="T12" fmla="*/ 2 w 36"/>
                    <a:gd name="T13" fmla="*/ 8 h 34"/>
                    <a:gd name="T14" fmla="*/ 0 w 36"/>
                    <a:gd name="T15" fmla="*/ 16 h 34"/>
                    <a:gd name="T16" fmla="*/ 0 w 36"/>
                    <a:gd name="T17" fmla="*/ 22 h 34"/>
                    <a:gd name="T18" fmla="*/ 4 w 36"/>
                    <a:gd name="T19" fmla="*/ 28 h 34"/>
                    <a:gd name="T20" fmla="*/ 10 w 36"/>
                    <a:gd name="T21" fmla="*/ 32 h 34"/>
                    <a:gd name="T22" fmla="*/ 10 w 36"/>
                    <a:gd name="T23" fmla="*/ 32 h 34"/>
                    <a:gd name="T24" fmla="*/ 18 w 36"/>
                    <a:gd name="T25" fmla="*/ 34 h 34"/>
                    <a:gd name="T26" fmla="*/ 24 w 36"/>
                    <a:gd name="T27" fmla="*/ 32 h 34"/>
                    <a:gd name="T28" fmla="*/ 30 w 36"/>
                    <a:gd name="T29" fmla="*/ 30 h 34"/>
                    <a:gd name="T30" fmla="*/ 34 w 36"/>
                    <a:gd name="T31" fmla="*/ 24 h 34"/>
                    <a:gd name="T32" fmla="*/ 34 w 36"/>
                    <a:gd name="T33" fmla="*/ 24 h 34"/>
                    <a:gd name="T34" fmla="*/ 36 w 36"/>
                    <a:gd name="T35" fmla="*/ 18 h 34"/>
                    <a:gd name="T36" fmla="*/ 34 w 36"/>
                    <a:gd name="T37" fmla="*/ 10 h 34"/>
                    <a:gd name="T38" fmla="*/ 32 w 36"/>
                    <a:gd name="T39" fmla="*/ 6 h 34"/>
                    <a:gd name="T40" fmla="*/ 26 w 36"/>
                    <a:gd name="T41" fmla="*/ 0 h 34"/>
                    <a:gd name="T42" fmla="*/ 26 w 36"/>
                    <a:gd name="T43" fmla="*/ 0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4"/>
                    <a:gd name="T68" fmla="*/ 36 w 36"/>
                    <a:gd name="T69" fmla="*/ 34 h 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4">
                      <a:moveTo>
                        <a:pt x="26" y="0"/>
                      </a:moveTo>
                      <a:lnTo>
                        <a:pt x="26" y="0"/>
                      </a:lnTo>
                      <a:lnTo>
                        <a:pt x="18" y="0"/>
                      </a:lnTo>
                      <a:lnTo>
                        <a:pt x="12" y="0"/>
                      </a:lnTo>
                      <a:lnTo>
                        <a:pt x="6" y="4"/>
                      </a:lnTo>
                      <a:lnTo>
                        <a:pt x="2" y="8"/>
                      </a:lnTo>
                      <a:lnTo>
                        <a:pt x="0" y="16"/>
                      </a:lnTo>
                      <a:lnTo>
                        <a:pt x="0" y="22"/>
                      </a:lnTo>
                      <a:lnTo>
                        <a:pt x="4" y="28"/>
                      </a:lnTo>
                      <a:lnTo>
                        <a:pt x="10" y="32"/>
                      </a:lnTo>
                      <a:lnTo>
                        <a:pt x="18" y="34"/>
                      </a:lnTo>
                      <a:lnTo>
                        <a:pt x="24" y="32"/>
                      </a:lnTo>
                      <a:lnTo>
                        <a:pt x="30" y="30"/>
                      </a:lnTo>
                      <a:lnTo>
                        <a:pt x="34" y="24"/>
                      </a:lnTo>
                      <a:lnTo>
                        <a:pt x="36" y="18"/>
                      </a:lnTo>
                      <a:lnTo>
                        <a:pt x="34" y="10"/>
                      </a:lnTo>
                      <a:lnTo>
                        <a:pt x="32" y="6"/>
                      </a:lnTo>
                      <a:lnTo>
                        <a:pt x="26" y="0"/>
                      </a:lnTo>
                      <a:close/>
                    </a:path>
                  </a:pathLst>
                </a:custGeom>
                <a:solidFill>
                  <a:srgbClr val="FFEB00"/>
                </a:solidFill>
                <a:ln w="9525">
                  <a:noFill/>
                  <a:round/>
                  <a:headEnd/>
                  <a:tailEnd/>
                </a:ln>
              </p:spPr>
              <p:txBody>
                <a:bodyPr/>
                <a:lstStyle/>
                <a:p>
                  <a:endParaRPr lang="zh-TW" altLang="en-US"/>
                </a:p>
              </p:txBody>
            </p:sp>
            <p:sp>
              <p:nvSpPr>
                <p:cNvPr id="24888" name="Freeform 515"/>
                <p:cNvSpPr>
                  <a:spLocks/>
                </p:cNvSpPr>
                <p:nvPr/>
              </p:nvSpPr>
              <p:spPr bwMode="auto">
                <a:xfrm>
                  <a:off x="4832" y="2806"/>
                  <a:ext cx="62" cy="64"/>
                </a:xfrm>
                <a:custGeom>
                  <a:avLst/>
                  <a:gdLst>
                    <a:gd name="T0" fmla="*/ 56 w 62"/>
                    <a:gd name="T1" fmla="*/ 52 h 64"/>
                    <a:gd name="T2" fmla="*/ 56 w 62"/>
                    <a:gd name="T3" fmla="*/ 52 h 64"/>
                    <a:gd name="T4" fmla="*/ 60 w 62"/>
                    <a:gd name="T5" fmla="*/ 46 h 64"/>
                    <a:gd name="T6" fmla="*/ 62 w 62"/>
                    <a:gd name="T7" fmla="*/ 40 h 64"/>
                    <a:gd name="T8" fmla="*/ 62 w 62"/>
                    <a:gd name="T9" fmla="*/ 28 h 64"/>
                    <a:gd name="T10" fmla="*/ 58 w 62"/>
                    <a:gd name="T11" fmla="*/ 16 h 64"/>
                    <a:gd name="T12" fmla="*/ 54 w 62"/>
                    <a:gd name="T13" fmla="*/ 10 h 64"/>
                    <a:gd name="T14" fmla="*/ 50 w 62"/>
                    <a:gd name="T15" fmla="*/ 6 h 64"/>
                    <a:gd name="T16" fmla="*/ 50 w 62"/>
                    <a:gd name="T17" fmla="*/ 6 h 64"/>
                    <a:gd name="T18" fmla="*/ 44 w 62"/>
                    <a:gd name="T19" fmla="*/ 4 h 64"/>
                    <a:gd name="T20" fmla="*/ 38 w 62"/>
                    <a:gd name="T21" fmla="*/ 2 h 64"/>
                    <a:gd name="T22" fmla="*/ 26 w 62"/>
                    <a:gd name="T23" fmla="*/ 0 h 64"/>
                    <a:gd name="T24" fmla="*/ 20 w 62"/>
                    <a:gd name="T25" fmla="*/ 2 h 64"/>
                    <a:gd name="T26" fmla="*/ 14 w 62"/>
                    <a:gd name="T27" fmla="*/ 4 h 64"/>
                    <a:gd name="T28" fmla="*/ 10 w 62"/>
                    <a:gd name="T29" fmla="*/ 8 h 64"/>
                    <a:gd name="T30" fmla="*/ 4 w 62"/>
                    <a:gd name="T31" fmla="*/ 14 h 64"/>
                    <a:gd name="T32" fmla="*/ 4 w 62"/>
                    <a:gd name="T33" fmla="*/ 14 h 64"/>
                    <a:gd name="T34" fmla="*/ 2 w 62"/>
                    <a:gd name="T35" fmla="*/ 18 h 64"/>
                    <a:gd name="T36" fmla="*/ 0 w 62"/>
                    <a:gd name="T37" fmla="*/ 24 h 64"/>
                    <a:gd name="T38" fmla="*/ 0 w 62"/>
                    <a:gd name="T39" fmla="*/ 38 h 64"/>
                    <a:gd name="T40" fmla="*/ 4 w 62"/>
                    <a:gd name="T41" fmla="*/ 48 h 64"/>
                    <a:gd name="T42" fmla="*/ 8 w 62"/>
                    <a:gd name="T43" fmla="*/ 54 h 64"/>
                    <a:gd name="T44" fmla="*/ 12 w 62"/>
                    <a:gd name="T45" fmla="*/ 58 h 64"/>
                    <a:gd name="T46" fmla="*/ 12 w 62"/>
                    <a:gd name="T47" fmla="*/ 58 h 64"/>
                    <a:gd name="T48" fmla="*/ 18 w 62"/>
                    <a:gd name="T49" fmla="*/ 62 h 64"/>
                    <a:gd name="T50" fmla="*/ 24 w 62"/>
                    <a:gd name="T51" fmla="*/ 64 h 64"/>
                    <a:gd name="T52" fmla="*/ 36 w 62"/>
                    <a:gd name="T53" fmla="*/ 64 h 64"/>
                    <a:gd name="T54" fmla="*/ 42 w 62"/>
                    <a:gd name="T55" fmla="*/ 62 h 64"/>
                    <a:gd name="T56" fmla="*/ 48 w 62"/>
                    <a:gd name="T57" fmla="*/ 60 h 64"/>
                    <a:gd name="T58" fmla="*/ 52 w 62"/>
                    <a:gd name="T59" fmla="*/ 56 h 64"/>
                    <a:gd name="T60" fmla="*/ 56 w 62"/>
                    <a:gd name="T61" fmla="*/ 52 h 64"/>
                    <a:gd name="T62" fmla="*/ 56 w 62"/>
                    <a:gd name="T63" fmla="*/ 52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4"/>
                    <a:gd name="T98" fmla="*/ 62 w 62"/>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4">
                      <a:moveTo>
                        <a:pt x="56" y="52"/>
                      </a:moveTo>
                      <a:lnTo>
                        <a:pt x="56" y="52"/>
                      </a:lnTo>
                      <a:lnTo>
                        <a:pt x="60" y="46"/>
                      </a:lnTo>
                      <a:lnTo>
                        <a:pt x="62" y="40"/>
                      </a:lnTo>
                      <a:lnTo>
                        <a:pt x="62" y="28"/>
                      </a:lnTo>
                      <a:lnTo>
                        <a:pt x="58" y="16"/>
                      </a:lnTo>
                      <a:lnTo>
                        <a:pt x="54" y="10"/>
                      </a:lnTo>
                      <a:lnTo>
                        <a:pt x="50" y="6"/>
                      </a:lnTo>
                      <a:lnTo>
                        <a:pt x="44" y="4"/>
                      </a:lnTo>
                      <a:lnTo>
                        <a:pt x="38" y="2"/>
                      </a:lnTo>
                      <a:lnTo>
                        <a:pt x="26" y="0"/>
                      </a:lnTo>
                      <a:lnTo>
                        <a:pt x="20" y="2"/>
                      </a:lnTo>
                      <a:lnTo>
                        <a:pt x="14" y="4"/>
                      </a:lnTo>
                      <a:lnTo>
                        <a:pt x="10" y="8"/>
                      </a:lnTo>
                      <a:lnTo>
                        <a:pt x="4" y="14"/>
                      </a:lnTo>
                      <a:lnTo>
                        <a:pt x="2" y="18"/>
                      </a:lnTo>
                      <a:lnTo>
                        <a:pt x="0" y="24"/>
                      </a:lnTo>
                      <a:lnTo>
                        <a:pt x="0" y="38"/>
                      </a:lnTo>
                      <a:lnTo>
                        <a:pt x="4" y="48"/>
                      </a:lnTo>
                      <a:lnTo>
                        <a:pt x="8" y="54"/>
                      </a:lnTo>
                      <a:lnTo>
                        <a:pt x="12" y="58"/>
                      </a:lnTo>
                      <a:lnTo>
                        <a:pt x="18" y="62"/>
                      </a:lnTo>
                      <a:lnTo>
                        <a:pt x="24" y="64"/>
                      </a:lnTo>
                      <a:lnTo>
                        <a:pt x="36" y="64"/>
                      </a:lnTo>
                      <a:lnTo>
                        <a:pt x="42" y="62"/>
                      </a:lnTo>
                      <a:lnTo>
                        <a:pt x="48" y="60"/>
                      </a:lnTo>
                      <a:lnTo>
                        <a:pt x="52" y="56"/>
                      </a:lnTo>
                      <a:lnTo>
                        <a:pt x="56" y="52"/>
                      </a:lnTo>
                      <a:close/>
                    </a:path>
                  </a:pathLst>
                </a:custGeom>
                <a:solidFill>
                  <a:srgbClr val="FFEB00"/>
                </a:solidFill>
                <a:ln w="9525">
                  <a:noFill/>
                  <a:round/>
                  <a:headEnd/>
                  <a:tailEnd/>
                </a:ln>
              </p:spPr>
              <p:txBody>
                <a:bodyPr/>
                <a:lstStyle/>
                <a:p>
                  <a:endParaRPr lang="zh-TW" altLang="en-US"/>
                </a:p>
              </p:txBody>
            </p:sp>
            <p:sp>
              <p:nvSpPr>
                <p:cNvPr id="24889" name="Freeform 516"/>
                <p:cNvSpPr>
                  <a:spLocks/>
                </p:cNvSpPr>
                <p:nvPr/>
              </p:nvSpPr>
              <p:spPr bwMode="auto">
                <a:xfrm>
                  <a:off x="4892" y="2838"/>
                  <a:ext cx="48" cy="50"/>
                </a:xfrm>
                <a:custGeom>
                  <a:avLst/>
                  <a:gdLst>
                    <a:gd name="T0" fmla="*/ 48 w 48"/>
                    <a:gd name="T1" fmla="*/ 24 h 50"/>
                    <a:gd name="T2" fmla="*/ 48 w 48"/>
                    <a:gd name="T3" fmla="*/ 24 h 50"/>
                    <a:gd name="T4" fmla="*/ 44 w 48"/>
                    <a:gd name="T5" fmla="*/ 14 h 50"/>
                    <a:gd name="T6" fmla="*/ 38 w 48"/>
                    <a:gd name="T7" fmla="*/ 6 h 50"/>
                    <a:gd name="T8" fmla="*/ 30 w 48"/>
                    <a:gd name="T9" fmla="*/ 2 h 50"/>
                    <a:gd name="T10" fmla="*/ 20 w 48"/>
                    <a:gd name="T11" fmla="*/ 0 h 50"/>
                    <a:gd name="T12" fmla="*/ 20 w 48"/>
                    <a:gd name="T13" fmla="*/ 0 h 50"/>
                    <a:gd name="T14" fmla="*/ 12 w 48"/>
                    <a:gd name="T15" fmla="*/ 2 h 50"/>
                    <a:gd name="T16" fmla="*/ 4 w 48"/>
                    <a:gd name="T17" fmla="*/ 8 h 50"/>
                    <a:gd name="T18" fmla="*/ 0 w 48"/>
                    <a:gd name="T19" fmla="*/ 16 h 50"/>
                    <a:gd name="T20" fmla="*/ 0 w 48"/>
                    <a:gd name="T21" fmla="*/ 26 h 50"/>
                    <a:gd name="T22" fmla="*/ 0 w 48"/>
                    <a:gd name="T23" fmla="*/ 26 h 50"/>
                    <a:gd name="T24" fmla="*/ 2 w 48"/>
                    <a:gd name="T25" fmla="*/ 36 h 50"/>
                    <a:gd name="T26" fmla="*/ 8 w 48"/>
                    <a:gd name="T27" fmla="*/ 44 h 50"/>
                    <a:gd name="T28" fmla="*/ 16 w 48"/>
                    <a:gd name="T29" fmla="*/ 48 h 50"/>
                    <a:gd name="T30" fmla="*/ 26 w 48"/>
                    <a:gd name="T31" fmla="*/ 50 h 50"/>
                    <a:gd name="T32" fmla="*/ 26 w 48"/>
                    <a:gd name="T33" fmla="*/ 50 h 50"/>
                    <a:gd name="T34" fmla="*/ 34 w 48"/>
                    <a:gd name="T35" fmla="*/ 48 h 50"/>
                    <a:gd name="T36" fmla="*/ 42 w 48"/>
                    <a:gd name="T37" fmla="*/ 42 h 50"/>
                    <a:gd name="T38" fmla="*/ 46 w 48"/>
                    <a:gd name="T39" fmla="*/ 34 h 50"/>
                    <a:gd name="T40" fmla="*/ 48 w 48"/>
                    <a:gd name="T41" fmla="*/ 24 h 50"/>
                    <a:gd name="T42" fmla="*/ 48 w 48"/>
                    <a:gd name="T43" fmla="*/ 24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50"/>
                    <a:gd name="T68" fmla="*/ 48 w 48"/>
                    <a:gd name="T69" fmla="*/ 50 h 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50">
                      <a:moveTo>
                        <a:pt x="48" y="24"/>
                      </a:moveTo>
                      <a:lnTo>
                        <a:pt x="48" y="24"/>
                      </a:lnTo>
                      <a:lnTo>
                        <a:pt x="44" y="14"/>
                      </a:lnTo>
                      <a:lnTo>
                        <a:pt x="38" y="6"/>
                      </a:lnTo>
                      <a:lnTo>
                        <a:pt x="30" y="2"/>
                      </a:lnTo>
                      <a:lnTo>
                        <a:pt x="20" y="0"/>
                      </a:lnTo>
                      <a:lnTo>
                        <a:pt x="12" y="2"/>
                      </a:lnTo>
                      <a:lnTo>
                        <a:pt x="4" y="8"/>
                      </a:lnTo>
                      <a:lnTo>
                        <a:pt x="0" y="16"/>
                      </a:lnTo>
                      <a:lnTo>
                        <a:pt x="0" y="26"/>
                      </a:lnTo>
                      <a:lnTo>
                        <a:pt x="2" y="36"/>
                      </a:lnTo>
                      <a:lnTo>
                        <a:pt x="8" y="44"/>
                      </a:lnTo>
                      <a:lnTo>
                        <a:pt x="16" y="48"/>
                      </a:lnTo>
                      <a:lnTo>
                        <a:pt x="26" y="50"/>
                      </a:lnTo>
                      <a:lnTo>
                        <a:pt x="34" y="48"/>
                      </a:lnTo>
                      <a:lnTo>
                        <a:pt x="42" y="42"/>
                      </a:lnTo>
                      <a:lnTo>
                        <a:pt x="46" y="34"/>
                      </a:lnTo>
                      <a:lnTo>
                        <a:pt x="48" y="24"/>
                      </a:lnTo>
                      <a:close/>
                    </a:path>
                  </a:pathLst>
                </a:custGeom>
                <a:solidFill>
                  <a:srgbClr val="FFEB00"/>
                </a:solidFill>
                <a:ln w="9525">
                  <a:noFill/>
                  <a:round/>
                  <a:headEnd/>
                  <a:tailEnd/>
                </a:ln>
              </p:spPr>
              <p:txBody>
                <a:bodyPr/>
                <a:lstStyle/>
                <a:p>
                  <a:endParaRPr lang="zh-TW" altLang="en-US"/>
                </a:p>
              </p:txBody>
            </p:sp>
            <p:sp>
              <p:nvSpPr>
                <p:cNvPr id="24890" name="Freeform 517"/>
                <p:cNvSpPr>
                  <a:spLocks/>
                </p:cNvSpPr>
                <p:nvPr/>
              </p:nvSpPr>
              <p:spPr bwMode="auto">
                <a:xfrm>
                  <a:off x="4946" y="2620"/>
                  <a:ext cx="46" cy="44"/>
                </a:xfrm>
                <a:custGeom>
                  <a:avLst/>
                  <a:gdLst>
                    <a:gd name="T0" fmla="*/ 42 w 46"/>
                    <a:gd name="T1" fmla="*/ 36 h 44"/>
                    <a:gd name="T2" fmla="*/ 42 w 46"/>
                    <a:gd name="T3" fmla="*/ 36 h 44"/>
                    <a:gd name="T4" fmla="*/ 46 w 46"/>
                    <a:gd name="T5" fmla="*/ 28 h 44"/>
                    <a:gd name="T6" fmla="*/ 46 w 46"/>
                    <a:gd name="T7" fmla="*/ 18 h 44"/>
                    <a:gd name="T8" fmla="*/ 44 w 46"/>
                    <a:gd name="T9" fmla="*/ 10 h 44"/>
                    <a:gd name="T10" fmla="*/ 38 w 46"/>
                    <a:gd name="T11" fmla="*/ 4 h 44"/>
                    <a:gd name="T12" fmla="*/ 38 w 46"/>
                    <a:gd name="T13" fmla="*/ 4 h 44"/>
                    <a:gd name="T14" fmla="*/ 30 w 46"/>
                    <a:gd name="T15" fmla="*/ 0 h 44"/>
                    <a:gd name="T16" fmla="*/ 20 w 46"/>
                    <a:gd name="T17" fmla="*/ 0 h 44"/>
                    <a:gd name="T18" fmla="*/ 12 w 46"/>
                    <a:gd name="T19" fmla="*/ 2 h 44"/>
                    <a:gd name="T20" fmla="*/ 4 w 46"/>
                    <a:gd name="T21" fmla="*/ 8 h 44"/>
                    <a:gd name="T22" fmla="*/ 4 w 46"/>
                    <a:gd name="T23" fmla="*/ 8 h 44"/>
                    <a:gd name="T24" fmla="*/ 2 w 46"/>
                    <a:gd name="T25" fmla="*/ 16 h 44"/>
                    <a:gd name="T26" fmla="*/ 0 w 46"/>
                    <a:gd name="T27" fmla="*/ 26 h 44"/>
                    <a:gd name="T28" fmla="*/ 4 w 46"/>
                    <a:gd name="T29" fmla="*/ 34 h 44"/>
                    <a:gd name="T30" fmla="*/ 10 w 46"/>
                    <a:gd name="T31" fmla="*/ 40 h 44"/>
                    <a:gd name="T32" fmla="*/ 10 w 46"/>
                    <a:gd name="T33" fmla="*/ 40 h 44"/>
                    <a:gd name="T34" fmla="*/ 18 w 46"/>
                    <a:gd name="T35" fmla="*/ 44 h 44"/>
                    <a:gd name="T36" fmla="*/ 28 w 46"/>
                    <a:gd name="T37" fmla="*/ 44 h 44"/>
                    <a:gd name="T38" fmla="*/ 36 w 46"/>
                    <a:gd name="T39" fmla="*/ 42 h 44"/>
                    <a:gd name="T40" fmla="*/ 42 w 46"/>
                    <a:gd name="T41" fmla="*/ 36 h 44"/>
                    <a:gd name="T42" fmla="*/ 42 w 46"/>
                    <a:gd name="T43" fmla="*/ 36 h 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44"/>
                    <a:gd name="T68" fmla="*/ 46 w 46"/>
                    <a:gd name="T69" fmla="*/ 44 h 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44">
                      <a:moveTo>
                        <a:pt x="42" y="36"/>
                      </a:moveTo>
                      <a:lnTo>
                        <a:pt x="42" y="36"/>
                      </a:lnTo>
                      <a:lnTo>
                        <a:pt x="46" y="28"/>
                      </a:lnTo>
                      <a:lnTo>
                        <a:pt x="46" y="18"/>
                      </a:lnTo>
                      <a:lnTo>
                        <a:pt x="44" y="10"/>
                      </a:lnTo>
                      <a:lnTo>
                        <a:pt x="38" y="4"/>
                      </a:lnTo>
                      <a:lnTo>
                        <a:pt x="30" y="0"/>
                      </a:lnTo>
                      <a:lnTo>
                        <a:pt x="20" y="0"/>
                      </a:lnTo>
                      <a:lnTo>
                        <a:pt x="12" y="2"/>
                      </a:lnTo>
                      <a:lnTo>
                        <a:pt x="4" y="8"/>
                      </a:lnTo>
                      <a:lnTo>
                        <a:pt x="2" y="16"/>
                      </a:lnTo>
                      <a:lnTo>
                        <a:pt x="0" y="26"/>
                      </a:lnTo>
                      <a:lnTo>
                        <a:pt x="4" y="34"/>
                      </a:lnTo>
                      <a:lnTo>
                        <a:pt x="10" y="40"/>
                      </a:lnTo>
                      <a:lnTo>
                        <a:pt x="18" y="44"/>
                      </a:lnTo>
                      <a:lnTo>
                        <a:pt x="28" y="44"/>
                      </a:lnTo>
                      <a:lnTo>
                        <a:pt x="36" y="42"/>
                      </a:lnTo>
                      <a:lnTo>
                        <a:pt x="42" y="36"/>
                      </a:lnTo>
                      <a:close/>
                    </a:path>
                  </a:pathLst>
                </a:custGeom>
                <a:solidFill>
                  <a:srgbClr val="FFEB00"/>
                </a:solidFill>
                <a:ln w="9525">
                  <a:noFill/>
                  <a:round/>
                  <a:headEnd/>
                  <a:tailEnd/>
                </a:ln>
              </p:spPr>
              <p:txBody>
                <a:bodyPr/>
                <a:lstStyle/>
                <a:p>
                  <a:endParaRPr lang="zh-TW" altLang="en-US"/>
                </a:p>
              </p:txBody>
            </p:sp>
            <p:sp>
              <p:nvSpPr>
                <p:cNvPr id="24891" name="Freeform 518"/>
                <p:cNvSpPr>
                  <a:spLocks/>
                </p:cNvSpPr>
                <p:nvPr/>
              </p:nvSpPr>
              <p:spPr bwMode="auto">
                <a:xfrm>
                  <a:off x="4822" y="2912"/>
                  <a:ext cx="46" cy="46"/>
                </a:xfrm>
                <a:custGeom>
                  <a:avLst/>
                  <a:gdLst>
                    <a:gd name="T0" fmla="*/ 42 w 46"/>
                    <a:gd name="T1" fmla="*/ 36 h 46"/>
                    <a:gd name="T2" fmla="*/ 42 w 46"/>
                    <a:gd name="T3" fmla="*/ 36 h 46"/>
                    <a:gd name="T4" fmla="*/ 46 w 46"/>
                    <a:gd name="T5" fmla="*/ 28 h 46"/>
                    <a:gd name="T6" fmla="*/ 46 w 46"/>
                    <a:gd name="T7" fmla="*/ 20 h 46"/>
                    <a:gd name="T8" fmla="*/ 44 w 46"/>
                    <a:gd name="T9" fmla="*/ 10 h 46"/>
                    <a:gd name="T10" fmla="*/ 38 w 46"/>
                    <a:gd name="T11" fmla="*/ 4 h 46"/>
                    <a:gd name="T12" fmla="*/ 38 w 46"/>
                    <a:gd name="T13" fmla="*/ 4 h 46"/>
                    <a:gd name="T14" fmla="*/ 28 w 46"/>
                    <a:gd name="T15" fmla="*/ 0 h 46"/>
                    <a:gd name="T16" fmla="*/ 20 w 46"/>
                    <a:gd name="T17" fmla="*/ 0 h 46"/>
                    <a:gd name="T18" fmla="*/ 10 w 46"/>
                    <a:gd name="T19" fmla="*/ 2 h 46"/>
                    <a:gd name="T20" fmla="*/ 4 w 46"/>
                    <a:gd name="T21" fmla="*/ 8 h 46"/>
                    <a:gd name="T22" fmla="*/ 4 w 46"/>
                    <a:gd name="T23" fmla="*/ 8 h 46"/>
                    <a:gd name="T24" fmla="*/ 0 w 46"/>
                    <a:gd name="T25" fmla="*/ 18 h 46"/>
                    <a:gd name="T26" fmla="*/ 0 w 46"/>
                    <a:gd name="T27" fmla="*/ 26 h 46"/>
                    <a:gd name="T28" fmla="*/ 2 w 46"/>
                    <a:gd name="T29" fmla="*/ 36 h 46"/>
                    <a:gd name="T30" fmla="*/ 8 w 46"/>
                    <a:gd name="T31" fmla="*/ 42 h 46"/>
                    <a:gd name="T32" fmla="*/ 8 w 46"/>
                    <a:gd name="T33" fmla="*/ 42 h 46"/>
                    <a:gd name="T34" fmla="*/ 18 w 46"/>
                    <a:gd name="T35" fmla="*/ 46 h 46"/>
                    <a:gd name="T36" fmla="*/ 26 w 46"/>
                    <a:gd name="T37" fmla="*/ 46 h 46"/>
                    <a:gd name="T38" fmla="*/ 36 w 46"/>
                    <a:gd name="T39" fmla="*/ 44 h 46"/>
                    <a:gd name="T40" fmla="*/ 42 w 46"/>
                    <a:gd name="T41" fmla="*/ 36 h 46"/>
                    <a:gd name="T42" fmla="*/ 42 w 46"/>
                    <a:gd name="T43" fmla="*/ 36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46"/>
                    <a:gd name="T68" fmla="*/ 46 w 46"/>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46">
                      <a:moveTo>
                        <a:pt x="42" y="36"/>
                      </a:moveTo>
                      <a:lnTo>
                        <a:pt x="42" y="36"/>
                      </a:lnTo>
                      <a:lnTo>
                        <a:pt x="46" y="28"/>
                      </a:lnTo>
                      <a:lnTo>
                        <a:pt x="46" y="20"/>
                      </a:lnTo>
                      <a:lnTo>
                        <a:pt x="44" y="10"/>
                      </a:lnTo>
                      <a:lnTo>
                        <a:pt x="38" y="4"/>
                      </a:lnTo>
                      <a:lnTo>
                        <a:pt x="28" y="0"/>
                      </a:lnTo>
                      <a:lnTo>
                        <a:pt x="20" y="0"/>
                      </a:lnTo>
                      <a:lnTo>
                        <a:pt x="10" y="2"/>
                      </a:lnTo>
                      <a:lnTo>
                        <a:pt x="4" y="8"/>
                      </a:lnTo>
                      <a:lnTo>
                        <a:pt x="0" y="18"/>
                      </a:lnTo>
                      <a:lnTo>
                        <a:pt x="0" y="26"/>
                      </a:lnTo>
                      <a:lnTo>
                        <a:pt x="2" y="36"/>
                      </a:lnTo>
                      <a:lnTo>
                        <a:pt x="8" y="42"/>
                      </a:lnTo>
                      <a:lnTo>
                        <a:pt x="18" y="46"/>
                      </a:lnTo>
                      <a:lnTo>
                        <a:pt x="26" y="46"/>
                      </a:lnTo>
                      <a:lnTo>
                        <a:pt x="36" y="44"/>
                      </a:lnTo>
                      <a:lnTo>
                        <a:pt x="42" y="36"/>
                      </a:lnTo>
                      <a:close/>
                    </a:path>
                  </a:pathLst>
                </a:custGeom>
                <a:solidFill>
                  <a:srgbClr val="FFEB00"/>
                </a:solidFill>
                <a:ln w="9525">
                  <a:noFill/>
                  <a:round/>
                  <a:headEnd/>
                  <a:tailEnd/>
                </a:ln>
              </p:spPr>
              <p:txBody>
                <a:bodyPr/>
                <a:lstStyle/>
                <a:p>
                  <a:endParaRPr lang="zh-TW" altLang="en-US"/>
                </a:p>
              </p:txBody>
            </p:sp>
            <p:sp>
              <p:nvSpPr>
                <p:cNvPr id="24892" name="Freeform 519"/>
                <p:cNvSpPr>
                  <a:spLocks/>
                </p:cNvSpPr>
                <p:nvPr/>
              </p:nvSpPr>
              <p:spPr bwMode="auto">
                <a:xfrm>
                  <a:off x="4642" y="2924"/>
                  <a:ext cx="32" cy="34"/>
                </a:xfrm>
                <a:custGeom>
                  <a:avLst/>
                  <a:gdLst>
                    <a:gd name="T0" fmla="*/ 28 w 32"/>
                    <a:gd name="T1" fmla="*/ 6 h 34"/>
                    <a:gd name="T2" fmla="*/ 28 w 32"/>
                    <a:gd name="T3" fmla="*/ 6 h 34"/>
                    <a:gd name="T4" fmla="*/ 32 w 32"/>
                    <a:gd name="T5" fmla="*/ 12 h 34"/>
                    <a:gd name="T6" fmla="*/ 32 w 32"/>
                    <a:gd name="T7" fmla="*/ 18 h 34"/>
                    <a:gd name="T8" fmla="*/ 30 w 32"/>
                    <a:gd name="T9" fmla="*/ 24 h 34"/>
                    <a:gd name="T10" fmla="*/ 26 w 32"/>
                    <a:gd name="T11" fmla="*/ 30 h 34"/>
                    <a:gd name="T12" fmla="*/ 26 w 32"/>
                    <a:gd name="T13" fmla="*/ 30 h 34"/>
                    <a:gd name="T14" fmla="*/ 22 w 32"/>
                    <a:gd name="T15" fmla="*/ 32 h 34"/>
                    <a:gd name="T16" fmla="*/ 16 w 32"/>
                    <a:gd name="T17" fmla="*/ 34 h 34"/>
                    <a:gd name="T18" fmla="*/ 10 w 32"/>
                    <a:gd name="T19" fmla="*/ 32 h 34"/>
                    <a:gd name="T20" fmla="*/ 4 w 32"/>
                    <a:gd name="T21" fmla="*/ 28 h 34"/>
                    <a:gd name="T22" fmla="*/ 4 w 32"/>
                    <a:gd name="T23" fmla="*/ 28 h 34"/>
                    <a:gd name="T24" fmla="*/ 0 w 32"/>
                    <a:gd name="T25" fmla="*/ 22 h 34"/>
                    <a:gd name="T26" fmla="*/ 0 w 32"/>
                    <a:gd name="T27" fmla="*/ 14 h 34"/>
                    <a:gd name="T28" fmla="*/ 2 w 32"/>
                    <a:gd name="T29" fmla="*/ 8 h 34"/>
                    <a:gd name="T30" fmla="*/ 6 w 32"/>
                    <a:gd name="T31" fmla="*/ 4 h 34"/>
                    <a:gd name="T32" fmla="*/ 6 w 32"/>
                    <a:gd name="T33" fmla="*/ 4 h 34"/>
                    <a:gd name="T34" fmla="*/ 10 w 32"/>
                    <a:gd name="T35" fmla="*/ 0 h 34"/>
                    <a:gd name="T36" fmla="*/ 16 w 32"/>
                    <a:gd name="T37" fmla="*/ 0 h 34"/>
                    <a:gd name="T38" fmla="*/ 22 w 32"/>
                    <a:gd name="T39" fmla="*/ 2 h 34"/>
                    <a:gd name="T40" fmla="*/ 28 w 32"/>
                    <a:gd name="T41" fmla="*/ 6 h 34"/>
                    <a:gd name="T42" fmla="*/ 28 w 32"/>
                    <a:gd name="T43" fmla="*/ 6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34"/>
                    <a:gd name="T68" fmla="*/ 32 w 32"/>
                    <a:gd name="T69" fmla="*/ 34 h 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34">
                      <a:moveTo>
                        <a:pt x="28" y="6"/>
                      </a:moveTo>
                      <a:lnTo>
                        <a:pt x="28" y="6"/>
                      </a:lnTo>
                      <a:lnTo>
                        <a:pt x="32" y="12"/>
                      </a:lnTo>
                      <a:lnTo>
                        <a:pt x="32" y="18"/>
                      </a:lnTo>
                      <a:lnTo>
                        <a:pt x="30" y="24"/>
                      </a:lnTo>
                      <a:lnTo>
                        <a:pt x="26" y="30"/>
                      </a:lnTo>
                      <a:lnTo>
                        <a:pt x="22" y="32"/>
                      </a:lnTo>
                      <a:lnTo>
                        <a:pt x="16" y="34"/>
                      </a:lnTo>
                      <a:lnTo>
                        <a:pt x="10" y="32"/>
                      </a:lnTo>
                      <a:lnTo>
                        <a:pt x="4" y="28"/>
                      </a:lnTo>
                      <a:lnTo>
                        <a:pt x="0" y="22"/>
                      </a:lnTo>
                      <a:lnTo>
                        <a:pt x="0" y="14"/>
                      </a:lnTo>
                      <a:lnTo>
                        <a:pt x="2" y="8"/>
                      </a:lnTo>
                      <a:lnTo>
                        <a:pt x="6" y="4"/>
                      </a:lnTo>
                      <a:lnTo>
                        <a:pt x="10" y="0"/>
                      </a:lnTo>
                      <a:lnTo>
                        <a:pt x="16" y="0"/>
                      </a:lnTo>
                      <a:lnTo>
                        <a:pt x="22" y="2"/>
                      </a:lnTo>
                      <a:lnTo>
                        <a:pt x="28" y="6"/>
                      </a:lnTo>
                      <a:close/>
                    </a:path>
                  </a:pathLst>
                </a:custGeom>
                <a:solidFill>
                  <a:srgbClr val="FFEB00"/>
                </a:solidFill>
                <a:ln w="9525">
                  <a:noFill/>
                  <a:round/>
                  <a:headEnd/>
                  <a:tailEnd/>
                </a:ln>
              </p:spPr>
              <p:txBody>
                <a:bodyPr/>
                <a:lstStyle/>
                <a:p>
                  <a:endParaRPr lang="zh-TW" altLang="en-US"/>
                </a:p>
              </p:txBody>
            </p:sp>
            <p:sp>
              <p:nvSpPr>
                <p:cNvPr id="24893" name="Freeform 520"/>
                <p:cNvSpPr>
                  <a:spLocks/>
                </p:cNvSpPr>
                <p:nvPr/>
              </p:nvSpPr>
              <p:spPr bwMode="auto">
                <a:xfrm>
                  <a:off x="4604" y="3016"/>
                  <a:ext cx="32" cy="34"/>
                </a:xfrm>
                <a:custGeom>
                  <a:avLst/>
                  <a:gdLst>
                    <a:gd name="T0" fmla="*/ 28 w 32"/>
                    <a:gd name="T1" fmla="*/ 8 h 34"/>
                    <a:gd name="T2" fmla="*/ 28 w 32"/>
                    <a:gd name="T3" fmla="*/ 8 h 34"/>
                    <a:gd name="T4" fmla="*/ 32 w 32"/>
                    <a:gd name="T5" fmla="*/ 12 h 34"/>
                    <a:gd name="T6" fmla="*/ 32 w 32"/>
                    <a:gd name="T7" fmla="*/ 20 h 34"/>
                    <a:gd name="T8" fmla="*/ 32 w 32"/>
                    <a:gd name="T9" fmla="*/ 26 h 34"/>
                    <a:gd name="T10" fmla="*/ 28 w 32"/>
                    <a:gd name="T11" fmla="*/ 30 h 34"/>
                    <a:gd name="T12" fmla="*/ 28 w 32"/>
                    <a:gd name="T13" fmla="*/ 30 h 34"/>
                    <a:gd name="T14" fmla="*/ 22 w 32"/>
                    <a:gd name="T15" fmla="*/ 34 h 34"/>
                    <a:gd name="T16" fmla="*/ 16 w 32"/>
                    <a:gd name="T17" fmla="*/ 34 h 34"/>
                    <a:gd name="T18" fmla="*/ 10 w 32"/>
                    <a:gd name="T19" fmla="*/ 32 h 34"/>
                    <a:gd name="T20" fmla="*/ 4 w 32"/>
                    <a:gd name="T21" fmla="*/ 28 h 34"/>
                    <a:gd name="T22" fmla="*/ 4 w 32"/>
                    <a:gd name="T23" fmla="*/ 28 h 34"/>
                    <a:gd name="T24" fmla="*/ 2 w 32"/>
                    <a:gd name="T25" fmla="*/ 22 h 34"/>
                    <a:gd name="T26" fmla="*/ 0 w 32"/>
                    <a:gd name="T27" fmla="*/ 16 h 34"/>
                    <a:gd name="T28" fmla="*/ 2 w 32"/>
                    <a:gd name="T29" fmla="*/ 10 h 34"/>
                    <a:gd name="T30" fmla="*/ 6 w 32"/>
                    <a:gd name="T31" fmla="*/ 4 h 34"/>
                    <a:gd name="T32" fmla="*/ 6 w 32"/>
                    <a:gd name="T33" fmla="*/ 4 h 34"/>
                    <a:gd name="T34" fmla="*/ 12 w 32"/>
                    <a:gd name="T35" fmla="*/ 2 h 34"/>
                    <a:gd name="T36" fmla="*/ 18 w 32"/>
                    <a:gd name="T37" fmla="*/ 0 h 34"/>
                    <a:gd name="T38" fmla="*/ 24 w 32"/>
                    <a:gd name="T39" fmla="*/ 2 h 34"/>
                    <a:gd name="T40" fmla="*/ 28 w 32"/>
                    <a:gd name="T41" fmla="*/ 8 h 34"/>
                    <a:gd name="T42" fmla="*/ 28 w 32"/>
                    <a:gd name="T43" fmla="*/ 8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34"/>
                    <a:gd name="T68" fmla="*/ 32 w 32"/>
                    <a:gd name="T69" fmla="*/ 34 h 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34">
                      <a:moveTo>
                        <a:pt x="28" y="8"/>
                      </a:moveTo>
                      <a:lnTo>
                        <a:pt x="28" y="8"/>
                      </a:lnTo>
                      <a:lnTo>
                        <a:pt x="32" y="12"/>
                      </a:lnTo>
                      <a:lnTo>
                        <a:pt x="32" y="20"/>
                      </a:lnTo>
                      <a:lnTo>
                        <a:pt x="32" y="26"/>
                      </a:lnTo>
                      <a:lnTo>
                        <a:pt x="28" y="30"/>
                      </a:lnTo>
                      <a:lnTo>
                        <a:pt x="22" y="34"/>
                      </a:lnTo>
                      <a:lnTo>
                        <a:pt x="16" y="34"/>
                      </a:lnTo>
                      <a:lnTo>
                        <a:pt x="10" y="32"/>
                      </a:lnTo>
                      <a:lnTo>
                        <a:pt x="4" y="28"/>
                      </a:lnTo>
                      <a:lnTo>
                        <a:pt x="2" y="22"/>
                      </a:lnTo>
                      <a:lnTo>
                        <a:pt x="0" y="16"/>
                      </a:lnTo>
                      <a:lnTo>
                        <a:pt x="2" y="10"/>
                      </a:lnTo>
                      <a:lnTo>
                        <a:pt x="6" y="4"/>
                      </a:lnTo>
                      <a:lnTo>
                        <a:pt x="12" y="2"/>
                      </a:lnTo>
                      <a:lnTo>
                        <a:pt x="18" y="0"/>
                      </a:lnTo>
                      <a:lnTo>
                        <a:pt x="24" y="2"/>
                      </a:lnTo>
                      <a:lnTo>
                        <a:pt x="28" y="8"/>
                      </a:lnTo>
                      <a:close/>
                    </a:path>
                  </a:pathLst>
                </a:custGeom>
                <a:solidFill>
                  <a:srgbClr val="FFEB00"/>
                </a:solidFill>
                <a:ln w="9525">
                  <a:noFill/>
                  <a:round/>
                  <a:headEnd/>
                  <a:tailEnd/>
                </a:ln>
              </p:spPr>
              <p:txBody>
                <a:bodyPr/>
                <a:lstStyle/>
                <a:p>
                  <a:endParaRPr lang="zh-TW" altLang="en-US"/>
                </a:p>
              </p:txBody>
            </p:sp>
            <p:sp>
              <p:nvSpPr>
                <p:cNvPr id="24894" name="Freeform 521"/>
                <p:cNvSpPr>
                  <a:spLocks/>
                </p:cNvSpPr>
                <p:nvPr/>
              </p:nvSpPr>
              <p:spPr bwMode="auto">
                <a:xfrm>
                  <a:off x="4610" y="2972"/>
                  <a:ext cx="32" cy="32"/>
                </a:xfrm>
                <a:custGeom>
                  <a:avLst/>
                  <a:gdLst>
                    <a:gd name="T0" fmla="*/ 28 w 32"/>
                    <a:gd name="T1" fmla="*/ 6 h 32"/>
                    <a:gd name="T2" fmla="*/ 28 w 32"/>
                    <a:gd name="T3" fmla="*/ 6 h 32"/>
                    <a:gd name="T4" fmla="*/ 32 w 32"/>
                    <a:gd name="T5" fmla="*/ 12 h 32"/>
                    <a:gd name="T6" fmla="*/ 32 w 32"/>
                    <a:gd name="T7" fmla="*/ 18 h 32"/>
                    <a:gd name="T8" fmla="*/ 30 w 32"/>
                    <a:gd name="T9" fmla="*/ 24 h 32"/>
                    <a:gd name="T10" fmla="*/ 26 w 32"/>
                    <a:gd name="T11" fmla="*/ 30 h 32"/>
                    <a:gd name="T12" fmla="*/ 26 w 32"/>
                    <a:gd name="T13" fmla="*/ 30 h 32"/>
                    <a:gd name="T14" fmla="*/ 22 w 32"/>
                    <a:gd name="T15" fmla="*/ 32 h 32"/>
                    <a:gd name="T16" fmla="*/ 16 w 32"/>
                    <a:gd name="T17" fmla="*/ 32 h 32"/>
                    <a:gd name="T18" fmla="*/ 10 w 32"/>
                    <a:gd name="T19" fmla="*/ 32 h 32"/>
                    <a:gd name="T20" fmla="*/ 4 w 32"/>
                    <a:gd name="T21" fmla="*/ 26 h 32"/>
                    <a:gd name="T22" fmla="*/ 4 w 32"/>
                    <a:gd name="T23" fmla="*/ 26 h 32"/>
                    <a:gd name="T24" fmla="*/ 0 w 32"/>
                    <a:gd name="T25" fmla="*/ 20 h 32"/>
                    <a:gd name="T26" fmla="*/ 0 w 32"/>
                    <a:gd name="T27" fmla="*/ 14 h 32"/>
                    <a:gd name="T28" fmla="*/ 2 w 32"/>
                    <a:gd name="T29" fmla="*/ 8 h 32"/>
                    <a:gd name="T30" fmla="*/ 6 w 32"/>
                    <a:gd name="T31" fmla="*/ 4 h 32"/>
                    <a:gd name="T32" fmla="*/ 6 w 32"/>
                    <a:gd name="T33" fmla="*/ 4 h 32"/>
                    <a:gd name="T34" fmla="*/ 10 w 32"/>
                    <a:gd name="T35" fmla="*/ 0 h 32"/>
                    <a:gd name="T36" fmla="*/ 16 w 32"/>
                    <a:gd name="T37" fmla="*/ 0 h 32"/>
                    <a:gd name="T38" fmla="*/ 22 w 32"/>
                    <a:gd name="T39" fmla="*/ 2 h 32"/>
                    <a:gd name="T40" fmla="*/ 28 w 32"/>
                    <a:gd name="T41" fmla="*/ 6 h 32"/>
                    <a:gd name="T42" fmla="*/ 28 w 32"/>
                    <a:gd name="T43" fmla="*/ 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32"/>
                    <a:gd name="T68" fmla="*/ 32 w 32"/>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32">
                      <a:moveTo>
                        <a:pt x="28" y="6"/>
                      </a:moveTo>
                      <a:lnTo>
                        <a:pt x="28" y="6"/>
                      </a:lnTo>
                      <a:lnTo>
                        <a:pt x="32" y="12"/>
                      </a:lnTo>
                      <a:lnTo>
                        <a:pt x="32" y="18"/>
                      </a:lnTo>
                      <a:lnTo>
                        <a:pt x="30" y="24"/>
                      </a:lnTo>
                      <a:lnTo>
                        <a:pt x="26" y="30"/>
                      </a:lnTo>
                      <a:lnTo>
                        <a:pt x="22" y="32"/>
                      </a:lnTo>
                      <a:lnTo>
                        <a:pt x="16" y="32"/>
                      </a:lnTo>
                      <a:lnTo>
                        <a:pt x="10" y="32"/>
                      </a:lnTo>
                      <a:lnTo>
                        <a:pt x="4" y="26"/>
                      </a:lnTo>
                      <a:lnTo>
                        <a:pt x="0" y="20"/>
                      </a:lnTo>
                      <a:lnTo>
                        <a:pt x="0" y="14"/>
                      </a:lnTo>
                      <a:lnTo>
                        <a:pt x="2" y="8"/>
                      </a:lnTo>
                      <a:lnTo>
                        <a:pt x="6" y="4"/>
                      </a:lnTo>
                      <a:lnTo>
                        <a:pt x="10" y="0"/>
                      </a:lnTo>
                      <a:lnTo>
                        <a:pt x="16" y="0"/>
                      </a:lnTo>
                      <a:lnTo>
                        <a:pt x="22" y="2"/>
                      </a:lnTo>
                      <a:lnTo>
                        <a:pt x="28" y="6"/>
                      </a:lnTo>
                      <a:close/>
                    </a:path>
                  </a:pathLst>
                </a:custGeom>
                <a:solidFill>
                  <a:srgbClr val="FFEB00"/>
                </a:solidFill>
                <a:ln w="9525">
                  <a:noFill/>
                  <a:round/>
                  <a:headEnd/>
                  <a:tailEnd/>
                </a:ln>
              </p:spPr>
              <p:txBody>
                <a:bodyPr/>
                <a:lstStyle/>
                <a:p>
                  <a:endParaRPr lang="zh-TW" altLang="en-US"/>
                </a:p>
              </p:txBody>
            </p:sp>
            <p:sp>
              <p:nvSpPr>
                <p:cNvPr id="24895" name="Freeform 522"/>
                <p:cNvSpPr>
                  <a:spLocks/>
                </p:cNvSpPr>
                <p:nvPr/>
              </p:nvSpPr>
              <p:spPr bwMode="auto">
                <a:xfrm>
                  <a:off x="4642" y="3108"/>
                  <a:ext cx="50" cy="48"/>
                </a:xfrm>
                <a:custGeom>
                  <a:avLst/>
                  <a:gdLst>
                    <a:gd name="T0" fmla="*/ 50 w 50"/>
                    <a:gd name="T1" fmla="*/ 24 h 48"/>
                    <a:gd name="T2" fmla="*/ 50 w 50"/>
                    <a:gd name="T3" fmla="*/ 24 h 48"/>
                    <a:gd name="T4" fmla="*/ 48 w 50"/>
                    <a:gd name="T5" fmla="*/ 14 h 48"/>
                    <a:gd name="T6" fmla="*/ 42 w 50"/>
                    <a:gd name="T7" fmla="*/ 6 h 48"/>
                    <a:gd name="T8" fmla="*/ 34 w 50"/>
                    <a:gd name="T9" fmla="*/ 2 h 48"/>
                    <a:gd name="T10" fmla="*/ 24 w 50"/>
                    <a:gd name="T11" fmla="*/ 0 h 48"/>
                    <a:gd name="T12" fmla="*/ 24 w 50"/>
                    <a:gd name="T13" fmla="*/ 0 h 48"/>
                    <a:gd name="T14" fmla="*/ 14 w 50"/>
                    <a:gd name="T15" fmla="*/ 4 h 48"/>
                    <a:gd name="T16" fmla="*/ 6 w 50"/>
                    <a:gd name="T17" fmla="*/ 8 h 48"/>
                    <a:gd name="T18" fmla="*/ 2 w 50"/>
                    <a:gd name="T19" fmla="*/ 16 h 48"/>
                    <a:gd name="T20" fmla="*/ 0 w 50"/>
                    <a:gd name="T21" fmla="*/ 26 h 48"/>
                    <a:gd name="T22" fmla="*/ 0 w 50"/>
                    <a:gd name="T23" fmla="*/ 26 h 48"/>
                    <a:gd name="T24" fmla="*/ 2 w 50"/>
                    <a:gd name="T25" fmla="*/ 34 h 48"/>
                    <a:gd name="T26" fmla="*/ 8 w 50"/>
                    <a:gd name="T27" fmla="*/ 42 h 48"/>
                    <a:gd name="T28" fmla="*/ 16 w 50"/>
                    <a:gd name="T29" fmla="*/ 46 h 48"/>
                    <a:gd name="T30" fmla="*/ 26 w 50"/>
                    <a:gd name="T31" fmla="*/ 48 h 48"/>
                    <a:gd name="T32" fmla="*/ 26 w 50"/>
                    <a:gd name="T33" fmla="*/ 48 h 48"/>
                    <a:gd name="T34" fmla="*/ 36 w 50"/>
                    <a:gd name="T35" fmla="*/ 46 h 48"/>
                    <a:gd name="T36" fmla="*/ 44 w 50"/>
                    <a:gd name="T37" fmla="*/ 40 h 48"/>
                    <a:gd name="T38" fmla="*/ 48 w 50"/>
                    <a:gd name="T39" fmla="*/ 32 h 48"/>
                    <a:gd name="T40" fmla="*/ 50 w 50"/>
                    <a:gd name="T41" fmla="*/ 24 h 48"/>
                    <a:gd name="T42" fmla="*/ 50 w 50"/>
                    <a:gd name="T43" fmla="*/ 24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48"/>
                    <a:gd name="T68" fmla="*/ 50 w 50"/>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48">
                      <a:moveTo>
                        <a:pt x="50" y="24"/>
                      </a:moveTo>
                      <a:lnTo>
                        <a:pt x="50" y="24"/>
                      </a:lnTo>
                      <a:lnTo>
                        <a:pt x="48" y="14"/>
                      </a:lnTo>
                      <a:lnTo>
                        <a:pt x="42" y="6"/>
                      </a:lnTo>
                      <a:lnTo>
                        <a:pt x="34" y="2"/>
                      </a:lnTo>
                      <a:lnTo>
                        <a:pt x="24" y="0"/>
                      </a:lnTo>
                      <a:lnTo>
                        <a:pt x="14" y="4"/>
                      </a:lnTo>
                      <a:lnTo>
                        <a:pt x="6" y="8"/>
                      </a:lnTo>
                      <a:lnTo>
                        <a:pt x="2" y="16"/>
                      </a:lnTo>
                      <a:lnTo>
                        <a:pt x="0" y="26"/>
                      </a:lnTo>
                      <a:lnTo>
                        <a:pt x="2" y="34"/>
                      </a:lnTo>
                      <a:lnTo>
                        <a:pt x="8" y="42"/>
                      </a:lnTo>
                      <a:lnTo>
                        <a:pt x="16" y="46"/>
                      </a:lnTo>
                      <a:lnTo>
                        <a:pt x="26" y="48"/>
                      </a:lnTo>
                      <a:lnTo>
                        <a:pt x="36" y="46"/>
                      </a:lnTo>
                      <a:lnTo>
                        <a:pt x="44" y="40"/>
                      </a:lnTo>
                      <a:lnTo>
                        <a:pt x="48" y="32"/>
                      </a:lnTo>
                      <a:lnTo>
                        <a:pt x="50" y="24"/>
                      </a:lnTo>
                      <a:close/>
                    </a:path>
                  </a:pathLst>
                </a:custGeom>
                <a:solidFill>
                  <a:srgbClr val="FFEB00"/>
                </a:solidFill>
                <a:ln w="9525">
                  <a:noFill/>
                  <a:round/>
                  <a:headEnd/>
                  <a:tailEnd/>
                </a:ln>
              </p:spPr>
              <p:txBody>
                <a:bodyPr/>
                <a:lstStyle/>
                <a:p>
                  <a:endParaRPr lang="zh-TW" altLang="en-US"/>
                </a:p>
              </p:txBody>
            </p:sp>
            <p:sp>
              <p:nvSpPr>
                <p:cNvPr id="24896" name="Freeform 523"/>
                <p:cNvSpPr>
                  <a:spLocks/>
                </p:cNvSpPr>
                <p:nvPr/>
              </p:nvSpPr>
              <p:spPr bwMode="auto">
                <a:xfrm>
                  <a:off x="4736" y="3156"/>
                  <a:ext cx="50" cy="48"/>
                </a:xfrm>
                <a:custGeom>
                  <a:avLst/>
                  <a:gdLst>
                    <a:gd name="T0" fmla="*/ 48 w 50"/>
                    <a:gd name="T1" fmla="*/ 14 h 48"/>
                    <a:gd name="T2" fmla="*/ 48 w 50"/>
                    <a:gd name="T3" fmla="*/ 14 h 48"/>
                    <a:gd name="T4" fmla="*/ 50 w 50"/>
                    <a:gd name="T5" fmla="*/ 24 h 48"/>
                    <a:gd name="T6" fmla="*/ 48 w 50"/>
                    <a:gd name="T7" fmla="*/ 32 h 48"/>
                    <a:gd name="T8" fmla="*/ 44 w 50"/>
                    <a:gd name="T9" fmla="*/ 40 h 48"/>
                    <a:gd name="T10" fmla="*/ 36 w 50"/>
                    <a:gd name="T11" fmla="*/ 46 h 48"/>
                    <a:gd name="T12" fmla="*/ 36 w 50"/>
                    <a:gd name="T13" fmla="*/ 46 h 48"/>
                    <a:gd name="T14" fmla="*/ 26 w 50"/>
                    <a:gd name="T15" fmla="*/ 48 h 48"/>
                    <a:gd name="T16" fmla="*/ 16 w 50"/>
                    <a:gd name="T17" fmla="*/ 46 h 48"/>
                    <a:gd name="T18" fmla="*/ 8 w 50"/>
                    <a:gd name="T19" fmla="*/ 42 h 48"/>
                    <a:gd name="T20" fmla="*/ 2 w 50"/>
                    <a:gd name="T21" fmla="*/ 34 h 48"/>
                    <a:gd name="T22" fmla="*/ 2 w 50"/>
                    <a:gd name="T23" fmla="*/ 34 h 48"/>
                    <a:gd name="T24" fmla="*/ 0 w 50"/>
                    <a:gd name="T25" fmla="*/ 24 h 48"/>
                    <a:gd name="T26" fmla="*/ 2 w 50"/>
                    <a:gd name="T27" fmla="*/ 16 h 48"/>
                    <a:gd name="T28" fmla="*/ 8 w 50"/>
                    <a:gd name="T29" fmla="*/ 8 h 48"/>
                    <a:gd name="T30" fmla="*/ 16 w 50"/>
                    <a:gd name="T31" fmla="*/ 2 h 48"/>
                    <a:gd name="T32" fmla="*/ 16 w 50"/>
                    <a:gd name="T33" fmla="*/ 2 h 48"/>
                    <a:gd name="T34" fmla="*/ 26 w 50"/>
                    <a:gd name="T35" fmla="*/ 0 h 48"/>
                    <a:gd name="T36" fmla="*/ 34 w 50"/>
                    <a:gd name="T37" fmla="*/ 0 h 48"/>
                    <a:gd name="T38" fmla="*/ 42 w 50"/>
                    <a:gd name="T39" fmla="*/ 6 h 48"/>
                    <a:gd name="T40" fmla="*/ 48 w 50"/>
                    <a:gd name="T41" fmla="*/ 14 h 48"/>
                    <a:gd name="T42" fmla="*/ 48 w 50"/>
                    <a:gd name="T43" fmla="*/ 14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48"/>
                    <a:gd name="T68" fmla="*/ 50 w 50"/>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48">
                      <a:moveTo>
                        <a:pt x="48" y="14"/>
                      </a:moveTo>
                      <a:lnTo>
                        <a:pt x="48" y="14"/>
                      </a:lnTo>
                      <a:lnTo>
                        <a:pt x="50" y="24"/>
                      </a:lnTo>
                      <a:lnTo>
                        <a:pt x="48" y="32"/>
                      </a:lnTo>
                      <a:lnTo>
                        <a:pt x="44" y="40"/>
                      </a:lnTo>
                      <a:lnTo>
                        <a:pt x="36" y="46"/>
                      </a:lnTo>
                      <a:lnTo>
                        <a:pt x="26" y="48"/>
                      </a:lnTo>
                      <a:lnTo>
                        <a:pt x="16" y="46"/>
                      </a:lnTo>
                      <a:lnTo>
                        <a:pt x="8" y="42"/>
                      </a:lnTo>
                      <a:lnTo>
                        <a:pt x="2" y="34"/>
                      </a:lnTo>
                      <a:lnTo>
                        <a:pt x="0" y="24"/>
                      </a:lnTo>
                      <a:lnTo>
                        <a:pt x="2" y="16"/>
                      </a:lnTo>
                      <a:lnTo>
                        <a:pt x="8" y="8"/>
                      </a:lnTo>
                      <a:lnTo>
                        <a:pt x="16" y="2"/>
                      </a:lnTo>
                      <a:lnTo>
                        <a:pt x="26" y="0"/>
                      </a:lnTo>
                      <a:lnTo>
                        <a:pt x="34" y="0"/>
                      </a:lnTo>
                      <a:lnTo>
                        <a:pt x="42" y="6"/>
                      </a:lnTo>
                      <a:lnTo>
                        <a:pt x="48" y="14"/>
                      </a:lnTo>
                      <a:close/>
                    </a:path>
                  </a:pathLst>
                </a:custGeom>
                <a:solidFill>
                  <a:srgbClr val="FFEB00"/>
                </a:solidFill>
                <a:ln w="9525">
                  <a:noFill/>
                  <a:round/>
                  <a:headEnd/>
                  <a:tailEnd/>
                </a:ln>
              </p:spPr>
              <p:txBody>
                <a:bodyPr/>
                <a:lstStyle/>
                <a:p>
                  <a:endParaRPr lang="zh-TW" altLang="en-US"/>
                </a:p>
              </p:txBody>
            </p:sp>
            <p:sp>
              <p:nvSpPr>
                <p:cNvPr id="24897" name="Freeform 524"/>
                <p:cNvSpPr>
                  <a:spLocks/>
                </p:cNvSpPr>
                <p:nvPr/>
              </p:nvSpPr>
              <p:spPr bwMode="auto">
                <a:xfrm>
                  <a:off x="4656" y="3058"/>
                  <a:ext cx="50" cy="48"/>
                </a:xfrm>
                <a:custGeom>
                  <a:avLst/>
                  <a:gdLst>
                    <a:gd name="T0" fmla="*/ 50 w 50"/>
                    <a:gd name="T1" fmla="*/ 22 h 48"/>
                    <a:gd name="T2" fmla="*/ 50 w 50"/>
                    <a:gd name="T3" fmla="*/ 22 h 48"/>
                    <a:gd name="T4" fmla="*/ 48 w 50"/>
                    <a:gd name="T5" fmla="*/ 14 h 48"/>
                    <a:gd name="T6" fmla="*/ 42 w 50"/>
                    <a:gd name="T7" fmla="*/ 6 h 48"/>
                    <a:gd name="T8" fmla="*/ 34 w 50"/>
                    <a:gd name="T9" fmla="*/ 2 h 48"/>
                    <a:gd name="T10" fmla="*/ 24 w 50"/>
                    <a:gd name="T11" fmla="*/ 0 h 48"/>
                    <a:gd name="T12" fmla="*/ 24 w 50"/>
                    <a:gd name="T13" fmla="*/ 0 h 48"/>
                    <a:gd name="T14" fmla="*/ 14 w 50"/>
                    <a:gd name="T15" fmla="*/ 2 h 48"/>
                    <a:gd name="T16" fmla="*/ 6 w 50"/>
                    <a:gd name="T17" fmla="*/ 8 h 48"/>
                    <a:gd name="T18" fmla="*/ 2 w 50"/>
                    <a:gd name="T19" fmla="*/ 16 h 48"/>
                    <a:gd name="T20" fmla="*/ 0 w 50"/>
                    <a:gd name="T21" fmla="*/ 26 h 48"/>
                    <a:gd name="T22" fmla="*/ 0 w 50"/>
                    <a:gd name="T23" fmla="*/ 26 h 48"/>
                    <a:gd name="T24" fmla="*/ 2 w 50"/>
                    <a:gd name="T25" fmla="*/ 34 h 48"/>
                    <a:gd name="T26" fmla="*/ 8 w 50"/>
                    <a:gd name="T27" fmla="*/ 42 h 48"/>
                    <a:gd name="T28" fmla="*/ 16 w 50"/>
                    <a:gd name="T29" fmla="*/ 46 h 48"/>
                    <a:gd name="T30" fmla="*/ 26 w 50"/>
                    <a:gd name="T31" fmla="*/ 48 h 48"/>
                    <a:gd name="T32" fmla="*/ 26 w 50"/>
                    <a:gd name="T33" fmla="*/ 48 h 48"/>
                    <a:gd name="T34" fmla="*/ 36 w 50"/>
                    <a:gd name="T35" fmla="*/ 46 h 48"/>
                    <a:gd name="T36" fmla="*/ 44 w 50"/>
                    <a:gd name="T37" fmla="*/ 40 h 48"/>
                    <a:gd name="T38" fmla="*/ 48 w 50"/>
                    <a:gd name="T39" fmla="*/ 32 h 48"/>
                    <a:gd name="T40" fmla="*/ 50 w 50"/>
                    <a:gd name="T41" fmla="*/ 22 h 48"/>
                    <a:gd name="T42" fmla="*/ 50 w 50"/>
                    <a:gd name="T43" fmla="*/ 22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48"/>
                    <a:gd name="T68" fmla="*/ 50 w 50"/>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48">
                      <a:moveTo>
                        <a:pt x="50" y="22"/>
                      </a:moveTo>
                      <a:lnTo>
                        <a:pt x="50" y="22"/>
                      </a:lnTo>
                      <a:lnTo>
                        <a:pt x="48" y="14"/>
                      </a:lnTo>
                      <a:lnTo>
                        <a:pt x="42" y="6"/>
                      </a:lnTo>
                      <a:lnTo>
                        <a:pt x="34" y="2"/>
                      </a:lnTo>
                      <a:lnTo>
                        <a:pt x="24" y="0"/>
                      </a:lnTo>
                      <a:lnTo>
                        <a:pt x="14" y="2"/>
                      </a:lnTo>
                      <a:lnTo>
                        <a:pt x="6" y="8"/>
                      </a:lnTo>
                      <a:lnTo>
                        <a:pt x="2" y="16"/>
                      </a:lnTo>
                      <a:lnTo>
                        <a:pt x="0" y="26"/>
                      </a:lnTo>
                      <a:lnTo>
                        <a:pt x="2" y="34"/>
                      </a:lnTo>
                      <a:lnTo>
                        <a:pt x="8" y="42"/>
                      </a:lnTo>
                      <a:lnTo>
                        <a:pt x="16" y="46"/>
                      </a:lnTo>
                      <a:lnTo>
                        <a:pt x="26" y="48"/>
                      </a:lnTo>
                      <a:lnTo>
                        <a:pt x="36" y="46"/>
                      </a:lnTo>
                      <a:lnTo>
                        <a:pt x="44" y="40"/>
                      </a:lnTo>
                      <a:lnTo>
                        <a:pt x="48" y="32"/>
                      </a:lnTo>
                      <a:lnTo>
                        <a:pt x="50" y="22"/>
                      </a:lnTo>
                      <a:close/>
                    </a:path>
                  </a:pathLst>
                </a:custGeom>
                <a:solidFill>
                  <a:srgbClr val="FFEB00"/>
                </a:solidFill>
                <a:ln w="9525">
                  <a:noFill/>
                  <a:round/>
                  <a:headEnd/>
                  <a:tailEnd/>
                </a:ln>
              </p:spPr>
              <p:txBody>
                <a:bodyPr/>
                <a:lstStyle/>
                <a:p>
                  <a:endParaRPr lang="zh-TW" altLang="en-US"/>
                </a:p>
              </p:txBody>
            </p:sp>
            <p:sp>
              <p:nvSpPr>
                <p:cNvPr id="24898" name="Freeform 525"/>
                <p:cNvSpPr>
                  <a:spLocks/>
                </p:cNvSpPr>
                <p:nvPr/>
              </p:nvSpPr>
              <p:spPr bwMode="auto">
                <a:xfrm>
                  <a:off x="4574" y="3110"/>
                  <a:ext cx="38" cy="36"/>
                </a:xfrm>
                <a:custGeom>
                  <a:avLst/>
                  <a:gdLst>
                    <a:gd name="T0" fmla="*/ 38 w 38"/>
                    <a:gd name="T1" fmla="*/ 18 h 36"/>
                    <a:gd name="T2" fmla="*/ 38 w 38"/>
                    <a:gd name="T3" fmla="*/ 18 h 36"/>
                    <a:gd name="T4" fmla="*/ 36 w 38"/>
                    <a:gd name="T5" fmla="*/ 10 h 36"/>
                    <a:gd name="T6" fmla="*/ 32 w 38"/>
                    <a:gd name="T7" fmla="*/ 4 h 36"/>
                    <a:gd name="T8" fmla="*/ 26 w 38"/>
                    <a:gd name="T9" fmla="*/ 2 h 36"/>
                    <a:gd name="T10" fmla="*/ 18 w 38"/>
                    <a:gd name="T11" fmla="*/ 0 h 36"/>
                    <a:gd name="T12" fmla="*/ 18 w 38"/>
                    <a:gd name="T13" fmla="*/ 0 h 36"/>
                    <a:gd name="T14" fmla="*/ 10 w 38"/>
                    <a:gd name="T15" fmla="*/ 2 h 36"/>
                    <a:gd name="T16" fmla="*/ 4 w 38"/>
                    <a:gd name="T17" fmla="*/ 6 h 36"/>
                    <a:gd name="T18" fmla="*/ 0 w 38"/>
                    <a:gd name="T19" fmla="*/ 12 h 36"/>
                    <a:gd name="T20" fmla="*/ 0 w 38"/>
                    <a:gd name="T21" fmla="*/ 20 h 36"/>
                    <a:gd name="T22" fmla="*/ 0 w 38"/>
                    <a:gd name="T23" fmla="*/ 20 h 36"/>
                    <a:gd name="T24" fmla="*/ 2 w 38"/>
                    <a:gd name="T25" fmla="*/ 26 h 36"/>
                    <a:gd name="T26" fmla="*/ 6 w 38"/>
                    <a:gd name="T27" fmla="*/ 32 h 36"/>
                    <a:gd name="T28" fmla="*/ 12 w 38"/>
                    <a:gd name="T29" fmla="*/ 36 h 36"/>
                    <a:gd name="T30" fmla="*/ 20 w 38"/>
                    <a:gd name="T31" fmla="*/ 36 h 36"/>
                    <a:gd name="T32" fmla="*/ 20 w 38"/>
                    <a:gd name="T33" fmla="*/ 36 h 36"/>
                    <a:gd name="T34" fmla="*/ 28 w 38"/>
                    <a:gd name="T35" fmla="*/ 34 h 36"/>
                    <a:gd name="T36" fmla="*/ 34 w 38"/>
                    <a:gd name="T37" fmla="*/ 30 h 36"/>
                    <a:gd name="T38" fmla="*/ 38 w 38"/>
                    <a:gd name="T39" fmla="*/ 24 h 36"/>
                    <a:gd name="T40" fmla="*/ 38 w 38"/>
                    <a:gd name="T41" fmla="*/ 18 h 36"/>
                    <a:gd name="T42" fmla="*/ 38 w 38"/>
                    <a:gd name="T43" fmla="*/ 18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36"/>
                    <a:gd name="T68" fmla="*/ 38 w 38"/>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36">
                      <a:moveTo>
                        <a:pt x="38" y="18"/>
                      </a:moveTo>
                      <a:lnTo>
                        <a:pt x="38" y="18"/>
                      </a:lnTo>
                      <a:lnTo>
                        <a:pt x="36" y="10"/>
                      </a:lnTo>
                      <a:lnTo>
                        <a:pt x="32" y="4"/>
                      </a:lnTo>
                      <a:lnTo>
                        <a:pt x="26" y="2"/>
                      </a:lnTo>
                      <a:lnTo>
                        <a:pt x="18" y="0"/>
                      </a:lnTo>
                      <a:lnTo>
                        <a:pt x="10" y="2"/>
                      </a:lnTo>
                      <a:lnTo>
                        <a:pt x="4" y="6"/>
                      </a:lnTo>
                      <a:lnTo>
                        <a:pt x="0" y="12"/>
                      </a:lnTo>
                      <a:lnTo>
                        <a:pt x="0" y="20"/>
                      </a:lnTo>
                      <a:lnTo>
                        <a:pt x="2" y="26"/>
                      </a:lnTo>
                      <a:lnTo>
                        <a:pt x="6" y="32"/>
                      </a:lnTo>
                      <a:lnTo>
                        <a:pt x="12" y="36"/>
                      </a:lnTo>
                      <a:lnTo>
                        <a:pt x="20" y="36"/>
                      </a:lnTo>
                      <a:lnTo>
                        <a:pt x="28" y="34"/>
                      </a:lnTo>
                      <a:lnTo>
                        <a:pt x="34" y="30"/>
                      </a:lnTo>
                      <a:lnTo>
                        <a:pt x="38" y="24"/>
                      </a:lnTo>
                      <a:lnTo>
                        <a:pt x="38" y="18"/>
                      </a:lnTo>
                      <a:close/>
                    </a:path>
                  </a:pathLst>
                </a:custGeom>
                <a:solidFill>
                  <a:srgbClr val="FFEB00"/>
                </a:solidFill>
                <a:ln w="9525">
                  <a:noFill/>
                  <a:round/>
                  <a:headEnd/>
                  <a:tailEnd/>
                </a:ln>
              </p:spPr>
              <p:txBody>
                <a:bodyPr/>
                <a:lstStyle/>
                <a:p>
                  <a:endParaRPr lang="zh-TW" altLang="en-US"/>
                </a:p>
              </p:txBody>
            </p:sp>
            <p:sp>
              <p:nvSpPr>
                <p:cNvPr id="24899" name="Freeform 526"/>
                <p:cNvSpPr>
                  <a:spLocks/>
                </p:cNvSpPr>
                <p:nvPr/>
              </p:nvSpPr>
              <p:spPr bwMode="auto">
                <a:xfrm>
                  <a:off x="4586" y="3180"/>
                  <a:ext cx="50" cy="48"/>
                </a:xfrm>
                <a:custGeom>
                  <a:avLst/>
                  <a:gdLst>
                    <a:gd name="T0" fmla="*/ 50 w 50"/>
                    <a:gd name="T1" fmla="*/ 24 h 48"/>
                    <a:gd name="T2" fmla="*/ 50 w 50"/>
                    <a:gd name="T3" fmla="*/ 24 h 48"/>
                    <a:gd name="T4" fmla="*/ 48 w 50"/>
                    <a:gd name="T5" fmla="*/ 14 h 48"/>
                    <a:gd name="T6" fmla="*/ 42 w 50"/>
                    <a:gd name="T7" fmla="*/ 6 h 48"/>
                    <a:gd name="T8" fmla="*/ 34 w 50"/>
                    <a:gd name="T9" fmla="*/ 0 h 48"/>
                    <a:gd name="T10" fmla="*/ 24 w 50"/>
                    <a:gd name="T11" fmla="*/ 0 h 48"/>
                    <a:gd name="T12" fmla="*/ 24 w 50"/>
                    <a:gd name="T13" fmla="*/ 0 h 48"/>
                    <a:gd name="T14" fmla="*/ 14 w 50"/>
                    <a:gd name="T15" fmla="*/ 0 h 48"/>
                    <a:gd name="T16" fmla="*/ 8 w 50"/>
                    <a:gd name="T17" fmla="*/ 6 h 48"/>
                    <a:gd name="T18" fmla="*/ 2 w 50"/>
                    <a:gd name="T19" fmla="*/ 14 h 48"/>
                    <a:gd name="T20" fmla="*/ 0 w 50"/>
                    <a:gd name="T21" fmla="*/ 24 h 48"/>
                    <a:gd name="T22" fmla="*/ 0 w 50"/>
                    <a:gd name="T23" fmla="*/ 24 h 48"/>
                    <a:gd name="T24" fmla="*/ 2 w 50"/>
                    <a:gd name="T25" fmla="*/ 34 h 48"/>
                    <a:gd name="T26" fmla="*/ 8 w 50"/>
                    <a:gd name="T27" fmla="*/ 42 h 48"/>
                    <a:gd name="T28" fmla="*/ 16 w 50"/>
                    <a:gd name="T29" fmla="*/ 46 h 48"/>
                    <a:gd name="T30" fmla="*/ 24 w 50"/>
                    <a:gd name="T31" fmla="*/ 48 h 48"/>
                    <a:gd name="T32" fmla="*/ 24 w 50"/>
                    <a:gd name="T33" fmla="*/ 48 h 48"/>
                    <a:gd name="T34" fmla="*/ 34 w 50"/>
                    <a:gd name="T35" fmla="*/ 46 h 48"/>
                    <a:gd name="T36" fmla="*/ 42 w 50"/>
                    <a:gd name="T37" fmla="*/ 42 h 48"/>
                    <a:gd name="T38" fmla="*/ 48 w 50"/>
                    <a:gd name="T39" fmla="*/ 34 h 48"/>
                    <a:gd name="T40" fmla="*/ 50 w 50"/>
                    <a:gd name="T41" fmla="*/ 24 h 48"/>
                    <a:gd name="T42" fmla="*/ 50 w 50"/>
                    <a:gd name="T43" fmla="*/ 24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48"/>
                    <a:gd name="T68" fmla="*/ 50 w 50"/>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48">
                      <a:moveTo>
                        <a:pt x="50" y="24"/>
                      </a:moveTo>
                      <a:lnTo>
                        <a:pt x="50" y="24"/>
                      </a:lnTo>
                      <a:lnTo>
                        <a:pt x="48" y="14"/>
                      </a:lnTo>
                      <a:lnTo>
                        <a:pt x="42" y="6"/>
                      </a:lnTo>
                      <a:lnTo>
                        <a:pt x="34" y="0"/>
                      </a:lnTo>
                      <a:lnTo>
                        <a:pt x="24" y="0"/>
                      </a:lnTo>
                      <a:lnTo>
                        <a:pt x="14" y="0"/>
                      </a:lnTo>
                      <a:lnTo>
                        <a:pt x="8" y="6"/>
                      </a:lnTo>
                      <a:lnTo>
                        <a:pt x="2" y="14"/>
                      </a:lnTo>
                      <a:lnTo>
                        <a:pt x="0" y="24"/>
                      </a:lnTo>
                      <a:lnTo>
                        <a:pt x="2" y="34"/>
                      </a:lnTo>
                      <a:lnTo>
                        <a:pt x="8" y="42"/>
                      </a:lnTo>
                      <a:lnTo>
                        <a:pt x="16" y="46"/>
                      </a:lnTo>
                      <a:lnTo>
                        <a:pt x="24" y="48"/>
                      </a:lnTo>
                      <a:lnTo>
                        <a:pt x="34" y="46"/>
                      </a:lnTo>
                      <a:lnTo>
                        <a:pt x="42" y="42"/>
                      </a:lnTo>
                      <a:lnTo>
                        <a:pt x="48" y="34"/>
                      </a:lnTo>
                      <a:lnTo>
                        <a:pt x="50" y="24"/>
                      </a:lnTo>
                      <a:close/>
                    </a:path>
                  </a:pathLst>
                </a:custGeom>
                <a:solidFill>
                  <a:srgbClr val="FFEB00"/>
                </a:solidFill>
                <a:ln w="9525">
                  <a:noFill/>
                  <a:round/>
                  <a:headEnd/>
                  <a:tailEnd/>
                </a:ln>
              </p:spPr>
              <p:txBody>
                <a:bodyPr/>
                <a:lstStyle/>
                <a:p>
                  <a:endParaRPr lang="zh-TW" altLang="en-US"/>
                </a:p>
              </p:txBody>
            </p:sp>
            <p:sp>
              <p:nvSpPr>
                <p:cNvPr id="24900" name="Freeform 527"/>
                <p:cNvSpPr>
                  <a:spLocks/>
                </p:cNvSpPr>
                <p:nvPr/>
              </p:nvSpPr>
              <p:spPr bwMode="auto">
                <a:xfrm>
                  <a:off x="4814" y="3820"/>
                  <a:ext cx="42" cy="42"/>
                </a:xfrm>
                <a:custGeom>
                  <a:avLst/>
                  <a:gdLst>
                    <a:gd name="T0" fmla="*/ 42 w 42"/>
                    <a:gd name="T1" fmla="*/ 24 h 42"/>
                    <a:gd name="T2" fmla="*/ 42 w 42"/>
                    <a:gd name="T3" fmla="*/ 24 h 42"/>
                    <a:gd name="T4" fmla="*/ 38 w 42"/>
                    <a:gd name="T5" fmla="*/ 32 h 42"/>
                    <a:gd name="T6" fmla="*/ 34 w 42"/>
                    <a:gd name="T7" fmla="*/ 38 h 42"/>
                    <a:gd name="T8" fmla="*/ 26 w 42"/>
                    <a:gd name="T9" fmla="*/ 42 h 42"/>
                    <a:gd name="T10" fmla="*/ 18 w 42"/>
                    <a:gd name="T11" fmla="*/ 42 h 42"/>
                    <a:gd name="T12" fmla="*/ 18 w 42"/>
                    <a:gd name="T13" fmla="*/ 42 h 42"/>
                    <a:gd name="T14" fmla="*/ 10 w 42"/>
                    <a:gd name="T15" fmla="*/ 40 h 42"/>
                    <a:gd name="T16" fmla="*/ 4 w 42"/>
                    <a:gd name="T17" fmla="*/ 34 h 42"/>
                    <a:gd name="T18" fmla="*/ 0 w 42"/>
                    <a:gd name="T19" fmla="*/ 28 h 42"/>
                    <a:gd name="T20" fmla="*/ 0 w 42"/>
                    <a:gd name="T21" fmla="*/ 20 h 42"/>
                    <a:gd name="T22" fmla="*/ 0 w 42"/>
                    <a:gd name="T23" fmla="*/ 20 h 42"/>
                    <a:gd name="T24" fmla="*/ 2 w 42"/>
                    <a:gd name="T25" fmla="*/ 12 h 42"/>
                    <a:gd name="T26" fmla="*/ 8 w 42"/>
                    <a:gd name="T27" fmla="*/ 4 h 42"/>
                    <a:gd name="T28" fmla="*/ 14 w 42"/>
                    <a:gd name="T29" fmla="*/ 2 h 42"/>
                    <a:gd name="T30" fmla="*/ 22 w 42"/>
                    <a:gd name="T31" fmla="*/ 0 h 42"/>
                    <a:gd name="T32" fmla="*/ 22 w 42"/>
                    <a:gd name="T33" fmla="*/ 0 h 42"/>
                    <a:gd name="T34" fmla="*/ 30 w 42"/>
                    <a:gd name="T35" fmla="*/ 4 h 42"/>
                    <a:gd name="T36" fmla="*/ 38 w 42"/>
                    <a:gd name="T37" fmla="*/ 8 h 42"/>
                    <a:gd name="T38" fmla="*/ 40 w 42"/>
                    <a:gd name="T39" fmla="*/ 16 h 42"/>
                    <a:gd name="T40" fmla="*/ 42 w 42"/>
                    <a:gd name="T41" fmla="*/ 24 h 42"/>
                    <a:gd name="T42" fmla="*/ 42 w 42"/>
                    <a:gd name="T43" fmla="*/ 24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42"/>
                    <a:gd name="T68" fmla="*/ 42 w 42"/>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42">
                      <a:moveTo>
                        <a:pt x="42" y="24"/>
                      </a:moveTo>
                      <a:lnTo>
                        <a:pt x="42" y="24"/>
                      </a:lnTo>
                      <a:lnTo>
                        <a:pt x="38" y="32"/>
                      </a:lnTo>
                      <a:lnTo>
                        <a:pt x="34" y="38"/>
                      </a:lnTo>
                      <a:lnTo>
                        <a:pt x="26" y="42"/>
                      </a:lnTo>
                      <a:lnTo>
                        <a:pt x="18" y="42"/>
                      </a:lnTo>
                      <a:lnTo>
                        <a:pt x="10" y="40"/>
                      </a:lnTo>
                      <a:lnTo>
                        <a:pt x="4" y="34"/>
                      </a:lnTo>
                      <a:lnTo>
                        <a:pt x="0" y="28"/>
                      </a:lnTo>
                      <a:lnTo>
                        <a:pt x="0" y="20"/>
                      </a:lnTo>
                      <a:lnTo>
                        <a:pt x="2" y="12"/>
                      </a:lnTo>
                      <a:lnTo>
                        <a:pt x="8" y="4"/>
                      </a:lnTo>
                      <a:lnTo>
                        <a:pt x="14" y="2"/>
                      </a:lnTo>
                      <a:lnTo>
                        <a:pt x="22" y="0"/>
                      </a:lnTo>
                      <a:lnTo>
                        <a:pt x="30" y="4"/>
                      </a:lnTo>
                      <a:lnTo>
                        <a:pt x="38" y="8"/>
                      </a:lnTo>
                      <a:lnTo>
                        <a:pt x="40" y="16"/>
                      </a:lnTo>
                      <a:lnTo>
                        <a:pt x="42" y="24"/>
                      </a:lnTo>
                      <a:close/>
                    </a:path>
                  </a:pathLst>
                </a:custGeom>
                <a:solidFill>
                  <a:srgbClr val="FFEB00"/>
                </a:solidFill>
                <a:ln w="9525">
                  <a:noFill/>
                  <a:round/>
                  <a:headEnd/>
                  <a:tailEnd/>
                </a:ln>
              </p:spPr>
              <p:txBody>
                <a:bodyPr/>
                <a:lstStyle/>
                <a:p>
                  <a:endParaRPr lang="zh-TW" altLang="en-US"/>
                </a:p>
              </p:txBody>
            </p:sp>
            <p:sp>
              <p:nvSpPr>
                <p:cNvPr id="24901" name="Freeform 528"/>
                <p:cNvSpPr>
                  <a:spLocks/>
                </p:cNvSpPr>
                <p:nvPr/>
              </p:nvSpPr>
              <p:spPr bwMode="auto">
                <a:xfrm>
                  <a:off x="4858" y="3848"/>
                  <a:ext cx="42" cy="42"/>
                </a:xfrm>
                <a:custGeom>
                  <a:avLst/>
                  <a:gdLst>
                    <a:gd name="T0" fmla="*/ 42 w 42"/>
                    <a:gd name="T1" fmla="*/ 24 h 42"/>
                    <a:gd name="T2" fmla="*/ 42 w 42"/>
                    <a:gd name="T3" fmla="*/ 24 h 42"/>
                    <a:gd name="T4" fmla="*/ 40 w 42"/>
                    <a:gd name="T5" fmla="*/ 32 h 42"/>
                    <a:gd name="T6" fmla="*/ 34 w 42"/>
                    <a:gd name="T7" fmla="*/ 38 h 42"/>
                    <a:gd name="T8" fmla="*/ 26 w 42"/>
                    <a:gd name="T9" fmla="*/ 42 h 42"/>
                    <a:gd name="T10" fmla="*/ 18 w 42"/>
                    <a:gd name="T11" fmla="*/ 42 h 42"/>
                    <a:gd name="T12" fmla="*/ 18 w 42"/>
                    <a:gd name="T13" fmla="*/ 42 h 42"/>
                    <a:gd name="T14" fmla="*/ 10 w 42"/>
                    <a:gd name="T15" fmla="*/ 40 h 42"/>
                    <a:gd name="T16" fmla="*/ 4 w 42"/>
                    <a:gd name="T17" fmla="*/ 34 h 42"/>
                    <a:gd name="T18" fmla="*/ 0 w 42"/>
                    <a:gd name="T19" fmla="*/ 26 h 42"/>
                    <a:gd name="T20" fmla="*/ 0 w 42"/>
                    <a:gd name="T21" fmla="*/ 18 h 42"/>
                    <a:gd name="T22" fmla="*/ 0 w 42"/>
                    <a:gd name="T23" fmla="*/ 18 h 42"/>
                    <a:gd name="T24" fmla="*/ 2 w 42"/>
                    <a:gd name="T25" fmla="*/ 10 h 42"/>
                    <a:gd name="T26" fmla="*/ 8 w 42"/>
                    <a:gd name="T27" fmla="*/ 4 h 42"/>
                    <a:gd name="T28" fmla="*/ 16 w 42"/>
                    <a:gd name="T29" fmla="*/ 0 h 42"/>
                    <a:gd name="T30" fmla="*/ 24 w 42"/>
                    <a:gd name="T31" fmla="*/ 0 h 42"/>
                    <a:gd name="T32" fmla="*/ 24 w 42"/>
                    <a:gd name="T33" fmla="*/ 0 h 42"/>
                    <a:gd name="T34" fmla="*/ 32 w 42"/>
                    <a:gd name="T35" fmla="*/ 2 h 42"/>
                    <a:gd name="T36" fmla="*/ 38 w 42"/>
                    <a:gd name="T37" fmla="*/ 8 h 42"/>
                    <a:gd name="T38" fmla="*/ 42 w 42"/>
                    <a:gd name="T39" fmla="*/ 14 h 42"/>
                    <a:gd name="T40" fmla="*/ 42 w 42"/>
                    <a:gd name="T41" fmla="*/ 24 h 42"/>
                    <a:gd name="T42" fmla="*/ 42 w 42"/>
                    <a:gd name="T43" fmla="*/ 24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42"/>
                    <a:gd name="T68" fmla="*/ 42 w 42"/>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42">
                      <a:moveTo>
                        <a:pt x="42" y="24"/>
                      </a:moveTo>
                      <a:lnTo>
                        <a:pt x="42" y="24"/>
                      </a:lnTo>
                      <a:lnTo>
                        <a:pt x="40" y="32"/>
                      </a:lnTo>
                      <a:lnTo>
                        <a:pt x="34" y="38"/>
                      </a:lnTo>
                      <a:lnTo>
                        <a:pt x="26" y="42"/>
                      </a:lnTo>
                      <a:lnTo>
                        <a:pt x="18" y="42"/>
                      </a:lnTo>
                      <a:lnTo>
                        <a:pt x="10" y="40"/>
                      </a:lnTo>
                      <a:lnTo>
                        <a:pt x="4" y="34"/>
                      </a:lnTo>
                      <a:lnTo>
                        <a:pt x="0" y="26"/>
                      </a:lnTo>
                      <a:lnTo>
                        <a:pt x="0" y="18"/>
                      </a:lnTo>
                      <a:lnTo>
                        <a:pt x="2" y="10"/>
                      </a:lnTo>
                      <a:lnTo>
                        <a:pt x="8" y="4"/>
                      </a:lnTo>
                      <a:lnTo>
                        <a:pt x="16" y="0"/>
                      </a:lnTo>
                      <a:lnTo>
                        <a:pt x="24" y="0"/>
                      </a:lnTo>
                      <a:lnTo>
                        <a:pt x="32" y="2"/>
                      </a:lnTo>
                      <a:lnTo>
                        <a:pt x="38" y="8"/>
                      </a:lnTo>
                      <a:lnTo>
                        <a:pt x="42" y="14"/>
                      </a:lnTo>
                      <a:lnTo>
                        <a:pt x="42" y="24"/>
                      </a:lnTo>
                      <a:close/>
                    </a:path>
                  </a:pathLst>
                </a:custGeom>
                <a:solidFill>
                  <a:srgbClr val="FFEB00"/>
                </a:solidFill>
                <a:ln w="9525">
                  <a:noFill/>
                  <a:round/>
                  <a:headEnd/>
                  <a:tailEnd/>
                </a:ln>
              </p:spPr>
              <p:txBody>
                <a:bodyPr/>
                <a:lstStyle/>
                <a:p>
                  <a:endParaRPr lang="zh-TW" altLang="en-US"/>
                </a:p>
              </p:txBody>
            </p:sp>
            <p:sp>
              <p:nvSpPr>
                <p:cNvPr id="24902" name="Freeform 529"/>
                <p:cNvSpPr>
                  <a:spLocks/>
                </p:cNvSpPr>
                <p:nvPr/>
              </p:nvSpPr>
              <p:spPr bwMode="auto">
                <a:xfrm>
                  <a:off x="4866" y="3788"/>
                  <a:ext cx="42" cy="42"/>
                </a:xfrm>
                <a:custGeom>
                  <a:avLst/>
                  <a:gdLst>
                    <a:gd name="T0" fmla="*/ 42 w 42"/>
                    <a:gd name="T1" fmla="*/ 24 h 42"/>
                    <a:gd name="T2" fmla="*/ 42 w 42"/>
                    <a:gd name="T3" fmla="*/ 24 h 42"/>
                    <a:gd name="T4" fmla="*/ 38 w 42"/>
                    <a:gd name="T5" fmla="*/ 32 h 42"/>
                    <a:gd name="T6" fmla="*/ 34 w 42"/>
                    <a:gd name="T7" fmla="*/ 38 h 42"/>
                    <a:gd name="T8" fmla="*/ 26 w 42"/>
                    <a:gd name="T9" fmla="*/ 42 h 42"/>
                    <a:gd name="T10" fmla="*/ 18 w 42"/>
                    <a:gd name="T11" fmla="*/ 42 h 42"/>
                    <a:gd name="T12" fmla="*/ 18 w 42"/>
                    <a:gd name="T13" fmla="*/ 42 h 42"/>
                    <a:gd name="T14" fmla="*/ 10 w 42"/>
                    <a:gd name="T15" fmla="*/ 40 h 42"/>
                    <a:gd name="T16" fmla="*/ 4 w 42"/>
                    <a:gd name="T17" fmla="*/ 34 h 42"/>
                    <a:gd name="T18" fmla="*/ 0 w 42"/>
                    <a:gd name="T19" fmla="*/ 26 h 42"/>
                    <a:gd name="T20" fmla="*/ 0 w 42"/>
                    <a:gd name="T21" fmla="*/ 18 h 42"/>
                    <a:gd name="T22" fmla="*/ 0 w 42"/>
                    <a:gd name="T23" fmla="*/ 18 h 42"/>
                    <a:gd name="T24" fmla="*/ 2 w 42"/>
                    <a:gd name="T25" fmla="*/ 10 h 42"/>
                    <a:gd name="T26" fmla="*/ 8 w 42"/>
                    <a:gd name="T27" fmla="*/ 4 h 42"/>
                    <a:gd name="T28" fmla="*/ 14 w 42"/>
                    <a:gd name="T29" fmla="*/ 0 h 42"/>
                    <a:gd name="T30" fmla="*/ 22 w 42"/>
                    <a:gd name="T31" fmla="*/ 0 h 42"/>
                    <a:gd name="T32" fmla="*/ 22 w 42"/>
                    <a:gd name="T33" fmla="*/ 0 h 42"/>
                    <a:gd name="T34" fmla="*/ 30 w 42"/>
                    <a:gd name="T35" fmla="*/ 2 h 42"/>
                    <a:gd name="T36" fmla="*/ 36 w 42"/>
                    <a:gd name="T37" fmla="*/ 8 h 42"/>
                    <a:gd name="T38" fmla="*/ 40 w 42"/>
                    <a:gd name="T39" fmla="*/ 16 h 42"/>
                    <a:gd name="T40" fmla="*/ 42 w 42"/>
                    <a:gd name="T41" fmla="*/ 24 h 42"/>
                    <a:gd name="T42" fmla="*/ 42 w 42"/>
                    <a:gd name="T43" fmla="*/ 24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42"/>
                    <a:gd name="T68" fmla="*/ 42 w 42"/>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42">
                      <a:moveTo>
                        <a:pt x="42" y="24"/>
                      </a:moveTo>
                      <a:lnTo>
                        <a:pt x="42" y="24"/>
                      </a:lnTo>
                      <a:lnTo>
                        <a:pt x="38" y="32"/>
                      </a:lnTo>
                      <a:lnTo>
                        <a:pt x="34" y="38"/>
                      </a:lnTo>
                      <a:lnTo>
                        <a:pt x="26" y="42"/>
                      </a:lnTo>
                      <a:lnTo>
                        <a:pt x="18" y="42"/>
                      </a:lnTo>
                      <a:lnTo>
                        <a:pt x="10" y="40"/>
                      </a:lnTo>
                      <a:lnTo>
                        <a:pt x="4" y="34"/>
                      </a:lnTo>
                      <a:lnTo>
                        <a:pt x="0" y="26"/>
                      </a:lnTo>
                      <a:lnTo>
                        <a:pt x="0" y="18"/>
                      </a:lnTo>
                      <a:lnTo>
                        <a:pt x="2" y="10"/>
                      </a:lnTo>
                      <a:lnTo>
                        <a:pt x="8" y="4"/>
                      </a:lnTo>
                      <a:lnTo>
                        <a:pt x="14" y="0"/>
                      </a:lnTo>
                      <a:lnTo>
                        <a:pt x="22" y="0"/>
                      </a:lnTo>
                      <a:lnTo>
                        <a:pt x="30" y="2"/>
                      </a:lnTo>
                      <a:lnTo>
                        <a:pt x="36" y="8"/>
                      </a:lnTo>
                      <a:lnTo>
                        <a:pt x="40" y="16"/>
                      </a:lnTo>
                      <a:lnTo>
                        <a:pt x="42" y="24"/>
                      </a:lnTo>
                      <a:close/>
                    </a:path>
                  </a:pathLst>
                </a:custGeom>
                <a:solidFill>
                  <a:srgbClr val="FFEB00"/>
                </a:solidFill>
                <a:ln w="9525">
                  <a:noFill/>
                  <a:round/>
                  <a:headEnd/>
                  <a:tailEnd/>
                </a:ln>
              </p:spPr>
              <p:txBody>
                <a:bodyPr/>
                <a:lstStyle/>
                <a:p>
                  <a:endParaRPr lang="zh-TW" altLang="en-US"/>
                </a:p>
              </p:txBody>
            </p:sp>
            <p:sp>
              <p:nvSpPr>
                <p:cNvPr id="24903" name="Freeform 530"/>
                <p:cNvSpPr>
                  <a:spLocks/>
                </p:cNvSpPr>
                <p:nvPr/>
              </p:nvSpPr>
              <p:spPr bwMode="auto">
                <a:xfrm>
                  <a:off x="4730" y="3912"/>
                  <a:ext cx="42" cy="42"/>
                </a:xfrm>
                <a:custGeom>
                  <a:avLst/>
                  <a:gdLst>
                    <a:gd name="T0" fmla="*/ 42 w 42"/>
                    <a:gd name="T1" fmla="*/ 24 h 42"/>
                    <a:gd name="T2" fmla="*/ 42 w 42"/>
                    <a:gd name="T3" fmla="*/ 24 h 42"/>
                    <a:gd name="T4" fmla="*/ 40 w 42"/>
                    <a:gd name="T5" fmla="*/ 32 h 42"/>
                    <a:gd name="T6" fmla="*/ 34 w 42"/>
                    <a:gd name="T7" fmla="*/ 38 h 42"/>
                    <a:gd name="T8" fmla="*/ 26 w 42"/>
                    <a:gd name="T9" fmla="*/ 42 h 42"/>
                    <a:gd name="T10" fmla="*/ 18 w 42"/>
                    <a:gd name="T11" fmla="*/ 42 h 42"/>
                    <a:gd name="T12" fmla="*/ 18 w 42"/>
                    <a:gd name="T13" fmla="*/ 42 h 42"/>
                    <a:gd name="T14" fmla="*/ 10 w 42"/>
                    <a:gd name="T15" fmla="*/ 40 h 42"/>
                    <a:gd name="T16" fmla="*/ 4 w 42"/>
                    <a:gd name="T17" fmla="*/ 34 h 42"/>
                    <a:gd name="T18" fmla="*/ 0 w 42"/>
                    <a:gd name="T19" fmla="*/ 26 h 42"/>
                    <a:gd name="T20" fmla="*/ 0 w 42"/>
                    <a:gd name="T21" fmla="*/ 18 h 42"/>
                    <a:gd name="T22" fmla="*/ 0 w 42"/>
                    <a:gd name="T23" fmla="*/ 18 h 42"/>
                    <a:gd name="T24" fmla="*/ 2 w 42"/>
                    <a:gd name="T25" fmla="*/ 10 h 42"/>
                    <a:gd name="T26" fmla="*/ 8 w 42"/>
                    <a:gd name="T27" fmla="*/ 4 h 42"/>
                    <a:gd name="T28" fmla="*/ 16 w 42"/>
                    <a:gd name="T29" fmla="*/ 0 h 42"/>
                    <a:gd name="T30" fmla="*/ 24 w 42"/>
                    <a:gd name="T31" fmla="*/ 0 h 42"/>
                    <a:gd name="T32" fmla="*/ 24 w 42"/>
                    <a:gd name="T33" fmla="*/ 0 h 42"/>
                    <a:gd name="T34" fmla="*/ 32 w 42"/>
                    <a:gd name="T35" fmla="*/ 2 h 42"/>
                    <a:gd name="T36" fmla="*/ 38 w 42"/>
                    <a:gd name="T37" fmla="*/ 8 h 42"/>
                    <a:gd name="T38" fmla="*/ 42 w 42"/>
                    <a:gd name="T39" fmla="*/ 16 h 42"/>
                    <a:gd name="T40" fmla="*/ 42 w 42"/>
                    <a:gd name="T41" fmla="*/ 24 h 42"/>
                    <a:gd name="T42" fmla="*/ 42 w 42"/>
                    <a:gd name="T43" fmla="*/ 24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42"/>
                    <a:gd name="T68" fmla="*/ 42 w 42"/>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42">
                      <a:moveTo>
                        <a:pt x="42" y="24"/>
                      </a:moveTo>
                      <a:lnTo>
                        <a:pt x="42" y="24"/>
                      </a:lnTo>
                      <a:lnTo>
                        <a:pt x="40" y="32"/>
                      </a:lnTo>
                      <a:lnTo>
                        <a:pt x="34" y="38"/>
                      </a:lnTo>
                      <a:lnTo>
                        <a:pt x="26" y="42"/>
                      </a:lnTo>
                      <a:lnTo>
                        <a:pt x="18" y="42"/>
                      </a:lnTo>
                      <a:lnTo>
                        <a:pt x="10" y="40"/>
                      </a:lnTo>
                      <a:lnTo>
                        <a:pt x="4" y="34"/>
                      </a:lnTo>
                      <a:lnTo>
                        <a:pt x="0" y="26"/>
                      </a:lnTo>
                      <a:lnTo>
                        <a:pt x="0" y="18"/>
                      </a:lnTo>
                      <a:lnTo>
                        <a:pt x="2" y="10"/>
                      </a:lnTo>
                      <a:lnTo>
                        <a:pt x="8" y="4"/>
                      </a:lnTo>
                      <a:lnTo>
                        <a:pt x="16" y="0"/>
                      </a:lnTo>
                      <a:lnTo>
                        <a:pt x="24" y="0"/>
                      </a:lnTo>
                      <a:lnTo>
                        <a:pt x="32" y="2"/>
                      </a:lnTo>
                      <a:lnTo>
                        <a:pt x="38" y="8"/>
                      </a:lnTo>
                      <a:lnTo>
                        <a:pt x="42" y="16"/>
                      </a:lnTo>
                      <a:lnTo>
                        <a:pt x="42" y="24"/>
                      </a:lnTo>
                      <a:close/>
                    </a:path>
                  </a:pathLst>
                </a:custGeom>
                <a:solidFill>
                  <a:srgbClr val="FFEB00"/>
                </a:solidFill>
                <a:ln w="9525">
                  <a:noFill/>
                  <a:round/>
                  <a:headEnd/>
                  <a:tailEnd/>
                </a:ln>
              </p:spPr>
              <p:txBody>
                <a:bodyPr/>
                <a:lstStyle/>
                <a:p>
                  <a:endParaRPr lang="zh-TW" altLang="en-US"/>
                </a:p>
              </p:txBody>
            </p:sp>
            <p:sp>
              <p:nvSpPr>
                <p:cNvPr id="24904" name="Freeform 531"/>
                <p:cNvSpPr>
                  <a:spLocks/>
                </p:cNvSpPr>
                <p:nvPr/>
              </p:nvSpPr>
              <p:spPr bwMode="auto">
                <a:xfrm>
                  <a:off x="4852" y="3946"/>
                  <a:ext cx="28" cy="28"/>
                </a:xfrm>
                <a:custGeom>
                  <a:avLst/>
                  <a:gdLst>
                    <a:gd name="T0" fmla="*/ 28 w 28"/>
                    <a:gd name="T1" fmla="*/ 16 h 28"/>
                    <a:gd name="T2" fmla="*/ 28 w 28"/>
                    <a:gd name="T3" fmla="*/ 16 h 28"/>
                    <a:gd name="T4" fmla="*/ 26 w 28"/>
                    <a:gd name="T5" fmla="*/ 22 h 28"/>
                    <a:gd name="T6" fmla="*/ 22 w 28"/>
                    <a:gd name="T7" fmla="*/ 26 h 28"/>
                    <a:gd name="T8" fmla="*/ 18 w 28"/>
                    <a:gd name="T9" fmla="*/ 28 h 28"/>
                    <a:gd name="T10" fmla="*/ 12 w 28"/>
                    <a:gd name="T11" fmla="*/ 28 h 28"/>
                    <a:gd name="T12" fmla="*/ 12 w 28"/>
                    <a:gd name="T13" fmla="*/ 28 h 28"/>
                    <a:gd name="T14" fmla="*/ 6 w 28"/>
                    <a:gd name="T15" fmla="*/ 28 h 28"/>
                    <a:gd name="T16" fmla="*/ 2 w 28"/>
                    <a:gd name="T17" fmla="*/ 24 h 28"/>
                    <a:gd name="T18" fmla="*/ 0 w 28"/>
                    <a:gd name="T19" fmla="*/ 18 h 28"/>
                    <a:gd name="T20" fmla="*/ 0 w 28"/>
                    <a:gd name="T21" fmla="*/ 12 h 28"/>
                    <a:gd name="T22" fmla="*/ 0 w 28"/>
                    <a:gd name="T23" fmla="*/ 12 h 28"/>
                    <a:gd name="T24" fmla="*/ 0 w 28"/>
                    <a:gd name="T25" fmla="*/ 8 h 28"/>
                    <a:gd name="T26" fmla="*/ 4 w 28"/>
                    <a:gd name="T27" fmla="*/ 2 h 28"/>
                    <a:gd name="T28" fmla="*/ 10 w 28"/>
                    <a:gd name="T29" fmla="*/ 0 h 28"/>
                    <a:gd name="T30" fmla="*/ 16 w 28"/>
                    <a:gd name="T31" fmla="*/ 0 h 28"/>
                    <a:gd name="T32" fmla="*/ 16 w 28"/>
                    <a:gd name="T33" fmla="*/ 0 h 28"/>
                    <a:gd name="T34" fmla="*/ 22 w 28"/>
                    <a:gd name="T35" fmla="*/ 2 h 28"/>
                    <a:gd name="T36" fmla="*/ 26 w 28"/>
                    <a:gd name="T37" fmla="*/ 6 h 28"/>
                    <a:gd name="T38" fmla="*/ 28 w 28"/>
                    <a:gd name="T39" fmla="*/ 10 h 28"/>
                    <a:gd name="T40" fmla="*/ 28 w 28"/>
                    <a:gd name="T41" fmla="*/ 16 h 28"/>
                    <a:gd name="T42" fmla="*/ 28 w 28"/>
                    <a:gd name="T43" fmla="*/ 16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8"/>
                    <a:gd name="T68" fmla="*/ 28 w 28"/>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8">
                      <a:moveTo>
                        <a:pt x="28" y="16"/>
                      </a:moveTo>
                      <a:lnTo>
                        <a:pt x="28" y="16"/>
                      </a:lnTo>
                      <a:lnTo>
                        <a:pt x="26" y="22"/>
                      </a:lnTo>
                      <a:lnTo>
                        <a:pt x="22" y="26"/>
                      </a:lnTo>
                      <a:lnTo>
                        <a:pt x="18" y="28"/>
                      </a:lnTo>
                      <a:lnTo>
                        <a:pt x="12" y="28"/>
                      </a:lnTo>
                      <a:lnTo>
                        <a:pt x="6" y="28"/>
                      </a:lnTo>
                      <a:lnTo>
                        <a:pt x="2" y="24"/>
                      </a:lnTo>
                      <a:lnTo>
                        <a:pt x="0" y="18"/>
                      </a:lnTo>
                      <a:lnTo>
                        <a:pt x="0" y="12"/>
                      </a:lnTo>
                      <a:lnTo>
                        <a:pt x="0" y="8"/>
                      </a:lnTo>
                      <a:lnTo>
                        <a:pt x="4" y="2"/>
                      </a:lnTo>
                      <a:lnTo>
                        <a:pt x="10" y="0"/>
                      </a:lnTo>
                      <a:lnTo>
                        <a:pt x="16" y="0"/>
                      </a:lnTo>
                      <a:lnTo>
                        <a:pt x="22" y="2"/>
                      </a:lnTo>
                      <a:lnTo>
                        <a:pt x="26" y="6"/>
                      </a:lnTo>
                      <a:lnTo>
                        <a:pt x="28" y="10"/>
                      </a:lnTo>
                      <a:lnTo>
                        <a:pt x="28" y="16"/>
                      </a:lnTo>
                      <a:close/>
                    </a:path>
                  </a:pathLst>
                </a:custGeom>
                <a:solidFill>
                  <a:srgbClr val="FFEB00"/>
                </a:solidFill>
                <a:ln w="9525">
                  <a:noFill/>
                  <a:round/>
                  <a:headEnd/>
                  <a:tailEnd/>
                </a:ln>
              </p:spPr>
              <p:txBody>
                <a:bodyPr/>
                <a:lstStyle/>
                <a:p>
                  <a:endParaRPr lang="zh-TW" altLang="en-US"/>
                </a:p>
              </p:txBody>
            </p:sp>
            <p:sp>
              <p:nvSpPr>
                <p:cNvPr id="24905" name="Freeform 532"/>
                <p:cNvSpPr>
                  <a:spLocks/>
                </p:cNvSpPr>
                <p:nvPr/>
              </p:nvSpPr>
              <p:spPr bwMode="auto">
                <a:xfrm>
                  <a:off x="4764" y="3916"/>
                  <a:ext cx="54" cy="54"/>
                </a:xfrm>
                <a:custGeom>
                  <a:avLst/>
                  <a:gdLst>
                    <a:gd name="T0" fmla="*/ 54 w 54"/>
                    <a:gd name="T1" fmla="*/ 30 h 54"/>
                    <a:gd name="T2" fmla="*/ 54 w 54"/>
                    <a:gd name="T3" fmla="*/ 30 h 54"/>
                    <a:gd name="T4" fmla="*/ 50 w 54"/>
                    <a:gd name="T5" fmla="*/ 40 h 54"/>
                    <a:gd name="T6" fmla="*/ 44 w 54"/>
                    <a:gd name="T7" fmla="*/ 48 h 54"/>
                    <a:gd name="T8" fmla="*/ 34 w 54"/>
                    <a:gd name="T9" fmla="*/ 54 h 54"/>
                    <a:gd name="T10" fmla="*/ 24 w 54"/>
                    <a:gd name="T11" fmla="*/ 54 h 54"/>
                    <a:gd name="T12" fmla="*/ 24 w 54"/>
                    <a:gd name="T13" fmla="*/ 54 h 54"/>
                    <a:gd name="T14" fmla="*/ 12 w 54"/>
                    <a:gd name="T15" fmla="*/ 50 h 54"/>
                    <a:gd name="T16" fmla="*/ 6 w 54"/>
                    <a:gd name="T17" fmla="*/ 44 h 54"/>
                    <a:gd name="T18" fmla="*/ 0 w 54"/>
                    <a:gd name="T19" fmla="*/ 34 h 54"/>
                    <a:gd name="T20" fmla="*/ 0 w 54"/>
                    <a:gd name="T21" fmla="*/ 24 h 54"/>
                    <a:gd name="T22" fmla="*/ 0 w 54"/>
                    <a:gd name="T23" fmla="*/ 24 h 54"/>
                    <a:gd name="T24" fmla="*/ 4 w 54"/>
                    <a:gd name="T25" fmla="*/ 14 h 54"/>
                    <a:gd name="T26" fmla="*/ 10 w 54"/>
                    <a:gd name="T27" fmla="*/ 6 h 54"/>
                    <a:gd name="T28" fmla="*/ 20 w 54"/>
                    <a:gd name="T29" fmla="*/ 0 h 54"/>
                    <a:gd name="T30" fmla="*/ 30 w 54"/>
                    <a:gd name="T31" fmla="*/ 0 h 54"/>
                    <a:gd name="T32" fmla="*/ 30 w 54"/>
                    <a:gd name="T33" fmla="*/ 0 h 54"/>
                    <a:gd name="T34" fmla="*/ 40 w 54"/>
                    <a:gd name="T35" fmla="*/ 4 h 54"/>
                    <a:gd name="T36" fmla="*/ 48 w 54"/>
                    <a:gd name="T37" fmla="*/ 10 h 54"/>
                    <a:gd name="T38" fmla="*/ 52 w 54"/>
                    <a:gd name="T39" fmla="*/ 20 h 54"/>
                    <a:gd name="T40" fmla="*/ 54 w 54"/>
                    <a:gd name="T41" fmla="*/ 30 h 54"/>
                    <a:gd name="T42" fmla="*/ 54 w 54"/>
                    <a:gd name="T43" fmla="*/ 30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54"/>
                    <a:gd name="T68" fmla="*/ 54 w 54"/>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54">
                      <a:moveTo>
                        <a:pt x="54" y="30"/>
                      </a:moveTo>
                      <a:lnTo>
                        <a:pt x="54" y="30"/>
                      </a:lnTo>
                      <a:lnTo>
                        <a:pt x="50" y="40"/>
                      </a:lnTo>
                      <a:lnTo>
                        <a:pt x="44" y="48"/>
                      </a:lnTo>
                      <a:lnTo>
                        <a:pt x="34" y="54"/>
                      </a:lnTo>
                      <a:lnTo>
                        <a:pt x="24" y="54"/>
                      </a:lnTo>
                      <a:lnTo>
                        <a:pt x="12" y="50"/>
                      </a:lnTo>
                      <a:lnTo>
                        <a:pt x="6" y="44"/>
                      </a:lnTo>
                      <a:lnTo>
                        <a:pt x="0" y="34"/>
                      </a:lnTo>
                      <a:lnTo>
                        <a:pt x="0" y="24"/>
                      </a:lnTo>
                      <a:lnTo>
                        <a:pt x="4" y="14"/>
                      </a:lnTo>
                      <a:lnTo>
                        <a:pt x="10" y="6"/>
                      </a:lnTo>
                      <a:lnTo>
                        <a:pt x="20" y="0"/>
                      </a:lnTo>
                      <a:lnTo>
                        <a:pt x="30" y="0"/>
                      </a:lnTo>
                      <a:lnTo>
                        <a:pt x="40" y="4"/>
                      </a:lnTo>
                      <a:lnTo>
                        <a:pt x="48" y="10"/>
                      </a:lnTo>
                      <a:lnTo>
                        <a:pt x="52" y="20"/>
                      </a:lnTo>
                      <a:lnTo>
                        <a:pt x="54" y="30"/>
                      </a:lnTo>
                      <a:close/>
                    </a:path>
                  </a:pathLst>
                </a:custGeom>
                <a:solidFill>
                  <a:srgbClr val="FFEB00"/>
                </a:solidFill>
                <a:ln w="9525">
                  <a:noFill/>
                  <a:round/>
                  <a:headEnd/>
                  <a:tailEnd/>
                </a:ln>
              </p:spPr>
              <p:txBody>
                <a:bodyPr/>
                <a:lstStyle/>
                <a:p>
                  <a:endParaRPr lang="zh-TW" altLang="en-US"/>
                </a:p>
              </p:txBody>
            </p:sp>
            <p:sp>
              <p:nvSpPr>
                <p:cNvPr id="24906" name="Freeform 533"/>
                <p:cNvSpPr>
                  <a:spLocks/>
                </p:cNvSpPr>
                <p:nvPr/>
              </p:nvSpPr>
              <p:spPr bwMode="auto">
                <a:xfrm>
                  <a:off x="4798" y="3922"/>
                  <a:ext cx="42" cy="42"/>
                </a:xfrm>
                <a:custGeom>
                  <a:avLst/>
                  <a:gdLst>
                    <a:gd name="T0" fmla="*/ 42 w 42"/>
                    <a:gd name="T1" fmla="*/ 24 h 42"/>
                    <a:gd name="T2" fmla="*/ 42 w 42"/>
                    <a:gd name="T3" fmla="*/ 24 h 42"/>
                    <a:gd name="T4" fmla="*/ 40 w 42"/>
                    <a:gd name="T5" fmla="*/ 32 h 42"/>
                    <a:gd name="T6" fmla="*/ 34 w 42"/>
                    <a:gd name="T7" fmla="*/ 38 h 42"/>
                    <a:gd name="T8" fmla="*/ 26 w 42"/>
                    <a:gd name="T9" fmla="*/ 40 h 42"/>
                    <a:gd name="T10" fmla="*/ 18 w 42"/>
                    <a:gd name="T11" fmla="*/ 42 h 42"/>
                    <a:gd name="T12" fmla="*/ 18 w 42"/>
                    <a:gd name="T13" fmla="*/ 42 h 42"/>
                    <a:gd name="T14" fmla="*/ 10 w 42"/>
                    <a:gd name="T15" fmla="*/ 38 h 42"/>
                    <a:gd name="T16" fmla="*/ 4 w 42"/>
                    <a:gd name="T17" fmla="*/ 34 h 42"/>
                    <a:gd name="T18" fmla="*/ 0 w 42"/>
                    <a:gd name="T19" fmla="*/ 26 h 42"/>
                    <a:gd name="T20" fmla="*/ 0 w 42"/>
                    <a:gd name="T21" fmla="*/ 18 h 42"/>
                    <a:gd name="T22" fmla="*/ 0 w 42"/>
                    <a:gd name="T23" fmla="*/ 18 h 42"/>
                    <a:gd name="T24" fmla="*/ 2 w 42"/>
                    <a:gd name="T25" fmla="*/ 10 h 42"/>
                    <a:gd name="T26" fmla="*/ 8 w 42"/>
                    <a:gd name="T27" fmla="*/ 4 h 42"/>
                    <a:gd name="T28" fmla="*/ 14 w 42"/>
                    <a:gd name="T29" fmla="*/ 0 h 42"/>
                    <a:gd name="T30" fmla="*/ 24 w 42"/>
                    <a:gd name="T31" fmla="*/ 0 h 42"/>
                    <a:gd name="T32" fmla="*/ 24 w 42"/>
                    <a:gd name="T33" fmla="*/ 0 h 42"/>
                    <a:gd name="T34" fmla="*/ 32 w 42"/>
                    <a:gd name="T35" fmla="*/ 2 h 42"/>
                    <a:gd name="T36" fmla="*/ 38 w 42"/>
                    <a:gd name="T37" fmla="*/ 8 h 42"/>
                    <a:gd name="T38" fmla="*/ 42 w 42"/>
                    <a:gd name="T39" fmla="*/ 14 h 42"/>
                    <a:gd name="T40" fmla="*/ 42 w 42"/>
                    <a:gd name="T41" fmla="*/ 24 h 42"/>
                    <a:gd name="T42" fmla="*/ 42 w 42"/>
                    <a:gd name="T43" fmla="*/ 24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42"/>
                    <a:gd name="T68" fmla="*/ 42 w 42"/>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42">
                      <a:moveTo>
                        <a:pt x="42" y="24"/>
                      </a:moveTo>
                      <a:lnTo>
                        <a:pt x="42" y="24"/>
                      </a:lnTo>
                      <a:lnTo>
                        <a:pt x="40" y="32"/>
                      </a:lnTo>
                      <a:lnTo>
                        <a:pt x="34" y="38"/>
                      </a:lnTo>
                      <a:lnTo>
                        <a:pt x="26" y="40"/>
                      </a:lnTo>
                      <a:lnTo>
                        <a:pt x="18" y="42"/>
                      </a:lnTo>
                      <a:lnTo>
                        <a:pt x="10" y="38"/>
                      </a:lnTo>
                      <a:lnTo>
                        <a:pt x="4" y="34"/>
                      </a:lnTo>
                      <a:lnTo>
                        <a:pt x="0" y="26"/>
                      </a:lnTo>
                      <a:lnTo>
                        <a:pt x="0" y="18"/>
                      </a:lnTo>
                      <a:lnTo>
                        <a:pt x="2" y="10"/>
                      </a:lnTo>
                      <a:lnTo>
                        <a:pt x="8" y="4"/>
                      </a:lnTo>
                      <a:lnTo>
                        <a:pt x="14" y="0"/>
                      </a:lnTo>
                      <a:lnTo>
                        <a:pt x="24" y="0"/>
                      </a:lnTo>
                      <a:lnTo>
                        <a:pt x="32" y="2"/>
                      </a:lnTo>
                      <a:lnTo>
                        <a:pt x="38" y="8"/>
                      </a:lnTo>
                      <a:lnTo>
                        <a:pt x="42" y="14"/>
                      </a:lnTo>
                      <a:lnTo>
                        <a:pt x="42" y="24"/>
                      </a:lnTo>
                      <a:close/>
                    </a:path>
                  </a:pathLst>
                </a:custGeom>
                <a:solidFill>
                  <a:srgbClr val="FFEB00"/>
                </a:solidFill>
                <a:ln w="9525">
                  <a:noFill/>
                  <a:round/>
                  <a:headEnd/>
                  <a:tailEnd/>
                </a:ln>
              </p:spPr>
              <p:txBody>
                <a:bodyPr/>
                <a:lstStyle/>
                <a:p>
                  <a:endParaRPr lang="zh-TW" altLang="en-US"/>
                </a:p>
              </p:txBody>
            </p:sp>
            <p:sp>
              <p:nvSpPr>
                <p:cNvPr id="24907" name="Freeform 534"/>
                <p:cNvSpPr>
                  <a:spLocks/>
                </p:cNvSpPr>
                <p:nvPr/>
              </p:nvSpPr>
              <p:spPr bwMode="auto">
                <a:xfrm>
                  <a:off x="4600" y="2836"/>
                  <a:ext cx="26" cy="26"/>
                </a:xfrm>
                <a:custGeom>
                  <a:avLst/>
                  <a:gdLst>
                    <a:gd name="T0" fmla="*/ 22 w 26"/>
                    <a:gd name="T1" fmla="*/ 4 h 26"/>
                    <a:gd name="T2" fmla="*/ 22 w 26"/>
                    <a:gd name="T3" fmla="*/ 4 h 26"/>
                    <a:gd name="T4" fmla="*/ 26 w 26"/>
                    <a:gd name="T5" fmla="*/ 10 h 26"/>
                    <a:gd name="T6" fmla="*/ 26 w 26"/>
                    <a:gd name="T7" fmla="*/ 14 h 26"/>
                    <a:gd name="T8" fmla="*/ 24 w 26"/>
                    <a:gd name="T9" fmla="*/ 18 h 26"/>
                    <a:gd name="T10" fmla="*/ 22 w 26"/>
                    <a:gd name="T11" fmla="*/ 22 h 26"/>
                    <a:gd name="T12" fmla="*/ 22 w 26"/>
                    <a:gd name="T13" fmla="*/ 22 h 26"/>
                    <a:gd name="T14" fmla="*/ 18 w 26"/>
                    <a:gd name="T15" fmla="*/ 24 h 26"/>
                    <a:gd name="T16" fmla="*/ 12 w 26"/>
                    <a:gd name="T17" fmla="*/ 26 h 26"/>
                    <a:gd name="T18" fmla="*/ 8 w 26"/>
                    <a:gd name="T19" fmla="*/ 24 h 26"/>
                    <a:gd name="T20" fmla="*/ 4 w 26"/>
                    <a:gd name="T21" fmla="*/ 20 h 26"/>
                    <a:gd name="T22" fmla="*/ 4 w 26"/>
                    <a:gd name="T23" fmla="*/ 20 h 26"/>
                    <a:gd name="T24" fmla="*/ 0 w 26"/>
                    <a:gd name="T25" fmla="*/ 16 h 26"/>
                    <a:gd name="T26" fmla="*/ 0 w 26"/>
                    <a:gd name="T27" fmla="*/ 12 h 26"/>
                    <a:gd name="T28" fmla="*/ 2 w 26"/>
                    <a:gd name="T29" fmla="*/ 6 h 26"/>
                    <a:gd name="T30" fmla="*/ 4 w 26"/>
                    <a:gd name="T31" fmla="*/ 4 h 26"/>
                    <a:gd name="T32" fmla="*/ 4 w 26"/>
                    <a:gd name="T33" fmla="*/ 4 h 26"/>
                    <a:gd name="T34" fmla="*/ 8 w 26"/>
                    <a:gd name="T35" fmla="*/ 0 h 26"/>
                    <a:gd name="T36" fmla="*/ 14 w 26"/>
                    <a:gd name="T37" fmla="*/ 0 h 26"/>
                    <a:gd name="T38" fmla="*/ 18 w 26"/>
                    <a:gd name="T39" fmla="*/ 2 h 26"/>
                    <a:gd name="T40" fmla="*/ 22 w 26"/>
                    <a:gd name="T41" fmla="*/ 4 h 26"/>
                    <a:gd name="T42" fmla="*/ 22 w 26"/>
                    <a:gd name="T43" fmla="*/ 4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6"/>
                    <a:gd name="T68" fmla="*/ 26 w 26"/>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6">
                      <a:moveTo>
                        <a:pt x="22" y="4"/>
                      </a:moveTo>
                      <a:lnTo>
                        <a:pt x="22" y="4"/>
                      </a:lnTo>
                      <a:lnTo>
                        <a:pt x="26" y="10"/>
                      </a:lnTo>
                      <a:lnTo>
                        <a:pt x="26" y="14"/>
                      </a:lnTo>
                      <a:lnTo>
                        <a:pt x="24" y="18"/>
                      </a:lnTo>
                      <a:lnTo>
                        <a:pt x="22" y="22"/>
                      </a:lnTo>
                      <a:lnTo>
                        <a:pt x="18" y="24"/>
                      </a:lnTo>
                      <a:lnTo>
                        <a:pt x="12" y="26"/>
                      </a:lnTo>
                      <a:lnTo>
                        <a:pt x="8" y="24"/>
                      </a:lnTo>
                      <a:lnTo>
                        <a:pt x="4" y="20"/>
                      </a:lnTo>
                      <a:lnTo>
                        <a:pt x="0" y="16"/>
                      </a:lnTo>
                      <a:lnTo>
                        <a:pt x="0" y="12"/>
                      </a:lnTo>
                      <a:lnTo>
                        <a:pt x="2" y="6"/>
                      </a:lnTo>
                      <a:lnTo>
                        <a:pt x="4" y="4"/>
                      </a:lnTo>
                      <a:lnTo>
                        <a:pt x="8" y="0"/>
                      </a:lnTo>
                      <a:lnTo>
                        <a:pt x="14" y="0"/>
                      </a:lnTo>
                      <a:lnTo>
                        <a:pt x="18" y="2"/>
                      </a:lnTo>
                      <a:lnTo>
                        <a:pt x="22" y="4"/>
                      </a:lnTo>
                      <a:close/>
                    </a:path>
                  </a:pathLst>
                </a:custGeom>
                <a:solidFill>
                  <a:srgbClr val="FFEB00"/>
                </a:solidFill>
                <a:ln w="9525">
                  <a:noFill/>
                  <a:round/>
                  <a:headEnd/>
                  <a:tailEnd/>
                </a:ln>
              </p:spPr>
              <p:txBody>
                <a:bodyPr/>
                <a:lstStyle/>
                <a:p>
                  <a:endParaRPr lang="zh-TW" altLang="en-US"/>
                </a:p>
              </p:txBody>
            </p:sp>
            <p:sp>
              <p:nvSpPr>
                <p:cNvPr id="24908" name="Freeform 535"/>
                <p:cNvSpPr>
                  <a:spLocks/>
                </p:cNvSpPr>
                <p:nvPr/>
              </p:nvSpPr>
              <p:spPr bwMode="auto">
                <a:xfrm>
                  <a:off x="4590" y="2876"/>
                  <a:ext cx="26" cy="24"/>
                </a:xfrm>
                <a:custGeom>
                  <a:avLst/>
                  <a:gdLst>
                    <a:gd name="T0" fmla="*/ 24 w 26"/>
                    <a:gd name="T1" fmla="*/ 4 h 24"/>
                    <a:gd name="T2" fmla="*/ 24 w 26"/>
                    <a:gd name="T3" fmla="*/ 4 h 24"/>
                    <a:gd name="T4" fmla="*/ 26 w 26"/>
                    <a:gd name="T5" fmla="*/ 8 h 24"/>
                    <a:gd name="T6" fmla="*/ 26 w 26"/>
                    <a:gd name="T7" fmla="*/ 14 h 24"/>
                    <a:gd name="T8" fmla="*/ 26 w 26"/>
                    <a:gd name="T9" fmla="*/ 18 h 24"/>
                    <a:gd name="T10" fmla="*/ 22 w 26"/>
                    <a:gd name="T11" fmla="*/ 22 h 24"/>
                    <a:gd name="T12" fmla="*/ 22 w 26"/>
                    <a:gd name="T13" fmla="*/ 22 h 24"/>
                    <a:gd name="T14" fmla="*/ 18 w 26"/>
                    <a:gd name="T15" fmla="*/ 24 h 24"/>
                    <a:gd name="T16" fmla="*/ 14 w 26"/>
                    <a:gd name="T17" fmla="*/ 24 h 24"/>
                    <a:gd name="T18" fmla="*/ 8 w 26"/>
                    <a:gd name="T19" fmla="*/ 22 h 24"/>
                    <a:gd name="T20" fmla="*/ 4 w 26"/>
                    <a:gd name="T21" fmla="*/ 20 h 24"/>
                    <a:gd name="T22" fmla="*/ 4 w 26"/>
                    <a:gd name="T23" fmla="*/ 20 h 24"/>
                    <a:gd name="T24" fmla="*/ 2 w 26"/>
                    <a:gd name="T25" fmla="*/ 16 h 24"/>
                    <a:gd name="T26" fmla="*/ 0 w 26"/>
                    <a:gd name="T27" fmla="*/ 10 h 24"/>
                    <a:gd name="T28" fmla="*/ 2 w 26"/>
                    <a:gd name="T29" fmla="*/ 6 h 24"/>
                    <a:gd name="T30" fmla="*/ 6 w 26"/>
                    <a:gd name="T31" fmla="*/ 2 h 24"/>
                    <a:gd name="T32" fmla="*/ 6 w 26"/>
                    <a:gd name="T33" fmla="*/ 2 h 24"/>
                    <a:gd name="T34" fmla="*/ 10 w 26"/>
                    <a:gd name="T35" fmla="*/ 0 h 24"/>
                    <a:gd name="T36" fmla="*/ 14 w 26"/>
                    <a:gd name="T37" fmla="*/ 0 h 24"/>
                    <a:gd name="T38" fmla="*/ 20 w 26"/>
                    <a:gd name="T39" fmla="*/ 2 h 24"/>
                    <a:gd name="T40" fmla="*/ 24 w 26"/>
                    <a:gd name="T41" fmla="*/ 4 h 24"/>
                    <a:gd name="T42" fmla="*/ 24 w 26"/>
                    <a:gd name="T43" fmla="*/ 4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4"/>
                    <a:gd name="T68" fmla="*/ 26 w 26"/>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4">
                      <a:moveTo>
                        <a:pt x="24" y="4"/>
                      </a:moveTo>
                      <a:lnTo>
                        <a:pt x="24" y="4"/>
                      </a:lnTo>
                      <a:lnTo>
                        <a:pt x="26" y="8"/>
                      </a:lnTo>
                      <a:lnTo>
                        <a:pt x="26" y="14"/>
                      </a:lnTo>
                      <a:lnTo>
                        <a:pt x="26" y="18"/>
                      </a:lnTo>
                      <a:lnTo>
                        <a:pt x="22" y="22"/>
                      </a:lnTo>
                      <a:lnTo>
                        <a:pt x="18" y="24"/>
                      </a:lnTo>
                      <a:lnTo>
                        <a:pt x="14" y="24"/>
                      </a:lnTo>
                      <a:lnTo>
                        <a:pt x="8" y="22"/>
                      </a:lnTo>
                      <a:lnTo>
                        <a:pt x="4" y="20"/>
                      </a:lnTo>
                      <a:lnTo>
                        <a:pt x="2" y="16"/>
                      </a:lnTo>
                      <a:lnTo>
                        <a:pt x="0" y="10"/>
                      </a:lnTo>
                      <a:lnTo>
                        <a:pt x="2" y="6"/>
                      </a:lnTo>
                      <a:lnTo>
                        <a:pt x="6" y="2"/>
                      </a:lnTo>
                      <a:lnTo>
                        <a:pt x="10" y="0"/>
                      </a:lnTo>
                      <a:lnTo>
                        <a:pt x="14" y="0"/>
                      </a:lnTo>
                      <a:lnTo>
                        <a:pt x="20" y="2"/>
                      </a:lnTo>
                      <a:lnTo>
                        <a:pt x="24" y="4"/>
                      </a:lnTo>
                      <a:close/>
                    </a:path>
                  </a:pathLst>
                </a:custGeom>
                <a:solidFill>
                  <a:srgbClr val="FFEB00"/>
                </a:solidFill>
                <a:ln w="9525">
                  <a:noFill/>
                  <a:round/>
                  <a:headEnd/>
                  <a:tailEnd/>
                </a:ln>
              </p:spPr>
              <p:txBody>
                <a:bodyPr/>
                <a:lstStyle/>
                <a:p>
                  <a:endParaRPr lang="zh-TW" altLang="en-US"/>
                </a:p>
              </p:txBody>
            </p:sp>
            <p:sp>
              <p:nvSpPr>
                <p:cNvPr id="24909" name="Freeform 536"/>
                <p:cNvSpPr>
                  <a:spLocks/>
                </p:cNvSpPr>
                <p:nvPr/>
              </p:nvSpPr>
              <p:spPr bwMode="auto">
                <a:xfrm>
                  <a:off x="4628" y="2886"/>
                  <a:ext cx="26" cy="24"/>
                </a:xfrm>
                <a:custGeom>
                  <a:avLst/>
                  <a:gdLst>
                    <a:gd name="T0" fmla="*/ 22 w 26"/>
                    <a:gd name="T1" fmla="*/ 4 h 24"/>
                    <a:gd name="T2" fmla="*/ 22 w 26"/>
                    <a:gd name="T3" fmla="*/ 4 h 24"/>
                    <a:gd name="T4" fmla="*/ 24 w 26"/>
                    <a:gd name="T5" fmla="*/ 8 h 24"/>
                    <a:gd name="T6" fmla="*/ 26 w 26"/>
                    <a:gd name="T7" fmla="*/ 14 h 24"/>
                    <a:gd name="T8" fmla="*/ 24 w 26"/>
                    <a:gd name="T9" fmla="*/ 18 h 24"/>
                    <a:gd name="T10" fmla="*/ 20 w 26"/>
                    <a:gd name="T11" fmla="*/ 22 h 24"/>
                    <a:gd name="T12" fmla="*/ 20 w 26"/>
                    <a:gd name="T13" fmla="*/ 22 h 24"/>
                    <a:gd name="T14" fmla="*/ 16 w 26"/>
                    <a:gd name="T15" fmla="*/ 24 h 24"/>
                    <a:gd name="T16" fmla="*/ 12 w 26"/>
                    <a:gd name="T17" fmla="*/ 24 h 24"/>
                    <a:gd name="T18" fmla="*/ 6 w 26"/>
                    <a:gd name="T19" fmla="*/ 22 h 24"/>
                    <a:gd name="T20" fmla="*/ 2 w 26"/>
                    <a:gd name="T21" fmla="*/ 20 h 24"/>
                    <a:gd name="T22" fmla="*/ 2 w 26"/>
                    <a:gd name="T23" fmla="*/ 20 h 24"/>
                    <a:gd name="T24" fmla="*/ 0 w 26"/>
                    <a:gd name="T25" fmla="*/ 16 h 24"/>
                    <a:gd name="T26" fmla="*/ 0 w 26"/>
                    <a:gd name="T27" fmla="*/ 10 h 24"/>
                    <a:gd name="T28" fmla="*/ 0 w 26"/>
                    <a:gd name="T29" fmla="*/ 6 h 24"/>
                    <a:gd name="T30" fmla="*/ 4 w 26"/>
                    <a:gd name="T31" fmla="*/ 2 h 24"/>
                    <a:gd name="T32" fmla="*/ 4 w 26"/>
                    <a:gd name="T33" fmla="*/ 2 h 24"/>
                    <a:gd name="T34" fmla="*/ 8 w 26"/>
                    <a:gd name="T35" fmla="*/ 0 h 24"/>
                    <a:gd name="T36" fmla="*/ 12 w 26"/>
                    <a:gd name="T37" fmla="*/ 0 h 24"/>
                    <a:gd name="T38" fmla="*/ 18 w 26"/>
                    <a:gd name="T39" fmla="*/ 2 h 24"/>
                    <a:gd name="T40" fmla="*/ 22 w 26"/>
                    <a:gd name="T41" fmla="*/ 4 h 24"/>
                    <a:gd name="T42" fmla="*/ 22 w 26"/>
                    <a:gd name="T43" fmla="*/ 4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4"/>
                    <a:gd name="T68" fmla="*/ 26 w 26"/>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4">
                      <a:moveTo>
                        <a:pt x="22" y="4"/>
                      </a:moveTo>
                      <a:lnTo>
                        <a:pt x="22" y="4"/>
                      </a:lnTo>
                      <a:lnTo>
                        <a:pt x="24" y="8"/>
                      </a:lnTo>
                      <a:lnTo>
                        <a:pt x="26" y="14"/>
                      </a:lnTo>
                      <a:lnTo>
                        <a:pt x="24" y="18"/>
                      </a:lnTo>
                      <a:lnTo>
                        <a:pt x="20" y="22"/>
                      </a:lnTo>
                      <a:lnTo>
                        <a:pt x="16" y="24"/>
                      </a:lnTo>
                      <a:lnTo>
                        <a:pt x="12" y="24"/>
                      </a:lnTo>
                      <a:lnTo>
                        <a:pt x="6" y="22"/>
                      </a:lnTo>
                      <a:lnTo>
                        <a:pt x="2" y="20"/>
                      </a:lnTo>
                      <a:lnTo>
                        <a:pt x="0" y="16"/>
                      </a:lnTo>
                      <a:lnTo>
                        <a:pt x="0" y="10"/>
                      </a:lnTo>
                      <a:lnTo>
                        <a:pt x="0" y="6"/>
                      </a:lnTo>
                      <a:lnTo>
                        <a:pt x="4" y="2"/>
                      </a:lnTo>
                      <a:lnTo>
                        <a:pt x="8" y="0"/>
                      </a:lnTo>
                      <a:lnTo>
                        <a:pt x="12" y="0"/>
                      </a:lnTo>
                      <a:lnTo>
                        <a:pt x="18" y="2"/>
                      </a:lnTo>
                      <a:lnTo>
                        <a:pt x="22" y="4"/>
                      </a:lnTo>
                      <a:close/>
                    </a:path>
                  </a:pathLst>
                </a:custGeom>
                <a:solidFill>
                  <a:srgbClr val="FFEB00"/>
                </a:solidFill>
                <a:ln w="9525">
                  <a:noFill/>
                  <a:round/>
                  <a:headEnd/>
                  <a:tailEnd/>
                </a:ln>
              </p:spPr>
              <p:txBody>
                <a:bodyPr/>
                <a:lstStyle/>
                <a:p>
                  <a:endParaRPr lang="zh-TW" altLang="en-US"/>
                </a:p>
              </p:txBody>
            </p:sp>
            <p:sp>
              <p:nvSpPr>
                <p:cNvPr id="24910" name="Freeform 537"/>
                <p:cNvSpPr>
                  <a:spLocks/>
                </p:cNvSpPr>
                <p:nvPr/>
              </p:nvSpPr>
              <p:spPr bwMode="auto">
                <a:xfrm>
                  <a:off x="4600" y="2918"/>
                  <a:ext cx="26" cy="24"/>
                </a:xfrm>
                <a:custGeom>
                  <a:avLst/>
                  <a:gdLst>
                    <a:gd name="T0" fmla="*/ 22 w 26"/>
                    <a:gd name="T1" fmla="*/ 4 h 24"/>
                    <a:gd name="T2" fmla="*/ 22 w 26"/>
                    <a:gd name="T3" fmla="*/ 4 h 24"/>
                    <a:gd name="T4" fmla="*/ 24 w 26"/>
                    <a:gd name="T5" fmla="*/ 10 h 24"/>
                    <a:gd name="T6" fmla="*/ 26 w 26"/>
                    <a:gd name="T7" fmla="*/ 14 h 24"/>
                    <a:gd name="T8" fmla="*/ 24 w 26"/>
                    <a:gd name="T9" fmla="*/ 18 h 24"/>
                    <a:gd name="T10" fmla="*/ 20 w 26"/>
                    <a:gd name="T11" fmla="*/ 22 h 24"/>
                    <a:gd name="T12" fmla="*/ 20 w 26"/>
                    <a:gd name="T13" fmla="*/ 22 h 24"/>
                    <a:gd name="T14" fmla="*/ 16 w 26"/>
                    <a:gd name="T15" fmla="*/ 24 h 24"/>
                    <a:gd name="T16" fmla="*/ 12 w 26"/>
                    <a:gd name="T17" fmla="*/ 24 h 24"/>
                    <a:gd name="T18" fmla="*/ 8 w 26"/>
                    <a:gd name="T19" fmla="*/ 24 h 24"/>
                    <a:gd name="T20" fmla="*/ 2 w 26"/>
                    <a:gd name="T21" fmla="*/ 20 h 24"/>
                    <a:gd name="T22" fmla="*/ 2 w 26"/>
                    <a:gd name="T23" fmla="*/ 20 h 24"/>
                    <a:gd name="T24" fmla="*/ 0 w 26"/>
                    <a:gd name="T25" fmla="*/ 16 h 24"/>
                    <a:gd name="T26" fmla="*/ 0 w 26"/>
                    <a:gd name="T27" fmla="*/ 12 h 24"/>
                    <a:gd name="T28" fmla="*/ 0 w 26"/>
                    <a:gd name="T29" fmla="*/ 6 h 24"/>
                    <a:gd name="T30" fmla="*/ 4 w 26"/>
                    <a:gd name="T31" fmla="*/ 4 h 24"/>
                    <a:gd name="T32" fmla="*/ 4 w 26"/>
                    <a:gd name="T33" fmla="*/ 4 h 24"/>
                    <a:gd name="T34" fmla="*/ 8 w 26"/>
                    <a:gd name="T35" fmla="*/ 0 h 24"/>
                    <a:gd name="T36" fmla="*/ 12 w 26"/>
                    <a:gd name="T37" fmla="*/ 0 h 24"/>
                    <a:gd name="T38" fmla="*/ 18 w 26"/>
                    <a:gd name="T39" fmla="*/ 2 h 24"/>
                    <a:gd name="T40" fmla="*/ 22 w 26"/>
                    <a:gd name="T41" fmla="*/ 4 h 24"/>
                    <a:gd name="T42" fmla="*/ 22 w 26"/>
                    <a:gd name="T43" fmla="*/ 4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4"/>
                    <a:gd name="T68" fmla="*/ 26 w 26"/>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4">
                      <a:moveTo>
                        <a:pt x="22" y="4"/>
                      </a:moveTo>
                      <a:lnTo>
                        <a:pt x="22" y="4"/>
                      </a:lnTo>
                      <a:lnTo>
                        <a:pt x="24" y="10"/>
                      </a:lnTo>
                      <a:lnTo>
                        <a:pt x="26" y="14"/>
                      </a:lnTo>
                      <a:lnTo>
                        <a:pt x="24" y="18"/>
                      </a:lnTo>
                      <a:lnTo>
                        <a:pt x="20" y="22"/>
                      </a:lnTo>
                      <a:lnTo>
                        <a:pt x="16" y="24"/>
                      </a:lnTo>
                      <a:lnTo>
                        <a:pt x="12" y="24"/>
                      </a:lnTo>
                      <a:lnTo>
                        <a:pt x="8" y="24"/>
                      </a:lnTo>
                      <a:lnTo>
                        <a:pt x="2" y="20"/>
                      </a:lnTo>
                      <a:lnTo>
                        <a:pt x="0" y="16"/>
                      </a:lnTo>
                      <a:lnTo>
                        <a:pt x="0" y="12"/>
                      </a:lnTo>
                      <a:lnTo>
                        <a:pt x="0" y="6"/>
                      </a:lnTo>
                      <a:lnTo>
                        <a:pt x="4" y="4"/>
                      </a:lnTo>
                      <a:lnTo>
                        <a:pt x="8" y="0"/>
                      </a:lnTo>
                      <a:lnTo>
                        <a:pt x="12" y="0"/>
                      </a:lnTo>
                      <a:lnTo>
                        <a:pt x="18" y="2"/>
                      </a:lnTo>
                      <a:lnTo>
                        <a:pt x="22" y="4"/>
                      </a:lnTo>
                      <a:close/>
                    </a:path>
                  </a:pathLst>
                </a:custGeom>
                <a:solidFill>
                  <a:srgbClr val="FFEB00"/>
                </a:solidFill>
                <a:ln w="9525">
                  <a:noFill/>
                  <a:round/>
                  <a:headEnd/>
                  <a:tailEnd/>
                </a:ln>
              </p:spPr>
              <p:txBody>
                <a:bodyPr/>
                <a:lstStyle/>
                <a:p>
                  <a:endParaRPr lang="zh-TW" altLang="en-US"/>
                </a:p>
              </p:txBody>
            </p:sp>
            <p:sp>
              <p:nvSpPr>
                <p:cNvPr id="24911" name="Freeform 538"/>
                <p:cNvSpPr>
                  <a:spLocks/>
                </p:cNvSpPr>
                <p:nvPr/>
              </p:nvSpPr>
              <p:spPr bwMode="auto">
                <a:xfrm>
                  <a:off x="4564" y="2946"/>
                  <a:ext cx="32" cy="34"/>
                </a:xfrm>
                <a:custGeom>
                  <a:avLst/>
                  <a:gdLst>
                    <a:gd name="T0" fmla="*/ 28 w 32"/>
                    <a:gd name="T1" fmla="*/ 6 h 34"/>
                    <a:gd name="T2" fmla="*/ 28 w 32"/>
                    <a:gd name="T3" fmla="*/ 6 h 34"/>
                    <a:gd name="T4" fmla="*/ 32 w 32"/>
                    <a:gd name="T5" fmla="*/ 12 h 34"/>
                    <a:gd name="T6" fmla="*/ 32 w 32"/>
                    <a:gd name="T7" fmla="*/ 18 h 34"/>
                    <a:gd name="T8" fmla="*/ 30 w 32"/>
                    <a:gd name="T9" fmla="*/ 24 h 34"/>
                    <a:gd name="T10" fmla="*/ 28 w 32"/>
                    <a:gd name="T11" fmla="*/ 30 h 34"/>
                    <a:gd name="T12" fmla="*/ 28 w 32"/>
                    <a:gd name="T13" fmla="*/ 30 h 34"/>
                    <a:gd name="T14" fmla="*/ 22 w 32"/>
                    <a:gd name="T15" fmla="*/ 32 h 34"/>
                    <a:gd name="T16" fmla="*/ 16 w 32"/>
                    <a:gd name="T17" fmla="*/ 34 h 34"/>
                    <a:gd name="T18" fmla="*/ 10 w 32"/>
                    <a:gd name="T19" fmla="*/ 32 h 34"/>
                    <a:gd name="T20" fmla="*/ 4 w 32"/>
                    <a:gd name="T21" fmla="*/ 28 h 34"/>
                    <a:gd name="T22" fmla="*/ 4 w 32"/>
                    <a:gd name="T23" fmla="*/ 28 h 34"/>
                    <a:gd name="T24" fmla="*/ 0 w 32"/>
                    <a:gd name="T25" fmla="*/ 22 h 34"/>
                    <a:gd name="T26" fmla="*/ 0 w 32"/>
                    <a:gd name="T27" fmla="*/ 16 h 34"/>
                    <a:gd name="T28" fmla="*/ 2 w 32"/>
                    <a:gd name="T29" fmla="*/ 8 h 34"/>
                    <a:gd name="T30" fmla="*/ 6 w 32"/>
                    <a:gd name="T31" fmla="*/ 4 h 34"/>
                    <a:gd name="T32" fmla="*/ 6 w 32"/>
                    <a:gd name="T33" fmla="*/ 4 h 34"/>
                    <a:gd name="T34" fmla="*/ 10 w 32"/>
                    <a:gd name="T35" fmla="*/ 0 h 34"/>
                    <a:gd name="T36" fmla="*/ 18 w 32"/>
                    <a:gd name="T37" fmla="*/ 0 h 34"/>
                    <a:gd name="T38" fmla="*/ 24 w 32"/>
                    <a:gd name="T39" fmla="*/ 2 h 34"/>
                    <a:gd name="T40" fmla="*/ 28 w 32"/>
                    <a:gd name="T41" fmla="*/ 6 h 34"/>
                    <a:gd name="T42" fmla="*/ 28 w 32"/>
                    <a:gd name="T43" fmla="*/ 6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34"/>
                    <a:gd name="T68" fmla="*/ 32 w 32"/>
                    <a:gd name="T69" fmla="*/ 34 h 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34">
                      <a:moveTo>
                        <a:pt x="28" y="6"/>
                      </a:moveTo>
                      <a:lnTo>
                        <a:pt x="28" y="6"/>
                      </a:lnTo>
                      <a:lnTo>
                        <a:pt x="32" y="12"/>
                      </a:lnTo>
                      <a:lnTo>
                        <a:pt x="32" y="18"/>
                      </a:lnTo>
                      <a:lnTo>
                        <a:pt x="30" y="24"/>
                      </a:lnTo>
                      <a:lnTo>
                        <a:pt x="28" y="30"/>
                      </a:lnTo>
                      <a:lnTo>
                        <a:pt x="22" y="32"/>
                      </a:lnTo>
                      <a:lnTo>
                        <a:pt x="16" y="34"/>
                      </a:lnTo>
                      <a:lnTo>
                        <a:pt x="10" y="32"/>
                      </a:lnTo>
                      <a:lnTo>
                        <a:pt x="4" y="28"/>
                      </a:lnTo>
                      <a:lnTo>
                        <a:pt x="0" y="22"/>
                      </a:lnTo>
                      <a:lnTo>
                        <a:pt x="0" y="16"/>
                      </a:lnTo>
                      <a:lnTo>
                        <a:pt x="2" y="8"/>
                      </a:lnTo>
                      <a:lnTo>
                        <a:pt x="6" y="4"/>
                      </a:lnTo>
                      <a:lnTo>
                        <a:pt x="10" y="0"/>
                      </a:lnTo>
                      <a:lnTo>
                        <a:pt x="18" y="0"/>
                      </a:lnTo>
                      <a:lnTo>
                        <a:pt x="24" y="2"/>
                      </a:lnTo>
                      <a:lnTo>
                        <a:pt x="28" y="6"/>
                      </a:lnTo>
                      <a:close/>
                    </a:path>
                  </a:pathLst>
                </a:custGeom>
                <a:solidFill>
                  <a:srgbClr val="FFEB00"/>
                </a:solidFill>
                <a:ln w="9525">
                  <a:noFill/>
                  <a:round/>
                  <a:headEnd/>
                  <a:tailEnd/>
                </a:ln>
              </p:spPr>
              <p:txBody>
                <a:bodyPr/>
                <a:lstStyle/>
                <a:p>
                  <a:endParaRPr lang="zh-TW" altLang="en-US"/>
                </a:p>
              </p:txBody>
            </p:sp>
            <p:sp>
              <p:nvSpPr>
                <p:cNvPr id="24912" name="Freeform 539"/>
                <p:cNvSpPr>
                  <a:spLocks/>
                </p:cNvSpPr>
                <p:nvPr/>
              </p:nvSpPr>
              <p:spPr bwMode="auto">
                <a:xfrm>
                  <a:off x="4752" y="3622"/>
                  <a:ext cx="56" cy="58"/>
                </a:xfrm>
                <a:custGeom>
                  <a:avLst/>
                  <a:gdLst>
                    <a:gd name="T0" fmla="*/ 8 w 56"/>
                    <a:gd name="T1" fmla="*/ 10 h 58"/>
                    <a:gd name="T2" fmla="*/ 8 w 56"/>
                    <a:gd name="T3" fmla="*/ 10 h 58"/>
                    <a:gd name="T4" fmla="*/ 2 w 56"/>
                    <a:gd name="T5" fmla="*/ 20 h 58"/>
                    <a:gd name="T6" fmla="*/ 0 w 56"/>
                    <a:gd name="T7" fmla="*/ 30 h 58"/>
                    <a:gd name="T8" fmla="*/ 2 w 56"/>
                    <a:gd name="T9" fmla="*/ 40 h 58"/>
                    <a:gd name="T10" fmla="*/ 6 w 56"/>
                    <a:gd name="T11" fmla="*/ 46 h 58"/>
                    <a:gd name="T12" fmla="*/ 10 w 56"/>
                    <a:gd name="T13" fmla="*/ 50 h 58"/>
                    <a:gd name="T14" fmla="*/ 10 w 56"/>
                    <a:gd name="T15" fmla="*/ 50 h 58"/>
                    <a:gd name="T16" fmla="*/ 18 w 56"/>
                    <a:gd name="T17" fmla="*/ 56 h 58"/>
                    <a:gd name="T18" fmla="*/ 30 w 56"/>
                    <a:gd name="T19" fmla="*/ 58 h 58"/>
                    <a:gd name="T20" fmla="*/ 40 w 56"/>
                    <a:gd name="T21" fmla="*/ 54 h 58"/>
                    <a:gd name="T22" fmla="*/ 48 w 56"/>
                    <a:gd name="T23" fmla="*/ 48 h 58"/>
                    <a:gd name="T24" fmla="*/ 48 w 56"/>
                    <a:gd name="T25" fmla="*/ 48 h 58"/>
                    <a:gd name="T26" fmla="*/ 54 w 56"/>
                    <a:gd name="T27" fmla="*/ 38 h 58"/>
                    <a:gd name="T28" fmla="*/ 56 w 56"/>
                    <a:gd name="T29" fmla="*/ 28 h 58"/>
                    <a:gd name="T30" fmla="*/ 54 w 56"/>
                    <a:gd name="T31" fmla="*/ 18 h 58"/>
                    <a:gd name="T32" fmla="*/ 50 w 56"/>
                    <a:gd name="T33" fmla="*/ 12 h 58"/>
                    <a:gd name="T34" fmla="*/ 46 w 56"/>
                    <a:gd name="T35" fmla="*/ 8 h 58"/>
                    <a:gd name="T36" fmla="*/ 46 w 56"/>
                    <a:gd name="T37" fmla="*/ 8 h 58"/>
                    <a:gd name="T38" fmla="*/ 38 w 56"/>
                    <a:gd name="T39" fmla="*/ 2 h 58"/>
                    <a:gd name="T40" fmla="*/ 26 w 56"/>
                    <a:gd name="T41" fmla="*/ 0 h 58"/>
                    <a:gd name="T42" fmla="*/ 16 w 56"/>
                    <a:gd name="T43" fmla="*/ 4 h 58"/>
                    <a:gd name="T44" fmla="*/ 8 w 56"/>
                    <a:gd name="T45" fmla="*/ 10 h 58"/>
                    <a:gd name="T46" fmla="*/ 8 w 56"/>
                    <a:gd name="T47" fmla="*/ 10 h 5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6"/>
                    <a:gd name="T73" fmla="*/ 0 h 58"/>
                    <a:gd name="T74" fmla="*/ 56 w 56"/>
                    <a:gd name="T75" fmla="*/ 58 h 5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6" h="58">
                      <a:moveTo>
                        <a:pt x="8" y="10"/>
                      </a:moveTo>
                      <a:lnTo>
                        <a:pt x="8" y="10"/>
                      </a:lnTo>
                      <a:lnTo>
                        <a:pt x="2" y="20"/>
                      </a:lnTo>
                      <a:lnTo>
                        <a:pt x="0" y="30"/>
                      </a:lnTo>
                      <a:lnTo>
                        <a:pt x="2" y="40"/>
                      </a:lnTo>
                      <a:lnTo>
                        <a:pt x="6" y="46"/>
                      </a:lnTo>
                      <a:lnTo>
                        <a:pt x="10" y="50"/>
                      </a:lnTo>
                      <a:lnTo>
                        <a:pt x="18" y="56"/>
                      </a:lnTo>
                      <a:lnTo>
                        <a:pt x="30" y="58"/>
                      </a:lnTo>
                      <a:lnTo>
                        <a:pt x="40" y="54"/>
                      </a:lnTo>
                      <a:lnTo>
                        <a:pt x="48" y="48"/>
                      </a:lnTo>
                      <a:lnTo>
                        <a:pt x="54" y="38"/>
                      </a:lnTo>
                      <a:lnTo>
                        <a:pt x="56" y="28"/>
                      </a:lnTo>
                      <a:lnTo>
                        <a:pt x="54" y="18"/>
                      </a:lnTo>
                      <a:lnTo>
                        <a:pt x="50" y="12"/>
                      </a:lnTo>
                      <a:lnTo>
                        <a:pt x="46" y="8"/>
                      </a:lnTo>
                      <a:lnTo>
                        <a:pt x="38" y="2"/>
                      </a:lnTo>
                      <a:lnTo>
                        <a:pt x="26" y="0"/>
                      </a:lnTo>
                      <a:lnTo>
                        <a:pt x="16" y="4"/>
                      </a:lnTo>
                      <a:lnTo>
                        <a:pt x="8" y="10"/>
                      </a:lnTo>
                      <a:close/>
                    </a:path>
                  </a:pathLst>
                </a:custGeom>
                <a:solidFill>
                  <a:srgbClr val="FFEB00"/>
                </a:solidFill>
                <a:ln w="9525">
                  <a:noFill/>
                  <a:round/>
                  <a:headEnd/>
                  <a:tailEnd/>
                </a:ln>
              </p:spPr>
              <p:txBody>
                <a:bodyPr/>
                <a:lstStyle/>
                <a:p>
                  <a:endParaRPr lang="zh-TW" altLang="en-US"/>
                </a:p>
              </p:txBody>
            </p:sp>
            <p:sp>
              <p:nvSpPr>
                <p:cNvPr id="24913" name="Freeform 540"/>
                <p:cNvSpPr>
                  <a:spLocks/>
                </p:cNvSpPr>
                <p:nvPr/>
              </p:nvSpPr>
              <p:spPr bwMode="auto">
                <a:xfrm>
                  <a:off x="4790" y="3658"/>
                  <a:ext cx="28" cy="28"/>
                </a:xfrm>
                <a:custGeom>
                  <a:avLst/>
                  <a:gdLst>
                    <a:gd name="T0" fmla="*/ 6 w 28"/>
                    <a:gd name="T1" fmla="*/ 2 h 28"/>
                    <a:gd name="T2" fmla="*/ 6 w 28"/>
                    <a:gd name="T3" fmla="*/ 2 h 28"/>
                    <a:gd name="T4" fmla="*/ 2 w 28"/>
                    <a:gd name="T5" fmla="*/ 6 h 28"/>
                    <a:gd name="T6" fmla="*/ 0 w 28"/>
                    <a:gd name="T7" fmla="*/ 12 h 28"/>
                    <a:gd name="T8" fmla="*/ 0 w 28"/>
                    <a:gd name="T9" fmla="*/ 16 h 28"/>
                    <a:gd name="T10" fmla="*/ 2 w 28"/>
                    <a:gd name="T11" fmla="*/ 22 h 28"/>
                    <a:gd name="T12" fmla="*/ 2 w 28"/>
                    <a:gd name="T13" fmla="*/ 22 h 28"/>
                    <a:gd name="T14" fmla="*/ 4 w 28"/>
                    <a:gd name="T15" fmla="*/ 26 h 28"/>
                    <a:gd name="T16" fmla="*/ 10 w 28"/>
                    <a:gd name="T17" fmla="*/ 28 h 28"/>
                    <a:gd name="T18" fmla="*/ 16 w 28"/>
                    <a:gd name="T19" fmla="*/ 28 h 28"/>
                    <a:gd name="T20" fmla="*/ 22 w 28"/>
                    <a:gd name="T21" fmla="*/ 26 h 28"/>
                    <a:gd name="T22" fmla="*/ 22 w 28"/>
                    <a:gd name="T23" fmla="*/ 26 h 28"/>
                    <a:gd name="T24" fmla="*/ 26 w 28"/>
                    <a:gd name="T25" fmla="*/ 22 h 28"/>
                    <a:gd name="T26" fmla="*/ 28 w 28"/>
                    <a:gd name="T27" fmla="*/ 18 h 28"/>
                    <a:gd name="T28" fmla="*/ 28 w 28"/>
                    <a:gd name="T29" fmla="*/ 12 h 28"/>
                    <a:gd name="T30" fmla="*/ 26 w 28"/>
                    <a:gd name="T31" fmla="*/ 6 h 28"/>
                    <a:gd name="T32" fmla="*/ 26 w 28"/>
                    <a:gd name="T33" fmla="*/ 6 h 28"/>
                    <a:gd name="T34" fmla="*/ 24 w 28"/>
                    <a:gd name="T35" fmla="*/ 2 h 28"/>
                    <a:gd name="T36" fmla="*/ 18 w 28"/>
                    <a:gd name="T37" fmla="*/ 0 h 28"/>
                    <a:gd name="T38" fmla="*/ 12 w 28"/>
                    <a:gd name="T39" fmla="*/ 0 h 28"/>
                    <a:gd name="T40" fmla="*/ 6 w 28"/>
                    <a:gd name="T41" fmla="*/ 2 h 28"/>
                    <a:gd name="T42" fmla="*/ 6 w 28"/>
                    <a:gd name="T43" fmla="*/ 2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8"/>
                    <a:gd name="T68" fmla="*/ 28 w 28"/>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8">
                      <a:moveTo>
                        <a:pt x="6" y="2"/>
                      </a:moveTo>
                      <a:lnTo>
                        <a:pt x="6" y="2"/>
                      </a:lnTo>
                      <a:lnTo>
                        <a:pt x="2" y="6"/>
                      </a:lnTo>
                      <a:lnTo>
                        <a:pt x="0" y="12"/>
                      </a:lnTo>
                      <a:lnTo>
                        <a:pt x="0" y="16"/>
                      </a:lnTo>
                      <a:lnTo>
                        <a:pt x="2" y="22"/>
                      </a:lnTo>
                      <a:lnTo>
                        <a:pt x="4" y="26"/>
                      </a:lnTo>
                      <a:lnTo>
                        <a:pt x="10" y="28"/>
                      </a:lnTo>
                      <a:lnTo>
                        <a:pt x="16" y="28"/>
                      </a:lnTo>
                      <a:lnTo>
                        <a:pt x="22" y="26"/>
                      </a:lnTo>
                      <a:lnTo>
                        <a:pt x="26" y="22"/>
                      </a:lnTo>
                      <a:lnTo>
                        <a:pt x="28" y="18"/>
                      </a:lnTo>
                      <a:lnTo>
                        <a:pt x="28" y="12"/>
                      </a:lnTo>
                      <a:lnTo>
                        <a:pt x="26" y="6"/>
                      </a:lnTo>
                      <a:lnTo>
                        <a:pt x="24" y="2"/>
                      </a:lnTo>
                      <a:lnTo>
                        <a:pt x="18" y="0"/>
                      </a:lnTo>
                      <a:lnTo>
                        <a:pt x="12" y="0"/>
                      </a:lnTo>
                      <a:lnTo>
                        <a:pt x="6" y="2"/>
                      </a:lnTo>
                      <a:close/>
                    </a:path>
                  </a:pathLst>
                </a:custGeom>
                <a:solidFill>
                  <a:srgbClr val="FFEB00"/>
                </a:solidFill>
                <a:ln w="9525">
                  <a:noFill/>
                  <a:round/>
                  <a:headEnd/>
                  <a:tailEnd/>
                </a:ln>
              </p:spPr>
              <p:txBody>
                <a:bodyPr/>
                <a:lstStyle/>
                <a:p>
                  <a:endParaRPr lang="zh-TW" altLang="en-US"/>
                </a:p>
              </p:txBody>
            </p:sp>
            <p:sp>
              <p:nvSpPr>
                <p:cNvPr id="24914" name="Freeform 541"/>
                <p:cNvSpPr>
                  <a:spLocks/>
                </p:cNvSpPr>
                <p:nvPr/>
              </p:nvSpPr>
              <p:spPr bwMode="auto">
                <a:xfrm>
                  <a:off x="4798" y="3618"/>
                  <a:ext cx="30" cy="30"/>
                </a:xfrm>
                <a:custGeom>
                  <a:avLst/>
                  <a:gdLst>
                    <a:gd name="T0" fmla="*/ 8 w 30"/>
                    <a:gd name="T1" fmla="*/ 2 h 30"/>
                    <a:gd name="T2" fmla="*/ 8 w 30"/>
                    <a:gd name="T3" fmla="*/ 2 h 30"/>
                    <a:gd name="T4" fmla="*/ 2 w 30"/>
                    <a:gd name="T5" fmla="*/ 6 h 30"/>
                    <a:gd name="T6" fmla="*/ 0 w 30"/>
                    <a:gd name="T7" fmla="*/ 12 h 30"/>
                    <a:gd name="T8" fmla="*/ 0 w 30"/>
                    <a:gd name="T9" fmla="*/ 18 h 30"/>
                    <a:gd name="T10" fmla="*/ 2 w 30"/>
                    <a:gd name="T11" fmla="*/ 22 h 30"/>
                    <a:gd name="T12" fmla="*/ 2 w 30"/>
                    <a:gd name="T13" fmla="*/ 22 h 30"/>
                    <a:gd name="T14" fmla="*/ 6 w 30"/>
                    <a:gd name="T15" fmla="*/ 26 h 30"/>
                    <a:gd name="T16" fmla="*/ 10 w 30"/>
                    <a:gd name="T17" fmla="*/ 30 h 30"/>
                    <a:gd name="T18" fmla="*/ 16 w 30"/>
                    <a:gd name="T19" fmla="*/ 30 h 30"/>
                    <a:gd name="T20" fmla="*/ 22 w 30"/>
                    <a:gd name="T21" fmla="*/ 26 h 30"/>
                    <a:gd name="T22" fmla="*/ 22 w 30"/>
                    <a:gd name="T23" fmla="*/ 26 h 30"/>
                    <a:gd name="T24" fmla="*/ 26 w 30"/>
                    <a:gd name="T25" fmla="*/ 22 h 30"/>
                    <a:gd name="T26" fmla="*/ 28 w 30"/>
                    <a:gd name="T27" fmla="*/ 18 h 30"/>
                    <a:gd name="T28" fmla="*/ 30 w 30"/>
                    <a:gd name="T29" fmla="*/ 12 h 30"/>
                    <a:gd name="T30" fmla="*/ 28 w 30"/>
                    <a:gd name="T31" fmla="*/ 6 h 30"/>
                    <a:gd name="T32" fmla="*/ 28 w 30"/>
                    <a:gd name="T33" fmla="*/ 6 h 30"/>
                    <a:gd name="T34" fmla="*/ 24 w 30"/>
                    <a:gd name="T35" fmla="*/ 2 h 30"/>
                    <a:gd name="T36" fmla="*/ 18 w 30"/>
                    <a:gd name="T37" fmla="*/ 0 h 30"/>
                    <a:gd name="T38" fmla="*/ 12 w 30"/>
                    <a:gd name="T39" fmla="*/ 0 h 30"/>
                    <a:gd name="T40" fmla="*/ 8 w 30"/>
                    <a:gd name="T41" fmla="*/ 2 h 30"/>
                    <a:gd name="T42" fmla="*/ 8 w 30"/>
                    <a:gd name="T43" fmla="*/ 2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
                    <a:gd name="T67" fmla="*/ 0 h 30"/>
                    <a:gd name="T68" fmla="*/ 30 w 30"/>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 h="30">
                      <a:moveTo>
                        <a:pt x="8" y="2"/>
                      </a:moveTo>
                      <a:lnTo>
                        <a:pt x="8" y="2"/>
                      </a:lnTo>
                      <a:lnTo>
                        <a:pt x="2" y="6"/>
                      </a:lnTo>
                      <a:lnTo>
                        <a:pt x="0" y="12"/>
                      </a:lnTo>
                      <a:lnTo>
                        <a:pt x="0" y="18"/>
                      </a:lnTo>
                      <a:lnTo>
                        <a:pt x="2" y="22"/>
                      </a:lnTo>
                      <a:lnTo>
                        <a:pt x="6" y="26"/>
                      </a:lnTo>
                      <a:lnTo>
                        <a:pt x="10" y="30"/>
                      </a:lnTo>
                      <a:lnTo>
                        <a:pt x="16" y="30"/>
                      </a:lnTo>
                      <a:lnTo>
                        <a:pt x="22" y="26"/>
                      </a:lnTo>
                      <a:lnTo>
                        <a:pt x="26" y="22"/>
                      </a:lnTo>
                      <a:lnTo>
                        <a:pt x="28" y="18"/>
                      </a:lnTo>
                      <a:lnTo>
                        <a:pt x="30" y="12"/>
                      </a:lnTo>
                      <a:lnTo>
                        <a:pt x="28" y="6"/>
                      </a:lnTo>
                      <a:lnTo>
                        <a:pt x="24" y="2"/>
                      </a:lnTo>
                      <a:lnTo>
                        <a:pt x="18" y="0"/>
                      </a:lnTo>
                      <a:lnTo>
                        <a:pt x="12" y="0"/>
                      </a:lnTo>
                      <a:lnTo>
                        <a:pt x="8" y="2"/>
                      </a:lnTo>
                      <a:close/>
                    </a:path>
                  </a:pathLst>
                </a:custGeom>
                <a:solidFill>
                  <a:srgbClr val="FFEB00"/>
                </a:solidFill>
                <a:ln w="9525">
                  <a:noFill/>
                  <a:round/>
                  <a:headEnd/>
                  <a:tailEnd/>
                </a:ln>
              </p:spPr>
              <p:txBody>
                <a:bodyPr/>
                <a:lstStyle/>
                <a:p>
                  <a:endParaRPr lang="zh-TW" altLang="en-US"/>
                </a:p>
              </p:txBody>
            </p:sp>
            <p:sp>
              <p:nvSpPr>
                <p:cNvPr id="24915" name="Freeform 542"/>
                <p:cNvSpPr>
                  <a:spLocks/>
                </p:cNvSpPr>
                <p:nvPr/>
              </p:nvSpPr>
              <p:spPr bwMode="auto">
                <a:xfrm>
                  <a:off x="4714" y="3722"/>
                  <a:ext cx="44" cy="42"/>
                </a:xfrm>
                <a:custGeom>
                  <a:avLst/>
                  <a:gdLst>
                    <a:gd name="T0" fmla="*/ 2 w 44"/>
                    <a:gd name="T1" fmla="*/ 12 h 42"/>
                    <a:gd name="T2" fmla="*/ 2 w 44"/>
                    <a:gd name="T3" fmla="*/ 12 h 42"/>
                    <a:gd name="T4" fmla="*/ 6 w 44"/>
                    <a:gd name="T5" fmla="*/ 6 h 42"/>
                    <a:gd name="T6" fmla="*/ 14 w 44"/>
                    <a:gd name="T7" fmla="*/ 0 h 42"/>
                    <a:gd name="T8" fmla="*/ 22 w 44"/>
                    <a:gd name="T9" fmla="*/ 0 h 42"/>
                    <a:gd name="T10" fmla="*/ 30 w 44"/>
                    <a:gd name="T11" fmla="*/ 0 h 42"/>
                    <a:gd name="T12" fmla="*/ 30 w 44"/>
                    <a:gd name="T13" fmla="*/ 0 h 42"/>
                    <a:gd name="T14" fmla="*/ 38 w 44"/>
                    <a:gd name="T15" fmla="*/ 6 h 42"/>
                    <a:gd name="T16" fmla="*/ 42 w 44"/>
                    <a:gd name="T17" fmla="*/ 12 h 42"/>
                    <a:gd name="T18" fmla="*/ 44 w 44"/>
                    <a:gd name="T19" fmla="*/ 20 h 42"/>
                    <a:gd name="T20" fmla="*/ 44 w 44"/>
                    <a:gd name="T21" fmla="*/ 28 h 42"/>
                    <a:gd name="T22" fmla="*/ 44 w 44"/>
                    <a:gd name="T23" fmla="*/ 28 h 42"/>
                    <a:gd name="T24" fmla="*/ 38 w 44"/>
                    <a:gd name="T25" fmla="*/ 36 h 42"/>
                    <a:gd name="T26" fmla="*/ 32 w 44"/>
                    <a:gd name="T27" fmla="*/ 40 h 42"/>
                    <a:gd name="T28" fmla="*/ 24 w 44"/>
                    <a:gd name="T29" fmla="*/ 42 h 42"/>
                    <a:gd name="T30" fmla="*/ 16 w 44"/>
                    <a:gd name="T31" fmla="*/ 40 h 42"/>
                    <a:gd name="T32" fmla="*/ 16 w 44"/>
                    <a:gd name="T33" fmla="*/ 40 h 42"/>
                    <a:gd name="T34" fmla="*/ 8 w 44"/>
                    <a:gd name="T35" fmla="*/ 36 h 42"/>
                    <a:gd name="T36" fmla="*/ 2 w 44"/>
                    <a:gd name="T37" fmla="*/ 28 h 42"/>
                    <a:gd name="T38" fmla="*/ 0 w 44"/>
                    <a:gd name="T39" fmla="*/ 20 h 42"/>
                    <a:gd name="T40" fmla="*/ 2 w 44"/>
                    <a:gd name="T41" fmla="*/ 12 h 42"/>
                    <a:gd name="T42" fmla="*/ 2 w 44"/>
                    <a:gd name="T43" fmla="*/ 12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42"/>
                    <a:gd name="T68" fmla="*/ 44 w 44"/>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42">
                      <a:moveTo>
                        <a:pt x="2" y="12"/>
                      </a:moveTo>
                      <a:lnTo>
                        <a:pt x="2" y="12"/>
                      </a:lnTo>
                      <a:lnTo>
                        <a:pt x="6" y="6"/>
                      </a:lnTo>
                      <a:lnTo>
                        <a:pt x="14" y="0"/>
                      </a:lnTo>
                      <a:lnTo>
                        <a:pt x="22" y="0"/>
                      </a:lnTo>
                      <a:lnTo>
                        <a:pt x="30" y="0"/>
                      </a:lnTo>
                      <a:lnTo>
                        <a:pt x="38" y="6"/>
                      </a:lnTo>
                      <a:lnTo>
                        <a:pt x="42" y="12"/>
                      </a:lnTo>
                      <a:lnTo>
                        <a:pt x="44" y="20"/>
                      </a:lnTo>
                      <a:lnTo>
                        <a:pt x="44" y="28"/>
                      </a:lnTo>
                      <a:lnTo>
                        <a:pt x="38" y="36"/>
                      </a:lnTo>
                      <a:lnTo>
                        <a:pt x="32" y="40"/>
                      </a:lnTo>
                      <a:lnTo>
                        <a:pt x="24" y="42"/>
                      </a:lnTo>
                      <a:lnTo>
                        <a:pt x="16" y="40"/>
                      </a:lnTo>
                      <a:lnTo>
                        <a:pt x="8" y="36"/>
                      </a:lnTo>
                      <a:lnTo>
                        <a:pt x="2" y="28"/>
                      </a:lnTo>
                      <a:lnTo>
                        <a:pt x="0" y="20"/>
                      </a:lnTo>
                      <a:lnTo>
                        <a:pt x="2" y="12"/>
                      </a:lnTo>
                      <a:close/>
                    </a:path>
                  </a:pathLst>
                </a:custGeom>
                <a:solidFill>
                  <a:srgbClr val="FFEB00"/>
                </a:solidFill>
                <a:ln w="9525">
                  <a:noFill/>
                  <a:round/>
                  <a:headEnd/>
                  <a:tailEnd/>
                </a:ln>
              </p:spPr>
              <p:txBody>
                <a:bodyPr/>
                <a:lstStyle/>
                <a:p>
                  <a:endParaRPr lang="zh-TW" altLang="en-US"/>
                </a:p>
              </p:txBody>
            </p:sp>
            <p:sp>
              <p:nvSpPr>
                <p:cNvPr id="24916" name="Freeform 543"/>
                <p:cNvSpPr>
                  <a:spLocks/>
                </p:cNvSpPr>
                <p:nvPr/>
              </p:nvSpPr>
              <p:spPr bwMode="auto">
                <a:xfrm>
                  <a:off x="4742" y="3844"/>
                  <a:ext cx="44" cy="42"/>
                </a:xfrm>
                <a:custGeom>
                  <a:avLst/>
                  <a:gdLst>
                    <a:gd name="T0" fmla="*/ 0 w 44"/>
                    <a:gd name="T1" fmla="*/ 12 h 42"/>
                    <a:gd name="T2" fmla="*/ 0 w 44"/>
                    <a:gd name="T3" fmla="*/ 12 h 42"/>
                    <a:gd name="T4" fmla="*/ 6 w 44"/>
                    <a:gd name="T5" fmla="*/ 6 h 42"/>
                    <a:gd name="T6" fmla="*/ 12 w 44"/>
                    <a:gd name="T7" fmla="*/ 0 h 42"/>
                    <a:gd name="T8" fmla="*/ 20 w 44"/>
                    <a:gd name="T9" fmla="*/ 0 h 42"/>
                    <a:gd name="T10" fmla="*/ 28 w 44"/>
                    <a:gd name="T11" fmla="*/ 0 h 42"/>
                    <a:gd name="T12" fmla="*/ 28 w 44"/>
                    <a:gd name="T13" fmla="*/ 0 h 42"/>
                    <a:gd name="T14" fmla="*/ 36 w 44"/>
                    <a:gd name="T15" fmla="*/ 6 h 42"/>
                    <a:gd name="T16" fmla="*/ 42 w 44"/>
                    <a:gd name="T17" fmla="*/ 12 h 42"/>
                    <a:gd name="T18" fmla="*/ 44 w 44"/>
                    <a:gd name="T19" fmla="*/ 20 h 42"/>
                    <a:gd name="T20" fmla="*/ 42 w 44"/>
                    <a:gd name="T21" fmla="*/ 28 h 42"/>
                    <a:gd name="T22" fmla="*/ 42 w 44"/>
                    <a:gd name="T23" fmla="*/ 28 h 42"/>
                    <a:gd name="T24" fmla="*/ 38 w 44"/>
                    <a:gd name="T25" fmla="*/ 36 h 42"/>
                    <a:gd name="T26" fmla="*/ 30 w 44"/>
                    <a:gd name="T27" fmla="*/ 40 h 42"/>
                    <a:gd name="T28" fmla="*/ 22 w 44"/>
                    <a:gd name="T29" fmla="*/ 42 h 42"/>
                    <a:gd name="T30" fmla="*/ 14 w 44"/>
                    <a:gd name="T31" fmla="*/ 40 h 42"/>
                    <a:gd name="T32" fmla="*/ 14 w 44"/>
                    <a:gd name="T33" fmla="*/ 40 h 42"/>
                    <a:gd name="T34" fmla="*/ 6 w 44"/>
                    <a:gd name="T35" fmla="*/ 36 h 42"/>
                    <a:gd name="T36" fmla="*/ 2 w 44"/>
                    <a:gd name="T37" fmla="*/ 28 h 42"/>
                    <a:gd name="T38" fmla="*/ 0 w 44"/>
                    <a:gd name="T39" fmla="*/ 20 h 42"/>
                    <a:gd name="T40" fmla="*/ 0 w 44"/>
                    <a:gd name="T41" fmla="*/ 12 h 42"/>
                    <a:gd name="T42" fmla="*/ 0 w 44"/>
                    <a:gd name="T43" fmla="*/ 12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42"/>
                    <a:gd name="T68" fmla="*/ 44 w 44"/>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42">
                      <a:moveTo>
                        <a:pt x="0" y="12"/>
                      </a:moveTo>
                      <a:lnTo>
                        <a:pt x="0" y="12"/>
                      </a:lnTo>
                      <a:lnTo>
                        <a:pt x="6" y="6"/>
                      </a:lnTo>
                      <a:lnTo>
                        <a:pt x="12" y="0"/>
                      </a:lnTo>
                      <a:lnTo>
                        <a:pt x="20" y="0"/>
                      </a:lnTo>
                      <a:lnTo>
                        <a:pt x="28" y="0"/>
                      </a:lnTo>
                      <a:lnTo>
                        <a:pt x="36" y="6"/>
                      </a:lnTo>
                      <a:lnTo>
                        <a:pt x="42" y="12"/>
                      </a:lnTo>
                      <a:lnTo>
                        <a:pt x="44" y="20"/>
                      </a:lnTo>
                      <a:lnTo>
                        <a:pt x="42" y="28"/>
                      </a:lnTo>
                      <a:lnTo>
                        <a:pt x="38" y="36"/>
                      </a:lnTo>
                      <a:lnTo>
                        <a:pt x="30" y="40"/>
                      </a:lnTo>
                      <a:lnTo>
                        <a:pt x="22" y="42"/>
                      </a:lnTo>
                      <a:lnTo>
                        <a:pt x="14" y="40"/>
                      </a:lnTo>
                      <a:lnTo>
                        <a:pt x="6" y="36"/>
                      </a:lnTo>
                      <a:lnTo>
                        <a:pt x="2" y="28"/>
                      </a:lnTo>
                      <a:lnTo>
                        <a:pt x="0" y="20"/>
                      </a:lnTo>
                      <a:lnTo>
                        <a:pt x="0" y="12"/>
                      </a:lnTo>
                      <a:close/>
                    </a:path>
                  </a:pathLst>
                </a:custGeom>
                <a:solidFill>
                  <a:srgbClr val="FFEB00"/>
                </a:solidFill>
                <a:ln w="9525">
                  <a:noFill/>
                  <a:round/>
                  <a:headEnd/>
                  <a:tailEnd/>
                </a:ln>
              </p:spPr>
              <p:txBody>
                <a:bodyPr/>
                <a:lstStyle/>
                <a:p>
                  <a:endParaRPr lang="zh-TW" altLang="en-US"/>
                </a:p>
              </p:txBody>
            </p:sp>
            <p:sp>
              <p:nvSpPr>
                <p:cNvPr id="24917" name="Freeform 544"/>
                <p:cNvSpPr>
                  <a:spLocks/>
                </p:cNvSpPr>
                <p:nvPr/>
              </p:nvSpPr>
              <p:spPr bwMode="auto">
                <a:xfrm>
                  <a:off x="4716" y="3674"/>
                  <a:ext cx="46" cy="42"/>
                </a:xfrm>
                <a:custGeom>
                  <a:avLst/>
                  <a:gdLst>
                    <a:gd name="T0" fmla="*/ 2 w 46"/>
                    <a:gd name="T1" fmla="*/ 14 h 42"/>
                    <a:gd name="T2" fmla="*/ 2 w 46"/>
                    <a:gd name="T3" fmla="*/ 14 h 42"/>
                    <a:gd name="T4" fmla="*/ 6 w 46"/>
                    <a:gd name="T5" fmla="*/ 8 h 42"/>
                    <a:gd name="T6" fmla="*/ 14 w 46"/>
                    <a:gd name="T7" fmla="*/ 2 h 42"/>
                    <a:gd name="T8" fmla="*/ 22 w 46"/>
                    <a:gd name="T9" fmla="*/ 0 h 42"/>
                    <a:gd name="T10" fmla="*/ 30 w 46"/>
                    <a:gd name="T11" fmla="*/ 2 h 42"/>
                    <a:gd name="T12" fmla="*/ 30 w 46"/>
                    <a:gd name="T13" fmla="*/ 2 h 42"/>
                    <a:gd name="T14" fmla="*/ 38 w 46"/>
                    <a:gd name="T15" fmla="*/ 8 h 42"/>
                    <a:gd name="T16" fmla="*/ 44 w 46"/>
                    <a:gd name="T17" fmla="*/ 14 h 42"/>
                    <a:gd name="T18" fmla="*/ 46 w 46"/>
                    <a:gd name="T19" fmla="*/ 22 h 42"/>
                    <a:gd name="T20" fmla="*/ 44 w 46"/>
                    <a:gd name="T21" fmla="*/ 30 h 42"/>
                    <a:gd name="T22" fmla="*/ 44 w 46"/>
                    <a:gd name="T23" fmla="*/ 30 h 42"/>
                    <a:gd name="T24" fmla="*/ 40 w 46"/>
                    <a:gd name="T25" fmla="*/ 36 h 42"/>
                    <a:gd name="T26" fmla="*/ 32 w 46"/>
                    <a:gd name="T27" fmla="*/ 42 h 42"/>
                    <a:gd name="T28" fmla="*/ 24 w 46"/>
                    <a:gd name="T29" fmla="*/ 42 h 42"/>
                    <a:gd name="T30" fmla="*/ 16 w 46"/>
                    <a:gd name="T31" fmla="*/ 42 h 42"/>
                    <a:gd name="T32" fmla="*/ 16 w 46"/>
                    <a:gd name="T33" fmla="*/ 42 h 42"/>
                    <a:gd name="T34" fmla="*/ 8 w 46"/>
                    <a:gd name="T35" fmla="*/ 36 h 42"/>
                    <a:gd name="T36" fmla="*/ 2 w 46"/>
                    <a:gd name="T37" fmla="*/ 30 h 42"/>
                    <a:gd name="T38" fmla="*/ 0 w 46"/>
                    <a:gd name="T39" fmla="*/ 22 h 42"/>
                    <a:gd name="T40" fmla="*/ 2 w 46"/>
                    <a:gd name="T41" fmla="*/ 14 h 42"/>
                    <a:gd name="T42" fmla="*/ 2 w 46"/>
                    <a:gd name="T43" fmla="*/ 14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42"/>
                    <a:gd name="T68" fmla="*/ 46 w 46"/>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42">
                      <a:moveTo>
                        <a:pt x="2" y="14"/>
                      </a:moveTo>
                      <a:lnTo>
                        <a:pt x="2" y="14"/>
                      </a:lnTo>
                      <a:lnTo>
                        <a:pt x="6" y="8"/>
                      </a:lnTo>
                      <a:lnTo>
                        <a:pt x="14" y="2"/>
                      </a:lnTo>
                      <a:lnTo>
                        <a:pt x="22" y="0"/>
                      </a:lnTo>
                      <a:lnTo>
                        <a:pt x="30" y="2"/>
                      </a:lnTo>
                      <a:lnTo>
                        <a:pt x="38" y="8"/>
                      </a:lnTo>
                      <a:lnTo>
                        <a:pt x="44" y="14"/>
                      </a:lnTo>
                      <a:lnTo>
                        <a:pt x="46" y="22"/>
                      </a:lnTo>
                      <a:lnTo>
                        <a:pt x="44" y="30"/>
                      </a:lnTo>
                      <a:lnTo>
                        <a:pt x="40" y="36"/>
                      </a:lnTo>
                      <a:lnTo>
                        <a:pt x="32" y="42"/>
                      </a:lnTo>
                      <a:lnTo>
                        <a:pt x="24" y="42"/>
                      </a:lnTo>
                      <a:lnTo>
                        <a:pt x="16" y="42"/>
                      </a:lnTo>
                      <a:lnTo>
                        <a:pt x="8" y="36"/>
                      </a:lnTo>
                      <a:lnTo>
                        <a:pt x="2" y="30"/>
                      </a:lnTo>
                      <a:lnTo>
                        <a:pt x="0" y="22"/>
                      </a:lnTo>
                      <a:lnTo>
                        <a:pt x="2" y="14"/>
                      </a:lnTo>
                      <a:close/>
                    </a:path>
                  </a:pathLst>
                </a:custGeom>
                <a:solidFill>
                  <a:srgbClr val="FFEB00"/>
                </a:solidFill>
                <a:ln w="9525">
                  <a:noFill/>
                  <a:round/>
                  <a:headEnd/>
                  <a:tailEnd/>
                </a:ln>
              </p:spPr>
              <p:txBody>
                <a:bodyPr/>
                <a:lstStyle/>
                <a:p>
                  <a:endParaRPr lang="zh-TW" altLang="en-US"/>
                </a:p>
              </p:txBody>
            </p:sp>
            <p:sp>
              <p:nvSpPr>
                <p:cNvPr id="24918" name="Freeform 545"/>
                <p:cNvSpPr>
                  <a:spLocks/>
                </p:cNvSpPr>
                <p:nvPr/>
              </p:nvSpPr>
              <p:spPr bwMode="auto">
                <a:xfrm>
                  <a:off x="4784" y="3744"/>
                  <a:ext cx="34" cy="32"/>
                </a:xfrm>
                <a:custGeom>
                  <a:avLst/>
                  <a:gdLst>
                    <a:gd name="T0" fmla="*/ 0 w 34"/>
                    <a:gd name="T1" fmla="*/ 10 h 32"/>
                    <a:gd name="T2" fmla="*/ 0 w 34"/>
                    <a:gd name="T3" fmla="*/ 10 h 32"/>
                    <a:gd name="T4" fmla="*/ 4 w 34"/>
                    <a:gd name="T5" fmla="*/ 4 h 32"/>
                    <a:gd name="T6" fmla="*/ 10 w 34"/>
                    <a:gd name="T7" fmla="*/ 0 h 32"/>
                    <a:gd name="T8" fmla="*/ 16 w 34"/>
                    <a:gd name="T9" fmla="*/ 0 h 32"/>
                    <a:gd name="T10" fmla="*/ 22 w 34"/>
                    <a:gd name="T11" fmla="*/ 2 h 32"/>
                    <a:gd name="T12" fmla="*/ 22 w 34"/>
                    <a:gd name="T13" fmla="*/ 2 h 32"/>
                    <a:gd name="T14" fmla="*/ 28 w 34"/>
                    <a:gd name="T15" fmla="*/ 4 h 32"/>
                    <a:gd name="T16" fmla="*/ 32 w 34"/>
                    <a:gd name="T17" fmla="*/ 10 h 32"/>
                    <a:gd name="T18" fmla="*/ 34 w 34"/>
                    <a:gd name="T19" fmla="*/ 16 h 32"/>
                    <a:gd name="T20" fmla="*/ 32 w 34"/>
                    <a:gd name="T21" fmla="*/ 22 h 32"/>
                    <a:gd name="T22" fmla="*/ 32 w 34"/>
                    <a:gd name="T23" fmla="*/ 22 h 32"/>
                    <a:gd name="T24" fmla="*/ 30 w 34"/>
                    <a:gd name="T25" fmla="*/ 28 h 32"/>
                    <a:gd name="T26" fmla="*/ 24 w 34"/>
                    <a:gd name="T27" fmla="*/ 32 h 32"/>
                    <a:gd name="T28" fmla="*/ 18 w 34"/>
                    <a:gd name="T29" fmla="*/ 32 h 32"/>
                    <a:gd name="T30" fmla="*/ 12 w 34"/>
                    <a:gd name="T31" fmla="*/ 32 h 32"/>
                    <a:gd name="T32" fmla="*/ 12 w 34"/>
                    <a:gd name="T33" fmla="*/ 32 h 32"/>
                    <a:gd name="T34" fmla="*/ 6 w 34"/>
                    <a:gd name="T35" fmla="*/ 28 h 32"/>
                    <a:gd name="T36" fmla="*/ 2 w 34"/>
                    <a:gd name="T37" fmla="*/ 22 h 32"/>
                    <a:gd name="T38" fmla="*/ 0 w 34"/>
                    <a:gd name="T39" fmla="*/ 16 h 32"/>
                    <a:gd name="T40" fmla="*/ 0 w 34"/>
                    <a:gd name="T41" fmla="*/ 10 h 32"/>
                    <a:gd name="T42" fmla="*/ 0 w 34"/>
                    <a:gd name="T43" fmla="*/ 10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2"/>
                    <a:gd name="T68" fmla="*/ 34 w 34"/>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2">
                      <a:moveTo>
                        <a:pt x="0" y="10"/>
                      </a:moveTo>
                      <a:lnTo>
                        <a:pt x="0" y="10"/>
                      </a:lnTo>
                      <a:lnTo>
                        <a:pt x="4" y="4"/>
                      </a:lnTo>
                      <a:lnTo>
                        <a:pt x="10" y="0"/>
                      </a:lnTo>
                      <a:lnTo>
                        <a:pt x="16" y="0"/>
                      </a:lnTo>
                      <a:lnTo>
                        <a:pt x="22" y="2"/>
                      </a:lnTo>
                      <a:lnTo>
                        <a:pt x="28" y="4"/>
                      </a:lnTo>
                      <a:lnTo>
                        <a:pt x="32" y="10"/>
                      </a:lnTo>
                      <a:lnTo>
                        <a:pt x="34" y="16"/>
                      </a:lnTo>
                      <a:lnTo>
                        <a:pt x="32" y="22"/>
                      </a:lnTo>
                      <a:lnTo>
                        <a:pt x="30" y="28"/>
                      </a:lnTo>
                      <a:lnTo>
                        <a:pt x="24" y="32"/>
                      </a:lnTo>
                      <a:lnTo>
                        <a:pt x="18" y="32"/>
                      </a:lnTo>
                      <a:lnTo>
                        <a:pt x="12" y="32"/>
                      </a:lnTo>
                      <a:lnTo>
                        <a:pt x="6" y="28"/>
                      </a:lnTo>
                      <a:lnTo>
                        <a:pt x="2" y="22"/>
                      </a:lnTo>
                      <a:lnTo>
                        <a:pt x="0" y="16"/>
                      </a:lnTo>
                      <a:lnTo>
                        <a:pt x="0" y="10"/>
                      </a:lnTo>
                      <a:close/>
                    </a:path>
                  </a:pathLst>
                </a:custGeom>
                <a:solidFill>
                  <a:srgbClr val="FFEB00"/>
                </a:solidFill>
                <a:ln w="9525">
                  <a:noFill/>
                  <a:round/>
                  <a:headEnd/>
                  <a:tailEnd/>
                </a:ln>
              </p:spPr>
              <p:txBody>
                <a:bodyPr/>
                <a:lstStyle/>
                <a:p>
                  <a:endParaRPr lang="zh-TW" altLang="en-US"/>
                </a:p>
              </p:txBody>
            </p:sp>
            <p:sp>
              <p:nvSpPr>
                <p:cNvPr id="24919" name="Freeform 546"/>
                <p:cNvSpPr>
                  <a:spLocks/>
                </p:cNvSpPr>
                <p:nvPr/>
              </p:nvSpPr>
              <p:spPr bwMode="auto">
                <a:xfrm>
                  <a:off x="4928" y="3580"/>
                  <a:ext cx="16" cy="16"/>
                </a:xfrm>
                <a:custGeom>
                  <a:avLst/>
                  <a:gdLst>
                    <a:gd name="T0" fmla="*/ 4 w 16"/>
                    <a:gd name="T1" fmla="*/ 2 h 16"/>
                    <a:gd name="T2" fmla="*/ 4 w 16"/>
                    <a:gd name="T3" fmla="*/ 2 h 16"/>
                    <a:gd name="T4" fmla="*/ 2 w 16"/>
                    <a:gd name="T5" fmla="*/ 4 h 16"/>
                    <a:gd name="T6" fmla="*/ 0 w 16"/>
                    <a:gd name="T7" fmla="*/ 6 h 16"/>
                    <a:gd name="T8" fmla="*/ 0 w 16"/>
                    <a:gd name="T9" fmla="*/ 12 h 16"/>
                    <a:gd name="T10" fmla="*/ 0 w 16"/>
                    <a:gd name="T11" fmla="*/ 12 h 16"/>
                    <a:gd name="T12" fmla="*/ 2 w 16"/>
                    <a:gd name="T13" fmla="*/ 16 h 16"/>
                    <a:gd name="T14" fmla="*/ 6 w 16"/>
                    <a:gd name="T15" fmla="*/ 16 h 16"/>
                    <a:gd name="T16" fmla="*/ 10 w 16"/>
                    <a:gd name="T17" fmla="*/ 16 h 16"/>
                    <a:gd name="T18" fmla="*/ 12 w 16"/>
                    <a:gd name="T19" fmla="*/ 16 h 16"/>
                    <a:gd name="T20" fmla="*/ 12 w 16"/>
                    <a:gd name="T21" fmla="*/ 16 h 16"/>
                    <a:gd name="T22" fmla="*/ 16 w 16"/>
                    <a:gd name="T23" fmla="*/ 10 h 16"/>
                    <a:gd name="T24" fmla="*/ 16 w 16"/>
                    <a:gd name="T25" fmla="*/ 6 h 16"/>
                    <a:gd name="T26" fmla="*/ 16 w 16"/>
                    <a:gd name="T27" fmla="*/ 4 h 16"/>
                    <a:gd name="T28" fmla="*/ 16 w 16"/>
                    <a:gd name="T29" fmla="*/ 4 h 16"/>
                    <a:gd name="T30" fmla="*/ 14 w 16"/>
                    <a:gd name="T31" fmla="*/ 2 h 16"/>
                    <a:gd name="T32" fmla="*/ 10 w 16"/>
                    <a:gd name="T33" fmla="*/ 0 h 16"/>
                    <a:gd name="T34" fmla="*/ 8 w 16"/>
                    <a:gd name="T35" fmla="*/ 0 h 16"/>
                    <a:gd name="T36" fmla="*/ 4 w 16"/>
                    <a:gd name="T37" fmla="*/ 2 h 16"/>
                    <a:gd name="T38" fmla="*/ 4 w 16"/>
                    <a:gd name="T39" fmla="*/ 2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16"/>
                    <a:gd name="T62" fmla="*/ 16 w 16"/>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16">
                      <a:moveTo>
                        <a:pt x="4" y="2"/>
                      </a:moveTo>
                      <a:lnTo>
                        <a:pt x="4" y="2"/>
                      </a:lnTo>
                      <a:lnTo>
                        <a:pt x="2" y="4"/>
                      </a:lnTo>
                      <a:lnTo>
                        <a:pt x="0" y="6"/>
                      </a:lnTo>
                      <a:lnTo>
                        <a:pt x="0" y="12"/>
                      </a:lnTo>
                      <a:lnTo>
                        <a:pt x="2" y="16"/>
                      </a:lnTo>
                      <a:lnTo>
                        <a:pt x="6" y="16"/>
                      </a:lnTo>
                      <a:lnTo>
                        <a:pt x="10" y="16"/>
                      </a:lnTo>
                      <a:lnTo>
                        <a:pt x="12" y="16"/>
                      </a:lnTo>
                      <a:lnTo>
                        <a:pt x="16" y="10"/>
                      </a:lnTo>
                      <a:lnTo>
                        <a:pt x="16" y="6"/>
                      </a:lnTo>
                      <a:lnTo>
                        <a:pt x="16" y="4"/>
                      </a:lnTo>
                      <a:lnTo>
                        <a:pt x="14" y="2"/>
                      </a:lnTo>
                      <a:lnTo>
                        <a:pt x="10" y="0"/>
                      </a:lnTo>
                      <a:lnTo>
                        <a:pt x="8" y="0"/>
                      </a:lnTo>
                      <a:lnTo>
                        <a:pt x="4" y="2"/>
                      </a:lnTo>
                      <a:close/>
                    </a:path>
                  </a:pathLst>
                </a:custGeom>
                <a:solidFill>
                  <a:srgbClr val="FFEB00"/>
                </a:solidFill>
                <a:ln w="9525">
                  <a:noFill/>
                  <a:round/>
                  <a:headEnd/>
                  <a:tailEnd/>
                </a:ln>
              </p:spPr>
              <p:txBody>
                <a:bodyPr/>
                <a:lstStyle/>
                <a:p>
                  <a:endParaRPr lang="zh-TW" altLang="en-US"/>
                </a:p>
              </p:txBody>
            </p:sp>
            <p:sp>
              <p:nvSpPr>
                <p:cNvPr id="24920" name="Freeform 547"/>
                <p:cNvSpPr>
                  <a:spLocks/>
                </p:cNvSpPr>
                <p:nvPr/>
              </p:nvSpPr>
              <p:spPr bwMode="auto">
                <a:xfrm>
                  <a:off x="4912" y="3584"/>
                  <a:ext cx="16" cy="18"/>
                </a:xfrm>
                <a:custGeom>
                  <a:avLst/>
                  <a:gdLst>
                    <a:gd name="T0" fmla="*/ 4 w 16"/>
                    <a:gd name="T1" fmla="*/ 2 h 18"/>
                    <a:gd name="T2" fmla="*/ 4 w 16"/>
                    <a:gd name="T3" fmla="*/ 2 h 18"/>
                    <a:gd name="T4" fmla="*/ 2 w 16"/>
                    <a:gd name="T5" fmla="*/ 4 h 18"/>
                    <a:gd name="T6" fmla="*/ 0 w 16"/>
                    <a:gd name="T7" fmla="*/ 8 h 18"/>
                    <a:gd name="T8" fmla="*/ 0 w 16"/>
                    <a:gd name="T9" fmla="*/ 14 h 18"/>
                    <a:gd name="T10" fmla="*/ 0 w 16"/>
                    <a:gd name="T11" fmla="*/ 14 h 18"/>
                    <a:gd name="T12" fmla="*/ 2 w 16"/>
                    <a:gd name="T13" fmla="*/ 16 h 18"/>
                    <a:gd name="T14" fmla="*/ 6 w 16"/>
                    <a:gd name="T15" fmla="*/ 16 h 18"/>
                    <a:gd name="T16" fmla="*/ 8 w 16"/>
                    <a:gd name="T17" fmla="*/ 18 h 18"/>
                    <a:gd name="T18" fmla="*/ 12 w 16"/>
                    <a:gd name="T19" fmla="*/ 16 h 18"/>
                    <a:gd name="T20" fmla="*/ 12 w 16"/>
                    <a:gd name="T21" fmla="*/ 16 h 18"/>
                    <a:gd name="T22" fmla="*/ 16 w 16"/>
                    <a:gd name="T23" fmla="*/ 10 h 18"/>
                    <a:gd name="T24" fmla="*/ 16 w 16"/>
                    <a:gd name="T25" fmla="*/ 8 h 18"/>
                    <a:gd name="T26" fmla="*/ 16 w 16"/>
                    <a:gd name="T27" fmla="*/ 4 h 18"/>
                    <a:gd name="T28" fmla="*/ 16 w 16"/>
                    <a:gd name="T29" fmla="*/ 4 h 18"/>
                    <a:gd name="T30" fmla="*/ 14 w 16"/>
                    <a:gd name="T31" fmla="*/ 2 h 18"/>
                    <a:gd name="T32" fmla="*/ 10 w 16"/>
                    <a:gd name="T33" fmla="*/ 0 h 18"/>
                    <a:gd name="T34" fmla="*/ 8 w 16"/>
                    <a:gd name="T35" fmla="*/ 0 h 18"/>
                    <a:gd name="T36" fmla="*/ 4 w 16"/>
                    <a:gd name="T37" fmla="*/ 2 h 18"/>
                    <a:gd name="T38" fmla="*/ 4 w 16"/>
                    <a:gd name="T39" fmla="*/ 2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18"/>
                    <a:gd name="T62" fmla="*/ 16 w 16"/>
                    <a:gd name="T63" fmla="*/ 18 h 1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18">
                      <a:moveTo>
                        <a:pt x="4" y="2"/>
                      </a:moveTo>
                      <a:lnTo>
                        <a:pt x="4" y="2"/>
                      </a:lnTo>
                      <a:lnTo>
                        <a:pt x="2" y="4"/>
                      </a:lnTo>
                      <a:lnTo>
                        <a:pt x="0" y="8"/>
                      </a:lnTo>
                      <a:lnTo>
                        <a:pt x="0" y="14"/>
                      </a:lnTo>
                      <a:lnTo>
                        <a:pt x="2" y="16"/>
                      </a:lnTo>
                      <a:lnTo>
                        <a:pt x="6" y="16"/>
                      </a:lnTo>
                      <a:lnTo>
                        <a:pt x="8" y="18"/>
                      </a:lnTo>
                      <a:lnTo>
                        <a:pt x="12" y="16"/>
                      </a:lnTo>
                      <a:lnTo>
                        <a:pt x="16" y="10"/>
                      </a:lnTo>
                      <a:lnTo>
                        <a:pt x="16" y="8"/>
                      </a:lnTo>
                      <a:lnTo>
                        <a:pt x="16" y="4"/>
                      </a:lnTo>
                      <a:lnTo>
                        <a:pt x="14" y="2"/>
                      </a:lnTo>
                      <a:lnTo>
                        <a:pt x="10" y="0"/>
                      </a:lnTo>
                      <a:lnTo>
                        <a:pt x="8" y="0"/>
                      </a:lnTo>
                      <a:lnTo>
                        <a:pt x="4" y="2"/>
                      </a:lnTo>
                      <a:close/>
                    </a:path>
                  </a:pathLst>
                </a:custGeom>
                <a:solidFill>
                  <a:srgbClr val="FFEB00"/>
                </a:solidFill>
                <a:ln w="9525">
                  <a:noFill/>
                  <a:round/>
                  <a:headEnd/>
                  <a:tailEnd/>
                </a:ln>
              </p:spPr>
              <p:txBody>
                <a:bodyPr/>
                <a:lstStyle/>
                <a:p>
                  <a:endParaRPr lang="zh-TW" altLang="en-US"/>
                </a:p>
              </p:txBody>
            </p:sp>
            <p:sp>
              <p:nvSpPr>
                <p:cNvPr id="24921" name="Freeform 548"/>
                <p:cNvSpPr>
                  <a:spLocks/>
                </p:cNvSpPr>
                <p:nvPr/>
              </p:nvSpPr>
              <p:spPr bwMode="auto">
                <a:xfrm>
                  <a:off x="4892" y="3586"/>
                  <a:ext cx="16" cy="16"/>
                </a:xfrm>
                <a:custGeom>
                  <a:avLst/>
                  <a:gdLst>
                    <a:gd name="T0" fmla="*/ 4 w 16"/>
                    <a:gd name="T1" fmla="*/ 0 h 16"/>
                    <a:gd name="T2" fmla="*/ 4 w 16"/>
                    <a:gd name="T3" fmla="*/ 0 h 16"/>
                    <a:gd name="T4" fmla="*/ 0 w 16"/>
                    <a:gd name="T5" fmla="*/ 2 h 16"/>
                    <a:gd name="T6" fmla="*/ 0 w 16"/>
                    <a:gd name="T7" fmla="*/ 6 h 16"/>
                    <a:gd name="T8" fmla="*/ 0 w 16"/>
                    <a:gd name="T9" fmla="*/ 12 h 16"/>
                    <a:gd name="T10" fmla="*/ 0 w 16"/>
                    <a:gd name="T11" fmla="*/ 12 h 16"/>
                    <a:gd name="T12" fmla="*/ 2 w 16"/>
                    <a:gd name="T13" fmla="*/ 14 h 16"/>
                    <a:gd name="T14" fmla="*/ 6 w 16"/>
                    <a:gd name="T15" fmla="*/ 16 h 16"/>
                    <a:gd name="T16" fmla="*/ 8 w 16"/>
                    <a:gd name="T17" fmla="*/ 16 h 16"/>
                    <a:gd name="T18" fmla="*/ 12 w 16"/>
                    <a:gd name="T19" fmla="*/ 14 h 16"/>
                    <a:gd name="T20" fmla="*/ 12 w 16"/>
                    <a:gd name="T21" fmla="*/ 14 h 16"/>
                    <a:gd name="T22" fmla="*/ 16 w 16"/>
                    <a:gd name="T23" fmla="*/ 10 h 16"/>
                    <a:gd name="T24" fmla="*/ 16 w 16"/>
                    <a:gd name="T25" fmla="*/ 6 h 16"/>
                    <a:gd name="T26" fmla="*/ 14 w 16"/>
                    <a:gd name="T27" fmla="*/ 2 h 16"/>
                    <a:gd name="T28" fmla="*/ 14 w 16"/>
                    <a:gd name="T29" fmla="*/ 2 h 16"/>
                    <a:gd name="T30" fmla="*/ 12 w 16"/>
                    <a:gd name="T31" fmla="*/ 0 h 16"/>
                    <a:gd name="T32" fmla="*/ 10 w 16"/>
                    <a:gd name="T33" fmla="*/ 0 h 16"/>
                    <a:gd name="T34" fmla="*/ 6 w 16"/>
                    <a:gd name="T35" fmla="*/ 0 h 16"/>
                    <a:gd name="T36" fmla="*/ 4 w 16"/>
                    <a:gd name="T37" fmla="*/ 0 h 16"/>
                    <a:gd name="T38" fmla="*/ 4 w 16"/>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16"/>
                    <a:gd name="T62" fmla="*/ 16 w 16"/>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16">
                      <a:moveTo>
                        <a:pt x="4" y="0"/>
                      </a:moveTo>
                      <a:lnTo>
                        <a:pt x="4" y="0"/>
                      </a:lnTo>
                      <a:lnTo>
                        <a:pt x="0" y="2"/>
                      </a:lnTo>
                      <a:lnTo>
                        <a:pt x="0" y="6"/>
                      </a:lnTo>
                      <a:lnTo>
                        <a:pt x="0" y="12"/>
                      </a:lnTo>
                      <a:lnTo>
                        <a:pt x="2" y="14"/>
                      </a:lnTo>
                      <a:lnTo>
                        <a:pt x="6" y="16"/>
                      </a:lnTo>
                      <a:lnTo>
                        <a:pt x="8" y="16"/>
                      </a:lnTo>
                      <a:lnTo>
                        <a:pt x="12" y="14"/>
                      </a:lnTo>
                      <a:lnTo>
                        <a:pt x="16" y="10"/>
                      </a:lnTo>
                      <a:lnTo>
                        <a:pt x="16" y="6"/>
                      </a:lnTo>
                      <a:lnTo>
                        <a:pt x="14" y="2"/>
                      </a:lnTo>
                      <a:lnTo>
                        <a:pt x="12" y="0"/>
                      </a:lnTo>
                      <a:lnTo>
                        <a:pt x="10" y="0"/>
                      </a:lnTo>
                      <a:lnTo>
                        <a:pt x="6" y="0"/>
                      </a:lnTo>
                      <a:lnTo>
                        <a:pt x="4" y="0"/>
                      </a:lnTo>
                      <a:close/>
                    </a:path>
                  </a:pathLst>
                </a:custGeom>
                <a:solidFill>
                  <a:srgbClr val="FFEB00"/>
                </a:solidFill>
                <a:ln w="9525">
                  <a:noFill/>
                  <a:round/>
                  <a:headEnd/>
                  <a:tailEnd/>
                </a:ln>
              </p:spPr>
              <p:txBody>
                <a:bodyPr/>
                <a:lstStyle/>
                <a:p>
                  <a:endParaRPr lang="zh-TW" altLang="en-US"/>
                </a:p>
              </p:txBody>
            </p:sp>
            <p:sp>
              <p:nvSpPr>
                <p:cNvPr id="24922" name="Freeform 549"/>
                <p:cNvSpPr>
                  <a:spLocks/>
                </p:cNvSpPr>
                <p:nvPr/>
              </p:nvSpPr>
              <p:spPr bwMode="auto">
                <a:xfrm>
                  <a:off x="4830" y="3662"/>
                  <a:ext cx="16" cy="18"/>
                </a:xfrm>
                <a:custGeom>
                  <a:avLst/>
                  <a:gdLst>
                    <a:gd name="T0" fmla="*/ 4 w 16"/>
                    <a:gd name="T1" fmla="*/ 2 h 18"/>
                    <a:gd name="T2" fmla="*/ 4 w 16"/>
                    <a:gd name="T3" fmla="*/ 2 h 18"/>
                    <a:gd name="T4" fmla="*/ 2 w 16"/>
                    <a:gd name="T5" fmla="*/ 4 h 18"/>
                    <a:gd name="T6" fmla="*/ 0 w 16"/>
                    <a:gd name="T7" fmla="*/ 6 h 18"/>
                    <a:gd name="T8" fmla="*/ 2 w 16"/>
                    <a:gd name="T9" fmla="*/ 14 h 18"/>
                    <a:gd name="T10" fmla="*/ 2 w 16"/>
                    <a:gd name="T11" fmla="*/ 14 h 18"/>
                    <a:gd name="T12" fmla="*/ 4 w 16"/>
                    <a:gd name="T13" fmla="*/ 16 h 18"/>
                    <a:gd name="T14" fmla="*/ 6 w 16"/>
                    <a:gd name="T15" fmla="*/ 16 h 18"/>
                    <a:gd name="T16" fmla="*/ 10 w 16"/>
                    <a:gd name="T17" fmla="*/ 18 h 18"/>
                    <a:gd name="T18" fmla="*/ 14 w 16"/>
                    <a:gd name="T19" fmla="*/ 16 h 18"/>
                    <a:gd name="T20" fmla="*/ 14 w 16"/>
                    <a:gd name="T21" fmla="*/ 16 h 18"/>
                    <a:gd name="T22" fmla="*/ 16 w 16"/>
                    <a:gd name="T23" fmla="*/ 10 h 18"/>
                    <a:gd name="T24" fmla="*/ 16 w 16"/>
                    <a:gd name="T25" fmla="*/ 8 h 18"/>
                    <a:gd name="T26" fmla="*/ 16 w 16"/>
                    <a:gd name="T27" fmla="*/ 4 h 18"/>
                    <a:gd name="T28" fmla="*/ 16 w 16"/>
                    <a:gd name="T29" fmla="*/ 4 h 18"/>
                    <a:gd name="T30" fmla="*/ 14 w 16"/>
                    <a:gd name="T31" fmla="*/ 2 h 18"/>
                    <a:gd name="T32" fmla="*/ 12 w 16"/>
                    <a:gd name="T33" fmla="*/ 0 h 18"/>
                    <a:gd name="T34" fmla="*/ 8 w 16"/>
                    <a:gd name="T35" fmla="*/ 0 h 18"/>
                    <a:gd name="T36" fmla="*/ 4 w 16"/>
                    <a:gd name="T37" fmla="*/ 2 h 18"/>
                    <a:gd name="T38" fmla="*/ 4 w 16"/>
                    <a:gd name="T39" fmla="*/ 2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18"/>
                    <a:gd name="T62" fmla="*/ 16 w 16"/>
                    <a:gd name="T63" fmla="*/ 18 h 1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18">
                      <a:moveTo>
                        <a:pt x="4" y="2"/>
                      </a:moveTo>
                      <a:lnTo>
                        <a:pt x="4" y="2"/>
                      </a:lnTo>
                      <a:lnTo>
                        <a:pt x="2" y="4"/>
                      </a:lnTo>
                      <a:lnTo>
                        <a:pt x="0" y="6"/>
                      </a:lnTo>
                      <a:lnTo>
                        <a:pt x="2" y="14"/>
                      </a:lnTo>
                      <a:lnTo>
                        <a:pt x="4" y="16"/>
                      </a:lnTo>
                      <a:lnTo>
                        <a:pt x="6" y="16"/>
                      </a:lnTo>
                      <a:lnTo>
                        <a:pt x="10" y="18"/>
                      </a:lnTo>
                      <a:lnTo>
                        <a:pt x="14" y="16"/>
                      </a:lnTo>
                      <a:lnTo>
                        <a:pt x="16" y="10"/>
                      </a:lnTo>
                      <a:lnTo>
                        <a:pt x="16" y="8"/>
                      </a:lnTo>
                      <a:lnTo>
                        <a:pt x="16" y="4"/>
                      </a:lnTo>
                      <a:lnTo>
                        <a:pt x="14" y="2"/>
                      </a:lnTo>
                      <a:lnTo>
                        <a:pt x="12" y="0"/>
                      </a:lnTo>
                      <a:lnTo>
                        <a:pt x="8" y="0"/>
                      </a:lnTo>
                      <a:lnTo>
                        <a:pt x="4" y="2"/>
                      </a:lnTo>
                      <a:close/>
                    </a:path>
                  </a:pathLst>
                </a:custGeom>
                <a:solidFill>
                  <a:srgbClr val="FFEB00"/>
                </a:solidFill>
                <a:ln w="9525">
                  <a:noFill/>
                  <a:round/>
                  <a:headEnd/>
                  <a:tailEnd/>
                </a:ln>
              </p:spPr>
              <p:txBody>
                <a:bodyPr/>
                <a:lstStyle/>
                <a:p>
                  <a:endParaRPr lang="zh-TW" altLang="en-US"/>
                </a:p>
              </p:txBody>
            </p:sp>
            <p:sp>
              <p:nvSpPr>
                <p:cNvPr id="24923" name="Freeform 550"/>
                <p:cNvSpPr>
                  <a:spLocks/>
                </p:cNvSpPr>
                <p:nvPr/>
              </p:nvSpPr>
              <p:spPr bwMode="auto">
                <a:xfrm>
                  <a:off x="4946" y="3668"/>
                  <a:ext cx="16" cy="16"/>
                </a:xfrm>
                <a:custGeom>
                  <a:avLst/>
                  <a:gdLst>
                    <a:gd name="T0" fmla="*/ 2 w 16"/>
                    <a:gd name="T1" fmla="*/ 0 h 16"/>
                    <a:gd name="T2" fmla="*/ 2 w 16"/>
                    <a:gd name="T3" fmla="*/ 0 h 16"/>
                    <a:gd name="T4" fmla="*/ 0 w 16"/>
                    <a:gd name="T5" fmla="*/ 2 h 16"/>
                    <a:gd name="T6" fmla="*/ 0 w 16"/>
                    <a:gd name="T7" fmla="*/ 6 h 16"/>
                    <a:gd name="T8" fmla="*/ 0 w 16"/>
                    <a:gd name="T9" fmla="*/ 12 h 16"/>
                    <a:gd name="T10" fmla="*/ 0 w 16"/>
                    <a:gd name="T11" fmla="*/ 12 h 16"/>
                    <a:gd name="T12" fmla="*/ 2 w 16"/>
                    <a:gd name="T13" fmla="*/ 14 h 16"/>
                    <a:gd name="T14" fmla="*/ 4 w 16"/>
                    <a:gd name="T15" fmla="*/ 16 h 16"/>
                    <a:gd name="T16" fmla="*/ 8 w 16"/>
                    <a:gd name="T17" fmla="*/ 16 h 16"/>
                    <a:gd name="T18" fmla="*/ 12 w 16"/>
                    <a:gd name="T19" fmla="*/ 14 h 16"/>
                    <a:gd name="T20" fmla="*/ 12 w 16"/>
                    <a:gd name="T21" fmla="*/ 14 h 16"/>
                    <a:gd name="T22" fmla="*/ 16 w 16"/>
                    <a:gd name="T23" fmla="*/ 8 h 16"/>
                    <a:gd name="T24" fmla="*/ 16 w 16"/>
                    <a:gd name="T25" fmla="*/ 6 h 16"/>
                    <a:gd name="T26" fmla="*/ 14 w 16"/>
                    <a:gd name="T27" fmla="*/ 2 h 16"/>
                    <a:gd name="T28" fmla="*/ 14 w 16"/>
                    <a:gd name="T29" fmla="*/ 2 h 16"/>
                    <a:gd name="T30" fmla="*/ 12 w 16"/>
                    <a:gd name="T31" fmla="*/ 0 h 16"/>
                    <a:gd name="T32" fmla="*/ 10 w 16"/>
                    <a:gd name="T33" fmla="*/ 0 h 16"/>
                    <a:gd name="T34" fmla="*/ 6 w 16"/>
                    <a:gd name="T35" fmla="*/ 0 h 16"/>
                    <a:gd name="T36" fmla="*/ 2 w 16"/>
                    <a:gd name="T37" fmla="*/ 0 h 16"/>
                    <a:gd name="T38" fmla="*/ 2 w 16"/>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16"/>
                    <a:gd name="T62" fmla="*/ 16 w 16"/>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16">
                      <a:moveTo>
                        <a:pt x="2" y="0"/>
                      </a:moveTo>
                      <a:lnTo>
                        <a:pt x="2" y="0"/>
                      </a:lnTo>
                      <a:lnTo>
                        <a:pt x="0" y="2"/>
                      </a:lnTo>
                      <a:lnTo>
                        <a:pt x="0" y="6"/>
                      </a:lnTo>
                      <a:lnTo>
                        <a:pt x="0" y="12"/>
                      </a:lnTo>
                      <a:lnTo>
                        <a:pt x="2" y="14"/>
                      </a:lnTo>
                      <a:lnTo>
                        <a:pt x="4" y="16"/>
                      </a:lnTo>
                      <a:lnTo>
                        <a:pt x="8" y="16"/>
                      </a:lnTo>
                      <a:lnTo>
                        <a:pt x="12" y="14"/>
                      </a:lnTo>
                      <a:lnTo>
                        <a:pt x="16" y="8"/>
                      </a:lnTo>
                      <a:lnTo>
                        <a:pt x="16" y="6"/>
                      </a:lnTo>
                      <a:lnTo>
                        <a:pt x="14" y="2"/>
                      </a:lnTo>
                      <a:lnTo>
                        <a:pt x="12" y="0"/>
                      </a:lnTo>
                      <a:lnTo>
                        <a:pt x="10" y="0"/>
                      </a:lnTo>
                      <a:lnTo>
                        <a:pt x="6" y="0"/>
                      </a:lnTo>
                      <a:lnTo>
                        <a:pt x="2" y="0"/>
                      </a:lnTo>
                      <a:close/>
                    </a:path>
                  </a:pathLst>
                </a:custGeom>
                <a:solidFill>
                  <a:srgbClr val="FFEB00"/>
                </a:solidFill>
                <a:ln w="9525">
                  <a:noFill/>
                  <a:round/>
                  <a:headEnd/>
                  <a:tailEnd/>
                </a:ln>
              </p:spPr>
              <p:txBody>
                <a:bodyPr/>
                <a:lstStyle/>
                <a:p>
                  <a:endParaRPr lang="zh-TW" altLang="en-US"/>
                </a:p>
              </p:txBody>
            </p:sp>
            <p:sp>
              <p:nvSpPr>
                <p:cNvPr id="24924" name="Freeform 551"/>
                <p:cNvSpPr>
                  <a:spLocks/>
                </p:cNvSpPr>
                <p:nvPr/>
              </p:nvSpPr>
              <p:spPr bwMode="auto">
                <a:xfrm>
                  <a:off x="4670" y="3460"/>
                  <a:ext cx="36" cy="36"/>
                </a:xfrm>
                <a:custGeom>
                  <a:avLst/>
                  <a:gdLst>
                    <a:gd name="T0" fmla="*/ 36 w 36"/>
                    <a:gd name="T1" fmla="*/ 24 h 36"/>
                    <a:gd name="T2" fmla="*/ 36 w 36"/>
                    <a:gd name="T3" fmla="*/ 24 h 36"/>
                    <a:gd name="T4" fmla="*/ 32 w 36"/>
                    <a:gd name="T5" fmla="*/ 30 h 36"/>
                    <a:gd name="T6" fmla="*/ 26 w 36"/>
                    <a:gd name="T7" fmla="*/ 34 h 36"/>
                    <a:gd name="T8" fmla="*/ 20 w 36"/>
                    <a:gd name="T9" fmla="*/ 36 h 36"/>
                    <a:gd name="T10" fmla="*/ 12 w 36"/>
                    <a:gd name="T11" fmla="*/ 36 h 36"/>
                    <a:gd name="T12" fmla="*/ 12 w 36"/>
                    <a:gd name="T13" fmla="*/ 36 h 36"/>
                    <a:gd name="T14" fmla="*/ 6 w 36"/>
                    <a:gd name="T15" fmla="*/ 32 h 36"/>
                    <a:gd name="T16" fmla="*/ 2 w 36"/>
                    <a:gd name="T17" fmla="*/ 26 h 36"/>
                    <a:gd name="T18" fmla="*/ 0 w 36"/>
                    <a:gd name="T19" fmla="*/ 20 h 36"/>
                    <a:gd name="T20" fmla="*/ 0 w 36"/>
                    <a:gd name="T21" fmla="*/ 12 h 36"/>
                    <a:gd name="T22" fmla="*/ 0 w 36"/>
                    <a:gd name="T23" fmla="*/ 12 h 36"/>
                    <a:gd name="T24" fmla="*/ 4 w 36"/>
                    <a:gd name="T25" fmla="*/ 6 h 36"/>
                    <a:gd name="T26" fmla="*/ 10 w 36"/>
                    <a:gd name="T27" fmla="*/ 2 h 36"/>
                    <a:gd name="T28" fmla="*/ 16 w 36"/>
                    <a:gd name="T29" fmla="*/ 0 h 36"/>
                    <a:gd name="T30" fmla="*/ 24 w 36"/>
                    <a:gd name="T31" fmla="*/ 0 h 36"/>
                    <a:gd name="T32" fmla="*/ 24 w 36"/>
                    <a:gd name="T33" fmla="*/ 0 h 36"/>
                    <a:gd name="T34" fmla="*/ 30 w 36"/>
                    <a:gd name="T35" fmla="*/ 4 h 36"/>
                    <a:gd name="T36" fmla="*/ 34 w 36"/>
                    <a:gd name="T37" fmla="*/ 10 h 36"/>
                    <a:gd name="T38" fmla="*/ 36 w 36"/>
                    <a:gd name="T39" fmla="*/ 16 h 36"/>
                    <a:gd name="T40" fmla="*/ 36 w 36"/>
                    <a:gd name="T41" fmla="*/ 24 h 36"/>
                    <a:gd name="T42" fmla="*/ 36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4"/>
                      </a:moveTo>
                      <a:lnTo>
                        <a:pt x="36" y="24"/>
                      </a:lnTo>
                      <a:lnTo>
                        <a:pt x="32" y="30"/>
                      </a:lnTo>
                      <a:lnTo>
                        <a:pt x="26" y="34"/>
                      </a:lnTo>
                      <a:lnTo>
                        <a:pt x="20" y="36"/>
                      </a:lnTo>
                      <a:lnTo>
                        <a:pt x="12" y="36"/>
                      </a:lnTo>
                      <a:lnTo>
                        <a:pt x="6" y="32"/>
                      </a:lnTo>
                      <a:lnTo>
                        <a:pt x="2" y="26"/>
                      </a:lnTo>
                      <a:lnTo>
                        <a:pt x="0" y="20"/>
                      </a:lnTo>
                      <a:lnTo>
                        <a:pt x="0" y="12"/>
                      </a:lnTo>
                      <a:lnTo>
                        <a:pt x="4" y="6"/>
                      </a:lnTo>
                      <a:lnTo>
                        <a:pt x="10" y="2"/>
                      </a:lnTo>
                      <a:lnTo>
                        <a:pt x="16" y="0"/>
                      </a:lnTo>
                      <a:lnTo>
                        <a:pt x="24" y="0"/>
                      </a:lnTo>
                      <a:lnTo>
                        <a:pt x="30" y="4"/>
                      </a:lnTo>
                      <a:lnTo>
                        <a:pt x="34" y="10"/>
                      </a:lnTo>
                      <a:lnTo>
                        <a:pt x="36" y="16"/>
                      </a:lnTo>
                      <a:lnTo>
                        <a:pt x="36" y="24"/>
                      </a:lnTo>
                      <a:close/>
                    </a:path>
                  </a:pathLst>
                </a:custGeom>
                <a:solidFill>
                  <a:srgbClr val="FFEB00"/>
                </a:solidFill>
                <a:ln w="9525">
                  <a:noFill/>
                  <a:round/>
                  <a:headEnd/>
                  <a:tailEnd/>
                </a:ln>
              </p:spPr>
              <p:txBody>
                <a:bodyPr/>
                <a:lstStyle/>
                <a:p>
                  <a:endParaRPr lang="zh-TW" altLang="en-US"/>
                </a:p>
              </p:txBody>
            </p:sp>
            <p:sp>
              <p:nvSpPr>
                <p:cNvPr id="24925" name="Freeform 552"/>
                <p:cNvSpPr>
                  <a:spLocks/>
                </p:cNvSpPr>
                <p:nvPr/>
              </p:nvSpPr>
              <p:spPr bwMode="auto">
                <a:xfrm>
                  <a:off x="4678" y="3420"/>
                  <a:ext cx="36" cy="36"/>
                </a:xfrm>
                <a:custGeom>
                  <a:avLst/>
                  <a:gdLst>
                    <a:gd name="T0" fmla="*/ 36 w 36"/>
                    <a:gd name="T1" fmla="*/ 24 h 36"/>
                    <a:gd name="T2" fmla="*/ 36 w 36"/>
                    <a:gd name="T3" fmla="*/ 24 h 36"/>
                    <a:gd name="T4" fmla="*/ 32 w 36"/>
                    <a:gd name="T5" fmla="*/ 30 h 36"/>
                    <a:gd name="T6" fmla="*/ 28 w 36"/>
                    <a:gd name="T7" fmla="*/ 34 h 36"/>
                    <a:gd name="T8" fmla="*/ 20 w 36"/>
                    <a:gd name="T9" fmla="*/ 36 h 36"/>
                    <a:gd name="T10" fmla="*/ 14 w 36"/>
                    <a:gd name="T11" fmla="*/ 36 h 36"/>
                    <a:gd name="T12" fmla="*/ 14 w 36"/>
                    <a:gd name="T13" fmla="*/ 36 h 36"/>
                    <a:gd name="T14" fmla="*/ 8 w 36"/>
                    <a:gd name="T15" fmla="*/ 32 h 36"/>
                    <a:gd name="T16" fmla="*/ 2 w 36"/>
                    <a:gd name="T17" fmla="*/ 26 h 36"/>
                    <a:gd name="T18" fmla="*/ 0 w 36"/>
                    <a:gd name="T19" fmla="*/ 20 h 36"/>
                    <a:gd name="T20" fmla="*/ 2 w 36"/>
                    <a:gd name="T21" fmla="*/ 14 h 36"/>
                    <a:gd name="T22" fmla="*/ 2 w 36"/>
                    <a:gd name="T23" fmla="*/ 14 h 36"/>
                    <a:gd name="T24" fmla="*/ 4 w 36"/>
                    <a:gd name="T25" fmla="*/ 6 h 36"/>
                    <a:gd name="T26" fmla="*/ 10 w 36"/>
                    <a:gd name="T27" fmla="*/ 2 h 36"/>
                    <a:gd name="T28" fmla="*/ 16 w 36"/>
                    <a:gd name="T29" fmla="*/ 0 h 36"/>
                    <a:gd name="T30" fmla="*/ 24 w 36"/>
                    <a:gd name="T31" fmla="*/ 2 h 36"/>
                    <a:gd name="T32" fmla="*/ 24 w 36"/>
                    <a:gd name="T33" fmla="*/ 2 h 36"/>
                    <a:gd name="T34" fmla="*/ 30 w 36"/>
                    <a:gd name="T35" fmla="*/ 4 h 36"/>
                    <a:gd name="T36" fmla="*/ 34 w 36"/>
                    <a:gd name="T37" fmla="*/ 10 h 36"/>
                    <a:gd name="T38" fmla="*/ 36 w 36"/>
                    <a:gd name="T39" fmla="*/ 16 h 36"/>
                    <a:gd name="T40" fmla="*/ 36 w 36"/>
                    <a:gd name="T41" fmla="*/ 24 h 36"/>
                    <a:gd name="T42" fmla="*/ 36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4"/>
                      </a:moveTo>
                      <a:lnTo>
                        <a:pt x="36" y="24"/>
                      </a:lnTo>
                      <a:lnTo>
                        <a:pt x="32" y="30"/>
                      </a:lnTo>
                      <a:lnTo>
                        <a:pt x="28" y="34"/>
                      </a:lnTo>
                      <a:lnTo>
                        <a:pt x="20" y="36"/>
                      </a:lnTo>
                      <a:lnTo>
                        <a:pt x="14" y="36"/>
                      </a:lnTo>
                      <a:lnTo>
                        <a:pt x="8" y="32"/>
                      </a:lnTo>
                      <a:lnTo>
                        <a:pt x="2" y="26"/>
                      </a:lnTo>
                      <a:lnTo>
                        <a:pt x="0" y="20"/>
                      </a:lnTo>
                      <a:lnTo>
                        <a:pt x="2" y="14"/>
                      </a:lnTo>
                      <a:lnTo>
                        <a:pt x="4" y="6"/>
                      </a:lnTo>
                      <a:lnTo>
                        <a:pt x="10" y="2"/>
                      </a:lnTo>
                      <a:lnTo>
                        <a:pt x="16" y="0"/>
                      </a:lnTo>
                      <a:lnTo>
                        <a:pt x="24" y="2"/>
                      </a:lnTo>
                      <a:lnTo>
                        <a:pt x="30" y="4"/>
                      </a:lnTo>
                      <a:lnTo>
                        <a:pt x="34" y="10"/>
                      </a:lnTo>
                      <a:lnTo>
                        <a:pt x="36" y="16"/>
                      </a:lnTo>
                      <a:lnTo>
                        <a:pt x="36" y="24"/>
                      </a:lnTo>
                      <a:close/>
                    </a:path>
                  </a:pathLst>
                </a:custGeom>
                <a:solidFill>
                  <a:srgbClr val="FFEB00"/>
                </a:solidFill>
                <a:ln w="9525">
                  <a:noFill/>
                  <a:round/>
                  <a:headEnd/>
                  <a:tailEnd/>
                </a:ln>
              </p:spPr>
              <p:txBody>
                <a:bodyPr/>
                <a:lstStyle/>
                <a:p>
                  <a:endParaRPr lang="zh-TW" altLang="en-US"/>
                </a:p>
              </p:txBody>
            </p:sp>
            <p:sp>
              <p:nvSpPr>
                <p:cNvPr id="24926" name="Freeform 553"/>
                <p:cNvSpPr>
                  <a:spLocks/>
                </p:cNvSpPr>
                <p:nvPr/>
              </p:nvSpPr>
              <p:spPr bwMode="auto">
                <a:xfrm>
                  <a:off x="4710" y="3462"/>
                  <a:ext cx="36" cy="36"/>
                </a:xfrm>
                <a:custGeom>
                  <a:avLst/>
                  <a:gdLst>
                    <a:gd name="T0" fmla="*/ 34 w 36"/>
                    <a:gd name="T1" fmla="*/ 24 h 36"/>
                    <a:gd name="T2" fmla="*/ 34 w 36"/>
                    <a:gd name="T3" fmla="*/ 24 h 36"/>
                    <a:gd name="T4" fmla="*/ 30 w 36"/>
                    <a:gd name="T5" fmla="*/ 30 h 36"/>
                    <a:gd name="T6" fmla="*/ 26 w 36"/>
                    <a:gd name="T7" fmla="*/ 34 h 36"/>
                    <a:gd name="T8" fmla="*/ 18 w 36"/>
                    <a:gd name="T9" fmla="*/ 36 h 36"/>
                    <a:gd name="T10" fmla="*/ 12 w 36"/>
                    <a:gd name="T11" fmla="*/ 36 h 36"/>
                    <a:gd name="T12" fmla="*/ 12 w 36"/>
                    <a:gd name="T13" fmla="*/ 36 h 36"/>
                    <a:gd name="T14" fmla="*/ 6 w 36"/>
                    <a:gd name="T15" fmla="*/ 32 h 36"/>
                    <a:gd name="T16" fmla="*/ 2 w 36"/>
                    <a:gd name="T17" fmla="*/ 26 h 36"/>
                    <a:gd name="T18" fmla="*/ 0 w 36"/>
                    <a:gd name="T19" fmla="*/ 20 h 36"/>
                    <a:gd name="T20" fmla="*/ 0 w 36"/>
                    <a:gd name="T21" fmla="*/ 12 h 36"/>
                    <a:gd name="T22" fmla="*/ 0 w 36"/>
                    <a:gd name="T23" fmla="*/ 12 h 36"/>
                    <a:gd name="T24" fmla="*/ 4 w 36"/>
                    <a:gd name="T25" fmla="*/ 6 h 36"/>
                    <a:gd name="T26" fmla="*/ 8 w 36"/>
                    <a:gd name="T27" fmla="*/ 2 h 36"/>
                    <a:gd name="T28" fmla="*/ 16 w 36"/>
                    <a:gd name="T29" fmla="*/ 0 h 36"/>
                    <a:gd name="T30" fmla="*/ 22 w 36"/>
                    <a:gd name="T31" fmla="*/ 0 h 36"/>
                    <a:gd name="T32" fmla="*/ 22 w 36"/>
                    <a:gd name="T33" fmla="*/ 0 h 36"/>
                    <a:gd name="T34" fmla="*/ 28 w 36"/>
                    <a:gd name="T35" fmla="*/ 4 h 36"/>
                    <a:gd name="T36" fmla="*/ 34 w 36"/>
                    <a:gd name="T37" fmla="*/ 10 h 36"/>
                    <a:gd name="T38" fmla="*/ 36 w 36"/>
                    <a:gd name="T39" fmla="*/ 16 h 36"/>
                    <a:gd name="T40" fmla="*/ 34 w 36"/>
                    <a:gd name="T41" fmla="*/ 24 h 36"/>
                    <a:gd name="T42" fmla="*/ 34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4" y="24"/>
                      </a:moveTo>
                      <a:lnTo>
                        <a:pt x="34" y="24"/>
                      </a:lnTo>
                      <a:lnTo>
                        <a:pt x="30" y="30"/>
                      </a:lnTo>
                      <a:lnTo>
                        <a:pt x="26" y="34"/>
                      </a:lnTo>
                      <a:lnTo>
                        <a:pt x="18" y="36"/>
                      </a:lnTo>
                      <a:lnTo>
                        <a:pt x="12" y="36"/>
                      </a:lnTo>
                      <a:lnTo>
                        <a:pt x="6" y="32"/>
                      </a:lnTo>
                      <a:lnTo>
                        <a:pt x="2" y="26"/>
                      </a:lnTo>
                      <a:lnTo>
                        <a:pt x="0" y="20"/>
                      </a:lnTo>
                      <a:lnTo>
                        <a:pt x="0" y="12"/>
                      </a:lnTo>
                      <a:lnTo>
                        <a:pt x="4" y="6"/>
                      </a:lnTo>
                      <a:lnTo>
                        <a:pt x="8" y="2"/>
                      </a:lnTo>
                      <a:lnTo>
                        <a:pt x="16" y="0"/>
                      </a:lnTo>
                      <a:lnTo>
                        <a:pt x="22" y="0"/>
                      </a:lnTo>
                      <a:lnTo>
                        <a:pt x="28" y="4"/>
                      </a:lnTo>
                      <a:lnTo>
                        <a:pt x="34" y="10"/>
                      </a:lnTo>
                      <a:lnTo>
                        <a:pt x="36" y="16"/>
                      </a:lnTo>
                      <a:lnTo>
                        <a:pt x="34" y="24"/>
                      </a:lnTo>
                      <a:close/>
                    </a:path>
                  </a:pathLst>
                </a:custGeom>
                <a:solidFill>
                  <a:srgbClr val="FFEB00"/>
                </a:solidFill>
                <a:ln w="9525">
                  <a:noFill/>
                  <a:round/>
                  <a:headEnd/>
                  <a:tailEnd/>
                </a:ln>
              </p:spPr>
              <p:txBody>
                <a:bodyPr/>
                <a:lstStyle/>
                <a:p>
                  <a:endParaRPr lang="zh-TW" altLang="en-US"/>
                </a:p>
              </p:txBody>
            </p:sp>
            <p:sp>
              <p:nvSpPr>
                <p:cNvPr id="24927" name="Freeform 554"/>
                <p:cNvSpPr>
                  <a:spLocks/>
                </p:cNvSpPr>
                <p:nvPr/>
              </p:nvSpPr>
              <p:spPr bwMode="auto">
                <a:xfrm>
                  <a:off x="4642" y="3450"/>
                  <a:ext cx="36" cy="34"/>
                </a:xfrm>
                <a:custGeom>
                  <a:avLst/>
                  <a:gdLst>
                    <a:gd name="T0" fmla="*/ 34 w 36"/>
                    <a:gd name="T1" fmla="*/ 22 h 34"/>
                    <a:gd name="T2" fmla="*/ 34 w 36"/>
                    <a:gd name="T3" fmla="*/ 22 h 34"/>
                    <a:gd name="T4" fmla="*/ 32 w 36"/>
                    <a:gd name="T5" fmla="*/ 28 h 34"/>
                    <a:gd name="T6" fmla="*/ 26 w 36"/>
                    <a:gd name="T7" fmla="*/ 34 h 34"/>
                    <a:gd name="T8" fmla="*/ 20 w 36"/>
                    <a:gd name="T9" fmla="*/ 34 h 34"/>
                    <a:gd name="T10" fmla="*/ 12 w 36"/>
                    <a:gd name="T11" fmla="*/ 34 h 34"/>
                    <a:gd name="T12" fmla="*/ 12 w 36"/>
                    <a:gd name="T13" fmla="*/ 34 h 34"/>
                    <a:gd name="T14" fmla="*/ 6 w 36"/>
                    <a:gd name="T15" fmla="*/ 30 h 34"/>
                    <a:gd name="T16" fmla="*/ 2 w 36"/>
                    <a:gd name="T17" fmla="*/ 26 h 34"/>
                    <a:gd name="T18" fmla="*/ 0 w 36"/>
                    <a:gd name="T19" fmla="*/ 18 h 34"/>
                    <a:gd name="T20" fmla="*/ 0 w 36"/>
                    <a:gd name="T21" fmla="*/ 12 h 34"/>
                    <a:gd name="T22" fmla="*/ 0 w 36"/>
                    <a:gd name="T23" fmla="*/ 12 h 34"/>
                    <a:gd name="T24" fmla="*/ 4 w 36"/>
                    <a:gd name="T25" fmla="*/ 6 h 34"/>
                    <a:gd name="T26" fmla="*/ 10 w 36"/>
                    <a:gd name="T27" fmla="*/ 2 h 34"/>
                    <a:gd name="T28" fmla="*/ 16 w 36"/>
                    <a:gd name="T29" fmla="*/ 0 h 34"/>
                    <a:gd name="T30" fmla="*/ 24 w 36"/>
                    <a:gd name="T31" fmla="*/ 0 h 34"/>
                    <a:gd name="T32" fmla="*/ 24 w 36"/>
                    <a:gd name="T33" fmla="*/ 0 h 34"/>
                    <a:gd name="T34" fmla="*/ 30 w 36"/>
                    <a:gd name="T35" fmla="*/ 4 h 34"/>
                    <a:gd name="T36" fmla="*/ 34 w 36"/>
                    <a:gd name="T37" fmla="*/ 8 h 34"/>
                    <a:gd name="T38" fmla="*/ 36 w 36"/>
                    <a:gd name="T39" fmla="*/ 16 h 34"/>
                    <a:gd name="T40" fmla="*/ 34 w 36"/>
                    <a:gd name="T41" fmla="*/ 22 h 34"/>
                    <a:gd name="T42" fmla="*/ 34 w 36"/>
                    <a:gd name="T43" fmla="*/ 22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4"/>
                    <a:gd name="T68" fmla="*/ 36 w 36"/>
                    <a:gd name="T69" fmla="*/ 34 h 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4">
                      <a:moveTo>
                        <a:pt x="34" y="22"/>
                      </a:moveTo>
                      <a:lnTo>
                        <a:pt x="34" y="22"/>
                      </a:lnTo>
                      <a:lnTo>
                        <a:pt x="32" y="28"/>
                      </a:lnTo>
                      <a:lnTo>
                        <a:pt x="26" y="34"/>
                      </a:lnTo>
                      <a:lnTo>
                        <a:pt x="20" y="34"/>
                      </a:lnTo>
                      <a:lnTo>
                        <a:pt x="12" y="34"/>
                      </a:lnTo>
                      <a:lnTo>
                        <a:pt x="6" y="30"/>
                      </a:lnTo>
                      <a:lnTo>
                        <a:pt x="2" y="26"/>
                      </a:lnTo>
                      <a:lnTo>
                        <a:pt x="0" y="18"/>
                      </a:lnTo>
                      <a:lnTo>
                        <a:pt x="0" y="12"/>
                      </a:lnTo>
                      <a:lnTo>
                        <a:pt x="4" y="6"/>
                      </a:lnTo>
                      <a:lnTo>
                        <a:pt x="10" y="2"/>
                      </a:lnTo>
                      <a:lnTo>
                        <a:pt x="16" y="0"/>
                      </a:lnTo>
                      <a:lnTo>
                        <a:pt x="24" y="0"/>
                      </a:lnTo>
                      <a:lnTo>
                        <a:pt x="30" y="4"/>
                      </a:lnTo>
                      <a:lnTo>
                        <a:pt x="34" y="8"/>
                      </a:lnTo>
                      <a:lnTo>
                        <a:pt x="36" y="16"/>
                      </a:lnTo>
                      <a:lnTo>
                        <a:pt x="34" y="22"/>
                      </a:lnTo>
                      <a:close/>
                    </a:path>
                  </a:pathLst>
                </a:custGeom>
                <a:solidFill>
                  <a:srgbClr val="FFEB00"/>
                </a:solidFill>
                <a:ln w="9525">
                  <a:noFill/>
                  <a:round/>
                  <a:headEnd/>
                  <a:tailEnd/>
                </a:ln>
              </p:spPr>
              <p:txBody>
                <a:bodyPr/>
                <a:lstStyle/>
                <a:p>
                  <a:endParaRPr lang="zh-TW" altLang="en-US"/>
                </a:p>
              </p:txBody>
            </p:sp>
            <p:sp>
              <p:nvSpPr>
                <p:cNvPr id="24928" name="Freeform 555"/>
                <p:cNvSpPr>
                  <a:spLocks/>
                </p:cNvSpPr>
                <p:nvPr/>
              </p:nvSpPr>
              <p:spPr bwMode="auto">
                <a:xfrm>
                  <a:off x="4602" y="3442"/>
                  <a:ext cx="36" cy="36"/>
                </a:xfrm>
                <a:custGeom>
                  <a:avLst/>
                  <a:gdLst>
                    <a:gd name="T0" fmla="*/ 36 w 36"/>
                    <a:gd name="T1" fmla="*/ 24 h 36"/>
                    <a:gd name="T2" fmla="*/ 36 w 36"/>
                    <a:gd name="T3" fmla="*/ 24 h 36"/>
                    <a:gd name="T4" fmla="*/ 32 w 36"/>
                    <a:gd name="T5" fmla="*/ 30 h 36"/>
                    <a:gd name="T6" fmla="*/ 26 w 36"/>
                    <a:gd name="T7" fmla="*/ 34 h 36"/>
                    <a:gd name="T8" fmla="*/ 20 w 36"/>
                    <a:gd name="T9" fmla="*/ 36 h 36"/>
                    <a:gd name="T10" fmla="*/ 12 w 36"/>
                    <a:gd name="T11" fmla="*/ 36 h 36"/>
                    <a:gd name="T12" fmla="*/ 12 w 36"/>
                    <a:gd name="T13" fmla="*/ 36 h 36"/>
                    <a:gd name="T14" fmla="*/ 6 w 36"/>
                    <a:gd name="T15" fmla="*/ 32 h 36"/>
                    <a:gd name="T16" fmla="*/ 2 w 36"/>
                    <a:gd name="T17" fmla="*/ 26 h 36"/>
                    <a:gd name="T18" fmla="*/ 0 w 36"/>
                    <a:gd name="T19" fmla="*/ 20 h 36"/>
                    <a:gd name="T20" fmla="*/ 2 w 36"/>
                    <a:gd name="T21" fmla="*/ 14 h 36"/>
                    <a:gd name="T22" fmla="*/ 2 w 36"/>
                    <a:gd name="T23" fmla="*/ 14 h 36"/>
                    <a:gd name="T24" fmla="*/ 4 w 36"/>
                    <a:gd name="T25" fmla="*/ 6 h 36"/>
                    <a:gd name="T26" fmla="*/ 10 w 36"/>
                    <a:gd name="T27" fmla="*/ 2 h 36"/>
                    <a:gd name="T28" fmla="*/ 16 w 36"/>
                    <a:gd name="T29" fmla="*/ 0 h 36"/>
                    <a:gd name="T30" fmla="*/ 24 w 36"/>
                    <a:gd name="T31" fmla="*/ 2 h 36"/>
                    <a:gd name="T32" fmla="*/ 24 w 36"/>
                    <a:gd name="T33" fmla="*/ 2 h 36"/>
                    <a:gd name="T34" fmla="*/ 30 w 36"/>
                    <a:gd name="T35" fmla="*/ 4 h 36"/>
                    <a:gd name="T36" fmla="*/ 34 w 36"/>
                    <a:gd name="T37" fmla="*/ 10 h 36"/>
                    <a:gd name="T38" fmla="*/ 36 w 36"/>
                    <a:gd name="T39" fmla="*/ 16 h 36"/>
                    <a:gd name="T40" fmla="*/ 36 w 36"/>
                    <a:gd name="T41" fmla="*/ 24 h 36"/>
                    <a:gd name="T42" fmla="*/ 36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4"/>
                      </a:moveTo>
                      <a:lnTo>
                        <a:pt x="36" y="24"/>
                      </a:lnTo>
                      <a:lnTo>
                        <a:pt x="32" y="30"/>
                      </a:lnTo>
                      <a:lnTo>
                        <a:pt x="26" y="34"/>
                      </a:lnTo>
                      <a:lnTo>
                        <a:pt x="20" y="36"/>
                      </a:lnTo>
                      <a:lnTo>
                        <a:pt x="12" y="36"/>
                      </a:lnTo>
                      <a:lnTo>
                        <a:pt x="6" y="32"/>
                      </a:lnTo>
                      <a:lnTo>
                        <a:pt x="2" y="26"/>
                      </a:lnTo>
                      <a:lnTo>
                        <a:pt x="0" y="20"/>
                      </a:lnTo>
                      <a:lnTo>
                        <a:pt x="2" y="14"/>
                      </a:lnTo>
                      <a:lnTo>
                        <a:pt x="4" y="6"/>
                      </a:lnTo>
                      <a:lnTo>
                        <a:pt x="10" y="2"/>
                      </a:lnTo>
                      <a:lnTo>
                        <a:pt x="16" y="0"/>
                      </a:lnTo>
                      <a:lnTo>
                        <a:pt x="24" y="2"/>
                      </a:lnTo>
                      <a:lnTo>
                        <a:pt x="30" y="4"/>
                      </a:lnTo>
                      <a:lnTo>
                        <a:pt x="34" y="10"/>
                      </a:lnTo>
                      <a:lnTo>
                        <a:pt x="36" y="16"/>
                      </a:lnTo>
                      <a:lnTo>
                        <a:pt x="36" y="24"/>
                      </a:lnTo>
                      <a:close/>
                    </a:path>
                  </a:pathLst>
                </a:custGeom>
                <a:solidFill>
                  <a:srgbClr val="FFEB00"/>
                </a:solidFill>
                <a:ln w="9525">
                  <a:noFill/>
                  <a:round/>
                  <a:headEnd/>
                  <a:tailEnd/>
                </a:ln>
              </p:spPr>
              <p:txBody>
                <a:bodyPr/>
                <a:lstStyle/>
                <a:p>
                  <a:endParaRPr lang="zh-TW" altLang="en-US"/>
                </a:p>
              </p:txBody>
            </p:sp>
            <p:sp>
              <p:nvSpPr>
                <p:cNvPr id="24929" name="Freeform 556"/>
                <p:cNvSpPr>
                  <a:spLocks/>
                </p:cNvSpPr>
                <p:nvPr/>
              </p:nvSpPr>
              <p:spPr bwMode="auto">
                <a:xfrm>
                  <a:off x="4580" y="3472"/>
                  <a:ext cx="36" cy="34"/>
                </a:xfrm>
                <a:custGeom>
                  <a:avLst/>
                  <a:gdLst>
                    <a:gd name="T0" fmla="*/ 36 w 36"/>
                    <a:gd name="T1" fmla="*/ 22 h 34"/>
                    <a:gd name="T2" fmla="*/ 36 w 36"/>
                    <a:gd name="T3" fmla="*/ 22 h 34"/>
                    <a:gd name="T4" fmla="*/ 32 w 36"/>
                    <a:gd name="T5" fmla="*/ 28 h 34"/>
                    <a:gd name="T6" fmla="*/ 26 w 36"/>
                    <a:gd name="T7" fmla="*/ 32 h 34"/>
                    <a:gd name="T8" fmla="*/ 20 w 36"/>
                    <a:gd name="T9" fmla="*/ 34 h 34"/>
                    <a:gd name="T10" fmla="*/ 14 w 36"/>
                    <a:gd name="T11" fmla="*/ 34 h 34"/>
                    <a:gd name="T12" fmla="*/ 14 w 36"/>
                    <a:gd name="T13" fmla="*/ 34 h 34"/>
                    <a:gd name="T14" fmla="*/ 6 w 36"/>
                    <a:gd name="T15" fmla="*/ 30 h 34"/>
                    <a:gd name="T16" fmla="*/ 2 w 36"/>
                    <a:gd name="T17" fmla="*/ 26 h 34"/>
                    <a:gd name="T18" fmla="*/ 0 w 36"/>
                    <a:gd name="T19" fmla="*/ 18 h 34"/>
                    <a:gd name="T20" fmla="*/ 2 w 36"/>
                    <a:gd name="T21" fmla="*/ 12 h 34"/>
                    <a:gd name="T22" fmla="*/ 2 w 36"/>
                    <a:gd name="T23" fmla="*/ 12 h 34"/>
                    <a:gd name="T24" fmla="*/ 4 w 36"/>
                    <a:gd name="T25" fmla="*/ 6 h 34"/>
                    <a:gd name="T26" fmla="*/ 10 w 36"/>
                    <a:gd name="T27" fmla="*/ 0 h 34"/>
                    <a:gd name="T28" fmla="*/ 16 w 36"/>
                    <a:gd name="T29" fmla="*/ 0 h 34"/>
                    <a:gd name="T30" fmla="*/ 24 w 36"/>
                    <a:gd name="T31" fmla="*/ 0 h 34"/>
                    <a:gd name="T32" fmla="*/ 24 w 36"/>
                    <a:gd name="T33" fmla="*/ 0 h 34"/>
                    <a:gd name="T34" fmla="*/ 30 w 36"/>
                    <a:gd name="T35" fmla="*/ 4 h 34"/>
                    <a:gd name="T36" fmla="*/ 34 w 36"/>
                    <a:gd name="T37" fmla="*/ 8 h 34"/>
                    <a:gd name="T38" fmla="*/ 36 w 36"/>
                    <a:gd name="T39" fmla="*/ 16 h 34"/>
                    <a:gd name="T40" fmla="*/ 36 w 36"/>
                    <a:gd name="T41" fmla="*/ 22 h 34"/>
                    <a:gd name="T42" fmla="*/ 36 w 36"/>
                    <a:gd name="T43" fmla="*/ 22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4"/>
                    <a:gd name="T68" fmla="*/ 36 w 36"/>
                    <a:gd name="T69" fmla="*/ 34 h 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4">
                      <a:moveTo>
                        <a:pt x="36" y="22"/>
                      </a:moveTo>
                      <a:lnTo>
                        <a:pt x="36" y="22"/>
                      </a:lnTo>
                      <a:lnTo>
                        <a:pt x="32" y="28"/>
                      </a:lnTo>
                      <a:lnTo>
                        <a:pt x="26" y="32"/>
                      </a:lnTo>
                      <a:lnTo>
                        <a:pt x="20" y="34"/>
                      </a:lnTo>
                      <a:lnTo>
                        <a:pt x="14" y="34"/>
                      </a:lnTo>
                      <a:lnTo>
                        <a:pt x="6" y="30"/>
                      </a:lnTo>
                      <a:lnTo>
                        <a:pt x="2" y="26"/>
                      </a:lnTo>
                      <a:lnTo>
                        <a:pt x="0" y="18"/>
                      </a:lnTo>
                      <a:lnTo>
                        <a:pt x="2" y="12"/>
                      </a:lnTo>
                      <a:lnTo>
                        <a:pt x="4" y="6"/>
                      </a:lnTo>
                      <a:lnTo>
                        <a:pt x="10" y="0"/>
                      </a:lnTo>
                      <a:lnTo>
                        <a:pt x="16" y="0"/>
                      </a:lnTo>
                      <a:lnTo>
                        <a:pt x="24" y="0"/>
                      </a:lnTo>
                      <a:lnTo>
                        <a:pt x="30" y="4"/>
                      </a:lnTo>
                      <a:lnTo>
                        <a:pt x="34" y="8"/>
                      </a:lnTo>
                      <a:lnTo>
                        <a:pt x="36" y="16"/>
                      </a:lnTo>
                      <a:lnTo>
                        <a:pt x="36" y="22"/>
                      </a:lnTo>
                      <a:close/>
                    </a:path>
                  </a:pathLst>
                </a:custGeom>
                <a:solidFill>
                  <a:srgbClr val="FFEB00"/>
                </a:solidFill>
                <a:ln w="9525">
                  <a:noFill/>
                  <a:round/>
                  <a:headEnd/>
                  <a:tailEnd/>
                </a:ln>
              </p:spPr>
              <p:txBody>
                <a:bodyPr/>
                <a:lstStyle/>
                <a:p>
                  <a:endParaRPr lang="zh-TW" altLang="en-US"/>
                </a:p>
              </p:txBody>
            </p:sp>
            <p:sp>
              <p:nvSpPr>
                <p:cNvPr id="24930" name="Freeform 557"/>
                <p:cNvSpPr>
                  <a:spLocks/>
                </p:cNvSpPr>
                <p:nvPr/>
              </p:nvSpPr>
              <p:spPr bwMode="auto">
                <a:xfrm>
                  <a:off x="4606" y="3336"/>
                  <a:ext cx="36" cy="36"/>
                </a:xfrm>
                <a:custGeom>
                  <a:avLst/>
                  <a:gdLst>
                    <a:gd name="T0" fmla="*/ 36 w 36"/>
                    <a:gd name="T1" fmla="*/ 22 h 36"/>
                    <a:gd name="T2" fmla="*/ 36 w 36"/>
                    <a:gd name="T3" fmla="*/ 22 h 36"/>
                    <a:gd name="T4" fmla="*/ 32 w 36"/>
                    <a:gd name="T5" fmla="*/ 28 h 36"/>
                    <a:gd name="T6" fmla="*/ 28 w 36"/>
                    <a:gd name="T7" fmla="*/ 34 h 36"/>
                    <a:gd name="T8" fmla="*/ 20 w 36"/>
                    <a:gd name="T9" fmla="*/ 36 h 36"/>
                    <a:gd name="T10" fmla="*/ 14 w 36"/>
                    <a:gd name="T11" fmla="*/ 34 h 36"/>
                    <a:gd name="T12" fmla="*/ 14 w 36"/>
                    <a:gd name="T13" fmla="*/ 34 h 36"/>
                    <a:gd name="T14" fmla="*/ 8 w 36"/>
                    <a:gd name="T15" fmla="*/ 30 h 36"/>
                    <a:gd name="T16" fmla="*/ 2 w 36"/>
                    <a:gd name="T17" fmla="*/ 26 h 36"/>
                    <a:gd name="T18" fmla="*/ 0 w 36"/>
                    <a:gd name="T19" fmla="*/ 18 h 36"/>
                    <a:gd name="T20" fmla="*/ 2 w 36"/>
                    <a:gd name="T21" fmla="*/ 12 h 36"/>
                    <a:gd name="T22" fmla="*/ 2 w 36"/>
                    <a:gd name="T23" fmla="*/ 12 h 36"/>
                    <a:gd name="T24" fmla="*/ 4 w 36"/>
                    <a:gd name="T25" fmla="*/ 6 h 36"/>
                    <a:gd name="T26" fmla="*/ 10 w 36"/>
                    <a:gd name="T27" fmla="*/ 2 h 36"/>
                    <a:gd name="T28" fmla="*/ 18 w 36"/>
                    <a:gd name="T29" fmla="*/ 0 h 36"/>
                    <a:gd name="T30" fmla="*/ 24 w 36"/>
                    <a:gd name="T31" fmla="*/ 0 h 36"/>
                    <a:gd name="T32" fmla="*/ 24 w 36"/>
                    <a:gd name="T33" fmla="*/ 0 h 36"/>
                    <a:gd name="T34" fmla="*/ 30 w 36"/>
                    <a:gd name="T35" fmla="*/ 4 h 36"/>
                    <a:gd name="T36" fmla="*/ 34 w 36"/>
                    <a:gd name="T37" fmla="*/ 8 h 36"/>
                    <a:gd name="T38" fmla="*/ 36 w 36"/>
                    <a:gd name="T39" fmla="*/ 16 h 36"/>
                    <a:gd name="T40" fmla="*/ 36 w 36"/>
                    <a:gd name="T41" fmla="*/ 22 h 36"/>
                    <a:gd name="T42" fmla="*/ 36 w 36"/>
                    <a:gd name="T43" fmla="*/ 22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2"/>
                      </a:moveTo>
                      <a:lnTo>
                        <a:pt x="36" y="22"/>
                      </a:lnTo>
                      <a:lnTo>
                        <a:pt x="32" y="28"/>
                      </a:lnTo>
                      <a:lnTo>
                        <a:pt x="28" y="34"/>
                      </a:lnTo>
                      <a:lnTo>
                        <a:pt x="20" y="36"/>
                      </a:lnTo>
                      <a:lnTo>
                        <a:pt x="14" y="34"/>
                      </a:lnTo>
                      <a:lnTo>
                        <a:pt x="8" y="30"/>
                      </a:lnTo>
                      <a:lnTo>
                        <a:pt x="2" y="26"/>
                      </a:lnTo>
                      <a:lnTo>
                        <a:pt x="0" y="18"/>
                      </a:lnTo>
                      <a:lnTo>
                        <a:pt x="2" y="12"/>
                      </a:lnTo>
                      <a:lnTo>
                        <a:pt x="4" y="6"/>
                      </a:lnTo>
                      <a:lnTo>
                        <a:pt x="10" y="2"/>
                      </a:lnTo>
                      <a:lnTo>
                        <a:pt x="18" y="0"/>
                      </a:lnTo>
                      <a:lnTo>
                        <a:pt x="24" y="0"/>
                      </a:lnTo>
                      <a:lnTo>
                        <a:pt x="30" y="4"/>
                      </a:lnTo>
                      <a:lnTo>
                        <a:pt x="34" y="8"/>
                      </a:lnTo>
                      <a:lnTo>
                        <a:pt x="36" y="16"/>
                      </a:lnTo>
                      <a:lnTo>
                        <a:pt x="36" y="22"/>
                      </a:lnTo>
                      <a:close/>
                    </a:path>
                  </a:pathLst>
                </a:custGeom>
                <a:solidFill>
                  <a:srgbClr val="FFEB00"/>
                </a:solidFill>
                <a:ln w="9525">
                  <a:noFill/>
                  <a:round/>
                  <a:headEnd/>
                  <a:tailEnd/>
                </a:ln>
              </p:spPr>
              <p:txBody>
                <a:bodyPr/>
                <a:lstStyle/>
                <a:p>
                  <a:endParaRPr lang="zh-TW" altLang="en-US"/>
                </a:p>
              </p:txBody>
            </p:sp>
            <p:sp>
              <p:nvSpPr>
                <p:cNvPr id="24931" name="Freeform 558"/>
                <p:cNvSpPr>
                  <a:spLocks/>
                </p:cNvSpPr>
                <p:nvPr/>
              </p:nvSpPr>
              <p:spPr bwMode="auto">
                <a:xfrm>
                  <a:off x="4612" y="3364"/>
                  <a:ext cx="34" cy="36"/>
                </a:xfrm>
                <a:custGeom>
                  <a:avLst/>
                  <a:gdLst>
                    <a:gd name="T0" fmla="*/ 34 w 34"/>
                    <a:gd name="T1" fmla="*/ 24 h 36"/>
                    <a:gd name="T2" fmla="*/ 34 w 34"/>
                    <a:gd name="T3" fmla="*/ 24 h 36"/>
                    <a:gd name="T4" fmla="*/ 30 w 34"/>
                    <a:gd name="T5" fmla="*/ 30 h 36"/>
                    <a:gd name="T6" fmla="*/ 26 w 34"/>
                    <a:gd name="T7" fmla="*/ 34 h 36"/>
                    <a:gd name="T8" fmla="*/ 18 w 34"/>
                    <a:gd name="T9" fmla="*/ 36 h 36"/>
                    <a:gd name="T10" fmla="*/ 12 w 34"/>
                    <a:gd name="T11" fmla="*/ 34 h 36"/>
                    <a:gd name="T12" fmla="*/ 12 w 34"/>
                    <a:gd name="T13" fmla="*/ 34 h 36"/>
                    <a:gd name="T14" fmla="*/ 6 w 34"/>
                    <a:gd name="T15" fmla="*/ 32 h 36"/>
                    <a:gd name="T16" fmla="*/ 2 w 34"/>
                    <a:gd name="T17" fmla="*/ 26 h 36"/>
                    <a:gd name="T18" fmla="*/ 0 w 34"/>
                    <a:gd name="T19" fmla="*/ 20 h 36"/>
                    <a:gd name="T20" fmla="*/ 0 w 34"/>
                    <a:gd name="T21" fmla="*/ 12 h 36"/>
                    <a:gd name="T22" fmla="*/ 0 w 34"/>
                    <a:gd name="T23" fmla="*/ 12 h 36"/>
                    <a:gd name="T24" fmla="*/ 4 w 34"/>
                    <a:gd name="T25" fmla="*/ 6 h 36"/>
                    <a:gd name="T26" fmla="*/ 8 w 34"/>
                    <a:gd name="T27" fmla="*/ 2 h 36"/>
                    <a:gd name="T28" fmla="*/ 16 w 34"/>
                    <a:gd name="T29" fmla="*/ 0 h 36"/>
                    <a:gd name="T30" fmla="*/ 22 w 34"/>
                    <a:gd name="T31" fmla="*/ 0 h 36"/>
                    <a:gd name="T32" fmla="*/ 22 w 34"/>
                    <a:gd name="T33" fmla="*/ 0 h 36"/>
                    <a:gd name="T34" fmla="*/ 28 w 34"/>
                    <a:gd name="T35" fmla="*/ 4 h 36"/>
                    <a:gd name="T36" fmla="*/ 32 w 34"/>
                    <a:gd name="T37" fmla="*/ 10 h 36"/>
                    <a:gd name="T38" fmla="*/ 34 w 34"/>
                    <a:gd name="T39" fmla="*/ 16 h 36"/>
                    <a:gd name="T40" fmla="*/ 34 w 34"/>
                    <a:gd name="T41" fmla="*/ 24 h 36"/>
                    <a:gd name="T42" fmla="*/ 34 w 34"/>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6"/>
                    <a:gd name="T68" fmla="*/ 34 w 34"/>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6">
                      <a:moveTo>
                        <a:pt x="34" y="24"/>
                      </a:moveTo>
                      <a:lnTo>
                        <a:pt x="34" y="24"/>
                      </a:lnTo>
                      <a:lnTo>
                        <a:pt x="30" y="30"/>
                      </a:lnTo>
                      <a:lnTo>
                        <a:pt x="26" y="34"/>
                      </a:lnTo>
                      <a:lnTo>
                        <a:pt x="18" y="36"/>
                      </a:lnTo>
                      <a:lnTo>
                        <a:pt x="12" y="34"/>
                      </a:lnTo>
                      <a:lnTo>
                        <a:pt x="6" y="32"/>
                      </a:lnTo>
                      <a:lnTo>
                        <a:pt x="2" y="26"/>
                      </a:lnTo>
                      <a:lnTo>
                        <a:pt x="0" y="20"/>
                      </a:lnTo>
                      <a:lnTo>
                        <a:pt x="0" y="12"/>
                      </a:lnTo>
                      <a:lnTo>
                        <a:pt x="4" y="6"/>
                      </a:lnTo>
                      <a:lnTo>
                        <a:pt x="8" y="2"/>
                      </a:lnTo>
                      <a:lnTo>
                        <a:pt x="16" y="0"/>
                      </a:lnTo>
                      <a:lnTo>
                        <a:pt x="22" y="0"/>
                      </a:lnTo>
                      <a:lnTo>
                        <a:pt x="28" y="4"/>
                      </a:lnTo>
                      <a:lnTo>
                        <a:pt x="32" y="10"/>
                      </a:lnTo>
                      <a:lnTo>
                        <a:pt x="34" y="16"/>
                      </a:lnTo>
                      <a:lnTo>
                        <a:pt x="34" y="24"/>
                      </a:lnTo>
                      <a:close/>
                    </a:path>
                  </a:pathLst>
                </a:custGeom>
                <a:solidFill>
                  <a:srgbClr val="FFEB00"/>
                </a:solidFill>
                <a:ln w="9525">
                  <a:noFill/>
                  <a:round/>
                  <a:headEnd/>
                  <a:tailEnd/>
                </a:ln>
              </p:spPr>
              <p:txBody>
                <a:bodyPr/>
                <a:lstStyle/>
                <a:p>
                  <a:endParaRPr lang="zh-TW" altLang="en-US"/>
                </a:p>
              </p:txBody>
            </p:sp>
            <p:sp>
              <p:nvSpPr>
                <p:cNvPr id="24932" name="Freeform 559"/>
                <p:cNvSpPr>
                  <a:spLocks/>
                </p:cNvSpPr>
                <p:nvPr/>
              </p:nvSpPr>
              <p:spPr bwMode="auto">
                <a:xfrm>
                  <a:off x="4648" y="3350"/>
                  <a:ext cx="36" cy="36"/>
                </a:xfrm>
                <a:custGeom>
                  <a:avLst/>
                  <a:gdLst>
                    <a:gd name="T0" fmla="*/ 36 w 36"/>
                    <a:gd name="T1" fmla="*/ 24 h 36"/>
                    <a:gd name="T2" fmla="*/ 36 w 36"/>
                    <a:gd name="T3" fmla="*/ 24 h 36"/>
                    <a:gd name="T4" fmla="*/ 32 w 36"/>
                    <a:gd name="T5" fmla="*/ 30 h 36"/>
                    <a:gd name="T6" fmla="*/ 26 w 36"/>
                    <a:gd name="T7" fmla="*/ 34 h 36"/>
                    <a:gd name="T8" fmla="*/ 20 w 36"/>
                    <a:gd name="T9" fmla="*/ 36 h 36"/>
                    <a:gd name="T10" fmla="*/ 12 w 36"/>
                    <a:gd name="T11" fmla="*/ 36 h 36"/>
                    <a:gd name="T12" fmla="*/ 12 w 36"/>
                    <a:gd name="T13" fmla="*/ 36 h 36"/>
                    <a:gd name="T14" fmla="*/ 6 w 36"/>
                    <a:gd name="T15" fmla="*/ 32 h 36"/>
                    <a:gd name="T16" fmla="*/ 2 w 36"/>
                    <a:gd name="T17" fmla="*/ 26 h 36"/>
                    <a:gd name="T18" fmla="*/ 0 w 36"/>
                    <a:gd name="T19" fmla="*/ 20 h 36"/>
                    <a:gd name="T20" fmla="*/ 0 w 36"/>
                    <a:gd name="T21" fmla="*/ 14 h 36"/>
                    <a:gd name="T22" fmla="*/ 0 w 36"/>
                    <a:gd name="T23" fmla="*/ 14 h 36"/>
                    <a:gd name="T24" fmla="*/ 4 w 36"/>
                    <a:gd name="T25" fmla="*/ 6 h 36"/>
                    <a:gd name="T26" fmla="*/ 10 w 36"/>
                    <a:gd name="T27" fmla="*/ 2 h 36"/>
                    <a:gd name="T28" fmla="*/ 16 w 36"/>
                    <a:gd name="T29" fmla="*/ 0 h 36"/>
                    <a:gd name="T30" fmla="*/ 24 w 36"/>
                    <a:gd name="T31" fmla="*/ 2 h 36"/>
                    <a:gd name="T32" fmla="*/ 24 w 36"/>
                    <a:gd name="T33" fmla="*/ 2 h 36"/>
                    <a:gd name="T34" fmla="*/ 30 w 36"/>
                    <a:gd name="T35" fmla="*/ 4 h 36"/>
                    <a:gd name="T36" fmla="*/ 34 w 36"/>
                    <a:gd name="T37" fmla="*/ 10 h 36"/>
                    <a:gd name="T38" fmla="*/ 36 w 36"/>
                    <a:gd name="T39" fmla="*/ 16 h 36"/>
                    <a:gd name="T40" fmla="*/ 36 w 36"/>
                    <a:gd name="T41" fmla="*/ 24 h 36"/>
                    <a:gd name="T42" fmla="*/ 36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4"/>
                      </a:moveTo>
                      <a:lnTo>
                        <a:pt x="36" y="24"/>
                      </a:lnTo>
                      <a:lnTo>
                        <a:pt x="32" y="30"/>
                      </a:lnTo>
                      <a:lnTo>
                        <a:pt x="26" y="34"/>
                      </a:lnTo>
                      <a:lnTo>
                        <a:pt x="20" y="36"/>
                      </a:lnTo>
                      <a:lnTo>
                        <a:pt x="12" y="36"/>
                      </a:lnTo>
                      <a:lnTo>
                        <a:pt x="6" y="32"/>
                      </a:lnTo>
                      <a:lnTo>
                        <a:pt x="2" y="26"/>
                      </a:lnTo>
                      <a:lnTo>
                        <a:pt x="0" y="20"/>
                      </a:lnTo>
                      <a:lnTo>
                        <a:pt x="0" y="14"/>
                      </a:lnTo>
                      <a:lnTo>
                        <a:pt x="4" y="6"/>
                      </a:lnTo>
                      <a:lnTo>
                        <a:pt x="10" y="2"/>
                      </a:lnTo>
                      <a:lnTo>
                        <a:pt x="16" y="0"/>
                      </a:lnTo>
                      <a:lnTo>
                        <a:pt x="24" y="2"/>
                      </a:lnTo>
                      <a:lnTo>
                        <a:pt x="30" y="4"/>
                      </a:lnTo>
                      <a:lnTo>
                        <a:pt x="34" y="10"/>
                      </a:lnTo>
                      <a:lnTo>
                        <a:pt x="36" y="16"/>
                      </a:lnTo>
                      <a:lnTo>
                        <a:pt x="36" y="24"/>
                      </a:lnTo>
                      <a:close/>
                    </a:path>
                  </a:pathLst>
                </a:custGeom>
                <a:solidFill>
                  <a:srgbClr val="FFEB00"/>
                </a:solidFill>
                <a:ln w="9525">
                  <a:noFill/>
                  <a:round/>
                  <a:headEnd/>
                  <a:tailEnd/>
                </a:ln>
              </p:spPr>
              <p:txBody>
                <a:bodyPr/>
                <a:lstStyle/>
                <a:p>
                  <a:endParaRPr lang="zh-TW" altLang="en-US"/>
                </a:p>
              </p:txBody>
            </p:sp>
            <p:sp>
              <p:nvSpPr>
                <p:cNvPr id="24933" name="Freeform 560"/>
                <p:cNvSpPr>
                  <a:spLocks/>
                </p:cNvSpPr>
                <p:nvPr/>
              </p:nvSpPr>
              <p:spPr bwMode="auto">
                <a:xfrm>
                  <a:off x="4546" y="3296"/>
                  <a:ext cx="36" cy="36"/>
                </a:xfrm>
                <a:custGeom>
                  <a:avLst/>
                  <a:gdLst>
                    <a:gd name="T0" fmla="*/ 34 w 36"/>
                    <a:gd name="T1" fmla="*/ 24 h 36"/>
                    <a:gd name="T2" fmla="*/ 34 w 36"/>
                    <a:gd name="T3" fmla="*/ 24 h 36"/>
                    <a:gd name="T4" fmla="*/ 32 w 36"/>
                    <a:gd name="T5" fmla="*/ 30 h 36"/>
                    <a:gd name="T6" fmla="*/ 26 w 36"/>
                    <a:gd name="T7" fmla="*/ 34 h 36"/>
                    <a:gd name="T8" fmla="*/ 20 w 36"/>
                    <a:gd name="T9" fmla="*/ 36 h 36"/>
                    <a:gd name="T10" fmla="*/ 12 w 36"/>
                    <a:gd name="T11" fmla="*/ 36 h 36"/>
                    <a:gd name="T12" fmla="*/ 12 w 36"/>
                    <a:gd name="T13" fmla="*/ 36 h 36"/>
                    <a:gd name="T14" fmla="*/ 6 w 36"/>
                    <a:gd name="T15" fmla="*/ 32 h 36"/>
                    <a:gd name="T16" fmla="*/ 2 w 36"/>
                    <a:gd name="T17" fmla="*/ 26 h 36"/>
                    <a:gd name="T18" fmla="*/ 0 w 36"/>
                    <a:gd name="T19" fmla="*/ 20 h 36"/>
                    <a:gd name="T20" fmla="*/ 0 w 36"/>
                    <a:gd name="T21" fmla="*/ 12 h 36"/>
                    <a:gd name="T22" fmla="*/ 0 w 36"/>
                    <a:gd name="T23" fmla="*/ 12 h 36"/>
                    <a:gd name="T24" fmla="*/ 4 w 36"/>
                    <a:gd name="T25" fmla="*/ 6 h 36"/>
                    <a:gd name="T26" fmla="*/ 10 w 36"/>
                    <a:gd name="T27" fmla="*/ 2 h 36"/>
                    <a:gd name="T28" fmla="*/ 16 w 36"/>
                    <a:gd name="T29" fmla="*/ 0 h 36"/>
                    <a:gd name="T30" fmla="*/ 24 w 36"/>
                    <a:gd name="T31" fmla="*/ 0 h 36"/>
                    <a:gd name="T32" fmla="*/ 24 w 36"/>
                    <a:gd name="T33" fmla="*/ 0 h 36"/>
                    <a:gd name="T34" fmla="*/ 30 w 36"/>
                    <a:gd name="T35" fmla="*/ 4 h 36"/>
                    <a:gd name="T36" fmla="*/ 34 w 36"/>
                    <a:gd name="T37" fmla="*/ 10 h 36"/>
                    <a:gd name="T38" fmla="*/ 36 w 36"/>
                    <a:gd name="T39" fmla="*/ 16 h 36"/>
                    <a:gd name="T40" fmla="*/ 34 w 36"/>
                    <a:gd name="T41" fmla="*/ 24 h 36"/>
                    <a:gd name="T42" fmla="*/ 34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4" y="24"/>
                      </a:moveTo>
                      <a:lnTo>
                        <a:pt x="34" y="24"/>
                      </a:lnTo>
                      <a:lnTo>
                        <a:pt x="32" y="30"/>
                      </a:lnTo>
                      <a:lnTo>
                        <a:pt x="26" y="34"/>
                      </a:lnTo>
                      <a:lnTo>
                        <a:pt x="20" y="36"/>
                      </a:lnTo>
                      <a:lnTo>
                        <a:pt x="12" y="36"/>
                      </a:lnTo>
                      <a:lnTo>
                        <a:pt x="6" y="32"/>
                      </a:lnTo>
                      <a:lnTo>
                        <a:pt x="2" y="26"/>
                      </a:lnTo>
                      <a:lnTo>
                        <a:pt x="0" y="20"/>
                      </a:lnTo>
                      <a:lnTo>
                        <a:pt x="0" y="12"/>
                      </a:lnTo>
                      <a:lnTo>
                        <a:pt x="4" y="6"/>
                      </a:lnTo>
                      <a:lnTo>
                        <a:pt x="10" y="2"/>
                      </a:lnTo>
                      <a:lnTo>
                        <a:pt x="16" y="0"/>
                      </a:lnTo>
                      <a:lnTo>
                        <a:pt x="24" y="0"/>
                      </a:lnTo>
                      <a:lnTo>
                        <a:pt x="30" y="4"/>
                      </a:lnTo>
                      <a:lnTo>
                        <a:pt x="34" y="10"/>
                      </a:lnTo>
                      <a:lnTo>
                        <a:pt x="36" y="16"/>
                      </a:lnTo>
                      <a:lnTo>
                        <a:pt x="34" y="24"/>
                      </a:lnTo>
                      <a:close/>
                    </a:path>
                  </a:pathLst>
                </a:custGeom>
                <a:solidFill>
                  <a:srgbClr val="FFEB00"/>
                </a:solidFill>
                <a:ln w="9525">
                  <a:noFill/>
                  <a:round/>
                  <a:headEnd/>
                  <a:tailEnd/>
                </a:ln>
              </p:spPr>
              <p:txBody>
                <a:bodyPr/>
                <a:lstStyle/>
                <a:p>
                  <a:endParaRPr lang="zh-TW" altLang="en-US"/>
                </a:p>
              </p:txBody>
            </p:sp>
            <p:sp>
              <p:nvSpPr>
                <p:cNvPr id="24934" name="Freeform 561"/>
                <p:cNvSpPr>
                  <a:spLocks/>
                </p:cNvSpPr>
                <p:nvPr/>
              </p:nvSpPr>
              <p:spPr bwMode="auto">
                <a:xfrm>
                  <a:off x="4522" y="3250"/>
                  <a:ext cx="36" cy="36"/>
                </a:xfrm>
                <a:custGeom>
                  <a:avLst/>
                  <a:gdLst>
                    <a:gd name="T0" fmla="*/ 34 w 36"/>
                    <a:gd name="T1" fmla="*/ 24 h 36"/>
                    <a:gd name="T2" fmla="*/ 34 w 36"/>
                    <a:gd name="T3" fmla="*/ 24 h 36"/>
                    <a:gd name="T4" fmla="*/ 32 w 36"/>
                    <a:gd name="T5" fmla="*/ 30 h 36"/>
                    <a:gd name="T6" fmla="*/ 26 w 36"/>
                    <a:gd name="T7" fmla="*/ 34 h 36"/>
                    <a:gd name="T8" fmla="*/ 20 w 36"/>
                    <a:gd name="T9" fmla="*/ 36 h 36"/>
                    <a:gd name="T10" fmla="*/ 12 w 36"/>
                    <a:gd name="T11" fmla="*/ 36 h 36"/>
                    <a:gd name="T12" fmla="*/ 12 w 36"/>
                    <a:gd name="T13" fmla="*/ 36 h 36"/>
                    <a:gd name="T14" fmla="*/ 6 w 36"/>
                    <a:gd name="T15" fmla="*/ 32 h 36"/>
                    <a:gd name="T16" fmla="*/ 2 w 36"/>
                    <a:gd name="T17" fmla="*/ 26 h 36"/>
                    <a:gd name="T18" fmla="*/ 0 w 36"/>
                    <a:gd name="T19" fmla="*/ 20 h 36"/>
                    <a:gd name="T20" fmla="*/ 0 w 36"/>
                    <a:gd name="T21" fmla="*/ 12 h 36"/>
                    <a:gd name="T22" fmla="*/ 0 w 36"/>
                    <a:gd name="T23" fmla="*/ 12 h 36"/>
                    <a:gd name="T24" fmla="*/ 4 w 36"/>
                    <a:gd name="T25" fmla="*/ 6 h 36"/>
                    <a:gd name="T26" fmla="*/ 10 w 36"/>
                    <a:gd name="T27" fmla="*/ 2 h 36"/>
                    <a:gd name="T28" fmla="*/ 16 w 36"/>
                    <a:gd name="T29" fmla="*/ 0 h 36"/>
                    <a:gd name="T30" fmla="*/ 24 w 36"/>
                    <a:gd name="T31" fmla="*/ 0 h 36"/>
                    <a:gd name="T32" fmla="*/ 24 w 36"/>
                    <a:gd name="T33" fmla="*/ 0 h 36"/>
                    <a:gd name="T34" fmla="*/ 30 w 36"/>
                    <a:gd name="T35" fmla="*/ 4 h 36"/>
                    <a:gd name="T36" fmla="*/ 34 w 36"/>
                    <a:gd name="T37" fmla="*/ 10 h 36"/>
                    <a:gd name="T38" fmla="*/ 36 w 36"/>
                    <a:gd name="T39" fmla="*/ 16 h 36"/>
                    <a:gd name="T40" fmla="*/ 34 w 36"/>
                    <a:gd name="T41" fmla="*/ 24 h 36"/>
                    <a:gd name="T42" fmla="*/ 34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4" y="24"/>
                      </a:moveTo>
                      <a:lnTo>
                        <a:pt x="34" y="24"/>
                      </a:lnTo>
                      <a:lnTo>
                        <a:pt x="32" y="30"/>
                      </a:lnTo>
                      <a:lnTo>
                        <a:pt x="26" y="34"/>
                      </a:lnTo>
                      <a:lnTo>
                        <a:pt x="20" y="36"/>
                      </a:lnTo>
                      <a:lnTo>
                        <a:pt x="12" y="36"/>
                      </a:lnTo>
                      <a:lnTo>
                        <a:pt x="6" y="32"/>
                      </a:lnTo>
                      <a:lnTo>
                        <a:pt x="2" y="26"/>
                      </a:lnTo>
                      <a:lnTo>
                        <a:pt x="0" y="20"/>
                      </a:lnTo>
                      <a:lnTo>
                        <a:pt x="0" y="12"/>
                      </a:lnTo>
                      <a:lnTo>
                        <a:pt x="4" y="6"/>
                      </a:lnTo>
                      <a:lnTo>
                        <a:pt x="10" y="2"/>
                      </a:lnTo>
                      <a:lnTo>
                        <a:pt x="16" y="0"/>
                      </a:lnTo>
                      <a:lnTo>
                        <a:pt x="24" y="0"/>
                      </a:lnTo>
                      <a:lnTo>
                        <a:pt x="30" y="4"/>
                      </a:lnTo>
                      <a:lnTo>
                        <a:pt x="34" y="10"/>
                      </a:lnTo>
                      <a:lnTo>
                        <a:pt x="36" y="16"/>
                      </a:lnTo>
                      <a:lnTo>
                        <a:pt x="34" y="24"/>
                      </a:lnTo>
                      <a:close/>
                    </a:path>
                  </a:pathLst>
                </a:custGeom>
                <a:solidFill>
                  <a:srgbClr val="FFEB00"/>
                </a:solidFill>
                <a:ln w="9525">
                  <a:noFill/>
                  <a:round/>
                  <a:headEnd/>
                  <a:tailEnd/>
                </a:ln>
              </p:spPr>
              <p:txBody>
                <a:bodyPr/>
                <a:lstStyle/>
                <a:p>
                  <a:endParaRPr lang="zh-TW" altLang="en-US"/>
                </a:p>
              </p:txBody>
            </p:sp>
            <p:sp>
              <p:nvSpPr>
                <p:cNvPr id="24935" name="Freeform 562"/>
                <p:cNvSpPr>
                  <a:spLocks/>
                </p:cNvSpPr>
                <p:nvPr/>
              </p:nvSpPr>
              <p:spPr bwMode="auto">
                <a:xfrm>
                  <a:off x="4522" y="3200"/>
                  <a:ext cx="36" cy="36"/>
                </a:xfrm>
                <a:custGeom>
                  <a:avLst/>
                  <a:gdLst>
                    <a:gd name="T0" fmla="*/ 34 w 36"/>
                    <a:gd name="T1" fmla="*/ 22 h 36"/>
                    <a:gd name="T2" fmla="*/ 34 w 36"/>
                    <a:gd name="T3" fmla="*/ 22 h 36"/>
                    <a:gd name="T4" fmla="*/ 32 w 36"/>
                    <a:gd name="T5" fmla="*/ 30 h 36"/>
                    <a:gd name="T6" fmla="*/ 26 w 36"/>
                    <a:gd name="T7" fmla="*/ 34 h 36"/>
                    <a:gd name="T8" fmla="*/ 20 w 36"/>
                    <a:gd name="T9" fmla="*/ 36 h 36"/>
                    <a:gd name="T10" fmla="*/ 12 w 36"/>
                    <a:gd name="T11" fmla="*/ 34 h 36"/>
                    <a:gd name="T12" fmla="*/ 12 w 36"/>
                    <a:gd name="T13" fmla="*/ 34 h 36"/>
                    <a:gd name="T14" fmla="*/ 6 w 36"/>
                    <a:gd name="T15" fmla="*/ 32 h 36"/>
                    <a:gd name="T16" fmla="*/ 2 w 36"/>
                    <a:gd name="T17" fmla="*/ 26 h 36"/>
                    <a:gd name="T18" fmla="*/ 0 w 36"/>
                    <a:gd name="T19" fmla="*/ 20 h 36"/>
                    <a:gd name="T20" fmla="*/ 0 w 36"/>
                    <a:gd name="T21" fmla="*/ 12 h 36"/>
                    <a:gd name="T22" fmla="*/ 0 w 36"/>
                    <a:gd name="T23" fmla="*/ 12 h 36"/>
                    <a:gd name="T24" fmla="*/ 4 w 36"/>
                    <a:gd name="T25" fmla="*/ 6 h 36"/>
                    <a:gd name="T26" fmla="*/ 10 w 36"/>
                    <a:gd name="T27" fmla="*/ 2 h 36"/>
                    <a:gd name="T28" fmla="*/ 16 w 36"/>
                    <a:gd name="T29" fmla="*/ 0 h 36"/>
                    <a:gd name="T30" fmla="*/ 24 w 36"/>
                    <a:gd name="T31" fmla="*/ 0 h 36"/>
                    <a:gd name="T32" fmla="*/ 24 w 36"/>
                    <a:gd name="T33" fmla="*/ 0 h 36"/>
                    <a:gd name="T34" fmla="*/ 30 w 36"/>
                    <a:gd name="T35" fmla="*/ 4 h 36"/>
                    <a:gd name="T36" fmla="*/ 34 w 36"/>
                    <a:gd name="T37" fmla="*/ 8 h 36"/>
                    <a:gd name="T38" fmla="*/ 36 w 36"/>
                    <a:gd name="T39" fmla="*/ 16 h 36"/>
                    <a:gd name="T40" fmla="*/ 34 w 36"/>
                    <a:gd name="T41" fmla="*/ 22 h 36"/>
                    <a:gd name="T42" fmla="*/ 34 w 36"/>
                    <a:gd name="T43" fmla="*/ 22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4" y="22"/>
                      </a:moveTo>
                      <a:lnTo>
                        <a:pt x="34" y="22"/>
                      </a:lnTo>
                      <a:lnTo>
                        <a:pt x="32" y="30"/>
                      </a:lnTo>
                      <a:lnTo>
                        <a:pt x="26" y="34"/>
                      </a:lnTo>
                      <a:lnTo>
                        <a:pt x="20" y="36"/>
                      </a:lnTo>
                      <a:lnTo>
                        <a:pt x="12" y="34"/>
                      </a:lnTo>
                      <a:lnTo>
                        <a:pt x="6" y="32"/>
                      </a:lnTo>
                      <a:lnTo>
                        <a:pt x="2" y="26"/>
                      </a:lnTo>
                      <a:lnTo>
                        <a:pt x="0" y="20"/>
                      </a:lnTo>
                      <a:lnTo>
                        <a:pt x="0" y="12"/>
                      </a:lnTo>
                      <a:lnTo>
                        <a:pt x="4" y="6"/>
                      </a:lnTo>
                      <a:lnTo>
                        <a:pt x="10" y="2"/>
                      </a:lnTo>
                      <a:lnTo>
                        <a:pt x="16" y="0"/>
                      </a:lnTo>
                      <a:lnTo>
                        <a:pt x="24" y="0"/>
                      </a:lnTo>
                      <a:lnTo>
                        <a:pt x="30" y="4"/>
                      </a:lnTo>
                      <a:lnTo>
                        <a:pt x="34" y="8"/>
                      </a:lnTo>
                      <a:lnTo>
                        <a:pt x="36" y="16"/>
                      </a:lnTo>
                      <a:lnTo>
                        <a:pt x="34" y="22"/>
                      </a:lnTo>
                      <a:close/>
                    </a:path>
                  </a:pathLst>
                </a:custGeom>
                <a:solidFill>
                  <a:srgbClr val="FFEB00"/>
                </a:solidFill>
                <a:ln w="9525">
                  <a:noFill/>
                  <a:round/>
                  <a:headEnd/>
                  <a:tailEnd/>
                </a:ln>
              </p:spPr>
              <p:txBody>
                <a:bodyPr/>
                <a:lstStyle/>
                <a:p>
                  <a:endParaRPr lang="zh-TW" altLang="en-US"/>
                </a:p>
              </p:txBody>
            </p:sp>
            <p:sp>
              <p:nvSpPr>
                <p:cNvPr id="24936" name="Freeform 563"/>
                <p:cNvSpPr>
                  <a:spLocks/>
                </p:cNvSpPr>
                <p:nvPr/>
              </p:nvSpPr>
              <p:spPr bwMode="auto">
                <a:xfrm>
                  <a:off x="4648" y="3022"/>
                  <a:ext cx="36" cy="36"/>
                </a:xfrm>
                <a:custGeom>
                  <a:avLst/>
                  <a:gdLst>
                    <a:gd name="T0" fmla="*/ 36 w 36"/>
                    <a:gd name="T1" fmla="*/ 24 h 36"/>
                    <a:gd name="T2" fmla="*/ 36 w 36"/>
                    <a:gd name="T3" fmla="*/ 24 h 36"/>
                    <a:gd name="T4" fmla="*/ 32 w 36"/>
                    <a:gd name="T5" fmla="*/ 30 h 36"/>
                    <a:gd name="T6" fmla="*/ 26 w 36"/>
                    <a:gd name="T7" fmla="*/ 34 h 36"/>
                    <a:gd name="T8" fmla="*/ 20 w 36"/>
                    <a:gd name="T9" fmla="*/ 36 h 36"/>
                    <a:gd name="T10" fmla="*/ 12 w 36"/>
                    <a:gd name="T11" fmla="*/ 36 h 36"/>
                    <a:gd name="T12" fmla="*/ 12 w 36"/>
                    <a:gd name="T13" fmla="*/ 36 h 36"/>
                    <a:gd name="T14" fmla="*/ 6 w 36"/>
                    <a:gd name="T15" fmla="*/ 32 h 36"/>
                    <a:gd name="T16" fmla="*/ 2 w 36"/>
                    <a:gd name="T17" fmla="*/ 26 h 36"/>
                    <a:gd name="T18" fmla="*/ 0 w 36"/>
                    <a:gd name="T19" fmla="*/ 20 h 36"/>
                    <a:gd name="T20" fmla="*/ 0 w 36"/>
                    <a:gd name="T21" fmla="*/ 12 h 36"/>
                    <a:gd name="T22" fmla="*/ 0 w 36"/>
                    <a:gd name="T23" fmla="*/ 12 h 36"/>
                    <a:gd name="T24" fmla="*/ 4 w 36"/>
                    <a:gd name="T25" fmla="*/ 6 h 36"/>
                    <a:gd name="T26" fmla="*/ 10 w 36"/>
                    <a:gd name="T27" fmla="*/ 2 h 36"/>
                    <a:gd name="T28" fmla="*/ 16 w 36"/>
                    <a:gd name="T29" fmla="*/ 0 h 36"/>
                    <a:gd name="T30" fmla="*/ 24 w 36"/>
                    <a:gd name="T31" fmla="*/ 0 h 36"/>
                    <a:gd name="T32" fmla="*/ 24 w 36"/>
                    <a:gd name="T33" fmla="*/ 0 h 36"/>
                    <a:gd name="T34" fmla="*/ 30 w 36"/>
                    <a:gd name="T35" fmla="*/ 4 h 36"/>
                    <a:gd name="T36" fmla="*/ 34 w 36"/>
                    <a:gd name="T37" fmla="*/ 10 h 36"/>
                    <a:gd name="T38" fmla="*/ 36 w 36"/>
                    <a:gd name="T39" fmla="*/ 16 h 36"/>
                    <a:gd name="T40" fmla="*/ 36 w 36"/>
                    <a:gd name="T41" fmla="*/ 24 h 36"/>
                    <a:gd name="T42" fmla="*/ 36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4"/>
                      </a:moveTo>
                      <a:lnTo>
                        <a:pt x="36" y="24"/>
                      </a:lnTo>
                      <a:lnTo>
                        <a:pt x="32" y="30"/>
                      </a:lnTo>
                      <a:lnTo>
                        <a:pt x="26" y="34"/>
                      </a:lnTo>
                      <a:lnTo>
                        <a:pt x="20" y="36"/>
                      </a:lnTo>
                      <a:lnTo>
                        <a:pt x="12" y="36"/>
                      </a:lnTo>
                      <a:lnTo>
                        <a:pt x="6" y="32"/>
                      </a:lnTo>
                      <a:lnTo>
                        <a:pt x="2" y="26"/>
                      </a:lnTo>
                      <a:lnTo>
                        <a:pt x="0" y="20"/>
                      </a:lnTo>
                      <a:lnTo>
                        <a:pt x="0" y="12"/>
                      </a:lnTo>
                      <a:lnTo>
                        <a:pt x="4" y="6"/>
                      </a:lnTo>
                      <a:lnTo>
                        <a:pt x="10" y="2"/>
                      </a:lnTo>
                      <a:lnTo>
                        <a:pt x="16" y="0"/>
                      </a:lnTo>
                      <a:lnTo>
                        <a:pt x="24" y="0"/>
                      </a:lnTo>
                      <a:lnTo>
                        <a:pt x="30" y="4"/>
                      </a:lnTo>
                      <a:lnTo>
                        <a:pt x="34" y="10"/>
                      </a:lnTo>
                      <a:lnTo>
                        <a:pt x="36" y="16"/>
                      </a:lnTo>
                      <a:lnTo>
                        <a:pt x="36" y="24"/>
                      </a:lnTo>
                      <a:close/>
                    </a:path>
                  </a:pathLst>
                </a:custGeom>
                <a:solidFill>
                  <a:srgbClr val="FFEB00"/>
                </a:solidFill>
                <a:ln w="9525">
                  <a:noFill/>
                  <a:round/>
                  <a:headEnd/>
                  <a:tailEnd/>
                </a:ln>
              </p:spPr>
              <p:txBody>
                <a:bodyPr/>
                <a:lstStyle/>
                <a:p>
                  <a:endParaRPr lang="zh-TW" altLang="en-US"/>
                </a:p>
              </p:txBody>
            </p:sp>
            <p:sp>
              <p:nvSpPr>
                <p:cNvPr id="24937" name="Freeform 564"/>
                <p:cNvSpPr>
                  <a:spLocks/>
                </p:cNvSpPr>
                <p:nvPr/>
              </p:nvSpPr>
              <p:spPr bwMode="auto">
                <a:xfrm>
                  <a:off x="4642" y="3174"/>
                  <a:ext cx="36" cy="36"/>
                </a:xfrm>
                <a:custGeom>
                  <a:avLst/>
                  <a:gdLst>
                    <a:gd name="T0" fmla="*/ 34 w 36"/>
                    <a:gd name="T1" fmla="*/ 22 h 36"/>
                    <a:gd name="T2" fmla="*/ 34 w 36"/>
                    <a:gd name="T3" fmla="*/ 22 h 36"/>
                    <a:gd name="T4" fmla="*/ 32 w 36"/>
                    <a:gd name="T5" fmla="*/ 28 h 36"/>
                    <a:gd name="T6" fmla="*/ 26 w 36"/>
                    <a:gd name="T7" fmla="*/ 34 h 36"/>
                    <a:gd name="T8" fmla="*/ 20 w 36"/>
                    <a:gd name="T9" fmla="*/ 36 h 36"/>
                    <a:gd name="T10" fmla="*/ 12 w 36"/>
                    <a:gd name="T11" fmla="*/ 34 h 36"/>
                    <a:gd name="T12" fmla="*/ 12 w 36"/>
                    <a:gd name="T13" fmla="*/ 34 h 36"/>
                    <a:gd name="T14" fmla="*/ 6 w 36"/>
                    <a:gd name="T15" fmla="*/ 30 h 36"/>
                    <a:gd name="T16" fmla="*/ 2 w 36"/>
                    <a:gd name="T17" fmla="*/ 26 h 36"/>
                    <a:gd name="T18" fmla="*/ 0 w 36"/>
                    <a:gd name="T19" fmla="*/ 18 h 36"/>
                    <a:gd name="T20" fmla="*/ 0 w 36"/>
                    <a:gd name="T21" fmla="*/ 12 h 36"/>
                    <a:gd name="T22" fmla="*/ 0 w 36"/>
                    <a:gd name="T23" fmla="*/ 12 h 36"/>
                    <a:gd name="T24" fmla="*/ 4 w 36"/>
                    <a:gd name="T25" fmla="*/ 6 h 36"/>
                    <a:gd name="T26" fmla="*/ 10 w 36"/>
                    <a:gd name="T27" fmla="*/ 2 h 36"/>
                    <a:gd name="T28" fmla="*/ 16 w 36"/>
                    <a:gd name="T29" fmla="*/ 0 h 36"/>
                    <a:gd name="T30" fmla="*/ 24 w 36"/>
                    <a:gd name="T31" fmla="*/ 0 h 36"/>
                    <a:gd name="T32" fmla="*/ 24 w 36"/>
                    <a:gd name="T33" fmla="*/ 0 h 36"/>
                    <a:gd name="T34" fmla="*/ 30 w 36"/>
                    <a:gd name="T35" fmla="*/ 4 h 36"/>
                    <a:gd name="T36" fmla="*/ 34 w 36"/>
                    <a:gd name="T37" fmla="*/ 8 h 36"/>
                    <a:gd name="T38" fmla="*/ 36 w 36"/>
                    <a:gd name="T39" fmla="*/ 16 h 36"/>
                    <a:gd name="T40" fmla="*/ 34 w 36"/>
                    <a:gd name="T41" fmla="*/ 22 h 36"/>
                    <a:gd name="T42" fmla="*/ 34 w 36"/>
                    <a:gd name="T43" fmla="*/ 22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4" y="22"/>
                      </a:moveTo>
                      <a:lnTo>
                        <a:pt x="34" y="22"/>
                      </a:lnTo>
                      <a:lnTo>
                        <a:pt x="32" y="28"/>
                      </a:lnTo>
                      <a:lnTo>
                        <a:pt x="26" y="34"/>
                      </a:lnTo>
                      <a:lnTo>
                        <a:pt x="20" y="36"/>
                      </a:lnTo>
                      <a:lnTo>
                        <a:pt x="12" y="34"/>
                      </a:lnTo>
                      <a:lnTo>
                        <a:pt x="6" y="30"/>
                      </a:lnTo>
                      <a:lnTo>
                        <a:pt x="2" y="26"/>
                      </a:lnTo>
                      <a:lnTo>
                        <a:pt x="0" y="18"/>
                      </a:lnTo>
                      <a:lnTo>
                        <a:pt x="0" y="12"/>
                      </a:lnTo>
                      <a:lnTo>
                        <a:pt x="4" y="6"/>
                      </a:lnTo>
                      <a:lnTo>
                        <a:pt x="10" y="2"/>
                      </a:lnTo>
                      <a:lnTo>
                        <a:pt x="16" y="0"/>
                      </a:lnTo>
                      <a:lnTo>
                        <a:pt x="24" y="0"/>
                      </a:lnTo>
                      <a:lnTo>
                        <a:pt x="30" y="4"/>
                      </a:lnTo>
                      <a:lnTo>
                        <a:pt x="34" y="8"/>
                      </a:lnTo>
                      <a:lnTo>
                        <a:pt x="36" y="16"/>
                      </a:lnTo>
                      <a:lnTo>
                        <a:pt x="34" y="22"/>
                      </a:lnTo>
                      <a:close/>
                    </a:path>
                  </a:pathLst>
                </a:custGeom>
                <a:solidFill>
                  <a:srgbClr val="FFEB00"/>
                </a:solidFill>
                <a:ln w="9525">
                  <a:noFill/>
                  <a:round/>
                  <a:headEnd/>
                  <a:tailEnd/>
                </a:ln>
              </p:spPr>
              <p:txBody>
                <a:bodyPr/>
                <a:lstStyle/>
                <a:p>
                  <a:endParaRPr lang="zh-TW" altLang="en-US"/>
                </a:p>
              </p:txBody>
            </p:sp>
            <p:sp>
              <p:nvSpPr>
                <p:cNvPr id="24938" name="Freeform 565"/>
                <p:cNvSpPr>
                  <a:spLocks/>
                </p:cNvSpPr>
                <p:nvPr/>
              </p:nvSpPr>
              <p:spPr bwMode="auto">
                <a:xfrm>
                  <a:off x="4672" y="3176"/>
                  <a:ext cx="36" cy="36"/>
                </a:xfrm>
                <a:custGeom>
                  <a:avLst/>
                  <a:gdLst>
                    <a:gd name="T0" fmla="*/ 36 w 36"/>
                    <a:gd name="T1" fmla="*/ 22 h 36"/>
                    <a:gd name="T2" fmla="*/ 36 w 36"/>
                    <a:gd name="T3" fmla="*/ 22 h 36"/>
                    <a:gd name="T4" fmla="*/ 32 w 36"/>
                    <a:gd name="T5" fmla="*/ 30 h 36"/>
                    <a:gd name="T6" fmla="*/ 26 w 36"/>
                    <a:gd name="T7" fmla="*/ 34 h 36"/>
                    <a:gd name="T8" fmla="*/ 20 w 36"/>
                    <a:gd name="T9" fmla="*/ 36 h 36"/>
                    <a:gd name="T10" fmla="*/ 12 w 36"/>
                    <a:gd name="T11" fmla="*/ 34 h 36"/>
                    <a:gd name="T12" fmla="*/ 12 w 36"/>
                    <a:gd name="T13" fmla="*/ 34 h 36"/>
                    <a:gd name="T14" fmla="*/ 6 w 36"/>
                    <a:gd name="T15" fmla="*/ 32 h 36"/>
                    <a:gd name="T16" fmla="*/ 2 w 36"/>
                    <a:gd name="T17" fmla="*/ 26 h 36"/>
                    <a:gd name="T18" fmla="*/ 0 w 36"/>
                    <a:gd name="T19" fmla="*/ 20 h 36"/>
                    <a:gd name="T20" fmla="*/ 0 w 36"/>
                    <a:gd name="T21" fmla="*/ 12 h 36"/>
                    <a:gd name="T22" fmla="*/ 0 w 36"/>
                    <a:gd name="T23" fmla="*/ 12 h 36"/>
                    <a:gd name="T24" fmla="*/ 4 w 36"/>
                    <a:gd name="T25" fmla="*/ 6 h 36"/>
                    <a:gd name="T26" fmla="*/ 10 w 36"/>
                    <a:gd name="T27" fmla="*/ 2 h 36"/>
                    <a:gd name="T28" fmla="*/ 16 w 36"/>
                    <a:gd name="T29" fmla="*/ 0 h 36"/>
                    <a:gd name="T30" fmla="*/ 24 w 36"/>
                    <a:gd name="T31" fmla="*/ 0 h 36"/>
                    <a:gd name="T32" fmla="*/ 24 w 36"/>
                    <a:gd name="T33" fmla="*/ 0 h 36"/>
                    <a:gd name="T34" fmla="*/ 30 w 36"/>
                    <a:gd name="T35" fmla="*/ 4 h 36"/>
                    <a:gd name="T36" fmla="*/ 34 w 36"/>
                    <a:gd name="T37" fmla="*/ 8 h 36"/>
                    <a:gd name="T38" fmla="*/ 36 w 36"/>
                    <a:gd name="T39" fmla="*/ 16 h 36"/>
                    <a:gd name="T40" fmla="*/ 36 w 36"/>
                    <a:gd name="T41" fmla="*/ 22 h 36"/>
                    <a:gd name="T42" fmla="*/ 36 w 36"/>
                    <a:gd name="T43" fmla="*/ 22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2"/>
                      </a:moveTo>
                      <a:lnTo>
                        <a:pt x="36" y="22"/>
                      </a:lnTo>
                      <a:lnTo>
                        <a:pt x="32" y="30"/>
                      </a:lnTo>
                      <a:lnTo>
                        <a:pt x="26" y="34"/>
                      </a:lnTo>
                      <a:lnTo>
                        <a:pt x="20" y="36"/>
                      </a:lnTo>
                      <a:lnTo>
                        <a:pt x="12" y="34"/>
                      </a:lnTo>
                      <a:lnTo>
                        <a:pt x="6" y="32"/>
                      </a:lnTo>
                      <a:lnTo>
                        <a:pt x="2" y="26"/>
                      </a:lnTo>
                      <a:lnTo>
                        <a:pt x="0" y="20"/>
                      </a:lnTo>
                      <a:lnTo>
                        <a:pt x="0" y="12"/>
                      </a:lnTo>
                      <a:lnTo>
                        <a:pt x="4" y="6"/>
                      </a:lnTo>
                      <a:lnTo>
                        <a:pt x="10" y="2"/>
                      </a:lnTo>
                      <a:lnTo>
                        <a:pt x="16" y="0"/>
                      </a:lnTo>
                      <a:lnTo>
                        <a:pt x="24" y="0"/>
                      </a:lnTo>
                      <a:lnTo>
                        <a:pt x="30" y="4"/>
                      </a:lnTo>
                      <a:lnTo>
                        <a:pt x="34" y="8"/>
                      </a:lnTo>
                      <a:lnTo>
                        <a:pt x="36" y="16"/>
                      </a:lnTo>
                      <a:lnTo>
                        <a:pt x="36" y="22"/>
                      </a:lnTo>
                      <a:close/>
                    </a:path>
                  </a:pathLst>
                </a:custGeom>
                <a:solidFill>
                  <a:srgbClr val="FFEB00"/>
                </a:solidFill>
                <a:ln w="9525">
                  <a:noFill/>
                  <a:round/>
                  <a:headEnd/>
                  <a:tailEnd/>
                </a:ln>
              </p:spPr>
              <p:txBody>
                <a:bodyPr/>
                <a:lstStyle/>
                <a:p>
                  <a:endParaRPr lang="zh-TW" altLang="en-US"/>
                </a:p>
              </p:txBody>
            </p:sp>
            <p:sp>
              <p:nvSpPr>
                <p:cNvPr id="24939" name="Freeform 566"/>
                <p:cNvSpPr>
                  <a:spLocks/>
                </p:cNvSpPr>
                <p:nvPr/>
              </p:nvSpPr>
              <p:spPr bwMode="auto">
                <a:xfrm>
                  <a:off x="4688" y="3212"/>
                  <a:ext cx="36" cy="36"/>
                </a:xfrm>
                <a:custGeom>
                  <a:avLst/>
                  <a:gdLst>
                    <a:gd name="T0" fmla="*/ 34 w 36"/>
                    <a:gd name="T1" fmla="*/ 24 h 36"/>
                    <a:gd name="T2" fmla="*/ 34 w 36"/>
                    <a:gd name="T3" fmla="*/ 24 h 36"/>
                    <a:gd name="T4" fmla="*/ 32 w 36"/>
                    <a:gd name="T5" fmla="*/ 30 h 36"/>
                    <a:gd name="T6" fmla="*/ 26 w 36"/>
                    <a:gd name="T7" fmla="*/ 34 h 36"/>
                    <a:gd name="T8" fmla="*/ 20 w 36"/>
                    <a:gd name="T9" fmla="*/ 36 h 36"/>
                    <a:gd name="T10" fmla="*/ 12 w 36"/>
                    <a:gd name="T11" fmla="*/ 36 h 36"/>
                    <a:gd name="T12" fmla="*/ 12 w 36"/>
                    <a:gd name="T13" fmla="*/ 36 h 36"/>
                    <a:gd name="T14" fmla="*/ 6 w 36"/>
                    <a:gd name="T15" fmla="*/ 32 h 36"/>
                    <a:gd name="T16" fmla="*/ 2 w 36"/>
                    <a:gd name="T17" fmla="*/ 26 h 36"/>
                    <a:gd name="T18" fmla="*/ 0 w 36"/>
                    <a:gd name="T19" fmla="*/ 20 h 36"/>
                    <a:gd name="T20" fmla="*/ 0 w 36"/>
                    <a:gd name="T21" fmla="*/ 14 h 36"/>
                    <a:gd name="T22" fmla="*/ 0 w 36"/>
                    <a:gd name="T23" fmla="*/ 14 h 36"/>
                    <a:gd name="T24" fmla="*/ 4 w 36"/>
                    <a:gd name="T25" fmla="*/ 6 h 36"/>
                    <a:gd name="T26" fmla="*/ 10 w 36"/>
                    <a:gd name="T27" fmla="*/ 2 h 36"/>
                    <a:gd name="T28" fmla="*/ 16 w 36"/>
                    <a:gd name="T29" fmla="*/ 0 h 36"/>
                    <a:gd name="T30" fmla="*/ 22 w 36"/>
                    <a:gd name="T31" fmla="*/ 2 h 36"/>
                    <a:gd name="T32" fmla="*/ 22 w 36"/>
                    <a:gd name="T33" fmla="*/ 2 h 36"/>
                    <a:gd name="T34" fmla="*/ 30 w 36"/>
                    <a:gd name="T35" fmla="*/ 4 h 36"/>
                    <a:gd name="T36" fmla="*/ 34 w 36"/>
                    <a:gd name="T37" fmla="*/ 10 h 36"/>
                    <a:gd name="T38" fmla="*/ 36 w 36"/>
                    <a:gd name="T39" fmla="*/ 16 h 36"/>
                    <a:gd name="T40" fmla="*/ 34 w 36"/>
                    <a:gd name="T41" fmla="*/ 24 h 36"/>
                    <a:gd name="T42" fmla="*/ 34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4" y="24"/>
                      </a:moveTo>
                      <a:lnTo>
                        <a:pt x="34" y="24"/>
                      </a:lnTo>
                      <a:lnTo>
                        <a:pt x="32" y="30"/>
                      </a:lnTo>
                      <a:lnTo>
                        <a:pt x="26" y="34"/>
                      </a:lnTo>
                      <a:lnTo>
                        <a:pt x="20" y="36"/>
                      </a:lnTo>
                      <a:lnTo>
                        <a:pt x="12" y="36"/>
                      </a:lnTo>
                      <a:lnTo>
                        <a:pt x="6" y="32"/>
                      </a:lnTo>
                      <a:lnTo>
                        <a:pt x="2" y="26"/>
                      </a:lnTo>
                      <a:lnTo>
                        <a:pt x="0" y="20"/>
                      </a:lnTo>
                      <a:lnTo>
                        <a:pt x="0" y="14"/>
                      </a:lnTo>
                      <a:lnTo>
                        <a:pt x="4" y="6"/>
                      </a:lnTo>
                      <a:lnTo>
                        <a:pt x="10" y="2"/>
                      </a:lnTo>
                      <a:lnTo>
                        <a:pt x="16" y="0"/>
                      </a:lnTo>
                      <a:lnTo>
                        <a:pt x="22" y="2"/>
                      </a:lnTo>
                      <a:lnTo>
                        <a:pt x="30" y="4"/>
                      </a:lnTo>
                      <a:lnTo>
                        <a:pt x="34" y="10"/>
                      </a:lnTo>
                      <a:lnTo>
                        <a:pt x="36" y="16"/>
                      </a:lnTo>
                      <a:lnTo>
                        <a:pt x="34" y="24"/>
                      </a:lnTo>
                      <a:close/>
                    </a:path>
                  </a:pathLst>
                </a:custGeom>
                <a:solidFill>
                  <a:srgbClr val="FFEB00"/>
                </a:solidFill>
                <a:ln w="9525">
                  <a:noFill/>
                  <a:round/>
                  <a:headEnd/>
                  <a:tailEnd/>
                </a:ln>
              </p:spPr>
              <p:txBody>
                <a:bodyPr/>
                <a:lstStyle/>
                <a:p>
                  <a:endParaRPr lang="zh-TW" altLang="en-US"/>
                </a:p>
              </p:txBody>
            </p:sp>
            <p:sp>
              <p:nvSpPr>
                <p:cNvPr id="24940" name="Freeform 567"/>
                <p:cNvSpPr>
                  <a:spLocks/>
                </p:cNvSpPr>
                <p:nvPr/>
              </p:nvSpPr>
              <p:spPr bwMode="auto">
                <a:xfrm>
                  <a:off x="4630" y="3220"/>
                  <a:ext cx="36" cy="36"/>
                </a:xfrm>
                <a:custGeom>
                  <a:avLst/>
                  <a:gdLst>
                    <a:gd name="T0" fmla="*/ 36 w 36"/>
                    <a:gd name="T1" fmla="*/ 22 h 36"/>
                    <a:gd name="T2" fmla="*/ 36 w 36"/>
                    <a:gd name="T3" fmla="*/ 22 h 36"/>
                    <a:gd name="T4" fmla="*/ 32 w 36"/>
                    <a:gd name="T5" fmla="*/ 28 h 36"/>
                    <a:gd name="T6" fmla="*/ 28 w 36"/>
                    <a:gd name="T7" fmla="*/ 34 h 36"/>
                    <a:gd name="T8" fmla="*/ 20 w 36"/>
                    <a:gd name="T9" fmla="*/ 36 h 36"/>
                    <a:gd name="T10" fmla="*/ 14 w 36"/>
                    <a:gd name="T11" fmla="*/ 34 h 36"/>
                    <a:gd name="T12" fmla="*/ 14 w 36"/>
                    <a:gd name="T13" fmla="*/ 34 h 36"/>
                    <a:gd name="T14" fmla="*/ 8 w 36"/>
                    <a:gd name="T15" fmla="*/ 30 h 36"/>
                    <a:gd name="T16" fmla="*/ 2 w 36"/>
                    <a:gd name="T17" fmla="*/ 26 h 36"/>
                    <a:gd name="T18" fmla="*/ 0 w 36"/>
                    <a:gd name="T19" fmla="*/ 18 h 36"/>
                    <a:gd name="T20" fmla="*/ 2 w 36"/>
                    <a:gd name="T21" fmla="*/ 12 h 36"/>
                    <a:gd name="T22" fmla="*/ 2 w 36"/>
                    <a:gd name="T23" fmla="*/ 12 h 36"/>
                    <a:gd name="T24" fmla="*/ 4 w 36"/>
                    <a:gd name="T25" fmla="*/ 6 h 36"/>
                    <a:gd name="T26" fmla="*/ 10 w 36"/>
                    <a:gd name="T27" fmla="*/ 2 h 36"/>
                    <a:gd name="T28" fmla="*/ 18 w 36"/>
                    <a:gd name="T29" fmla="*/ 0 h 36"/>
                    <a:gd name="T30" fmla="*/ 24 w 36"/>
                    <a:gd name="T31" fmla="*/ 0 h 36"/>
                    <a:gd name="T32" fmla="*/ 24 w 36"/>
                    <a:gd name="T33" fmla="*/ 0 h 36"/>
                    <a:gd name="T34" fmla="*/ 30 w 36"/>
                    <a:gd name="T35" fmla="*/ 4 h 36"/>
                    <a:gd name="T36" fmla="*/ 34 w 36"/>
                    <a:gd name="T37" fmla="*/ 8 h 36"/>
                    <a:gd name="T38" fmla="*/ 36 w 36"/>
                    <a:gd name="T39" fmla="*/ 16 h 36"/>
                    <a:gd name="T40" fmla="*/ 36 w 36"/>
                    <a:gd name="T41" fmla="*/ 22 h 36"/>
                    <a:gd name="T42" fmla="*/ 36 w 36"/>
                    <a:gd name="T43" fmla="*/ 22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2"/>
                      </a:moveTo>
                      <a:lnTo>
                        <a:pt x="36" y="22"/>
                      </a:lnTo>
                      <a:lnTo>
                        <a:pt x="32" y="28"/>
                      </a:lnTo>
                      <a:lnTo>
                        <a:pt x="28" y="34"/>
                      </a:lnTo>
                      <a:lnTo>
                        <a:pt x="20" y="36"/>
                      </a:lnTo>
                      <a:lnTo>
                        <a:pt x="14" y="34"/>
                      </a:lnTo>
                      <a:lnTo>
                        <a:pt x="8" y="30"/>
                      </a:lnTo>
                      <a:lnTo>
                        <a:pt x="2" y="26"/>
                      </a:lnTo>
                      <a:lnTo>
                        <a:pt x="0" y="18"/>
                      </a:lnTo>
                      <a:lnTo>
                        <a:pt x="2" y="12"/>
                      </a:lnTo>
                      <a:lnTo>
                        <a:pt x="4" y="6"/>
                      </a:lnTo>
                      <a:lnTo>
                        <a:pt x="10" y="2"/>
                      </a:lnTo>
                      <a:lnTo>
                        <a:pt x="18" y="0"/>
                      </a:lnTo>
                      <a:lnTo>
                        <a:pt x="24" y="0"/>
                      </a:lnTo>
                      <a:lnTo>
                        <a:pt x="30" y="4"/>
                      </a:lnTo>
                      <a:lnTo>
                        <a:pt x="34" y="8"/>
                      </a:lnTo>
                      <a:lnTo>
                        <a:pt x="36" y="16"/>
                      </a:lnTo>
                      <a:lnTo>
                        <a:pt x="36" y="22"/>
                      </a:lnTo>
                      <a:close/>
                    </a:path>
                  </a:pathLst>
                </a:custGeom>
                <a:solidFill>
                  <a:srgbClr val="FFEB00"/>
                </a:solidFill>
                <a:ln w="9525">
                  <a:noFill/>
                  <a:round/>
                  <a:headEnd/>
                  <a:tailEnd/>
                </a:ln>
              </p:spPr>
              <p:txBody>
                <a:bodyPr/>
                <a:lstStyle/>
                <a:p>
                  <a:endParaRPr lang="zh-TW" altLang="en-US"/>
                </a:p>
              </p:txBody>
            </p:sp>
            <p:sp>
              <p:nvSpPr>
                <p:cNvPr id="24941" name="Freeform 568"/>
                <p:cNvSpPr>
                  <a:spLocks/>
                </p:cNvSpPr>
                <p:nvPr/>
              </p:nvSpPr>
              <p:spPr bwMode="auto">
                <a:xfrm>
                  <a:off x="4654" y="3254"/>
                  <a:ext cx="36" cy="36"/>
                </a:xfrm>
                <a:custGeom>
                  <a:avLst/>
                  <a:gdLst>
                    <a:gd name="T0" fmla="*/ 36 w 36"/>
                    <a:gd name="T1" fmla="*/ 24 h 36"/>
                    <a:gd name="T2" fmla="*/ 36 w 36"/>
                    <a:gd name="T3" fmla="*/ 24 h 36"/>
                    <a:gd name="T4" fmla="*/ 32 w 36"/>
                    <a:gd name="T5" fmla="*/ 30 h 36"/>
                    <a:gd name="T6" fmla="*/ 28 w 36"/>
                    <a:gd name="T7" fmla="*/ 34 h 36"/>
                    <a:gd name="T8" fmla="*/ 20 w 36"/>
                    <a:gd name="T9" fmla="*/ 36 h 36"/>
                    <a:gd name="T10" fmla="*/ 14 w 36"/>
                    <a:gd name="T11" fmla="*/ 36 h 36"/>
                    <a:gd name="T12" fmla="*/ 14 w 36"/>
                    <a:gd name="T13" fmla="*/ 36 h 36"/>
                    <a:gd name="T14" fmla="*/ 8 w 36"/>
                    <a:gd name="T15" fmla="*/ 32 h 36"/>
                    <a:gd name="T16" fmla="*/ 2 w 36"/>
                    <a:gd name="T17" fmla="*/ 26 h 36"/>
                    <a:gd name="T18" fmla="*/ 0 w 36"/>
                    <a:gd name="T19" fmla="*/ 20 h 36"/>
                    <a:gd name="T20" fmla="*/ 2 w 36"/>
                    <a:gd name="T21" fmla="*/ 12 h 36"/>
                    <a:gd name="T22" fmla="*/ 2 w 36"/>
                    <a:gd name="T23" fmla="*/ 12 h 36"/>
                    <a:gd name="T24" fmla="*/ 4 w 36"/>
                    <a:gd name="T25" fmla="*/ 6 h 36"/>
                    <a:gd name="T26" fmla="*/ 10 w 36"/>
                    <a:gd name="T27" fmla="*/ 2 h 36"/>
                    <a:gd name="T28" fmla="*/ 16 w 36"/>
                    <a:gd name="T29" fmla="*/ 0 h 36"/>
                    <a:gd name="T30" fmla="*/ 24 w 36"/>
                    <a:gd name="T31" fmla="*/ 0 h 36"/>
                    <a:gd name="T32" fmla="*/ 24 w 36"/>
                    <a:gd name="T33" fmla="*/ 0 h 36"/>
                    <a:gd name="T34" fmla="*/ 30 w 36"/>
                    <a:gd name="T35" fmla="*/ 4 h 36"/>
                    <a:gd name="T36" fmla="*/ 34 w 36"/>
                    <a:gd name="T37" fmla="*/ 10 h 36"/>
                    <a:gd name="T38" fmla="*/ 36 w 36"/>
                    <a:gd name="T39" fmla="*/ 16 h 36"/>
                    <a:gd name="T40" fmla="*/ 36 w 36"/>
                    <a:gd name="T41" fmla="*/ 24 h 36"/>
                    <a:gd name="T42" fmla="*/ 36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4"/>
                      </a:moveTo>
                      <a:lnTo>
                        <a:pt x="36" y="24"/>
                      </a:lnTo>
                      <a:lnTo>
                        <a:pt x="32" y="30"/>
                      </a:lnTo>
                      <a:lnTo>
                        <a:pt x="28" y="34"/>
                      </a:lnTo>
                      <a:lnTo>
                        <a:pt x="20" y="36"/>
                      </a:lnTo>
                      <a:lnTo>
                        <a:pt x="14" y="36"/>
                      </a:lnTo>
                      <a:lnTo>
                        <a:pt x="8" y="32"/>
                      </a:lnTo>
                      <a:lnTo>
                        <a:pt x="2" y="26"/>
                      </a:lnTo>
                      <a:lnTo>
                        <a:pt x="0" y="20"/>
                      </a:lnTo>
                      <a:lnTo>
                        <a:pt x="2" y="12"/>
                      </a:lnTo>
                      <a:lnTo>
                        <a:pt x="4" y="6"/>
                      </a:lnTo>
                      <a:lnTo>
                        <a:pt x="10" y="2"/>
                      </a:lnTo>
                      <a:lnTo>
                        <a:pt x="16" y="0"/>
                      </a:lnTo>
                      <a:lnTo>
                        <a:pt x="24" y="0"/>
                      </a:lnTo>
                      <a:lnTo>
                        <a:pt x="30" y="4"/>
                      </a:lnTo>
                      <a:lnTo>
                        <a:pt x="34" y="10"/>
                      </a:lnTo>
                      <a:lnTo>
                        <a:pt x="36" y="16"/>
                      </a:lnTo>
                      <a:lnTo>
                        <a:pt x="36" y="24"/>
                      </a:lnTo>
                      <a:close/>
                    </a:path>
                  </a:pathLst>
                </a:custGeom>
                <a:solidFill>
                  <a:srgbClr val="FFEB00"/>
                </a:solidFill>
                <a:ln w="9525">
                  <a:noFill/>
                  <a:round/>
                  <a:headEnd/>
                  <a:tailEnd/>
                </a:ln>
              </p:spPr>
              <p:txBody>
                <a:bodyPr/>
                <a:lstStyle/>
                <a:p>
                  <a:endParaRPr lang="zh-TW" altLang="en-US"/>
                </a:p>
              </p:txBody>
            </p:sp>
            <p:sp>
              <p:nvSpPr>
                <p:cNvPr id="24942" name="Freeform 569"/>
                <p:cNvSpPr>
                  <a:spLocks/>
                </p:cNvSpPr>
                <p:nvPr/>
              </p:nvSpPr>
              <p:spPr bwMode="auto">
                <a:xfrm>
                  <a:off x="4656" y="3206"/>
                  <a:ext cx="36" cy="36"/>
                </a:xfrm>
                <a:custGeom>
                  <a:avLst/>
                  <a:gdLst>
                    <a:gd name="T0" fmla="*/ 36 w 36"/>
                    <a:gd name="T1" fmla="*/ 24 h 36"/>
                    <a:gd name="T2" fmla="*/ 36 w 36"/>
                    <a:gd name="T3" fmla="*/ 24 h 36"/>
                    <a:gd name="T4" fmla="*/ 32 w 36"/>
                    <a:gd name="T5" fmla="*/ 30 h 36"/>
                    <a:gd name="T6" fmla="*/ 28 w 36"/>
                    <a:gd name="T7" fmla="*/ 34 h 36"/>
                    <a:gd name="T8" fmla="*/ 20 w 36"/>
                    <a:gd name="T9" fmla="*/ 36 h 36"/>
                    <a:gd name="T10" fmla="*/ 14 w 36"/>
                    <a:gd name="T11" fmla="*/ 36 h 36"/>
                    <a:gd name="T12" fmla="*/ 14 w 36"/>
                    <a:gd name="T13" fmla="*/ 36 h 36"/>
                    <a:gd name="T14" fmla="*/ 8 w 36"/>
                    <a:gd name="T15" fmla="*/ 32 h 36"/>
                    <a:gd name="T16" fmla="*/ 2 w 36"/>
                    <a:gd name="T17" fmla="*/ 26 h 36"/>
                    <a:gd name="T18" fmla="*/ 0 w 36"/>
                    <a:gd name="T19" fmla="*/ 20 h 36"/>
                    <a:gd name="T20" fmla="*/ 2 w 36"/>
                    <a:gd name="T21" fmla="*/ 12 h 36"/>
                    <a:gd name="T22" fmla="*/ 2 w 36"/>
                    <a:gd name="T23" fmla="*/ 12 h 36"/>
                    <a:gd name="T24" fmla="*/ 6 w 36"/>
                    <a:gd name="T25" fmla="*/ 6 h 36"/>
                    <a:gd name="T26" fmla="*/ 10 w 36"/>
                    <a:gd name="T27" fmla="*/ 2 h 36"/>
                    <a:gd name="T28" fmla="*/ 18 w 36"/>
                    <a:gd name="T29" fmla="*/ 0 h 36"/>
                    <a:gd name="T30" fmla="*/ 24 w 36"/>
                    <a:gd name="T31" fmla="*/ 0 h 36"/>
                    <a:gd name="T32" fmla="*/ 24 w 36"/>
                    <a:gd name="T33" fmla="*/ 0 h 36"/>
                    <a:gd name="T34" fmla="*/ 30 w 36"/>
                    <a:gd name="T35" fmla="*/ 4 h 36"/>
                    <a:gd name="T36" fmla="*/ 34 w 36"/>
                    <a:gd name="T37" fmla="*/ 10 h 36"/>
                    <a:gd name="T38" fmla="*/ 36 w 36"/>
                    <a:gd name="T39" fmla="*/ 16 h 36"/>
                    <a:gd name="T40" fmla="*/ 36 w 36"/>
                    <a:gd name="T41" fmla="*/ 24 h 36"/>
                    <a:gd name="T42" fmla="*/ 36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4"/>
                      </a:moveTo>
                      <a:lnTo>
                        <a:pt x="36" y="24"/>
                      </a:lnTo>
                      <a:lnTo>
                        <a:pt x="32" y="30"/>
                      </a:lnTo>
                      <a:lnTo>
                        <a:pt x="28" y="34"/>
                      </a:lnTo>
                      <a:lnTo>
                        <a:pt x="20" y="36"/>
                      </a:lnTo>
                      <a:lnTo>
                        <a:pt x="14" y="36"/>
                      </a:lnTo>
                      <a:lnTo>
                        <a:pt x="8" y="32"/>
                      </a:lnTo>
                      <a:lnTo>
                        <a:pt x="2" y="26"/>
                      </a:lnTo>
                      <a:lnTo>
                        <a:pt x="0" y="20"/>
                      </a:lnTo>
                      <a:lnTo>
                        <a:pt x="2" y="12"/>
                      </a:lnTo>
                      <a:lnTo>
                        <a:pt x="6" y="6"/>
                      </a:lnTo>
                      <a:lnTo>
                        <a:pt x="10" y="2"/>
                      </a:lnTo>
                      <a:lnTo>
                        <a:pt x="18" y="0"/>
                      </a:lnTo>
                      <a:lnTo>
                        <a:pt x="24" y="0"/>
                      </a:lnTo>
                      <a:lnTo>
                        <a:pt x="30" y="4"/>
                      </a:lnTo>
                      <a:lnTo>
                        <a:pt x="34" y="10"/>
                      </a:lnTo>
                      <a:lnTo>
                        <a:pt x="36" y="16"/>
                      </a:lnTo>
                      <a:lnTo>
                        <a:pt x="36" y="24"/>
                      </a:lnTo>
                      <a:close/>
                    </a:path>
                  </a:pathLst>
                </a:custGeom>
                <a:solidFill>
                  <a:srgbClr val="FFEB00"/>
                </a:solidFill>
                <a:ln w="9525">
                  <a:noFill/>
                  <a:round/>
                  <a:headEnd/>
                  <a:tailEnd/>
                </a:ln>
              </p:spPr>
              <p:txBody>
                <a:bodyPr/>
                <a:lstStyle/>
                <a:p>
                  <a:endParaRPr lang="zh-TW" altLang="en-US"/>
                </a:p>
              </p:txBody>
            </p:sp>
            <p:sp>
              <p:nvSpPr>
                <p:cNvPr id="24943" name="Freeform 570"/>
                <p:cNvSpPr>
                  <a:spLocks/>
                </p:cNvSpPr>
                <p:nvPr/>
              </p:nvSpPr>
              <p:spPr bwMode="auto">
                <a:xfrm>
                  <a:off x="4602" y="3232"/>
                  <a:ext cx="36" cy="36"/>
                </a:xfrm>
                <a:custGeom>
                  <a:avLst/>
                  <a:gdLst>
                    <a:gd name="T0" fmla="*/ 36 w 36"/>
                    <a:gd name="T1" fmla="*/ 24 h 36"/>
                    <a:gd name="T2" fmla="*/ 36 w 36"/>
                    <a:gd name="T3" fmla="*/ 24 h 36"/>
                    <a:gd name="T4" fmla="*/ 32 w 36"/>
                    <a:gd name="T5" fmla="*/ 30 h 36"/>
                    <a:gd name="T6" fmla="*/ 26 w 36"/>
                    <a:gd name="T7" fmla="*/ 34 h 36"/>
                    <a:gd name="T8" fmla="*/ 20 w 36"/>
                    <a:gd name="T9" fmla="*/ 36 h 36"/>
                    <a:gd name="T10" fmla="*/ 12 w 36"/>
                    <a:gd name="T11" fmla="*/ 36 h 36"/>
                    <a:gd name="T12" fmla="*/ 12 w 36"/>
                    <a:gd name="T13" fmla="*/ 36 h 36"/>
                    <a:gd name="T14" fmla="*/ 6 w 36"/>
                    <a:gd name="T15" fmla="*/ 32 h 36"/>
                    <a:gd name="T16" fmla="*/ 2 w 36"/>
                    <a:gd name="T17" fmla="*/ 26 h 36"/>
                    <a:gd name="T18" fmla="*/ 0 w 36"/>
                    <a:gd name="T19" fmla="*/ 20 h 36"/>
                    <a:gd name="T20" fmla="*/ 2 w 36"/>
                    <a:gd name="T21" fmla="*/ 12 h 36"/>
                    <a:gd name="T22" fmla="*/ 2 w 36"/>
                    <a:gd name="T23" fmla="*/ 12 h 36"/>
                    <a:gd name="T24" fmla="*/ 4 w 36"/>
                    <a:gd name="T25" fmla="*/ 6 h 36"/>
                    <a:gd name="T26" fmla="*/ 10 w 36"/>
                    <a:gd name="T27" fmla="*/ 2 h 36"/>
                    <a:gd name="T28" fmla="*/ 16 w 36"/>
                    <a:gd name="T29" fmla="*/ 0 h 36"/>
                    <a:gd name="T30" fmla="*/ 24 w 36"/>
                    <a:gd name="T31" fmla="*/ 2 h 36"/>
                    <a:gd name="T32" fmla="*/ 24 w 36"/>
                    <a:gd name="T33" fmla="*/ 2 h 36"/>
                    <a:gd name="T34" fmla="*/ 30 w 36"/>
                    <a:gd name="T35" fmla="*/ 4 h 36"/>
                    <a:gd name="T36" fmla="*/ 34 w 36"/>
                    <a:gd name="T37" fmla="*/ 10 h 36"/>
                    <a:gd name="T38" fmla="*/ 36 w 36"/>
                    <a:gd name="T39" fmla="*/ 16 h 36"/>
                    <a:gd name="T40" fmla="*/ 36 w 36"/>
                    <a:gd name="T41" fmla="*/ 24 h 36"/>
                    <a:gd name="T42" fmla="*/ 36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4"/>
                      </a:moveTo>
                      <a:lnTo>
                        <a:pt x="36" y="24"/>
                      </a:lnTo>
                      <a:lnTo>
                        <a:pt x="32" y="30"/>
                      </a:lnTo>
                      <a:lnTo>
                        <a:pt x="26" y="34"/>
                      </a:lnTo>
                      <a:lnTo>
                        <a:pt x="20" y="36"/>
                      </a:lnTo>
                      <a:lnTo>
                        <a:pt x="12" y="36"/>
                      </a:lnTo>
                      <a:lnTo>
                        <a:pt x="6" y="32"/>
                      </a:lnTo>
                      <a:lnTo>
                        <a:pt x="2" y="26"/>
                      </a:lnTo>
                      <a:lnTo>
                        <a:pt x="0" y="20"/>
                      </a:lnTo>
                      <a:lnTo>
                        <a:pt x="2" y="12"/>
                      </a:lnTo>
                      <a:lnTo>
                        <a:pt x="4" y="6"/>
                      </a:lnTo>
                      <a:lnTo>
                        <a:pt x="10" y="2"/>
                      </a:lnTo>
                      <a:lnTo>
                        <a:pt x="16" y="0"/>
                      </a:lnTo>
                      <a:lnTo>
                        <a:pt x="24" y="2"/>
                      </a:lnTo>
                      <a:lnTo>
                        <a:pt x="30" y="4"/>
                      </a:lnTo>
                      <a:lnTo>
                        <a:pt x="34" y="10"/>
                      </a:lnTo>
                      <a:lnTo>
                        <a:pt x="36" y="16"/>
                      </a:lnTo>
                      <a:lnTo>
                        <a:pt x="36" y="24"/>
                      </a:lnTo>
                      <a:close/>
                    </a:path>
                  </a:pathLst>
                </a:custGeom>
                <a:solidFill>
                  <a:srgbClr val="FFEB00"/>
                </a:solidFill>
                <a:ln w="9525">
                  <a:noFill/>
                  <a:round/>
                  <a:headEnd/>
                  <a:tailEnd/>
                </a:ln>
              </p:spPr>
              <p:txBody>
                <a:bodyPr/>
                <a:lstStyle/>
                <a:p>
                  <a:endParaRPr lang="zh-TW" altLang="en-US"/>
                </a:p>
              </p:txBody>
            </p:sp>
            <p:sp>
              <p:nvSpPr>
                <p:cNvPr id="24944" name="Freeform 571"/>
                <p:cNvSpPr>
                  <a:spLocks/>
                </p:cNvSpPr>
                <p:nvPr/>
              </p:nvSpPr>
              <p:spPr bwMode="auto">
                <a:xfrm>
                  <a:off x="4716" y="3176"/>
                  <a:ext cx="36" cy="36"/>
                </a:xfrm>
                <a:custGeom>
                  <a:avLst/>
                  <a:gdLst>
                    <a:gd name="T0" fmla="*/ 34 w 36"/>
                    <a:gd name="T1" fmla="*/ 22 h 36"/>
                    <a:gd name="T2" fmla="*/ 34 w 36"/>
                    <a:gd name="T3" fmla="*/ 22 h 36"/>
                    <a:gd name="T4" fmla="*/ 32 w 36"/>
                    <a:gd name="T5" fmla="*/ 30 h 36"/>
                    <a:gd name="T6" fmla="*/ 26 w 36"/>
                    <a:gd name="T7" fmla="*/ 34 h 36"/>
                    <a:gd name="T8" fmla="*/ 20 w 36"/>
                    <a:gd name="T9" fmla="*/ 36 h 36"/>
                    <a:gd name="T10" fmla="*/ 12 w 36"/>
                    <a:gd name="T11" fmla="*/ 34 h 36"/>
                    <a:gd name="T12" fmla="*/ 12 w 36"/>
                    <a:gd name="T13" fmla="*/ 34 h 36"/>
                    <a:gd name="T14" fmla="*/ 6 w 36"/>
                    <a:gd name="T15" fmla="*/ 32 h 36"/>
                    <a:gd name="T16" fmla="*/ 2 w 36"/>
                    <a:gd name="T17" fmla="*/ 26 h 36"/>
                    <a:gd name="T18" fmla="*/ 0 w 36"/>
                    <a:gd name="T19" fmla="*/ 20 h 36"/>
                    <a:gd name="T20" fmla="*/ 0 w 36"/>
                    <a:gd name="T21" fmla="*/ 12 h 36"/>
                    <a:gd name="T22" fmla="*/ 0 w 36"/>
                    <a:gd name="T23" fmla="*/ 12 h 36"/>
                    <a:gd name="T24" fmla="*/ 4 w 36"/>
                    <a:gd name="T25" fmla="*/ 6 h 36"/>
                    <a:gd name="T26" fmla="*/ 10 w 36"/>
                    <a:gd name="T27" fmla="*/ 2 h 36"/>
                    <a:gd name="T28" fmla="*/ 16 w 36"/>
                    <a:gd name="T29" fmla="*/ 0 h 36"/>
                    <a:gd name="T30" fmla="*/ 24 w 36"/>
                    <a:gd name="T31" fmla="*/ 0 h 36"/>
                    <a:gd name="T32" fmla="*/ 24 w 36"/>
                    <a:gd name="T33" fmla="*/ 0 h 36"/>
                    <a:gd name="T34" fmla="*/ 30 w 36"/>
                    <a:gd name="T35" fmla="*/ 4 h 36"/>
                    <a:gd name="T36" fmla="*/ 34 w 36"/>
                    <a:gd name="T37" fmla="*/ 8 h 36"/>
                    <a:gd name="T38" fmla="*/ 36 w 36"/>
                    <a:gd name="T39" fmla="*/ 16 h 36"/>
                    <a:gd name="T40" fmla="*/ 34 w 36"/>
                    <a:gd name="T41" fmla="*/ 22 h 36"/>
                    <a:gd name="T42" fmla="*/ 34 w 36"/>
                    <a:gd name="T43" fmla="*/ 22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4" y="22"/>
                      </a:moveTo>
                      <a:lnTo>
                        <a:pt x="34" y="22"/>
                      </a:lnTo>
                      <a:lnTo>
                        <a:pt x="32" y="30"/>
                      </a:lnTo>
                      <a:lnTo>
                        <a:pt x="26" y="34"/>
                      </a:lnTo>
                      <a:lnTo>
                        <a:pt x="20" y="36"/>
                      </a:lnTo>
                      <a:lnTo>
                        <a:pt x="12" y="34"/>
                      </a:lnTo>
                      <a:lnTo>
                        <a:pt x="6" y="32"/>
                      </a:lnTo>
                      <a:lnTo>
                        <a:pt x="2" y="26"/>
                      </a:lnTo>
                      <a:lnTo>
                        <a:pt x="0" y="20"/>
                      </a:lnTo>
                      <a:lnTo>
                        <a:pt x="0" y="12"/>
                      </a:lnTo>
                      <a:lnTo>
                        <a:pt x="4" y="6"/>
                      </a:lnTo>
                      <a:lnTo>
                        <a:pt x="10" y="2"/>
                      </a:lnTo>
                      <a:lnTo>
                        <a:pt x="16" y="0"/>
                      </a:lnTo>
                      <a:lnTo>
                        <a:pt x="24" y="0"/>
                      </a:lnTo>
                      <a:lnTo>
                        <a:pt x="30" y="4"/>
                      </a:lnTo>
                      <a:lnTo>
                        <a:pt x="34" y="8"/>
                      </a:lnTo>
                      <a:lnTo>
                        <a:pt x="36" y="16"/>
                      </a:lnTo>
                      <a:lnTo>
                        <a:pt x="34" y="22"/>
                      </a:lnTo>
                      <a:close/>
                    </a:path>
                  </a:pathLst>
                </a:custGeom>
                <a:solidFill>
                  <a:srgbClr val="FFEB00"/>
                </a:solidFill>
                <a:ln w="9525">
                  <a:noFill/>
                  <a:round/>
                  <a:headEnd/>
                  <a:tailEnd/>
                </a:ln>
              </p:spPr>
              <p:txBody>
                <a:bodyPr/>
                <a:lstStyle/>
                <a:p>
                  <a:endParaRPr lang="zh-TW" altLang="en-US"/>
                </a:p>
              </p:txBody>
            </p:sp>
            <p:sp>
              <p:nvSpPr>
                <p:cNvPr id="24945" name="Freeform 572"/>
                <p:cNvSpPr>
                  <a:spLocks/>
                </p:cNvSpPr>
                <p:nvPr/>
              </p:nvSpPr>
              <p:spPr bwMode="auto">
                <a:xfrm>
                  <a:off x="4698" y="3120"/>
                  <a:ext cx="36" cy="36"/>
                </a:xfrm>
                <a:custGeom>
                  <a:avLst/>
                  <a:gdLst>
                    <a:gd name="T0" fmla="*/ 36 w 36"/>
                    <a:gd name="T1" fmla="*/ 24 h 36"/>
                    <a:gd name="T2" fmla="*/ 36 w 36"/>
                    <a:gd name="T3" fmla="*/ 24 h 36"/>
                    <a:gd name="T4" fmla="*/ 32 w 36"/>
                    <a:gd name="T5" fmla="*/ 30 h 36"/>
                    <a:gd name="T6" fmla="*/ 26 w 36"/>
                    <a:gd name="T7" fmla="*/ 34 h 36"/>
                    <a:gd name="T8" fmla="*/ 20 w 36"/>
                    <a:gd name="T9" fmla="*/ 36 h 36"/>
                    <a:gd name="T10" fmla="*/ 12 w 36"/>
                    <a:gd name="T11" fmla="*/ 36 h 36"/>
                    <a:gd name="T12" fmla="*/ 12 w 36"/>
                    <a:gd name="T13" fmla="*/ 36 h 36"/>
                    <a:gd name="T14" fmla="*/ 6 w 36"/>
                    <a:gd name="T15" fmla="*/ 32 h 36"/>
                    <a:gd name="T16" fmla="*/ 2 w 36"/>
                    <a:gd name="T17" fmla="*/ 26 h 36"/>
                    <a:gd name="T18" fmla="*/ 0 w 36"/>
                    <a:gd name="T19" fmla="*/ 20 h 36"/>
                    <a:gd name="T20" fmla="*/ 2 w 36"/>
                    <a:gd name="T21" fmla="*/ 14 h 36"/>
                    <a:gd name="T22" fmla="*/ 2 w 36"/>
                    <a:gd name="T23" fmla="*/ 14 h 36"/>
                    <a:gd name="T24" fmla="*/ 4 w 36"/>
                    <a:gd name="T25" fmla="*/ 8 h 36"/>
                    <a:gd name="T26" fmla="*/ 10 w 36"/>
                    <a:gd name="T27" fmla="*/ 2 h 36"/>
                    <a:gd name="T28" fmla="*/ 16 w 36"/>
                    <a:gd name="T29" fmla="*/ 0 h 36"/>
                    <a:gd name="T30" fmla="*/ 24 w 36"/>
                    <a:gd name="T31" fmla="*/ 2 h 36"/>
                    <a:gd name="T32" fmla="*/ 24 w 36"/>
                    <a:gd name="T33" fmla="*/ 2 h 36"/>
                    <a:gd name="T34" fmla="*/ 30 w 36"/>
                    <a:gd name="T35" fmla="*/ 4 h 36"/>
                    <a:gd name="T36" fmla="*/ 34 w 36"/>
                    <a:gd name="T37" fmla="*/ 10 h 36"/>
                    <a:gd name="T38" fmla="*/ 36 w 36"/>
                    <a:gd name="T39" fmla="*/ 16 h 36"/>
                    <a:gd name="T40" fmla="*/ 36 w 36"/>
                    <a:gd name="T41" fmla="*/ 24 h 36"/>
                    <a:gd name="T42" fmla="*/ 36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4"/>
                      </a:moveTo>
                      <a:lnTo>
                        <a:pt x="36" y="24"/>
                      </a:lnTo>
                      <a:lnTo>
                        <a:pt x="32" y="30"/>
                      </a:lnTo>
                      <a:lnTo>
                        <a:pt x="26" y="34"/>
                      </a:lnTo>
                      <a:lnTo>
                        <a:pt x="20" y="36"/>
                      </a:lnTo>
                      <a:lnTo>
                        <a:pt x="12" y="36"/>
                      </a:lnTo>
                      <a:lnTo>
                        <a:pt x="6" y="32"/>
                      </a:lnTo>
                      <a:lnTo>
                        <a:pt x="2" y="26"/>
                      </a:lnTo>
                      <a:lnTo>
                        <a:pt x="0" y="20"/>
                      </a:lnTo>
                      <a:lnTo>
                        <a:pt x="2" y="14"/>
                      </a:lnTo>
                      <a:lnTo>
                        <a:pt x="4" y="8"/>
                      </a:lnTo>
                      <a:lnTo>
                        <a:pt x="10" y="2"/>
                      </a:lnTo>
                      <a:lnTo>
                        <a:pt x="16" y="0"/>
                      </a:lnTo>
                      <a:lnTo>
                        <a:pt x="24" y="2"/>
                      </a:lnTo>
                      <a:lnTo>
                        <a:pt x="30" y="4"/>
                      </a:lnTo>
                      <a:lnTo>
                        <a:pt x="34" y="10"/>
                      </a:lnTo>
                      <a:lnTo>
                        <a:pt x="36" y="16"/>
                      </a:lnTo>
                      <a:lnTo>
                        <a:pt x="36" y="24"/>
                      </a:lnTo>
                      <a:close/>
                    </a:path>
                  </a:pathLst>
                </a:custGeom>
                <a:solidFill>
                  <a:srgbClr val="FFEB00"/>
                </a:solidFill>
                <a:ln w="9525">
                  <a:noFill/>
                  <a:round/>
                  <a:headEnd/>
                  <a:tailEnd/>
                </a:ln>
              </p:spPr>
              <p:txBody>
                <a:bodyPr/>
                <a:lstStyle/>
                <a:p>
                  <a:endParaRPr lang="zh-TW" altLang="en-US"/>
                </a:p>
              </p:txBody>
            </p:sp>
            <p:sp>
              <p:nvSpPr>
                <p:cNvPr id="24946" name="Freeform 573"/>
                <p:cNvSpPr>
                  <a:spLocks/>
                </p:cNvSpPr>
                <p:nvPr/>
              </p:nvSpPr>
              <p:spPr bwMode="auto">
                <a:xfrm>
                  <a:off x="4618" y="3140"/>
                  <a:ext cx="36" cy="36"/>
                </a:xfrm>
                <a:custGeom>
                  <a:avLst/>
                  <a:gdLst>
                    <a:gd name="T0" fmla="*/ 34 w 36"/>
                    <a:gd name="T1" fmla="*/ 24 h 36"/>
                    <a:gd name="T2" fmla="*/ 34 w 36"/>
                    <a:gd name="T3" fmla="*/ 24 h 36"/>
                    <a:gd name="T4" fmla="*/ 32 w 36"/>
                    <a:gd name="T5" fmla="*/ 30 h 36"/>
                    <a:gd name="T6" fmla="*/ 26 w 36"/>
                    <a:gd name="T7" fmla="*/ 34 h 36"/>
                    <a:gd name="T8" fmla="*/ 20 w 36"/>
                    <a:gd name="T9" fmla="*/ 36 h 36"/>
                    <a:gd name="T10" fmla="*/ 12 w 36"/>
                    <a:gd name="T11" fmla="*/ 36 h 36"/>
                    <a:gd name="T12" fmla="*/ 12 w 36"/>
                    <a:gd name="T13" fmla="*/ 36 h 36"/>
                    <a:gd name="T14" fmla="*/ 6 w 36"/>
                    <a:gd name="T15" fmla="*/ 32 h 36"/>
                    <a:gd name="T16" fmla="*/ 2 w 36"/>
                    <a:gd name="T17" fmla="*/ 26 h 36"/>
                    <a:gd name="T18" fmla="*/ 0 w 36"/>
                    <a:gd name="T19" fmla="*/ 20 h 36"/>
                    <a:gd name="T20" fmla="*/ 0 w 36"/>
                    <a:gd name="T21" fmla="*/ 12 h 36"/>
                    <a:gd name="T22" fmla="*/ 0 w 36"/>
                    <a:gd name="T23" fmla="*/ 12 h 36"/>
                    <a:gd name="T24" fmla="*/ 4 w 36"/>
                    <a:gd name="T25" fmla="*/ 6 h 36"/>
                    <a:gd name="T26" fmla="*/ 10 w 36"/>
                    <a:gd name="T27" fmla="*/ 2 h 36"/>
                    <a:gd name="T28" fmla="*/ 16 w 36"/>
                    <a:gd name="T29" fmla="*/ 0 h 36"/>
                    <a:gd name="T30" fmla="*/ 24 w 36"/>
                    <a:gd name="T31" fmla="*/ 2 h 36"/>
                    <a:gd name="T32" fmla="*/ 24 w 36"/>
                    <a:gd name="T33" fmla="*/ 2 h 36"/>
                    <a:gd name="T34" fmla="*/ 30 w 36"/>
                    <a:gd name="T35" fmla="*/ 4 h 36"/>
                    <a:gd name="T36" fmla="*/ 34 w 36"/>
                    <a:gd name="T37" fmla="*/ 10 h 36"/>
                    <a:gd name="T38" fmla="*/ 36 w 36"/>
                    <a:gd name="T39" fmla="*/ 16 h 36"/>
                    <a:gd name="T40" fmla="*/ 34 w 36"/>
                    <a:gd name="T41" fmla="*/ 24 h 36"/>
                    <a:gd name="T42" fmla="*/ 34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4" y="24"/>
                      </a:moveTo>
                      <a:lnTo>
                        <a:pt x="34" y="24"/>
                      </a:lnTo>
                      <a:lnTo>
                        <a:pt x="32" y="30"/>
                      </a:lnTo>
                      <a:lnTo>
                        <a:pt x="26" y="34"/>
                      </a:lnTo>
                      <a:lnTo>
                        <a:pt x="20" y="36"/>
                      </a:lnTo>
                      <a:lnTo>
                        <a:pt x="12" y="36"/>
                      </a:lnTo>
                      <a:lnTo>
                        <a:pt x="6" y="32"/>
                      </a:lnTo>
                      <a:lnTo>
                        <a:pt x="2" y="26"/>
                      </a:lnTo>
                      <a:lnTo>
                        <a:pt x="0" y="20"/>
                      </a:lnTo>
                      <a:lnTo>
                        <a:pt x="0" y="12"/>
                      </a:lnTo>
                      <a:lnTo>
                        <a:pt x="4" y="6"/>
                      </a:lnTo>
                      <a:lnTo>
                        <a:pt x="10" y="2"/>
                      </a:lnTo>
                      <a:lnTo>
                        <a:pt x="16" y="0"/>
                      </a:lnTo>
                      <a:lnTo>
                        <a:pt x="24" y="2"/>
                      </a:lnTo>
                      <a:lnTo>
                        <a:pt x="30" y="4"/>
                      </a:lnTo>
                      <a:lnTo>
                        <a:pt x="34" y="10"/>
                      </a:lnTo>
                      <a:lnTo>
                        <a:pt x="36" y="16"/>
                      </a:lnTo>
                      <a:lnTo>
                        <a:pt x="34" y="24"/>
                      </a:lnTo>
                      <a:close/>
                    </a:path>
                  </a:pathLst>
                </a:custGeom>
                <a:solidFill>
                  <a:srgbClr val="FFEB00"/>
                </a:solidFill>
                <a:ln w="9525">
                  <a:noFill/>
                  <a:round/>
                  <a:headEnd/>
                  <a:tailEnd/>
                </a:ln>
              </p:spPr>
              <p:txBody>
                <a:bodyPr/>
                <a:lstStyle/>
                <a:p>
                  <a:endParaRPr lang="zh-TW" altLang="en-US"/>
                </a:p>
              </p:txBody>
            </p:sp>
            <p:sp>
              <p:nvSpPr>
                <p:cNvPr id="24947" name="Freeform 574"/>
                <p:cNvSpPr>
                  <a:spLocks/>
                </p:cNvSpPr>
                <p:nvPr/>
              </p:nvSpPr>
              <p:spPr bwMode="auto">
                <a:xfrm>
                  <a:off x="4612" y="3086"/>
                  <a:ext cx="34" cy="36"/>
                </a:xfrm>
                <a:custGeom>
                  <a:avLst/>
                  <a:gdLst>
                    <a:gd name="T0" fmla="*/ 34 w 34"/>
                    <a:gd name="T1" fmla="*/ 24 h 36"/>
                    <a:gd name="T2" fmla="*/ 34 w 34"/>
                    <a:gd name="T3" fmla="*/ 24 h 36"/>
                    <a:gd name="T4" fmla="*/ 30 w 34"/>
                    <a:gd name="T5" fmla="*/ 30 h 36"/>
                    <a:gd name="T6" fmla="*/ 26 w 34"/>
                    <a:gd name="T7" fmla="*/ 34 h 36"/>
                    <a:gd name="T8" fmla="*/ 18 w 34"/>
                    <a:gd name="T9" fmla="*/ 36 h 36"/>
                    <a:gd name="T10" fmla="*/ 12 w 34"/>
                    <a:gd name="T11" fmla="*/ 34 h 36"/>
                    <a:gd name="T12" fmla="*/ 12 w 34"/>
                    <a:gd name="T13" fmla="*/ 34 h 36"/>
                    <a:gd name="T14" fmla="*/ 6 w 34"/>
                    <a:gd name="T15" fmla="*/ 32 h 36"/>
                    <a:gd name="T16" fmla="*/ 2 w 34"/>
                    <a:gd name="T17" fmla="*/ 26 h 36"/>
                    <a:gd name="T18" fmla="*/ 0 w 34"/>
                    <a:gd name="T19" fmla="*/ 20 h 36"/>
                    <a:gd name="T20" fmla="*/ 0 w 34"/>
                    <a:gd name="T21" fmla="*/ 12 h 36"/>
                    <a:gd name="T22" fmla="*/ 0 w 34"/>
                    <a:gd name="T23" fmla="*/ 12 h 36"/>
                    <a:gd name="T24" fmla="*/ 4 w 34"/>
                    <a:gd name="T25" fmla="*/ 6 h 36"/>
                    <a:gd name="T26" fmla="*/ 8 w 34"/>
                    <a:gd name="T27" fmla="*/ 2 h 36"/>
                    <a:gd name="T28" fmla="*/ 16 w 34"/>
                    <a:gd name="T29" fmla="*/ 0 h 36"/>
                    <a:gd name="T30" fmla="*/ 22 w 34"/>
                    <a:gd name="T31" fmla="*/ 0 h 36"/>
                    <a:gd name="T32" fmla="*/ 22 w 34"/>
                    <a:gd name="T33" fmla="*/ 0 h 36"/>
                    <a:gd name="T34" fmla="*/ 28 w 34"/>
                    <a:gd name="T35" fmla="*/ 4 h 36"/>
                    <a:gd name="T36" fmla="*/ 32 w 34"/>
                    <a:gd name="T37" fmla="*/ 10 h 36"/>
                    <a:gd name="T38" fmla="*/ 34 w 34"/>
                    <a:gd name="T39" fmla="*/ 16 h 36"/>
                    <a:gd name="T40" fmla="*/ 34 w 34"/>
                    <a:gd name="T41" fmla="*/ 24 h 36"/>
                    <a:gd name="T42" fmla="*/ 34 w 34"/>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6"/>
                    <a:gd name="T68" fmla="*/ 34 w 34"/>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6">
                      <a:moveTo>
                        <a:pt x="34" y="24"/>
                      </a:moveTo>
                      <a:lnTo>
                        <a:pt x="34" y="24"/>
                      </a:lnTo>
                      <a:lnTo>
                        <a:pt x="30" y="30"/>
                      </a:lnTo>
                      <a:lnTo>
                        <a:pt x="26" y="34"/>
                      </a:lnTo>
                      <a:lnTo>
                        <a:pt x="18" y="36"/>
                      </a:lnTo>
                      <a:lnTo>
                        <a:pt x="12" y="34"/>
                      </a:lnTo>
                      <a:lnTo>
                        <a:pt x="6" y="32"/>
                      </a:lnTo>
                      <a:lnTo>
                        <a:pt x="2" y="26"/>
                      </a:lnTo>
                      <a:lnTo>
                        <a:pt x="0" y="20"/>
                      </a:lnTo>
                      <a:lnTo>
                        <a:pt x="0" y="12"/>
                      </a:lnTo>
                      <a:lnTo>
                        <a:pt x="4" y="6"/>
                      </a:lnTo>
                      <a:lnTo>
                        <a:pt x="8" y="2"/>
                      </a:lnTo>
                      <a:lnTo>
                        <a:pt x="16" y="0"/>
                      </a:lnTo>
                      <a:lnTo>
                        <a:pt x="22" y="0"/>
                      </a:lnTo>
                      <a:lnTo>
                        <a:pt x="28" y="4"/>
                      </a:lnTo>
                      <a:lnTo>
                        <a:pt x="32" y="10"/>
                      </a:lnTo>
                      <a:lnTo>
                        <a:pt x="34" y="16"/>
                      </a:lnTo>
                      <a:lnTo>
                        <a:pt x="34" y="24"/>
                      </a:lnTo>
                      <a:close/>
                    </a:path>
                  </a:pathLst>
                </a:custGeom>
                <a:solidFill>
                  <a:srgbClr val="FFEB00"/>
                </a:solidFill>
                <a:ln w="9525">
                  <a:noFill/>
                  <a:round/>
                  <a:headEnd/>
                  <a:tailEnd/>
                </a:ln>
              </p:spPr>
              <p:txBody>
                <a:bodyPr/>
                <a:lstStyle/>
                <a:p>
                  <a:endParaRPr lang="zh-TW" altLang="en-US"/>
                </a:p>
              </p:txBody>
            </p:sp>
            <p:sp>
              <p:nvSpPr>
                <p:cNvPr id="24948" name="Freeform 575"/>
                <p:cNvSpPr>
                  <a:spLocks/>
                </p:cNvSpPr>
                <p:nvPr/>
              </p:nvSpPr>
              <p:spPr bwMode="auto">
                <a:xfrm>
                  <a:off x="4888" y="2724"/>
                  <a:ext cx="36" cy="36"/>
                </a:xfrm>
                <a:custGeom>
                  <a:avLst/>
                  <a:gdLst>
                    <a:gd name="T0" fmla="*/ 36 w 36"/>
                    <a:gd name="T1" fmla="*/ 24 h 36"/>
                    <a:gd name="T2" fmla="*/ 36 w 36"/>
                    <a:gd name="T3" fmla="*/ 24 h 36"/>
                    <a:gd name="T4" fmla="*/ 32 w 36"/>
                    <a:gd name="T5" fmla="*/ 30 h 36"/>
                    <a:gd name="T6" fmla="*/ 26 w 36"/>
                    <a:gd name="T7" fmla="*/ 34 h 36"/>
                    <a:gd name="T8" fmla="*/ 20 w 36"/>
                    <a:gd name="T9" fmla="*/ 36 h 36"/>
                    <a:gd name="T10" fmla="*/ 12 w 36"/>
                    <a:gd name="T11" fmla="*/ 36 h 36"/>
                    <a:gd name="T12" fmla="*/ 12 w 36"/>
                    <a:gd name="T13" fmla="*/ 36 h 36"/>
                    <a:gd name="T14" fmla="*/ 6 w 36"/>
                    <a:gd name="T15" fmla="*/ 32 h 36"/>
                    <a:gd name="T16" fmla="*/ 2 w 36"/>
                    <a:gd name="T17" fmla="*/ 26 h 36"/>
                    <a:gd name="T18" fmla="*/ 0 w 36"/>
                    <a:gd name="T19" fmla="*/ 20 h 36"/>
                    <a:gd name="T20" fmla="*/ 0 w 36"/>
                    <a:gd name="T21" fmla="*/ 14 h 36"/>
                    <a:gd name="T22" fmla="*/ 0 w 36"/>
                    <a:gd name="T23" fmla="*/ 14 h 36"/>
                    <a:gd name="T24" fmla="*/ 4 w 36"/>
                    <a:gd name="T25" fmla="*/ 6 h 36"/>
                    <a:gd name="T26" fmla="*/ 10 w 36"/>
                    <a:gd name="T27" fmla="*/ 2 h 36"/>
                    <a:gd name="T28" fmla="*/ 16 w 36"/>
                    <a:gd name="T29" fmla="*/ 0 h 36"/>
                    <a:gd name="T30" fmla="*/ 24 w 36"/>
                    <a:gd name="T31" fmla="*/ 2 h 36"/>
                    <a:gd name="T32" fmla="*/ 24 w 36"/>
                    <a:gd name="T33" fmla="*/ 2 h 36"/>
                    <a:gd name="T34" fmla="*/ 30 w 36"/>
                    <a:gd name="T35" fmla="*/ 4 h 36"/>
                    <a:gd name="T36" fmla="*/ 34 w 36"/>
                    <a:gd name="T37" fmla="*/ 10 h 36"/>
                    <a:gd name="T38" fmla="*/ 36 w 36"/>
                    <a:gd name="T39" fmla="*/ 16 h 36"/>
                    <a:gd name="T40" fmla="*/ 36 w 36"/>
                    <a:gd name="T41" fmla="*/ 24 h 36"/>
                    <a:gd name="T42" fmla="*/ 36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4"/>
                      </a:moveTo>
                      <a:lnTo>
                        <a:pt x="36" y="24"/>
                      </a:lnTo>
                      <a:lnTo>
                        <a:pt x="32" y="30"/>
                      </a:lnTo>
                      <a:lnTo>
                        <a:pt x="26" y="34"/>
                      </a:lnTo>
                      <a:lnTo>
                        <a:pt x="20" y="36"/>
                      </a:lnTo>
                      <a:lnTo>
                        <a:pt x="12" y="36"/>
                      </a:lnTo>
                      <a:lnTo>
                        <a:pt x="6" y="32"/>
                      </a:lnTo>
                      <a:lnTo>
                        <a:pt x="2" y="26"/>
                      </a:lnTo>
                      <a:lnTo>
                        <a:pt x="0" y="20"/>
                      </a:lnTo>
                      <a:lnTo>
                        <a:pt x="0" y="14"/>
                      </a:lnTo>
                      <a:lnTo>
                        <a:pt x="4" y="6"/>
                      </a:lnTo>
                      <a:lnTo>
                        <a:pt x="10" y="2"/>
                      </a:lnTo>
                      <a:lnTo>
                        <a:pt x="16" y="0"/>
                      </a:lnTo>
                      <a:lnTo>
                        <a:pt x="24" y="2"/>
                      </a:lnTo>
                      <a:lnTo>
                        <a:pt x="30" y="4"/>
                      </a:lnTo>
                      <a:lnTo>
                        <a:pt x="34" y="10"/>
                      </a:lnTo>
                      <a:lnTo>
                        <a:pt x="36" y="16"/>
                      </a:lnTo>
                      <a:lnTo>
                        <a:pt x="36" y="24"/>
                      </a:lnTo>
                      <a:close/>
                    </a:path>
                  </a:pathLst>
                </a:custGeom>
                <a:solidFill>
                  <a:srgbClr val="FFEB00"/>
                </a:solidFill>
                <a:ln w="9525">
                  <a:noFill/>
                  <a:round/>
                  <a:headEnd/>
                  <a:tailEnd/>
                </a:ln>
              </p:spPr>
              <p:txBody>
                <a:bodyPr/>
                <a:lstStyle/>
                <a:p>
                  <a:endParaRPr lang="zh-TW" altLang="en-US"/>
                </a:p>
              </p:txBody>
            </p:sp>
            <p:sp>
              <p:nvSpPr>
                <p:cNvPr id="24949" name="Freeform 576"/>
                <p:cNvSpPr>
                  <a:spLocks/>
                </p:cNvSpPr>
                <p:nvPr/>
              </p:nvSpPr>
              <p:spPr bwMode="auto">
                <a:xfrm>
                  <a:off x="4880" y="2766"/>
                  <a:ext cx="36" cy="36"/>
                </a:xfrm>
                <a:custGeom>
                  <a:avLst/>
                  <a:gdLst>
                    <a:gd name="T0" fmla="*/ 34 w 36"/>
                    <a:gd name="T1" fmla="*/ 24 h 36"/>
                    <a:gd name="T2" fmla="*/ 34 w 36"/>
                    <a:gd name="T3" fmla="*/ 24 h 36"/>
                    <a:gd name="T4" fmla="*/ 32 w 36"/>
                    <a:gd name="T5" fmla="*/ 30 h 36"/>
                    <a:gd name="T6" fmla="*/ 26 w 36"/>
                    <a:gd name="T7" fmla="*/ 34 h 36"/>
                    <a:gd name="T8" fmla="*/ 18 w 36"/>
                    <a:gd name="T9" fmla="*/ 36 h 36"/>
                    <a:gd name="T10" fmla="*/ 12 w 36"/>
                    <a:gd name="T11" fmla="*/ 36 h 36"/>
                    <a:gd name="T12" fmla="*/ 12 w 36"/>
                    <a:gd name="T13" fmla="*/ 36 h 36"/>
                    <a:gd name="T14" fmla="*/ 6 w 36"/>
                    <a:gd name="T15" fmla="*/ 32 h 36"/>
                    <a:gd name="T16" fmla="*/ 2 w 36"/>
                    <a:gd name="T17" fmla="*/ 26 h 36"/>
                    <a:gd name="T18" fmla="*/ 0 w 36"/>
                    <a:gd name="T19" fmla="*/ 20 h 36"/>
                    <a:gd name="T20" fmla="*/ 0 w 36"/>
                    <a:gd name="T21" fmla="*/ 12 h 36"/>
                    <a:gd name="T22" fmla="*/ 0 w 36"/>
                    <a:gd name="T23" fmla="*/ 12 h 36"/>
                    <a:gd name="T24" fmla="*/ 4 w 36"/>
                    <a:gd name="T25" fmla="*/ 6 h 36"/>
                    <a:gd name="T26" fmla="*/ 8 w 36"/>
                    <a:gd name="T27" fmla="*/ 2 h 36"/>
                    <a:gd name="T28" fmla="*/ 16 w 36"/>
                    <a:gd name="T29" fmla="*/ 0 h 36"/>
                    <a:gd name="T30" fmla="*/ 22 w 36"/>
                    <a:gd name="T31" fmla="*/ 0 h 36"/>
                    <a:gd name="T32" fmla="*/ 22 w 36"/>
                    <a:gd name="T33" fmla="*/ 0 h 36"/>
                    <a:gd name="T34" fmla="*/ 28 w 36"/>
                    <a:gd name="T35" fmla="*/ 4 h 36"/>
                    <a:gd name="T36" fmla="*/ 34 w 36"/>
                    <a:gd name="T37" fmla="*/ 10 h 36"/>
                    <a:gd name="T38" fmla="*/ 36 w 36"/>
                    <a:gd name="T39" fmla="*/ 16 h 36"/>
                    <a:gd name="T40" fmla="*/ 34 w 36"/>
                    <a:gd name="T41" fmla="*/ 24 h 36"/>
                    <a:gd name="T42" fmla="*/ 34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4" y="24"/>
                      </a:moveTo>
                      <a:lnTo>
                        <a:pt x="34" y="24"/>
                      </a:lnTo>
                      <a:lnTo>
                        <a:pt x="32" y="30"/>
                      </a:lnTo>
                      <a:lnTo>
                        <a:pt x="26" y="34"/>
                      </a:lnTo>
                      <a:lnTo>
                        <a:pt x="18" y="36"/>
                      </a:lnTo>
                      <a:lnTo>
                        <a:pt x="12" y="36"/>
                      </a:lnTo>
                      <a:lnTo>
                        <a:pt x="6" y="32"/>
                      </a:lnTo>
                      <a:lnTo>
                        <a:pt x="2" y="26"/>
                      </a:lnTo>
                      <a:lnTo>
                        <a:pt x="0" y="20"/>
                      </a:lnTo>
                      <a:lnTo>
                        <a:pt x="0" y="12"/>
                      </a:lnTo>
                      <a:lnTo>
                        <a:pt x="4" y="6"/>
                      </a:lnTo>
                      <a:lnTo>
                        <a:pt x="8" y="2"/>
                      </a:lnTo>
                      <a:lnTo>
                        <a:pt x="16" y="0"/>
                      </a:lnTo>
                      <a:lnTo>
                        <a:pt x="22" y="0"/>
                      </a:lnTo>
                      <a:lnTo>
                        <a:pt x="28" y="4"/>
                      </a:lnTo>
                      <a:lnTo>
                        <a:pt x="34" y="10"/>
                      </a:lnTo>
                      <a:lnTo>
                        <a:pt x="36" y="16"/>
                      </a:lnTo>
                      <a:lnTo>
                        <a:pt x="34" y="24"/>
                      </a:lnTo>
                      <a:close/>
                    </a:path>
                  </a:pathLst>
                </a:custGeom>
                <a:solidFill>
                  <a:srgbClr val="FFEB00"/>
                </a:solidFill>
                <a:ln w="9525">
                  <a:noFill/>
                  <a:round/>
                  <a:headEnd/>
                  <a:tailEnd/>
                </a:ln>
              </p:spPr>
              <p:txBody>
                <a:bodyPr/>
                <a:lstStyle/>
                <a:p>
                  <a:endParaRPr lang="zh-TW" altLang="en-US"/>
                </a:p>
              </p:txBody>
            </p:sp>
            <p:sp>
              <p:nvSpPr>
                <p:cNvPr id="24950" name="Freeform 577"/>
                <p:cNvSpPr>
                  <a:spLocks/>
                </p:cNvSpPr>
                <p:nvPr/>
              </p:nvSpPr>
              <p:spPr bwMode="auto">
                <a:xfrm>
                  <a:off x="4908" y="2694"/>
                  <a:ext cx="36" cy="36"/>
                </a:xfrm>
                <a:custGeom>
                  <a:avLst/>
                  <a:gdLst>
                    <a:gd name="T0" fmla="*/ 34 w 36"/>
                    <a:gd name="T1" fmla="*/ 24 h 36"/>
                    <a:gd name="T2" fmla="*/ 34 w 36"/>
                    <a:gd name="T3" fmla="*/ 24 h 36"/>
                    <a:gd name="T4" fmla="*/ 32 w 36"/>
                    <a:gd name="T5" fmla="*/ 30 h 36"/>
                    <a:gd name="T6" fmla="*/ 26 w 36"/>
                    <a:gd name="T7" fmla="*/ 34 h 36"/>
                    <a:gd name="T8" fmla="*/ 20 w 36"/>
                    <a:gd name="T9" fmla="*/ 36 h 36"/>
                    <a:gd name="T10" fmla="*/ 12 w 36"/>
                    <a:gd name="T11" fmla="*/ 36 h 36"/>
                    <a:gd name="T12" fmla="*/ 12 w 36"/>
                    <a:gd name="T13" fmla="*/ 36 h 36"/>
                    <a:gd name="T14" fmla="*/ 6 w 36"/>
                    <a:gd name="T15" fmla="*/ 32 h 36"/>
                    <a:gd name="T16" fmla="*/ 2 w 36"/>
                    <a:gd name="T17" fmla="*/ 26 h 36"/>
                    <a:gd name="T18" fmla="*/ 0 w 36"/>
                    <a:gd name="T19" fmla="*/ 20 h 36"/>
                    <a:gd name="T20" fmla="*/ 0 w 36"/>
                    <a:gd name="T21" fmla="*/ 12 h 36"/>
                    <a:gd name="T22" fmla="*/ 0 w 36"/>
                    <a:gd name="T23" fmla="*/ 12 h 36"/>
                    <a:gd name="T24" fmla="*/ 4 w 36"/>
                    <a:gd name="T25" fmla="*/ 6 h 36"/>
                    <a:gd name="T26" fmla="*/ 10 w 36"/>
                    <a:gd name="T27" fmla="*/ 2 h 36"/>
                    <a:gd name="T28" fmla="*/ 16 w 36"/>
                    <a:gd name="T29" fmla="*/ 0 h 36"/>
                    <a:gd name="T30" fmla="*/ 24 w 36"/>
                    <a:gd name="T31" fmla="*/ 0 h 36"/>
                    <a:gd name="T32" fmla="*/ 24 w 36"/>
                    <a:gd name="T33" fmla="*/ 0 h 36"/>
                    <a:gd name="T34" fmla="*/ 30 w 36"/>
                    <a:gd name="T35" fmla="*/ 4 h 36"/>
                    <a:gd name="T36" fmla="*/ 34 w 36"/>
                    <a:gd name="T37" fmla="*/ 10 h 36"/>
                    <a:gd name="T38" fmla="*/ 36 w 36"/>
                    <a:gd name="T39" fmla="*/ 16 h 36"/>
                    <a:gd name="T40" fmla="*/ 34 w 36"/>
                    <a:gd name="T41" fmla="*/ 24 h 36"/>
                    <a:gd name="T42" fmla="*/ 34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4" y="24"/>
                      </a:moveTo>
                      <a:lnTo>
                        <a:pt x="34" y="24"/>
                      </a:lnTo>
                      <a:lnTo>
                        <a:pt x="32" y="30"/>
                      </a:lnTo>
                      <a:lnTo>
                        <a:pt x="26" y="34"/>
                      </a:lnTo>
                      <a:lnTo>
                        <a:pt x="20" y="36"/>
                      </a:lnTo>
                      <a:lnTo>
                        <a:pt x="12" y="36"/>
                      </a:lnTo>
                      <a:lnTo>
                        <a:pt x="6" y="32"/>
                      </a:lnTo>
                      <a:lnTo>
                        <a:pt x="2" y="26"/>
                      </a:lnTo>
                      <a:lnTo>
                        <a:pt x="0" y="20"/>
                      </a:lnTo>
                      <a:lnTo>
                        <a:pt x="0" y="12"/>
                      </a:lnTo>
                      <a:lnTo>
                        <a:pt x="4" y="6"/>
                      </a:lnTo>
                      <a:lnTo>
                        <a:pt x="10" y="2"/>
                      </a:lnTo>
                      <a:lnTo>
                        <a:pt x="16" y="0"/>
                      </a:lnTo>
                      <a:lnTo>
                        <a:pt x="24" y="0"/>
                      </a:lnTo>
                      <a:lnTo>
                        <a:pt x="30" y="4"/>
                      </a:lnTo>
                      <a:lnTo>
                        <a:pt x="34" y="10"/>
                      </a:lnTo>
                      <a:lnTo>
                        <a:pt x="36" y="16"/>
                      </a:lnTo>
                      <a:lnTo>
                        <a:pt x="34" y="24"/>
                      </a:lnTo>
                      <a:close/>
                    </a:path>
                  </a:pathLst>
                </a:custGeom>
                <a:solidFill>
                  <a:srgbClr val="FFEB00"/>
                </a:solidFill>
                <a:ln w="9525">
                  <a:noFill/>
                  <a:round/>
                  <a:headEnd/>
                  <a:tailEnd/>
                </a:ln>
              </p:spPr>
              <p:txBody>
                <a:bodyPr/>
                <a:lstStyle/>
                <a:p>
                  <a:endParaRPr lang="zh-TW" altLang="en-US"/>
                </a:p>
              </p:txBody>
            </p:sp>
            <p:sp>
              <p:nvSpPr>
                <p:cNvPr id="24951" name="Freeform 578"/>
                <p:cNvSpPr>
                  <a:spLocks/>
                </p:cNvSpPr>
                <p:nvPr/>
              </p:nvSpPr>
              <p:spPr bwMode="auto">
                <a:xfrm>
                  <a:off x="4888" y="2652"/>
                  <a:ext cx="36" cy="36"/>
                </a:xfrm>
                <a:custGeom>
                  <a:avLst/>
                  <a:gdLst>
                    <a:gd name="T0" fmla="*/ 36 w 36"/>
                    <a:gd name="T1" fmla="*/ 24 h 36"/>
                    <a:gd name="T2" fmla="*/ 36 w 36"/>
                    <a:gd name="T3" fmla="*/ 24 h 36"/>
                    <a:gd name="T4" fmla="*/ 32 w 36"/>
                    <a:gd name="T5" fmla="*/ 30 h 36"/>
                    <a:gd name="T6" fmla="*/ 26 w 36"/>
                    <a:gd name="T7" fmla="*/ 34 h 36"/>
                    <a:gd name="T8" fmla="*/ 20 w 36"/>
                    <a:gd name="T9" fmla="*/ 36 h 36"/>
                    <a:gd name="T10" fmla="*/ 12 w 36"/>
                    <a:gd name="T11" fmla="*/ 36 h 36"/>
                    <a:gd name="T12" fmla="*/ 12 w 36"/>
                    <a:gd name="T13" fmla="*/ 36 h 36"/>
                    <a:gd name="T14" fmla="*/ 6 w 36"/>
                    <a:gd name="T15" fmla="*/ 32 h 36"/>
                    <a:gd name="T16" fmla="*/ 2 w 36"/>
                    <a:gd name="T17" fmla="*/ 26 h 36"/>
                    <a:gd name="T18" fmla="*/ 0 w 36"/>
                    <a:gd name="T19" fmla="*/ 20 h 36"/>
                    <a:gd name="T20" fmla="*/ 0 w 36"/>
                    <a:gd name="T21" fmla="*/ 12 h 36"/>
                    <a:gd name="T22" fmla="*/ 0 w 36"/>
                    <a:gd name="T23" fmla="*/ 12 h 36"/>
                    <a:gd name="T24" fmla="*/ 4 w 36"/>
                    <a:gd name="T25" fmla="*/ 6 h 36"/>
                    <a:gd name="T26" fmla="*/ 10 w 36"/>
                    <a:gd name="T27" fmla="*/ 2 h 36"/>
                    <a:gd name="T28" fmla="*/ 16 w 36"/>
                    <a:gd name="T29" fmla="*/ 0 h 36"/>
                    <a:gd name="T30" fmla="*/ 24 w 36"/>
                    <a:gd name="T31" fmla="*/ 0 h 36"/>
                    <a:gd name="T32" fmla="*/ 24 w 36"/>
                    <a:gd name="T33" fmla="*/ 0 h 36"/>
                    <a:gd name="T34" fmla="*/ 30 w 36"/>
                    <a:gd name="T35" fmla="*/ 4 h 36"/>
                    <a:gd name="T36" fmla="*/ 34 w 36"/>
                    <a:gd name="T37" fmla="*/ 10 h 36"/>
                    <a:gd name="T38" fmla="*/ 36 w 36"/>
                    <a:gd name="T39" fmla="*/ 16 h 36"/>
                    <a:gd name="T40" fmla="*/ 36 w 36"/>
                    <a:gd name="T41" fmla="*/ 24 h 36"/>
                    <a:gd name="T42" fmla="*/ 36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4"/>
                      </a:moveTo>
                      <a:lnTo>
                        <a:pt x="36" y="24"/>
                      </a:lnTo>
                      <a:lnTo>
                        <a:pt x="32" y="30"/>
                      </a:lnTo>
                      <a:lnTo>
                        <a:pt x="26" y="34"/>
                      </a:lnTo>
                      <a:lnTo>
                        <a:pt x="20" y="36"/>
                      </a:lnTo>
                      <a:lnTo>
                        <a:pt x="12" y="36"/>
                      </a:lnTo>
                      <a:lnTo>
                        <a:pt x="6" y="32"/>
                      </a:lnTo>
                      <a:lnTo>
                        <a:pt x="2" y="26"/>
                      </a:lnTo>
                      <a:lnTo>
                        <a:pt x="0" y="20"/>
                      </a:lnTo>
                      <a:lnTo>
                        <a:pt x="0" y="12"/>
                      </a:lnTo>
                      <a:lnTo>
                        <a:pt x="4" y="6"/>
                      </a:lnTo>
                      <a:lnTo>
                        <a:pt x="10" y="2"/>
                      </a:lnTo>
                      <a:lnTo>
                        <a:pt x="16" y="0"/>
                      </a:lnTo>
                      <a:lnTo>
                        <a:pt x="24" y="0"/>
                      </a:lnTo>
                      <a:lnTo>
                        <a:pt x="30" y="4"/>
                      </a:lnTo>
                      <a:lnTo>
                        <a:pt x="34" y="10"/>
                      </a:lnTo>
                      <a:lnTo>
                        <a:pt x="36" y="16"/>
                      </a:lnTo>
                      <a:lnTo>
                        <a:pt x="36" y="24"/>
                      </a:lnTo>
                      <a:close/>
                    </a:path>
                  </a:pathLst>
                </a:custGeom>
                <a:solidFill>
                  <a:srgbClr val="FFEB00"/>
                </a:solidFill>
                <a:ln w="9525">
                  <a:noFill/>
                  <a:round/>
                  <a:headEnd/>
                  <a:tailEnd/>
                </a:ln>
              </p:spPr>
              <p:txBody>
                <a:bodyPr/>
                <a:lstStyle/>
                <a:p>
                  <a:endParaRPr lang="zh-TW" altLang="en-US"/>
                </a:p>
              </p:txBody>
            </p:sp>
            <p:sp>
              <p:nvSpPr>
                <p:cNvPr id="24952" name="Freeform 579"/>
                <p:cNvSpPr>
                  <a:spLocks/>
                </p:cNvSpPr>
                <p:nvPr/>
              </p:nvSpPr>
              <p:spPr bwMode="auto">
                <a:xfrm>
                  <a:off x="4934" y="2636"/>
                  <a:ext cx="36" cy="36"/>
                </a:xfrm>
                <a:custGeom>
                  <a:avLst/>
                  <a:gdLst>
                    <a:gd name="T0" fmla="*/ 34 w 36"/>
                    <a:gd name="T1" fmla="*/ 24 h 36"/>
                    <a:gd name="T2" fmla="*/ 34 w 36"/>
                    <a:gd name="T3" fmla="*/ 24 h 36"/>
                    <a:gd name="T4" fmla="*/ 32 w 36"/>
                    <a:gd name="T5" fmla="*/ 30 h 36"/>
                    <a:gd name="T6" fmla="*/ 26 w 36"/>
                    <a:gd name="T7" fmla="*/ 34 h 36"/>
                    <a:gd name="T8" fmla="*/ 20 w 36"/>
                    <a:gd name="T9" fmla="*/ 36 h 36"/>
                    <a:gd name="T10" fmla="*/ 12 w 36"/>
                    <a:gd name="T11" fmla="*/ 36 h 36"/>
                    <a:gd name="T12" fmla="*/ 12 w 36"/>
                    <a:gd name="T13" fmla="*/ 36 h 36"/>
                    <a:gd name="T14" fmla="*/ 6 w 36"/>
                    <a:gd name="T15" fmla="*/ 32 h 36"/>
                    <a:gd name="T16" fmla="*/ 2 w 36"/>
                    <a:gd name="T17" fmla="*/ 28 h 36"/>
                    <a:gd name="T18" fmla="*/ 0 w 36"/>
                    <a:gd name="T19" fmla="*/ 20 h 36"/>
                    <a:gd name="T20" fmla="*/ 0 w 36"/>
                    <a:gd name="T21" fmla="*/ 14 h 36"/>
                    <a:gd name="T22" fmla="*/ 0 w 36"/>
                    <a:gd name="T23" fmla="*/ 14 h 36"/>
                    <a:gd name="T24" fmla="*/ 4 w 36"/>
                    <a:gd name="T25" fmla="*/ 8 h 36"/>
                    <a:gd name="T26" fmla="*/ 10 w 36"/>
                    <a:gd name="T27" fmla="*/ 2 h 36"/>
                    <a:gd name="T28" fmla="*/ 16 w 36"/>
                    <a:gd name="T29" fmla="*/ 0 h 36"/>
                    <a:gd name="T30" fmla="*/ 24 w 36"/>
                    <a:gd name="T31" fmla="*/ 2 h 36"/>
                    <a:gd name="T32" fmla="*/ 24 w 36"/>
                    <a:gd name="T33" fmla="*/ 2 h 36"/>
                    <a:gd name="T34" fmla="*/ 30 w 36"/>
                    <a:gd name="T35" fmla="*/ 6 h 36"/>
                    <a:gd name="T36" fmla="*/ 34 w 36"/>
                    <a:gd name="T37" fmla="*/ 10 h 36"/>
                    <a:gd name="T38" fmla="*/ 36 w 36"/>
                    <a:gd name="T39" fmla="*/ 18 h 36"/>
                    <a:gd name="T40" fmla="*/ 34 w 36"/>
                    <a:gd name="T41" fmla="*/ 24 h 36"/>
                    <a:gd name="T42" fmla="*/ 34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4" y="24"/>
                      </a:moveTo>
                      <a:lnTo>
                        <a:pt x="34" y="24"/>
                      </a:lnTo>
                      <a:lnTo>
                        <a:pt x="32" y="30"/>
                      </a:lnTo>
                      <a:lnTo>
                        <a:pt x="26" y="34"/>
                      </a:lnTo>
                      <a:lnTo>
                        <a:pt x="20" y="36"/>
                      </a:lnTo>
                      <a:lnTo>
                        <a:pt x="12" y="36"/>
                      </a:lnTo>
                      <a:lnTo>
                        <a:pt x="6" y="32"/>
                      </a:lnTo>
                      <a:lnTo>
                        <a:pt x="2" y="28"/>
                      </a:lnTo>
                      <a:lnTo>
                        <a:pt x="0" y="20"/>
                      </a:lnTo>
                      <a:lnTo>
                        <a:pt x="0" y="14"/>
                      </a:lnTo>
                      <a:lnTo>
                        <a:pt x="4" y="8"/>
                      </a:lnTo>
                      <a:lnTo>
                        <a:pt x="10" y="2"/>
                      </a:lnTo>
                      <a:lnTo>
                        <a:pt x="16" y="0"/>
                      </a:lnTo>
                      <a:lnTo>
                        <a:pt x="24" y="2"/>
                      </a:lnTo>
                      <a:lnTo>
                        <a:pt x="30" y="6"/>
                      </a:lnTo>
                      <a:lnTo>
                        <a:pt x="34" y="10"/>
                      </a:lnTo>
                      <a:lnTo>
                        <a:pt x="36" y="18"/>
                      </a:lnTo>
                      <a:lnTo>
                        <a:pt x="34" y="24"/>
                      </a:lnTo>
                      <a:close/>
                    </a:path>
                  </a:pathLst>
                </a:custGeom>
                <a:solidFill>
                  <a:srgbClr val="FFEB00"/>
                </a:solidFill>
                <a:ln w="9525">
                  <a:noFill/>
                  <a:round/>
                  <a:headEnd/>
                  <a:tailEnd/>
                </a:ln>
              </p:spPr>
              <p:txBody>
                <a:bodyPr/>
                <a:lstStyle/>
                <a:p>
                  <a:endParaRPr lang="zh-TW" altLang="en-US"/>
                </a:p>
              </p:txBody>
            </p:sp>
            <p:sp>
              <p:nvSpPr>
                <p:cNvPr id="24953" name="Freeform 580"/>
                <p:cNvSpPr>
                  <a:spLocks/>
                </p:cNvSpPr>
                <p:nvPr/>
              </p:nvSpPr>
              <p:spPr bwMode="auto">
                <a:xfrm>
                  <a:off x="4846" y="2670"/>
                  <a:ext cx="36" cy="36"/>
                </a:xfrm>
                <a:custGeom>
                  <a:avLst/>
                  <a:gdLst>
                    <a:gd name="T0" fmla="*/ 36 w 36"/>
                    <a:gd name="T1" fmla="*/ 24 h 36"/>
                    <a:gd name="T2" fmla="*/ 36 w 36"/>
                    <a:gd name="T3" fmla="*/ 24 h 36"/>
                    <a:gd name="T4" fmla="*/ 32 w 36"/>
                    <a:gd name="T5" fmla="*/ 30 h 36"/>
                    <a:gd name="T6" fmla="*/ 26 w 36"/>
                    <a:gd name="T7" fmla="*/ 34 h 36"/>
                    <a:gd name="T8" fmla="*/ 20 w 36"/>
                    <a:gd name="T9" fmla="*/ 36 h 36"/>
                    <a:gd name="T10" fmla="*/ 14 w 36"/>
                    <a:gd name="T11" fmla="*/ 36 h 36"/>
                    <a:gd name="T12" fmla="*/ 14 w 36"/>
                    <a:gd name="T13" fmla="*/ 36 h 36"/>
                    <a:gd name="T14" fmla="*/ 6 w 36"/>
                    <a:gd name="T15" fmla="*/ 32 h 36"/>
                    <a:gd name="T16" fmla="*/ 2 w 36"/>
                    <a:gd name="T17" fmla="*/ 26 h 36"/>
                    <a:gd name="T18" fmla="*/ 0 w 36"/>
                    <a:gd name="T19" fmla="*/ 20 h 36"/>
                    <a:gd name="T20" fmla="*/ 2 w 36"/>
                    <a:gd name="T21" fmla="*/ 12 h 36"/>
                    <a:gd name="T22" fmla="*/ 2 w 36"/>
                    <a:gd name="T23" fmla="*/ 12 h 36"/>
                    <a:gd name="T24" fmla="*/ 4 w 36"/>
                    <a:gd name="T25" fmla="*/ 6 h 36"/>
                    <a:gd name="T26" fmla="*/ 10 w 36"/>
                    <a:gd name="T27" fmla="*/ 2 h 36"/>
                    <a:gd name="T28" fmla="*/ 16 w 36"/>
                    <a:gd name="T29" fmla="*/ 0 h 36"/>
                    <a:gd name="T30" fmla="*/ 24 w 36"/>
                    <a:gd name="T31" fmla="*/ 0 h 36"/>
                    <a:gd name="T32" fmla="*/ 24 w 36"/>
                    <a:gd name="T33" fmla="*/ 0 h 36"/>
                    <a:gd name="T34" fmla="*/ 30 w 36"/>
                    <a:gd name="T35" fmla="*/ 4 h 36"/>
                    <a:gd name="T36" fmla="*/ 34 w 36"/>
                    <a:gd name="T37" fmla="*/ 10 h 36"/>
                    <a:gd name="T38" fmla="*/ 36 w 36"/>
                    <a:gd name="T39" fmla="*/ 16 h 36"/>
                    <a:gd name="T40" fmla="*/ 36 w 36"/>
                    <a:gd name="T41" fmla="*/ 24 h 36"/>
                    <a:gd name="T42" fmla="*/ 36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4"/>
                      </a:moveTo>
                      <a:lnTo>
                        <a:pt x="36" y="24"/>
                      </a:lnTo>
                      <a:lnTo>
                        <a:pt x="32" y="30"/>
                      </a:lnTo>
                      <a:lnTo>
                        <a:pt x="26" y="34"/>
                      </a:lnTo>
                      <a:lnTo>
                        <a:pt x="20" y="36"/>
                      </a:lnTo>
                      <a:lnTo>
                        <a:pt x="14" y="36"/>
                      </a:lnTo>
                      <a:lnTo>
                        <a:pt x="6" y="32"/>
                      </a:lnTo>
                      <a:lnTo>
                        <a:pt x="2" y="26"/>
                      </a:lnTo>
                      <a:lnTo>
                        <a:pt x="0" y="20"/>
                      </a:lnTo>
                      <a:lnTo>
                        <a:pt x="2" y="12"/>
                      </a:lnTo>
                      <a:lnTo>
                        <a:pt x="4" y="6"/>
                      </a:lnTo>
                      <a:lnTo>
                        <a:pt x="10" y="2"/>
                      </a:lnTo>
                      <a:lnTo>
                        <a:pt x="16" y="0"/>
                      </a:lnTo>
                      <a:lnTo>
                        <a:pt x="24" y="0"/>
                      </a:lnTo>
                      <a:lnTo>
                        <a:pt x="30" y="4"/>
                      </a:lnTo>
                      <a:lnTo>
                        <a:pt x="34" y="10"/>
                      </a:lnTo>
                      <a:lnTo>
                        <a:pt x="36" y="16"/>
                      </a:lnTo>
                      <a:lnTo>
                        <a:pt x="36" y="24"/>
                      </a:lnTo>
                      <a:close/>
                    </a:path>
                  </a:pathLst>
                </a:custGeom>
                <a:solidFill>
                  <a:srgbClr val="FFEB00"/>
                </a:solidFill>
                <a:ln w="9525">
                  <a:noFill/>
                  <a:round/>
                  <a:headEnd/>
                  <a:tailEnd/>
                </a:ln>
              </p:spPr>
              <p:txBody>
                <a:bodyPr/>
                <a:lstStyle/>
                <a:p>
                  <a:endParaRPr lang="zh-TW" altLang="en-US"/>
                </a:p>
              </p:txBody>
            </p:sp>
            <p:sp>
              <p:nvSpPr>
                <p:cNvPr id="24954" name="Freeform 581"/>
                <p:cNvSpPr>
                  <a:spLocks/>
                </p:cNvSpPr>
                <p:nvPr/>
              </p:nvSpPr>
              <p:spPr bwMode="auto">
                <a:xfrm>
                  <a:off x="4864" y="2712"/>
                  <a:ext cx="36" cy="36"/>
                </a:xfrm>
                <a:custGeom>
                  <a:avLst/>
                  <a:gdLst>
                    <a:gd name="T0" fmla="*/ 36 w 36"/>
                    <a:gd name="T1" fmla="*/ 22 h 36"/>
                    <a:gd name="T2" fmla="*/ 36 w 36"/>
                    <a:gd name="T3" fmla="*/ 22 h 36"/>
                    <a:gd name="T4" fmla="*/ 32 w 36"/>
                    <a:gd name="T5" fmla="*/ 30 h 36"/>
                    <a:gd name="T6" fmla="*/ 26 w 36"/>
                    <a:gd name="T7" fmla="*/ 34 h 36"/>
                    <a:gd name="T8" fmla="*/ 20 w 36"/>
                    <a:gd name="T9" fmla="*/ 36 h 36"/>
                    <a:gd name="T10" fmla="*/ 12 w 36"/>
                    <a:gd name="T11" fmla="*/ 34 h 36"/>
                    <a:gd name="T12" fmla="*/ 12 w 36"/>
                    <a:gd name="T13" fmla="*/ 34 h 36"/>
                    <a:gd name="T14" fmla="*/ 6 w 36"/>
                    <a:gd name="T15" fmla="*/ 30 h 36"/>
                    <a:gd name="T16" fmla="*/ 2 w 36"/>
                    <a:gd name="T17" fmla="*/ 26 h 36"/>
                    <a:gd name="T18" fmla="*/ 0 w 36"/>
                    <a:gd name="T19" fmla="*/ 18 h 36"/>
                    <a:gd name="T20" fmla="*/ 0 w 36"/>
                    <a:gd name="T21" fmla="*/ 12 h 36"/>
                    <a:gd name="T22" fmla="*/ 0 w 36"/>
                    <a:gd name="T23" fmla="*/ 12 h 36"/>
                    <a:gd name="T24" fmla="*/ 4 w 36"/>
                    <a:gd name="T25" fmla="*/ 6 h 36"/>
                    <a:gd name="T26" fmla="*/ 10 w 36"/>
                    <a:gd name="T27" fmla="*/ 2 h 36"/>
                    <a:gd name="T28" fmla="*/ 16 w 36"/>
                    <a:gd name="T29" fmla="*/ 0 h 36"/>
                    <a:gd name="T30" fmla="*/ 24 w 36"/>
                    <a:gd name="T31" fmla="*/ 0 h 36"/>
                    <a:gd name="T32" fmla="*/ 24 w 36"/>
                    <a:gd name="T33" fmla="*/ 0 h 36"/>
                    <a:gd name="T34" fmla="*/ 30 w 36"/>
                    <a:gd name="T35" fmla="*/ 4 h 36"/>
                    <a:gd name="T36" fmla="*/ 34 w 36"/>
                    <a:gd name="T37" fmla="*/ 8 h 36"/>
                    <a:gd name="T38" fmla="*/ 36 w 36"/>
                    <a:gd name="T39" fmla="*/ 16 h 36"/>
                    <a:gd name="T40" fmla="*/ 36 w 36"/>
                    <a:gd name="T41" fmla="*/ 22 h 36"/>
                    <a:gd name="T42" fmla="*/ 36 w 36"/>
                    <a:gd name="T43" fmla="*/ 22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2"/>
                      </a:moveTo>
                      <a:lnTo>
                        <a:pt x="36" y="22"/>
                      </a:lnTo>
                      <a:lnTo>
                        <a:pt x="32" y="30"/>
                      </a:lnTo>
                      <a:lnTo>
                        <a:pt x="26" y="34"/>
                      </a:lnTo>
                      <a:lnTo>
                        <a:pt x="20" y="36"/>
                      </a:lnTo>
                      <a:lnTo>
                        <a:pt x="12" y="34"/>
                      </a:lnTo>
                      <a:lnTo>
                        <a:pt x="6" y="30"/>
                      </a:lnTo>
                      <a:lnTo>
                        <a:pt x="2" y="26"/>
                      </a:lnTo>
                      <a:lnTo>
                        <a:pt x="0" y="18"/>
                      </a:lnTo>
                      <a:lnTo>
                        <a:pt x="0" y="12"/>
                      </a:lnTo>
                      <a:lnTo>
                        <a:pt x="4" y="6"/>
                      </a:lnTo>
                      <a:lnTo>
                        <a:pt x="10" y="2"/>
                      </a:lnTo>
                      <a:lnTo>
                        <a:pt x="16" y="0"/>
                      </a:lnTo>
                      <a:lnTo>
                        <a:pt x="24" y="0"/>
                      </a:lnTo>
                      <a:lnTo>
                        <a:pt x="30" y="4"/>
                      </a:lnTo>
                      <a:lnTo>
                        <a:pt x="34" y="8"/>
                      </a:lnTo>
                      <a:lnTo>
                        <a:pt x="36" y="16"/>
                      </a:lnTo>
                      <a:lnTo>
                        <a:pt x="36" y="22"/>
                      </a:lnTo>
                      <a:close/>
                    </a:path>
                  </a:pathLst>
                </a:custGeom>
                <a:solidFill>
                  <a:srgbClr val="FFEB00"/>
                </a:solidFill>
                <a:ln w="9525">
                  <a:noFill/>
                  <a:round/>
                  <a:headEnd/>
                  <a:tailEnd/>
                </a:ln>
              </p:spPr>
              <p:txBody>
                <a:bodyPr/>
                <a:lstStyle/>
                <a:p>
                  <a:endParaRPr lang="zh-TW" altLang="en-US"/>
                </a:p>
              </p:txBody>
            </p:sp>
            <p:sp>
              <p:nvSpPr>
                <p:cNvPr id="24955" name="Freeform 582"/>
                <p:cNvSpPr>
                  <a:spLocks/>
                </p:cNvSpPr>
                <p:nvPr/>
              </p:nvSpPr>
              <p:spPr bwMode="auto">
                <a:xfrm>
                  <a:off x="5216" y="2700"/>
                  <a:ext cx="34" cy="36"/>
                </a:xfrm>
                <a:custGeom>
                  <a:avLst/>
                  <a:gdLst>
                    <a:gd name="T0" fmla="*/ 34 w 34"/>
                    <a:gd name="T1" fmla="*/ 24 h 36"/>
                    <a:gd name="T2" fmla="*/ 34 w 34"/>
                    <a:gd name="T3" fmla="*/ 24 h 36"/>
                    <a:gd name="T4" fmla="*/ 30 w 34"/>
                    <a:gd name="T5" fmla="*/ 30 h 36"/>
                    <a:gd name="T6" fmla="*/ 26 w 34"/>
                    <a:gd name="T7" fmla="*/ 34 h 36"/>
                    <a:gd name="T8" fmla="*/ 18 w 34"/>
                    <a:gd name="T9" fmla="*/ 36 h 36"/>
                    <a:gd name="T10" fmla="*/ 12 w 34"/>
                    <a:gd name="T11" fmla="*/ 36 h 36"/>
                    <a:gd name="T12" fmla="*/ 12 w 34"/>
                    <a:gd name="T13" fmla="*/ 36 h 36"/>
                    <a:gd name="T14" fmla="*/ 6 w 34"/>
                    <a:gd name="T15" fmla="*/ 32 h 36"/>
                    <a:gd name="T16" fmla="*/ 2 w 34"/>
                    <a:gd name="T17" fmla="*/ 26 h 36"/>
                    <a:gd name="T18" fmla="*/ 0 w 34"/>
                    <a:gd name="T19" fmla="*/ 20 h 36"/>
                    <a:gd name="T20" fmla="*/ 0 w 34"/>
                    <a:gd name="T21" fmla="*/ 12 h 36"/>
                    <a:gd name="T22" fmla="*/ 0 w 34"/>
                    <a:gd name="T23" fmla="*/ 12 h 36"/>
                    <a:gd name="T24" fmla="*/ 4 w 34"/>
                    <a:gd name="T25" fmla="*/ 6 h 36"/>
                    <a:gd name="T26" fmla="*/ 8 w 34"/>
                    <a:gd name="T27" fmla="*/ 2 h 36"/>
                    <a:gd name="T28" fmla="*/ 16 w 34"/>
                    <a:gd name="T29" fmla="*/ 0 h 36"/>
                    <a:gd name="T30" fmla="*/ 22 w 34"/>
                    <a:gd name="T31" fmla="*/ 2 h 36"/>
                    <a:gd name="T32" fmla="*/ 22 w 34"/>
                    <a:gd name="T33" fmla="*/ 2 h 36"/>
                    <a:gd name="T34" fmla="*/ 28 w 34"/>
                    <a:gd name="T35" fmla="*/ 4 h 36"/>
                    <a:gd name="T36" fmla="*/ 32 w 34"/>
                    <a:gd name="T37" fmla="*/ 10 h 36"/>
                    <a:gd name="T38" fmla="*/ 34 w 34"/>
                    <a:gd name="T39" fmla="*/ 16 h 36"/>
                    <a:gd name="T40" fmla="*/ 34 w 34"/>
                    <a:gd name="T41" fmla="*/ 24 h 36"/>
                    <a:gd name="T42" fmla="*/ 34 w 34"/>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6"/>
                    <a:gd name="T68" fmla="*/ 34 w 34"/>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6">
                      <a:moveTo>
                        <a:pt x="34" y="24"/>
                      </a:moveTo>
                      <a:lnTo>
                        <a:pt x="34" y="24"/>
                      </a:lnTo>
                      <a:lnTo>
                        <a:pt x="30" y="30"/>
                      </a:lnTo>
                      <a:lnTo>
                        <a:pt x="26" y="34"/>
                      </a:lnTo>
                      <a:lnTo>
                        <a:pt x="18" y="36"/>
                      </a:lnTo>
                      <a:lnTo>
                        <a:pt x="12" y="36"/>
                      </a:lnTo>
                      <a:lnTo>
                        <a:pt x="6" y="32"/>
                      </a:lnTo>
                      <a:lnTo>
                        <a:pt x="2" y="26"/>
                      </a:lnTo>
                      <a:lnTo>
                        <a:pt x="0" y="20"/>
                      </a:lnTo>
                      <a:lnTo>
                        <a:pt x="0" y="12"/>
                      </a:lnTo>
                      <a:lnTo>
                        <a:pt x="4" y="6"/>
                      </a:lnTo>
                      <a:lnTo>
                        <a:pt x="8" y="2"/>
                      </a:lnTo>
                      <a:lnTo>
                        <a:pt x="16" y="0"/>
                      </a:lnTo>
                      <a:lnTo>
                        <a:pt x="22" y="2"/>
                      </a:lnTo>
                      <a:lnTo>
                        <a:pt x="28" y="4"/>
                      </a:lnTo>
                      <a:lnTo>
                        <a:pt x="32" y="10"/>
                      </a:lnTo>
                      <a:lnTo>
                        <a:pt x="34" y="16"/>
                      </a:lnTo>
                      <a:lnTo>
                        <a:pt x="34" y="24"/>
                      </a:lnTo>
                      <a:close/>
                    </a:path>
                  </a:pathLst>
                </a:custGeom>
                <a:solidFill>
                  <a:srgbClr val="FFEB00"/>
                </a:solidFill>
                <a:ln w="9525">
                  <a:noFill/>
                  <a:round/>
                  <a:headEnd/>
                  <a:tailEnd/>
                </a:ln>
              </p:spPr>
              <p:txBody>
                <a:bodyPr/>
                <a:lstStyle/>
                <a:p>
                  <a:endParaRPr lang="zh-TW" altLang="en-US"/>
                </a:p>
              </p:txBody>
            </p:sp>
            <p:sp>
              <p:nvSpPr>
                <p:cNvPr id="24956" name="Freeform 583"/>
                <p:cNvSpPr>
                  <a:spLocks/>
                </p:cNvSpPr>
                <p:nvPr/>
              </p:nvSpPr>
              <p:spPr bwMode="auto">
                <a:xfrm>
                  <a:off x="5262" y="2714"/>
                  <a:ext cx="34" cy="36"/>
                </a:xfrm>
                <a:custGeom>
                  <a:avLst/>
                  <a:gdLst>
                    <a:gd name="T0" fmla="*/ 34 w 34"/>
                    <a:gd name="T1" fmla="*/ 22 h 36"/>
                    <a:gd name="T2" fmla="*/ 34 w 34"/>
                    <a:gd name="T3" fmla="*/ 22 h 36"/>
                    <a:gd name="T4" fmla="*/ 30 w 34"/>
                    <a:gd name="T5" fmla="*/ 30 h 36"/>
                    <a:gd name="T6" fmla="*/ 26 w 34"/>
                    <a:gd name="T7" fmla="*/ 34 h 36"/>
                    <a:gd name="T8" fmla="*/ 18 w 34"/>
                    <a:gd name="T9" fmla="*/ 36 h 36"/>
                    <a:gd name="T10" fmla="*/ 12 w 34"/>
                    <a:gd name="T11" fmla="*/ 34 h 36"/>
                    <a:gd name="T12" fmla="*/ 12 w 34"/>
                    <a:gd name="T13" fmla="*/ 34 h 36"/>
                    <a:gd name="T14" fmla="*/ 6 w 34"/>
                    <a:gd name="T15" fmla="*/ 32 h 36"/>
                    <a:gd name="T16" fmla="*/ 2 w 34"/>
                    <a:gd name="T17" fmla="*/ 26 h 36"/>
                    <a:gd name="T18" fmla="*/ 0 w 34"/>
                    <a:gd name="T19" fmla="*/ 20 h 36"/>
                    <a:gd name="T20" fmla="*/ 0 w 34"/>
                    <a:gd name="T21" fmla="*/ 12 h 36"/>
                    <a:gd name="T22" fmla="*/ 0 w 34"/>
                    <a:gd name="T23" fmla="*/ 12 h 36"/>
                    <a:gd name="T24" fmla="*/ 4 w 34"/>
                    <a:gd name="T25" fmla="*/ 6 h 36"/>
                    <a:gd name="T26" fmla="*/ 8 w 34"/>
                    <a:gd name="T27" fmla="*/ 2 h 36"/>
                    <a:gd name="T28" fmla="*/ 16 w 34"/>
                    <a:gd name="T29" fmla="*/ 0 h 36"/>
                    <a:gd name="T30" fmla="*/ 22 w 34"/>
                    <a:gd name="T31" fmla="*/ 0 h 36"/>
                    <a:gd name="T32" fmla="*/ 22 w 34"/>
                    <a:gd name="T33" fmla="*/ 0 h 36"/>
                    <a:gd name="T34" fmla="*/ 28 w 34"/>
                    <a:gd name="T35" fmla="*/ 4 h 36"/>
                    <a:gd name="T36" fmla="*/ 32 w 34"/>
                    <a:gd name="T37" fmla="*/ 8 h 36"/>
                    <a:gd name="T38" fmla="*/ 34 w 34"/>
                    <a:gd name="T39" fmla="*/ 16 h 36"/>
                    <a:gd name="T40" fmla="*/ 34 w 34"/>
                    <a:gd name="T41" fmla="*/ 22 h 36"/>
                    <a:gd name="T42" fmla="*/ 34 w 34"/>
                    <a:gd name="T43" fmla="*/ 22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6"/>
                    <a:gd name="T68" fmla="*/ 34 w 34"/>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6">
                      <a:moveTo>
                        <a:pt x="34" y="22"/>
                      </a:moveTo>
                      <a:lnTo>
                        <a:pt x="34" y="22"/>
                      </a:lnTo>
                      <a:lnTo>
                        <a:pt x="30" y="30"/>
                      </a:lnTo>
                      <a:lnTo>
                        <a:pt x="26" y="34"/>
                      </a:lnTo>
                      <a:lnTo>
                        <a:pt x="18" y="36"/>
                      </a:lnTo>
                      <a:lnTo>
                        <a:pt x="12" y="34"/>
                      </a:lnTo>
                      <a:lnTo>
                        <a:pt x="6" y="32"/>
                      </a:lnTo>
                      <a:lnTo>
                        <a:pt x="2" y="26"/>
                      </a:lnTo>
                      <a:lnTo>
                        <a:pt x="0" y="20"/>
                      </a:lnTo>
                      <a:lnTo>
                        <a:pt x="0" y="12"/>
                      </a:lnTo>
                      <a:lnTo>
                        <a:pt x="4" y="6"/>
                      </a:lnTo>
                      <a:lnTo>
                        <a:pt x="8" y="2"/>
                      </a:lnTo>
                      <a:lnTo>
                        <a:pt x="16" y="0"/>
                      </a:lnTo>
                      <a:lnTo>
                        <a:pt x="22" y="0"/>
                      </a:lnTo>
                      <a:lnTo>
                        <a:pt x="28" y="4"/>
                      </a:lnTo>
                      <a:lnTo>
                        <a:pt x="32" y="8"/>
                      </a:lnTo>
                      <a:lnTo>
                        <a:pt x="34" y="16"/>
                      </a:lnTo>
                      <a:lnTo>
                        <a:pt x="34" y="22"/>
                      </a:lnTo>
                      <a:close/>
                    </a:path>
                  </a:pathLst>
                </a:custGeom>
                <a:solidFill>
                  <a:srgbClr val="FFEB00"/>
                </a:solidFill>
                <a:ln w="9525">
                  <a:noFill/>
                  <a:round/>
                  <a:headEnd/>
                  <a:tailEnd/>
                </a:ln>
              </p:spPr>
              <p:txBody>
                <a:bodyPr/>
                <a:lstStyle/>
                <a:p>
                  <a:endParaRPr lang="zh-TW" altLang="en-US"/>
                </a:p>
              </p:txBody>
            </p:sp>
            <p:sp>
              <p:nvSpPr>
                <p:cNvPr id="24957" name="Freeform 584"/>
                <p:cNvSpPr>
                  <a:spLocks/>
                </p:cNvSpPr>
                <p:nvPr/>
              </p:nvSpPr>
              <p:spPr bwMode="auto">
                <a:xfrm>
                  <a:off x="5118" y="2680"/>
                  <a:ext cx="34" cy="36"/>
                </a:xfrm>
                <a:custGeom>
                  <a:avLst/>
                  <a:gdLst>
                    <a:gd name="T0" fmla="*/ 34 w 34"/>
                    <a:gd name="T1" fmla="*/ 24 h 36"/>
                    <a:gd name="T2" fmla="*/ 34 w 34"/>
                    <a:gd name="T3" fmla="*/ 24 h 36"/>
                    <a:gd name="T4" fmla="*/ 30 w 34"/>
                    <a:gd name="T5" fmla="*/ 30 h 36"/>
                    <a:gd name="T6" fmla="*/ 26 w 34"/>
                    <a:gd name="T7" fmla="*/ 34 h 36"/>
                    <a:gd name="T8" fmla="*/ 18 w 34"/>
                    <a:gd name="T9" fmla="*/ 36 h 36"/>
                    <a:gd name="T10" fmla="*/ 12 w 34"/>
                    <a:gd name="T11" fmla="*/ 36 h 36"/>
                    <a:gd name="T12" fmla="*/ 12 w 34"/>
                    <a:gd name="T13" fmla="*/ 36 h 36"/>
                    <a:gd name="T14" fmla="*/ 6 w 34"/>
                    <a:gd name="T15" fmla="*/ 32 h 36"/>
                    <a:gd name="T16" fmla="*/ 2 w 34"/>
                    <a:gd name="T17" fmla="*/ 26 h 36"/>
                    <a:gd name="T18" fmla="*/ 0 w 34"/>
                    <a:gd name="T19" fmla="*/ 20 h 36"/>
                    <a:gd name="T20" fmla="*/ 0 w 34"/>
                    <a:gd name="T21" fmla="*/ 14 h 36"/>
                    <a:gd name="T22" fmla="*/ 0 w 34"/>
                    <a:gd name="T23" fmla="*/ 14 h 36"/>
                    <a:gd name="T24" fmla="*/ 4 w 34"/>
                    <a:gd name="T25" fmla="*/ 8 h 36"/>
                    <a:gd name="T26" fmla="*/ 8 w 34"/>
                    <a:gd name="T27" fmla="*/ 2 h 36"/>
                    <a:gd name="T28" fmla="*/ 16 w 34"/>
                    <a:gd name="T29" fmla="*/ 0 h 36"/>
                    <a:gd name="T30" fmla="*/ 22 w 34"/>
                    <a:gd name="T31" fmla="*/ 2 h 36"/>
                    <a:gd name="T32" fmla="*/ 22 w 34"/>
                    <a:gd name="T33" fmla="*/ 2 h 36"/>
                    <a:gd name="T34" fmla="*/ 28 w 34"/>
                    <a:gd name="T35" fmla="*/ 4 h 36"/>
                    <a:gd name="T36" fmla="*/ 32 w 34"/>
                    <a:gd name="T37" fmla="*/ 10 h 36"/>
                    <a:gd name="T38" fmla="*/ 34 w 34"/>
                    <a:gd name="T39" fmla="*/ 16 h 36"/>
                    <a:gd name="T40" fmla="*/ 34 w 34"/>
                    <a:gd name="T41" fmla="*/ 24 h 36"/>
                    <a:gd name="T42" fmla="*/ 34 w 34"/>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6"/>
                    <a:gd name="T68" fmla="*/ 34 w 34"/>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6">
                      <a:moveTo>
                        <a:pt x="34" y="24"/>
                      </a:moveTo>
                      <a:lnTo>
                        <a:pt x="34" y="24"/>
                      </a:lnTo>
                      <a:lnTo>
                        <a:pt x="30" y="30"/>
                      </a:lnTo>
                      <a:lnTo>
                        <a:pt x="26" y="34"/>
                      </a:lnTo>
                      <a:lnTo>
                        <a:pt x="18" y="36"/>
                      </a:lnTo>
                      <a:lnTo>
                        <a:pt x="12" y="36"/>
                      </a:lnTo>
                      <a:lnTo>
                        <a:pt x="6" y="32"/>
                      </a:lnTo>
                      <a:lnTo>
                        <a:pt x="2" y="26"/>
                      </a:lnTo>
                      <a:lnTo>
                        <a:pt x="0" y="20"/>
                      </a:lnTo>
                      <a:lnTo>
                        <a:pt x="0" y="14"/>
                      </a:lnTo>
                      <a:lnTo>
                        <a:pt x="4" y="8"/>
                      </a:lnTo>
                      <a:lnTo>
                        <a:pt x="8" y="2"/>
                      </a:lnTo>
                      <a:lnTo>
                        <a:pt x="16" y="0"/>
                      </a:lnTo>
                      <a:lnTo>
                        <a:pt x="22" y="2"/>
                      </a:lnTo>
                      <a:lnTo>
                        <a:pt x="28" y="4"/>
                      </a:lnTo>
                      <a:lnTo>
                        <a:pt x="32" y="10"/>
                      </a:lnTo>
                      <a:lnTo>
                        <a:pt x="34" y="16"/>
                      </a:lnTo>
                      <a:lnTo>
                        <a:pt x="34" y="24"/>
                      </a:lnTo>
                      <a:close/>
                    </a:path>
                  </a:pathLst>
                </a:custGeom>
                <a:solidFill>
                  <a:srgbClr val="FFEB00"/>
                </a:solidFill>
                <a:ln w="9525">
                  <a:noFill/>
                  <a:round/>
                  <a:headEnd/>
                  <a:tailEnd/>
                </a:ln>
              </p:spPr>
              <p:txBody>
                <a:bodyPr/>
                <a:lstStyle/>
                <a:p>
                  <a:endParaRPr lang="zh-TW" altLang="en-US"/>
                </a:p>
              </p:txBody>
            </p:sp>
            <p:sp>
              <p:nvSpPr>
                <p:cNvPr id="24958" name="Freeform 585"/>
                <p:cNvSpPr>
                  <a:spLocks/>
                </p:cNvSpPr>
                <p:nvPr/>
              </p:nvSpPr>
              <p:spPr bwMode="auto">
                <a:xfrm>
                  <a:off x="5094" y="2636"/>
                  <a:ext cx="34" cy="36"/>
                </a:xfrm>
                <a:custGeom>
                  <a:avLst/>
                  <a:gdLst>
                    <a:gd name="T0" fmla="*/ 34 w 34"/>
                    <a:gd name="T1" fmla="*/ 24 h 36"/>
                    <a:gd name="T2" fmla="*/ 34 w 34"/>
                    <a:gd name="T3" fmla="*/ 24 h 36"/>
                    <a:gd name="T4" fmla="*/ 30 w 34"/>
                    <a:gd name="T5" fmla="*/ 30 h 36"/>
                    <a:gd name="T6" fmla="*/ 26 w 34"/>
                    <a:gd name="T7" fmla="*/ 34 h 36"/>
                    <a:gd name="T8" fmla="*/ 18 w 34"/>
                    <a:gd name="T9" fmla="*/ 36 h 36"/>
                    <a:gd name="T10" fmla="*/ 12 w 34"/>
                    <a:gd name="T11" fmla="*/ 36 h 36"/>
                    <a:gd name="T12" fmla="*/ 12 w 34"/>
                    <a:gd name="T13" fmla="*/ 36 h 36"/>
                    <a:gd name="T14" fmla="*/ 6 w 34"/>
                    <a:gd name="T15" fmla="*/ 32 h 36"/>
                    <a:gd name="T16" fmla="*/ 2 w 34"/>
                    <a:gd name="T17" fmla="*/ 28 h 36"/>
                    <a:gd name="T18" fmla="*/ 0 w 34"/>
                    <a:gd name="T19" fmla="*/ 20 h 36"/>
                    <a:gd name="T20" fmla="*/ 0 w 34"/>
                    <a:gd name="T21" fmla="*/ 14 h 36"/>
                    <a:gd name="T22" fmla="*/ 0 w 34"/>
                    <a:gd name="T23" fmla="*/ 14 h 36"/>
                    <a:gd name="T24" fmla="*/ 4 w 34"/>
                    <a:gd name="T25" fmla="*/ 8 h 36"/>
                    <a:gd name="T26" fmla="*/ 8 w 34"/>
                    <a:gd name="T27" fmla="*/ 2 h 36"/>
                    <a:gd name="T28" fmla="*/ 16 w 34"/>
                    <a:gd name="T29" fmla="*/ 0 h 36"/>
                    <a:gd name="T30" fmla="*/ 22 w 34"/>
                    <a:gd name="T31" fmla="*/ 2 h 36"/>
                    <a:gd name="T32" fmla="*/ 22 w 34"/>
                    <a:gd name="T33" fmla="*/ 2 h 36"/>
                    <a:gd name="T34" fmla="*/ 28 w 34"/>
                    <a:gd name="T35" fmla="*/ 6 h 36"/>
                    <a:gd name="T36" fmla="*/ 32 w 34"/>
                    <a:gd name="T37" fmla="*/ 10 h 36"/>
                    <a:gd name="T38" fmla="*/ 34 w 34"/>
                    <a:gd name="T39" fmla="*/ 18 h 36"/>
                    <a:gd name="T40" fmla="*/ 34 w 34"/>
                    <a:gd name="T41" fmla="*/ 24 h 36"/>
                    <a:gd name="T42" fmla="*/ 34 w 34"/>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6"/>
                    <a:gd name="T68" fmla="*/ 34 w 34"/>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6">
                      <a:moveTo>
                        <a:pt x="34" y="24"/>
                      </a:moveTo>
                      <a:lnTo>
                        <a:pt x="34" y="24"/>
                      </a:lnTo>
                      <a:lnTo>
                        <a:pt x="30" y="30"/>
                      </a:lnTo>
                      <a:lnTo>
                        <a:pt x="26" y="34"/>
                      </a:lnTo>
                      <a:lnTo>
                        <a:pt x="18" y="36"/>
                      </a:lnTo>
                      <a:lnTo>
                        <a:pt x="12" y="36"/>
                      </a:lnTo>
                      <a:lnTo>
                        <a:pt x="6" y="32"/>
                      </a:lnTo>
                      <a:lnTo>
                        <a:pt x="2" y="28"/>
                      </a:lnTo>
                      <a:lnTo>
                        <a:pt x="0" y="20"/>
                      </a:lnTo>
                      <a:lnTo>
                        <a:pt x="0" y="14"/>
                      </a:lnTo>
                      <a:lnTo>
                        <a:pt x="4" y="8"/>
                      </a:lnTo>
                      <a:lnTo>
                        <a:pt x="8" y="2"/>
                      </a:lnTo>
                      <a:lnTo>
                        <a:pt x="16" y="0"/>
                      </a:lnTo>
                      <a:lnTo>
                        <a:pt x="22" y="2"/>
                      </a:lnTo>
                      <a:lnTo>
                        <a:pt x="28" y="6"/>
                      </a:lnTo>
                      <a:lnTo>
                        <a:pt x="32" y="10"/>
                      </a:lnTo>
                      <a:lnTo>
                        <a:pt x="34" y="18"/>
                      </a:lnTo>
                      <a:lnTo>
                        <a:pt x="34" y="24"/>
                      </a:lnTo>
                      <a:close/>
                    </a:path>
                  </a:pathLst>
                </a:custGeom>
                <a:solidFill>
                  <a:srgbClr val="FFEB00"/>
                </a:solidFill>
                <a:ln w="9525">
                  <a:noFill/>
                  <a:round/>
                  <a:headEnd/>
                  <a:tailEnd/>
                </a:ln>
              </p:spPr>
              <p:txBody>
                <a:bodyPr/>
                <a:lstStyle/>
                <a:p>
                  <a:endParaRPr lang="zh-TW" altLang="en-US"/>
                </a:p>
              </p:txBody>
            </p:sp>
            <p:sp>
              <p:nvSpPr>
                <p:cNvPr id="24959" name="Freeform 586"/>
                <p:cNvSpPr>
                  <a:spLocks/>
                </p:cNvSpPr>
                <p:nvPr/>
              </p:nvSpPr>
              <p:spPr bwMode="auto">
                <a:xfrm>
                  <a:off x="5034" y="2682"/>
                  <a:ext cx="36" cy="36"/>
                </a:xfrm>
                <a:custGeom>
                  <a:avLst/>
                  <a:gdLst>
                    <a:gd name="T0" fmla="*/ 36 w 36"/>
                    <a:gd name="T1" fmla="*/ 24 h 36"/>
                    <a:gd name="T2" fmla="*/ 36 w 36"/>
                    <a:gd name="T3" fmla="*/ 24 h 36"/>
                    <a:gd name="T4" fmla="*/ 32 w 36"/>
                    <a:gd name="T5" fmla="*/ 30 h 36"/>
                    <a:gd name="T6" fmla="*/ 26 w 36"/>
                    <a:gd name="T7" fmla="*/ 34 h 36"/>
                    <a:gd name="T8" fmla="*/ 20 w 36"/>
                    <a:gd name="T9" fmla="*/ 36 h 36"/>
                    <a:gd name="T10" fmla="*/ 12 w 36"/>
                    <a:gd name="T11" fmla="*/ 36 h 36"/>
                    <a:gd name="T12" fmla="*/ 12 w 36"/>
                    <a:gd name="T13" fmla="*/ 36 h 36"/>
                    <a:gd name="T14" fmla="*/ 6 w 36"/>
                    <a:gd name="T15" fmla="*/ 32 h 36"/>
                    <a:gd name="T16" fmla="*/ 2 w 36"/>
                    <a:gd name="T17" fmla="*/ 28 h 36"/>
                    <a:gd name="T18" fmla="*/ 0 w 36"/>
                    <a:gd name="T19" fmla="*/ 20 h 36"/>
                    <a:gd name="T20" fmla="*/ 0 w 36"/>
                    <a:gd name="T21" fmla="*/ 14 h 36"/>
                    <a:gd name="T22" fmla="*/ 0 w 36"/>
                    <a:gd name="T23" fmla="*/ 14 h 36"/>
                    <a:gd name="T24" fmla="*/ 4 w 36"/>
                    <a:gd name="T25" fmla="*/ 8 h 36"/>
                    <a:gd name="T26" fmla="*/ 10 w 36"/>
                    <a:gd name="T27" fmla="*/ 2 h 36"/>
                    <a:gd name="T28" fmla="*/ 16 w 36"/>
                    <a:gd name="T29" fmla="*/ 0 h 36"/>
                    <a:gd name="T30" fmla="*/ 24 w 36"/>
                    <a:gd name="T31" fmla="*/ 2 h 36"/>
                    <a:gd name="T32" fmla="*/ 24 w 36"/>
                    <a:gd name="T33" fmla="*/ 2 h 36"/>
                    <a:gd name="T34" fmla="*/ 30 w 36"/>
                    <a:gd name="T35" fmla="*/ 4 h 36"/>
                    <a:gd name="T36" fmla="*/ 34 w 36"/>
                    <a:gd name="T37" fmla="*/ 10 h 36"/>
                    <a:gd name="T38" fmla="*/ 36 w 36"/>
                    <a:gd name="T39" fmla="*/ 18 h 36"/>
                    <a:gd name="T40" fmla="*/ 36 w 36"/>
                    <a:gd name="T41" fmla="*/ 24 h 36"/>
                    <a:gd name="T42" fmla="*/ 36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4"/>
                      </a:moveTo>
                      <a:lnTo>
                        <a:pt x="36" y="24"/>
                      </a:lnTo>
                      <a:lnTo>
                        <a:pt x="32" y="30"/>
                      </a:lnTo>
                      <a:lnTo>
                        <a:pt x="26" y="34"/>
                      </a:lnTo>
                      <a:lnTo>
                        <a:pt x="20" y="36"/>
                      </a:lnTo>
                      <a:lnTo>
                        <a:pt x="12" y="36"/>
                      </a:lnTo>
                      <a:lnTo>
                        <a:pt x="6" y="32"/>
                      </a:lnTo>
                      <a:lnTo>
                        <a:pt x="2" y="28"/>
                      </a:lnTo>
                      <a:lnTo>
                        <a:pt x="0" y="20"/>
                      </a:lnTo>
                      <a:lnTo>
                        <a:pt x="0" y="14"/>
                      </a:lnTo>
                      <a:lnTo>
                        <a:pt x="4" y="8"/>
                      </a:lnTo>
                      <a:lnTo>
                        <a:pt x="10" y="2"/>
                      </a:lnTo>
                      <a:lnTo>
                        <a:pt x="16" y="0"/>
                      </a:lnTo>
                      <a:lnTo>
                        <a:pt x="24" y="2"/>
                      </a:lnTo>
                      <a:lnTo>
                        <a:pt x="30" y="4"/>
                      </a:lnTo>
                      <a:lnTo>
                        <a:pt x="34" y="10"/>
                      </a:lnTo>
                      <a:lnTo>
                        <a:pt x="36" y="18"/>
                      </a:lnTo>
                      <a:lnTo>
                        <a:pt x="36" y="24"/>
                      </a:lnTo>
                      <a:close/>
                    </a:path>
                  </a:pathLst>
                </a:custGeom>
                <a:solidFill>
                  <a:srgbClr val="FFEB00"/>
                </a:solidFill>
                <a:ln w="9525">
                  <a:noFill/>
                  <a:round/>
                  <a:headEnd/>
                  <a:tailEnd/>
                </a:ln>
              </p:spPr>
              <p:txBody>
                <a:bodyPr/>
                <a:lstStyle/>
                <a:p>
                  <a:endParaRPr lang="zh-TW" altLang="en-US"/>
                </a:p>
              </p:txBody>
            </p:sp>
            <p:sp>
              <p:nvSpPr>
                <p:cNvPr id="24960" name="Freeform 587"/>
                <p:cNvSpPr>
                  <a:spLocks/>
                </p:cNvSpPr>
                <p:nvPr/>
              </p:nvSpPr>
              <p:spPr bwMode="auto">
                <a:xfrm>
                  <a:off x="5050" y="2716"/>
                  <a:ext cx="36" cy="36"/>
                </a:xfrm>
                <a:custGeom>
                  <a:avLst/>
                  <a:gdLst>
                    <a:gd name="T0" fmla="*/ 34 w 36"/>
                    <a:gd name="T1" fmla="*/ 24 h 36"/>
                    <a:gd name="T2" fmla="*/ 34 w 36"/>
                    <a:gd name="T3" fmla="*/ 24 h 36"/>
                    <a:gd name="T4" fmla="*/ 32 w 36"/>
                    <a:gd name="T5" fmla="*/ 30 h 36"/>
                    <a:gd name="T6" fmla="*/ 26 w 36"/>
                    <a:gd name="T7" fmla="*/ 34 h 36"/>
                    <a:gd name="T8" fmla="*/ 20 w 36"/>
                    <a:gd name="T9" fmla="*/ 36 h 36"/>
                    <a:gd name="T10" fmla="*/ 12 w 36"/>
                    <a:gd name="T11" fmla="*/ 34 h 36"/>
                    <a:gd name="T12" fmla="*/ 12 w 36"/>
                    <a:gd name="T13" fmla="*/ 34 h 36"/>
                    <a:gd name="T14" fmla="*/ 6 w 36"/>
                    <a:gd name="T15" fmla="*/ 32 h 36"/>
                    <a:gd name="T16" fmla="*/ 2 w 36"/>
                    <a:gd name="T17" fmla="*/ 26 h 36"/>
                    <a:gd name="T18" fmla="*/ 0 w 36"/>
                    <a:gd name="T19" fmla="*/ 20 h 36"/>
                    <a:gd name="T20" fmla="*/ 0 w 36"/>
                    <a:gd name="T21" fmla="*/ 12 h 36"/>
                    <a:gd name="T22" fmla="*/ 0 w 36"/>
                    <a:gd name="T23" fmla="*/ 12 h 36"/>
                    <a:gd name="T24" fmla="*/ 4 w 36"/>
                    <a:gd name="T25" fmla="*/ 6 h 36"/>
                    <a:gd name="T26" fmla="*/ 10 w 36"/>
                    <a:gd name="T27" fmla="*/ 2 h 36"/>
                    <a:gd name="T28" fmla="*/ 16 w 36"/>
                    <a:gd name="T29" fmla="*/ 0 h 36"/>
                    <a:gd name="T30" fmla="*/ 22 w 36"/>
                    <a:gd name="T31" fmla="*/ 0 h 36"/>
                    <a:gd name="T32" fmla="*/ 22 w 36"/>
                    <a:gd name="T33" fmla="*/ 0 h 36"/>
                    <a:gd name="T34" fmla="*/ 28 w 36"/>
                    <a:gd name="T35" fmla="*/ 4 h 36"/>
                    <a:gd name="T36" fmla="*/ 34 w 36"/>
                    <a:gd name="T37" fmla="*/ 10 h 36"/>
                    <a:gd name="T38" fmla="*/ 36 w 36"/>
                    <a:gd name="T39" fmla="*/ 16 h 36"/>
                    <a:gd name="T40" fmla="*/ 34 w 36"/>
                    <a:gd name="T41" fmla="*/ 24 h 36"/>
                    <a:gd name="T42" fmla="*/ 34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4" y="24"/>
                      </a:moveTo>
                      <a:lnTo>
                        <a:pt x="34" y="24"/>
                      </a:lnTo>
                      <a:lnTo>
                        <a:pt x="32" y="30"/>
                      </a:lnTo>
                      <a:lnTo>
                        <a:pt x="26" y="34"/>
                      </a:lnTo>
                      <a:lnTo>
                        <a:pt x="20" y="36"/>
                      </a:lnTo>
                      <a:lnTo>
                        <a:pt x="12" y="34"/>
                      </a:lnTo>
                      <a:lnTo>
                        <a:pt x="6" y="32"/>
                      </a:lnTo>
                      <a:lnTo>
                        <a:pt x="2" y="26"/>
                      </a:lnTo>
                      <a:lnTo>
                        <a:pt x="0" y="20"/>
                      </a:lnTo>
                      <a:lnTo>
                        <a:pt x="0" y="12"/>
                      </a:lnTo>
                      <a:lnTo>
                        <a:pt x="4" y="6"/>
                      </a:lnTo>
                      <a:lnTo>
                        <a:pt x="10" y="2"/>
                      </a:lnTo>
                      <a:lnTo>
                        <a:pt x="16" y="0"/>
                      </a:lnTo>
                      <a:lnTo>
                        <a:pt x="22" y="0"/>
                      </a:lnTo>
                      <a:lnTo>
                        <a:pt x="28" y="4"/>
                      </a:lnTo>
                      <a:lnTo>
                        <a:pt x="34" y="10"/>
                      </a:lnTo>
                      <a:lnTo>
                        <a:pt x="36" y="16"/>
                      </a:lnTo>
                      <a:lnTo>
                        <a:pt x="34" y="24"/>
                      </a:lnTo>
                      <a:close/>
                    </a:path>
                  </a:pathLst>
                </a:custGeom>
                <a:solidFill>
                  <a:srgbClr val="FFEB00"/>
                </a:solidFill>
                <a:ln w="9525">
                  <a:noFill/>
                  <a:round/>
                  <a:headEnd/>
                  <a:tailEnd/>
                </a:ln>
              </p:spPr>
              <p:txBody>
                <a:bodyPr/>
                <a:lstStyle/>
                <a:p>
                  <a:endParaRPr lang="zh-TW" altLang="en-US"/>
                </a:p>
              </p:txBody>
            </p:sp>
            <p:sp>
              <p:nvSpPr>
                <p:cNvPr id="24961" name="Freeform 588"/>
                <p:cNvSpPr>
                  <a:spLocks/>
                </p:cNvSpPr>
                <p:nvPr/>
              </p:nvSpPr>
              <p:spPr bwMode="auto">
                <a:xfrm>
                  <a:off x="5006" y="2728"/>
                  <a:ext cx="36" cy="36"/>
                </a:xfrm>
                <a:custGeom>
                  <a:avLst/>
                  <a:gdLst>
                    <a:gd name="T0" fmla="*/ 34 w 36"/>
                    <a:gd name="T1" fmla="*/ 24 h 36"/>
                    <a:gd name="T2" fmla="*/ 34 w 36"/>
                    <a:gd name="T3" fmla="*/ 24 h 36"/>
                    <a:gd name="T4" fmla="*/ 32 w 36"/>
                    <a:gd name="T5" fmla="*/ 30 h 36"/>
                    <a:gd name="T6" fmla="*/ 26 w 36"/>
                    <a:gd name="T7" fmla="*/ 34 h 36"/>
                    <a:gd name="T8" fmla="*/ 20 w 36"/>
                    <a:gd name="T9" fmla="*/ 36 h 36"/>
                    <a:gd name="T10" fmla="*/ 12 w 36"/>
                    <a:gd name="T11" fmla="*/ 36 h 36"/>
                    <a:gd name="T12" fmla="*/ 12 w 36"/>
                    <a:gd name="T13" fmla="*/ 36 h 36"/>
                    <a:gd name="T14" fmla="*/ 6 w 36"/>
                    <a:gd name="T15" fmla="*/ 32 h 36"/>
                    <a:gd name="T16" fmla="*/ 2 w 36"/>
                    <a:gd name="T17" fmla="*/ 28 h 36"/>
                    <a:gd name="T18" fmla="*/ 0 w 36"/>
                    <a:gd name="T19" fmla="*/ 20 h 36"/>
                    <a:gd name="T20" fmla="*/ 0 w 36"/>
                    <a:gd name="T21" fmla="*/ 14 h 36"/>
                    <a:gd name="T22" fmla="*/ 0 w 36"/>
                    <a:gd name="T23" fmla="*/ 14 h 36"/>
                    <a:gd name="T24" fmla="*/ 4 w 36"/>
                    <a:gd name="T25" fmla="*/ 8 h 36"/>
                    <a:gd name="T26" fmla="*/ 10 w 36"/>
                    <a:gd name="T27" fmla="*/ 2 h 36"/>
                    <a:gd name="T28" fmla="*/ 16 w 36"/>
                    <a:gd name="T29" fmla="*/ 0 h 36"/>
                    <a:gd name="T30" fmla="*/ 24 w 36"/>
                    <a:gd name="T31" fmla="*/ 2 h 36"/>
                    <a:gd name="T32" fmla="*/ 24 w 36"/>
                    <a:gd name="T33" fmla="*/ 2 h 36"/>
                    <a:gd name="T34" fmla="*/ 30 w 36"/>
                    <a:gd name="T35" fmla="*/ 4 h 36"/>
                    <a:gd name="T36" fmla="*/ 34 w 36"/>
                    <a:gd name="T37" fmla="*/ 10 h 36"/>
                    <a:gd name="T38" fmla="*/ 36 w 36"/>
                    <a:gd name="T39" fmla="*/ 16 h 36"/>
                    <a:gd name="T40" fmla="*/ 34 w 36"/>
                    <a:gd name="T41" fmla="*/ 24 h 36"/>
                    <a:gd name="T42" fmla="*/ 34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4" y="24"/>
                      </a:moveTo>
                      <a:lnTo>
                        <a:pt x="34" y="24"/>
                      </a:lnTo>
                      <a:lnTo>
                        <a:pt x="32" y="30"/>
                      </a:lnTo>
                      <a:lnTo>
                        <a:pt x="26" y="34"/>
                      </a:lnTo>
                      <a:lnTo>
                        <a:pt x="20" y="36"/>
                      </a:lnTo>
                      <a:lnTo>
                        <a:pt x="12" y="36"/>
                      </a:lnTo>
                      <a:lnTo>
                        <a:pt x="6" y="32"/>
                      </a:lnTo>
                      <a:lnTo>
                        <a:pt x="2" y="28"/>
                      </a:lnTo>
                      <a:lnTo>
                        <a:pt x="0" y="20"/>
                      </a:lnTo>
                      <a:lnTo>
                        <a:pt x="0" y="14"/>
                      </a:lnTo>
                      <a:lnTo>
                        <a:pt x="4" y="8"/>
                      </a:lnTo>
                      <a:lnTo>
                        <a:pt x="10" y="2"/>
                      </a:lnTo>
                      <a:lnTo>
                        <a:pt x="16" y="0"/>
                      </a:lnTo>
                      <a:lnTo>
                        <a:pt x="24" y="2"/>
                      </a:lnTo>
                      <a:lnTo>
                        <a:pt x="30" y="4"/>
                      </a:lnTo>
                      <a:lnTo>
                        <a:pt x="34" y="10"/>
                      </a:lnTo>
                      <a:lnTo>
                        <a:pt x="36" y="16"/>
                      </a:lnTo>
                      <a:lnTo>
                        <a:pt x="34" y="24"/>
                      </a:lnTo>
                      <a:close/>
                    </a:path>
                  </a:pathLst>
                </a:custGeom>
                <a:solidFill>
                  <a:srgbClr val="FFEB00"/>
                </a:solidFill>
                <a:ln w="9525">
                  <a:noFill/>
                  <a:round/>
                  <a:headEnd/>
                  <a:tailEnd/>
                </a:ln>
              </p:spPr>
              <p:txBody>
                <a:bodyPr/>
                <a:lstStyle/>
                <a:p>
                  <a:endParaRPr lang="zh-TW" altLang="en-US"/>
                </a:p>
              </p:txBody>
            </p:sp>
            <p:sp>
              <p:nvSpPr>
                <p:cNvPr id="24962" name="Freeform 589"/>
                <p:cNvSpPr>
                  <a:spLocks/>
                </p:cNvSpPr>
                <p:nvPr/>
              </p:nvSpPr>
              <p:spPr bwMode="auto">
                <a:xfrm>
                  <a:off x="5088" y="2704"/>
                  <a:ext cx="36" cy="36"/>
                </a:xfrm>
                <a:custGeom>
                  <a:avLst/>
                  <a:gdLst>
                    <a:gd name="T0" fmla="*/ 36 w 36"/>
                    <a:gd name="T1" fmla="*/ 24 h 36"/>
                    <a:gd name="T2" fmla="*/ 36 w 36"/>
                    <a:gd name="T3" fmla="*/ 24 h 36"/>
                    <a:gd name="T4" fmla="*/ 32 w 36"/>
                    <a:gd name="T5" fmla="*/ 30 h 36"/>
                    <a:gd name="T6" fmla="*/ 26 w 36"/>
                    <a:gd name="T7" fmla="*/ 34 h 36"/>
                    <a:gd name="T8" fmla="*/ 20 w 36"/>
                    <a:gd name="T9" fmla="*/ 36 h 36"/>
                    <a:gd name="T10" fmla="*/ 14 w 36"/>
                    <a:gd name="T11" fmla="*/ 36 h 36"/>
                    <a:gd name="T12" fmla="*/ 14 w 36"/>
                    <a:gd name="T13" fmla="*/ 36 h 36"/>
                    <a:gd name="T14" fmla="*/ 6 w 36"/>
                    <a:gd name="T15" fmla="*/ 32 h 36"/>
                    <a:gd name="T16" fmla="*/ 2 w 36"/>
                    <a:gd name="T17" fmla="*/ 28 h 36"/>
                    <a:gd name="T18" fmla="*/ 0 w 36"/>
                    <a:gd name="T19" fmla="*/ 20 h 36"/>
                    <a:gd name="T20" fmla="*/ 2 w 36"/>
                    <a:gd name="T21" fmla="*/ 14 h 36"/>
                    <a:gd name="T22" fmla="*/ 2 w 36"/>
                    <a:gd name="T23" fmla="*/ 14 h 36"/>
                    <a:gd name="T24" fmla="*/ 4 w 36"/>
                    <a:gd name="T25" fmla="*/ 8 h 36"/>
                    <a:gd name="T26" fmla="*/ 10 w 36"/>
                    <a:gd name="T27" fmla="*/ 2 h 36"/>
                    <a:gd name="T28" fmla="*/ 16 w 36"/>
                    <a:gd name="T29" fmla="*/ 0 h 36"/>
                    <a:gd name="T30" fmla="*/ 24 w 36"/>
                    <a:gd name="T31" fmla="*/ 2 h 36"/>
                    <a:gd name="T32" fmla="*/ 24 w 36"/>
                    <a:gd name="T33" fmla="*/ 2 h 36"/>
                    <a:gd name="T34" fmla="*/ 30 w 36"/>
                    <a:gd name="T35" fmla="*/ 4 h 36"/>
                    <a:gd name="T36" fmla="*/ 34 w 36"/>
                    <a:gd name="T37" fmla="*/ 10 h 36"/>
                    <a:gd name="T38" fmla="*/ 36 w 36"/>
                    <a:gd name="T39" fmla="*/ 16 h 36"/>
                    <a:gd name="T40" fmla="*/ 36 w 36"/>
                    <a:gd name="T41" fmla="*/ 24 h 36"/>
                    <a:gd name="T42" fmla="*/ 36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4"/>
                      </a:moveTo>
                      <a:lnTo>
                        <a:pt x="36" y="24"/>
                      </a:lnTo>
                      <a:lnTo>
                        <a:pt x="32" y="30"/>
                      </a:lnTo>
                      <a:lnTo>
                        <a:pt x="26" y="34"/>
                      </a:lnTo>
                      <a:lnTo>
                        <a:pt x="20" y="36"/>
                      </a:lnTo>
                      <a:lnTo>
                        <a:pt x="14" y="36"/>
                      </a:lnTo>
                      <a:lnTo>
                        <a:pt x="6" y="32"/>
                      </a:lnTo>
                      <a:lnTo>
                        <a:pt x="2" y="28"/>
                      </a:lnTo>
                      <a:lnTo>
                        <a:pt x="0" y="20"/>
                      </a:lnTo>
                      <a:lnTo>
                        <a:pt x="2" y="14"/>
                      </a:lnTo>
                      <a:lnTo>
                        <a:pt x="4" y="8"/>
                      </a:lnTo>
                      <a:lnTo>
                        <a:pt x="10" y="2"/>
                      </a:lnTo>
                      <a:lnTo>
                        <a:pt x="16" y="0"/>
                      </a:lnTo>
                      <a:lnTo>
                        <a:pt x="24" y="2"/>
                      </a:lnTo>
                      <a:lnTo>
                        <a:pt x="30" y="4"/>
                      </a:lnTo>
                      <a:lnTo>
                        <a:pt x="34" y="10"/>
                      </a:lnTo>
                      <a:lnTo>
                        <a:pt x="36" y="16"/>
                      </a:lnTo>
                      <a:lnTo>
                        <a:pt x="36" y="24"/>
                      </a:lnTo>
                      <a:close/>
                    </a:path>
                  </a:pathLst>
                </a:custGeom>
                <a:solidFill>
                  <a:srgbClr val="FFEB00"/>
                </a:solidFill>
                <a:ln w="9525">
                  <a:noFill/>
                  <a:round/>
                  <a:headEnd/>
                  <a:tailEnd/>
                </a:ln>
              </p:spPr>
              <p:txBody>
                <a:bodyPr/>
                <a:lstStyle/>
                <a:p>
                  <a:endParaRPr lang="zh-TW" altLang="en-US"/>
                </a:p>
              </p:txBody>
            </p:sp>
            <p:sp>
              <p:nvSpPr>
                <p:cNvPr id="24963" name="Freeform 590"/>
                <p:cNvSpPr>
                  <a:spLocks/>
                </p:cNvSpPr>
                <p:nvPr/>
              </p:nvSpPr>
              <p:spPr bwMode="auto">
                <a:xfrm>
                  <a:off x="5192" y="3978"/>
                  <a:ext cx="34" cy="36"/>
                </a:xfrm>
                <a:custGeom>
                  <a:avLst/>
                  <a:gdLst>
                    <a:gd name="T0" fmla="*/ 34 w 34"/>
                    <a:gd name="T1" fmla="*/ 24 h 36"/>
                    <a:gd name="T2" fmla="*/ 34 w 34"/>
                    <a:gd name="T3" fmla="*/ 24 h 36"/>
                    <a:gd name="T4" fmla="*/ 30 w 34"/>
                    <a:gd name="T5" fmla="*/ 30 h 36"/>
                    <a:gd name="T6" fmla="*/ 26 w 34"/>
                    <a:gd name="T7" fmla="*/ 34 h 36"/>
                    <a:gd name="T8" fmla="*/ 18 w 34"/>
                    <a:gd name="T9" fmla="*/ 36 h 36"/>
                    <a:gd name="T10" fmla="*/ 12 w 34"/>
                    <a:gd name="T11" fmla="*/ 36 h 36"/>
                    <a:gd name="T12" fmla="*/ 12 w 34"/>
                    <a:gd name="T13" fmla="*/ 36 h 36"/>
                    <a:gd name="T14" fmla="*/ 6 w 34"/>
                    <a:gd name="T15" fmla="*/ 32 h 36"/>
                    <a:gd name="T16" fmla="*/ 2 w 34"/>
                    <a:gd name="T17" fmla="*/ 28 h 36"/>
                    <a:gd name="T18" fmla="*/ 0 w 34"/>
                    <a:gd name="T19" fmla="*/ 20 h 36"/>
                    <a:gd name="T20" fmla="*/ 0 w 34"/>
                    <a:gd name="T21" fmla="*/ 14 h 36"/>
                    <a:gd name="T22" fmla="*/ 0 w 34"/>
                    <a:gd name="T23" fmla="*/ 14 h 36"/>
                    <a:gd name="T24" fmla="*/ 4 w 34"/>
                    <a:gd name="T25" fmla="*/ 8 h 36"/>
                    <a:gd name="T26" fmla="*/ 8 w 34"/>
                    <a:gd name="T27" fmla="*/ 2 h 36"/>
                    <a:gd name="T28" fmla="*/ 16 w 34"/>
                    <a:gd name="T29" fmla="*/ 0 h 36"/>
                    <a:gd name="T30" fmla="*/ 22 w 34"/>
                    <a:gd name="T31" fmla="*/ 2 h 36"/>
                    <a:gd name="T32" fmla="*/ 22 w 34"/>
                    <a:gd name="T33" fmla="*/ 2 h 36"/>
                    <a:gd name="T34" fmla="*/ 28 w 34"/>
                    <a:gd name="T35" fmla="*/ 4 h 36"/>
                    <a:gd name="T36" fmla="*/ 34 w 34"/>
                    <a:gd name="T37" fmla="*/ 10 h 36"/>
                    <a:gd name="T38" fmla="*/ 34 w 34"/>
                    <a:gd name="T39" fmla="*/ 16 h 36"/>
                    <a:gd name="T40" fmla="*/ 34 w 34"/>
                    <a:gd name="T41" fmla="*/ 24 h 36"/>
                    <a:gd name="T42" fmla="*/ 34 w 34"/>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6"/>
                    <a:gd name="T68" fmla="*/ 34 w 34"/>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6">
                      <a:moveTo>
                        <a:pt x="34" y="24"/>
                      </a:moveTo>
                      <a:lnTo>
                        <a:pt x="34" y="24"/>
                      </a:lnTo>
                      <a:lnTo>
                        <a:pt x="30" y="30"/>
                      </a:lnTo>
                      <a:lnTo>
                        <a:pt x="26" y="34"/>
                      </a:lnTo>
                      <a:lnTo>
                        <a:pt x="18" y="36"/>
                      </a:lnTo>
                      <a:lnTo>
                        <a:pt x="12" y="36"/>
                      </a:lnTo>
                      <a:lnTo>
                        <a:pt x="6" y="32"/>
                      </a:lnTo>
                      <a:lnTo>
                        <a:pt x="2" y="28"/>
                      </a:lnTo>
                      <a:lnTo>
                        <a:pt x="0" y="20"/>
                      </a:lnTo>
                      <a:lnTo>
                        <a:pt x="0" y="14"/>
                      </a:lnTo>
                      <a:lnTo>
                        <a:pt x="4" y="8"/>
                      </a:lnTo>
                      <a:lnTo>
                        <a:pt x="8" y="2"/>
                      </a:lnTo>
                      <a:lnTo>
                        <a:pt x="16" y="0"/>
                      </a:lnTo>
                      <a:lnTo>
                        <a:pt x="22" y="2"/>
                      </a:lnTo>
                      <a:lnTo>
                        <a:pt x="28" y="4"/>
                      </a:lnTo>
                      <a:lnTo>
                        <a:pt x="34" y="10"/>
                      </a:lnTo>
                      <a:lnTo>
                        <a:pt x="34" y="16"/>
                      </a:lnTo>
                      <a:lnTo>
                        <a:pt x="34" y="24"/>
                      </a:lnTo>
                      <a:close/>
                    </a:path>
                  </a:pathLst>
                </a:custGeom>
                <a:solidFill>
                  <a:srgbClr val="FFEB00"/>
                </a:solidFill>
                <a:ln w="9525">
                  <a:noFill/>
                  <a:round/>
                  <a:headEnd/>
                  <a:tailEnd/>
                </a:ln>
              </p:spPr>
              <p:txBody>
                <a:bodyPr/>
                <a:lstStyle/>
                <a:p>
                  <a:endParaRPr lang="zh-TW" altLang="en-US"/>
                </a:p>
              </p:txBody>
            </p:sp>
            <p:sp>
              <p:nvSpPr>
                <p:cNvPr id="24964" name="Freeform 591"/>
                <p:cNvSpPr>
                  <a:spLocks/>
                </p:cNvSpPr>
                <p:nvPr/>
              </p:nvSpPr>
              <p:spPr bwMode="auto">
                <a:xfrm>
                  <a:off x="5184" y="3940"/>
                  <a:ext cx="36" cy="36"/>
                </a:xfrm>
                <a:custGeom>
                  <a:avLst/>
                  <a:gdLst>
                    <a:gd name="T0" fmla="*/ 36 w 36"/>
                    <a:gd name="T1" fmla="*/ 22 h 36"/>
                    <a:gd name="T2" fmla="*/ 36 w 36"/>
                    <a:gd name="T3" fmla="*/ 22 h 36"/>
                    <a:gd name="T4" fmla="*/ 32 w 36"/>
                    <a:gd name="T5" fmla="*/ 30 h 36"/>
                    <a:gd name="T6" fmla="*/ 26 w 36"/>
                    <a:gd name="T7" fmla="*/ 34 h 36"/>
                    <a:gd name="T8" fmla="*/ 20 w 36"/>
                    <a:gd name="T9" fmla="*/ 36 h 36"/>
                    <a:gd name="T10" fmla="*/ 14 w 36"/>
                    <a:gd name="T11" fmla="*/ 34 h 36"/>
                    <a:gd name="T12" fmla="*/ 14 w 36"/>
                    <a:gd name="T13" fmla="*/ 34 h 36"/>
                    <a:gd name="T14" fmla="*/ 6 w 36"/>
                    <a:gd name="T15" fmla="*/ 32 h 36"/>
                    <a:gd name="T16" fmla="*/ 2 w 36"/>
                    <a:gd name="T17" fmla="*/ 26 h 36"/>
                    <a:gd name="T18" fmla="*/ 0 w 36"/>
                    <a:gd name="T19" fmla="*/ 20 h 36"/>
                    <a:gd name="T20" fmla="*/ 2 w 36"/>
                    <a:gd name="T21" fmla="*/ 12 h 36"/>
                    <a:gd name="T22" fmla="*/ 2 w 36"/>
                    <a:gd name="T23" fmla="*/ 12 h 36"/>
                    <a:gd name="T24" fmla="*/ 4 w 36"/>
                    <a:gd name="T25" fmla="*/ 6 h 36"/>
                    <a:gd name="T26" fmla="*/ 10 w 36"/>
                    <a:gd name="T27" fmla="*/ 2 h 36"/>
                    <a:gd name="T28" fmla="*/ 16 w 36"/>
                    <a:gd name="T29" fmla="*/ 0 h 36"/>
                    <a:gd name="T30" fmla="*/ 24 w 36"/>
                    <a:gd name="T31" fmla="*/ 0 h 36"/>
                    <a:gd name="T32" fmla="*/ 24 w 36"/>
                    <a:gd name="T33" fmla="*/ 0 h 36"/>
                    <a:gd name="T34" fmla="*/ 30 w 36"/>
                    <a:gd name="T35" fmla="*/ 4 h 36"/>
                    <a:gd name="T36" fmla="*/ 34 w 36"/>
                    <a:gd name="T37" fmla="*/ 8 h 36"/>
                    <a:gd name="T38" fmla="*/ 36 w 36"/>
                    <a:gd name="T39" fmla="*/ 16 h 36"/>
                    <a:gd name="T40" fmla="*/ 36 w 36"/>
                    <a:gd name="T41" fmla="*/ 22 h 36"/>
                    <a:gd name="T42" fmla="*/ 36 w 36"/>
                    <a:gd name="T43" fmla="*/ 22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2"/>
                      </a:moveTo>
                      <a:lnTo>
                        <a:pt x="36" y="22"/>
                      </a:lnTo>
                      <a:lnTo>
                        <a:pt x="32" y="30"/>
                      </a:lnTo>
                      <a:lnTo>
                        <a:pt x="26" y="34"/>
                      </a:lnTo>
                      <a:lnTo>
                        <a:pt x="20" y="36"/>
                      </a:lnTo>
                      <a:lnTo>
                        <a:pt x="14" y="34"/>
                      </a:lnTo>
                      <a:lnTo>
                        <a:pt x="6" y="32"/>
                      </a:lnTo>
                      <a:lnTo>
                        <a:pt x="2" y="26"/>
                      </a:lnTo>
                      <a:lnTo>
                        <a:pt x="0" y="20"/>
                      </a:lnTo>
                      <a:lnTo>
                        <a:pt x="2" y="12"/>
                      </a:lnTo>
                      <a:lnTo>
                        <a:pt x="4" y="6"/>
                      </a:lnTo>
                      <a:lnTo>
                        <a:pt x="10" y="2"/>
                      </a:lnTo>
                      <a:lnTo>
                        <a:pt x="16" y="0"/>
                      </a:lnTo>
                      <a:lnTo>
                        <a:pt x="24" y="0"/>
                      </a:lnTo>
                      <a:lnTo>
                        <a:pt x="30" y="4"/>
                      </a:lnTo>
                      <a:lnTo>
                        <a:pt x="34" y="8"/>
                      </a:lnTo>
                      <a:lnTo>
                        <a:pt x="36" y="16"/>
                      </a:lnTo>
                      <a:lnTo>
                        <a:pt x="36" y="22"/>
                      </a:lnTo>
                      <a:close/>
                    </a:path>
                  </a:pathLst>
                </a:custGeom>
                <a:solidFill>
                  <a:srgbClr val="FFEB00"/>
                </a:solidFill>
                <a:ln w="9525">
                  <a:noFill/>
                  <a:round/>
                  <a:headEnd/>
                  <a:tailEnd/>
                </a:ln>
              </p:spPr>
              <p:txBody>
                <a:bodyPr/>
                <a:lstStyle/>
                <a:p>
                  <a:endParaRPr lang="zh-TW" altLang="en-US"/>
                </a:p>
              </p:txBody>
            </p:sp>
            <p:sp>
              <p:nvSpPr>
                <p:cNvPr id="24965" name="Freeform 592"/>
                <p:cNvSpPr>
                  <a:spLocks/>
                </p:cNvSpPr>
                <p:nvPr/>
              </p:nvSpPr>
              <p:spPr bwMode="auto">
                <a:xfrm>
                  <a:off x="5136" y="4040"/>
                  <a:ext cx="36" cy="36"/>
                </a:xfrm>
                <a:custGeom>
                  <a:avLst/>
                  <a:gdLst>
                    <a:gd name="T0" fmla="*/ 36 w 36"/>
                    <a:gd name="T1" fmla="*/ 24 h 36"/>
                    <a:gd name="T2" fmla="*/ 36 w 36"/>
                    <a:gd name="T3" fmla="*/ 24 h 36"/>
                    <a:gd name="T4" fmla="*/ 32 w 36"/>
                    <a:gd name="T5" fmla="*/ 30 h 36"/>
                    <a:gd name="T6" fmla="*/ 26 w 36"/>
                    <a:gd name="T7" fmla="*/ 34 h 36"/>
                    <a:gd name="T8" fmla="*/ 20 w 36"/>
                    <a:gd name="T9" fmla="*/ 36 h 36"/>
                    <a:gd name="T10" fmla="*/ 14 w 36"/>
                    <a:gd name="T11" fmla="*/ 36 h 36"/>
                    <a:gd name="T12" fmla="*/ 14 w 36"/>
                    <a:gd name="T13" fmla="*/ 36 h 36"/>
                    <a:gd name="T14" fmla="*/ 6 w 36"/>
                    <a:gd name="T15" fmla="*/ 32 h 36"/>
                    <a:gd name="T16" fmla="*/ 2 w 36"/>
                    <a:gd name="T17" fmla="*/ 26 h 36"/>
                    <a:gd name="T18" fmla="*/ 0 w 36"/>
                    <a:gd name="T19" fmla="*/ 20 h 36"/>
                    <a:gd name="T20" fmla="*/ 2 w 36"/>
                    <a:gd name="T21" fmla="*/ 12 h 36"/>
                    <a:gd name="T22" fmla="*/ 2 w 36"/>
                    <a:gd name="T23" fmla="*/ 12 h 36"/>
                    <a:gd name="T24" fmla="*/ 4 w 36"/>
                    <a:gd name="T25" fmla="*/ 6 h 36"/>
                    <a:gd name="T26" fmla="*/ 10 w 36"/>
                    <a:gd name="T27" fmla="*/ 2 h 36"/>
                    <a:gd name="T28" fmla="*/ 16 w 36"/>
                    <a:gd name="T29" fmla="*/ 0 h 36"/>
                    <a:gd name="T30" fmla="*/ 24 w 36"/>
                    <a:gd name="T31" fmla="*/ 0 h 36"/>
                    <a:gd name="T32" fmla="*/ 24 w 36"/>
                    <a:gd name="T33" fmla="*/ 0 h 36"/>
                    <a:gd name="T34" fmla="*/ 30 w 36"/>
                    <a:gd name="T35" fmla="*/ 4 h 36"/>
                    <a:gd name="T36" fmla="*/ 34 w 36"/>
                    <a:gd name="T37" fmla="*/ 10 h 36"/>
                    <a:gd name="T38" fmla="*/ 36 w 36"/>
                    <a:gd name="T39" fmla="*/ 16 h 36"/>
                    <a:gd name="T40" fmla="*/ 36 w 36"/>
                    <a:gd name="T41" fmla="*/ 24 h 36"/>
                    <a:gd name="T42" fmla="*/ 36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4"/>
                      </a:moveTo>
                      <a:lnTo>
                        <a:pt x="36" y="24"/>
                      </a:lnTo>
                      <a:lnTo>
                        <a:pt x="32" y="30"/>
                      </a:lnTo>
                      <a:lnTo>
                        <a:pt x="26" y="34"/>
                      </a:lnTo>
                      <a:lnTo>
                        <a:pt x="20" y="36"/>
                      </a:lnTo>
                      <a:lnTo>
                        <a:pt x="14" y="36"/>
                      </a:lnTo>
                      <a:lnTo>
                        <a:pt x="6" y="32"/>
                      </a:lnTo>
                      <a:lnTo>
                        <a:pt x="2" y="26"/>
                      </a:lnTo>
                      <a:lnTo>
                        <a:pt x="0" y="20"/>
                      </a:lnTo>
                      <a:lnTo>
                        <a:pt x="2" y="12"/>
                      </a:lnTo>
                      <a:lnTo>
                        <a:pt x="4" y="6"/>
                      </a:lnTo>
                      <a:lnTo>
                        <a:pt x="10" y="2"/>
                      </a:lnTo>
                      <a:lnTo>
                        <a:pt x="16" y="0"/>
                      </a:lnTo>
                      <a:lnTo>
                        <a:pt x="24" y="0"/>
                      </a:lnTo>
                      <a:lnTo>
                        <a:pt x="30" y="4"/>
                      </a:lnTo>
                      <a:lnTo>
                        <a:pt x="34" y="10"/>
                      </a:lnTo>
                      <a:lnTo>
                        <a:pt x="36" y="16"/>
                      </a:lnTo>
                      <a:lnTo>
                        <a:pt x="36" y="24"/>
                      </a:lnTo>
                      <a:close/>
                    </a:path>
                  </a:pathLst>
                </a:custGeom>
                <a:solidFill>
                  <a:srgbClr val="FFEB00"/>
                </a:solidFill>
                <a:ln w="9525">
                  <a:noFill/>
                  <a:round/>
                  <a:headEnd/>
                  <a:tailEnd/>
                </a:ln>
              </p:spPr>
              <p:txBody>
                <a:bodyPr/>
                <a:lstStyle/>
                <a:p>
                  <a:endParaRPr lang="zh-TW" altLang="en-US"/>
                </a:p>
              </p:txBody>
            </p:sp>
            <p:sp>
              <p:nvSpPr>
                <p:cNvPr id="24966" name="Freeform 593"/>
                <p:cNvSpPr>
                  <a:spLocks/>
                </p:cNvSpPr>
                <p:nvPr/>
              </p:nvSpPr>
              <p:spPr bwMode="auto">
                <a:xfrm>
                  <a:off x="5182" y="4030"/>
                  <a:ext cx="36" cy="36"/>
                </a:xfrm>
                <a:custGeom>
                  <a:avLst/>
                  <a:gdLst>
                    <a:gd name="T0" fmla="*/ 36 w 36"/>
                    <a:gd name="T1" fmla="*/ 22 h 36"/>
                    <a:gd name="T2" fmla="*/ 36 w 36"/>
                    <a:gd name="T3" fmla="*/ 22 h 36"/>
                    <a:gd name="T4" fmla="*/ 32 w 36"/>
                    <a:gd name="T5" fmla="*/ 28 h 36"/>
                    <a:gd name="T6" fmla="*/ 26 w 36"/>
                    <a:gd name="T7" fmla="*/ 34 h 36"/>
                    <a:gd name="T8" fmla="*/ 20 w 36"/>
                    <a:gd name="T9" fmla="*/ 36 h 36"/>
                    <a:gd name="T10" fmla="*/ 12 w 36"/>
                    <a:gd name="T11" fmla="*/ 34 h 36"/>
                    <a:gd name="T12" fmla="*/ 12 w 36"/>
                    <a:gd name="T13" fmla="*/ 34 h 36"/>
                    <a:gd name="T14" fmla="*/ 6 w 36"/>
                    <a:gd name="T15" fmla="*/ 30 h 36"/>
                    <a:gd name="T16" fmla="*/ 2 w 36"/>
                    <a:gd name="T17" fmla="*/ 26 h 36"/>
                    <a:gd name="T18" fmla="*/ 0 w 36"/>
                    <a:gd name="T19" fmla="*/ 18 h 36"/>
                    <a:gd name="T20" fmla="*/ 2 w 36"/>
                    <a:gd name="T21" fmla="*/ 12 h 36"/>
                    <a:gd name="T22" fmla="*/ 2 w 36"/>
                    <a:gd name="T23" fmla="*/ 12 h 36"/>
                    <a:gd name="T24" fmla="*/ 4 w 36"/>
                    <a:gd name="T25" fmla="*/ 6 h 36"/>
                    <a:gd name="T26" fmla="*/ 10 w 36"/>
                    <a:gd name="T27" fmla="*/ 2 h 36"/>
                    <a:gd name="T28" fmla="*/ 16 w 36"/>
                    <a:gd name="T29" fmla="*/ 0 h 36"/>
                    <a:gd name="T30" fmla="*/ 24 w 36"/>
                    <a:gd name="T31" fmla="*/ 0 h 36"/>
                    <a:gd name="T32" fmla="*/ 24 w 36"/>
                    <a:gd name="T33" fmla="*/ 0 h 36"/>
                    <a:gd name="T34" fmla="*/ 30 w 36"/>
                    <a:gd name="T35" fmla="*/ 4 h 36"/>
                    <a:gd name="T36" fmla="*/ 34 w 36"/>
                    <a:gd name="T37" fmla="*/ 8 h 36"/>
                    <a:gd name="T38" fmla="*/ 36 w 36"/>
                    <a:gd name="T39" fmla="*/ 16 h 36"/>
                    <a:gd name="T40" fmla="*/ 36 w 36"/>
                    <a:gd name="T41" fmla="*/ 22 h 36"/>
                    <a:gd name="T42" fmla="*/ 36 w 36"/>
                    <a:gd name="T43" fmla="*/ 22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2"/>
                      </a:moveTo>
                      <a:lnTo>
                        <a:pt x="36" y="22"/>
                      </a:lnTo>
                      <a:lnTo>
                        <a:pt x="32" y="28"/>
                      </a:lnTo>
                      <a:lnTo>
                        <a:pt x="26" y="34"/>
                      </a:lnTo>
                      <a:lnTo>
                        <a:pt x="20" y="36"/>
                      </a:lnTo>
                      <a:lnTo>
                        <a:pt x="12" y="34"/>
                      </a:lnTo>
                      <a:lnTo>
                        <a:pt x="6" y="30"/>
                      </a:lnTo>
                      <a:lnTo>
                        <a:pt x="2" y="26"/>
                      </a:lnTo>
                      <a:lnTo>
                        <a:pt x="0" y="18"/>
                      </a:lnTo>
                      <a:lnTo>
                        <a:pt x="2" y="12"/>
                      </a:lnTo>
                      <a:lnTo>
                        <a:pt x="4" y="6"/>
                      </a:lnTo>
                      <a:lnTo>
                        <a:pt x="10" y="2"/>
                      </a:lnTo>
                      <a:lnTo>
                        <a:pt x="16" y="0"/>
                      </a:lnTo>
                      <a:lnTo>
                        <a:pt x="24" y="0"/>
                      </a:lnTo>
                      <a:lnTo>
                        <a:pt x="30" y="4"/>
                      </a:lnTo>
                      <a:lnTo>
                        <a:pt x="34" y="8"/>
                      </a:lnTo>
                      <a:lnTo>
                        <a:pt x="36" y="16"/>
                      </a:lnTo>
                      <a:lnTo>
                        <a:pt x="36" y="22"/>
                      </a:lnTo>
                      <a:close/>
                    </a:path>
                  </a:pathLst>
                </a:custGeom>
                <a:solidFill>
                  <a:srgbClr val="FFEB00"/>
                </a:solidFill>
                <a:ln w="9525">
                  <a:noFill/>
                  <a:round/>
                  <a:headEnd/>
                  <a:tailEnd/>
                </a:ln>
              </p:spPr>
              <p:txBody>
                <a:bodyPr/>
                <a:lstStyle/>
                <a:p>
                  <a:endParaRPr lang="zh-TW" altLang="en-US"/>
                </a:p>
              </p:txBody>
            </p:sp>
            <p:sp>
              <p:nvSpPr>
                <p:cNvPr id="24967" name="Freeform 594"/>
                <p:cNvSpPr>
                  <a:spLocks/>
                </p:cNvSpPr>
                <p:nvPr/>
              </p:nvSpPr>
              <p:spPr bwMode="auto">
                <a:xfrm>
                  <a:off x="5152" y="4076"/>
                  <a:ext cx="36" cy="36"/>
                </a:xfrm>
                <a:custGeom>
                  <a:avLst/>
                  <a:gdLst>
                    <a:gd name="T0" fmla="*/ 36 w 36"/>
                    <a:gd name="T1" fmla="*/ 22 h 36"/>
                    <a:gd name="T2" fmla="*/ 36 w 36"/>
                    <a:gd name="T3" fmla="*/ 22 h 36"/>
                    <a:gd name="T4" fmla="*/ 32 w 36"/>
                    <a:gd name="T5" fmla="*/ 28 h 36"/>
                    <a:gd name="T6" fmla="*/ 26 w 36"/>
                    <a:gd name="T7" fmla="*/ 34 h 36"/>
                    <a:gd name="T8" fmla="*/ 20 w 36"/>
                    <a:gd name="T9" fmla="*/ 36 h 36"/>
                    <a:gd name="T10" fmla="*/ 12 w 36"/>
                    <a:gd name="T11" fmla="*/ 34 h 36"/>
                    <a:gd name="T12" fmla="*/ 12 w 36"/>
                    <a:gd name="T13" fmla="*/ 34 h 36"/>
                    <a:gd name="T14" fmla="*/ 6 w 36"/>
                    <a:gd name="T15" fmla="*/ 30 h 36"/>
                    <a:gd name="T16" fmla="*/ 2 w 36"/>
                    <a:gd name="T17" fmla="*/ 26 h 36"/>
                    <a:gd name="T18" fmla="*/ 0 w 36"/>
                    <a:gd name="T19" fmla="*/ 18 h 36"/>
                    <a:gd name="T20" fmla="*/ 0 w 36"/>
                    <a:gd name="T21" fmla="*/ 12 h 36"/>
                    <a:gd name="T22" fmla="*/ 0 w 36"/>
                    <a:gd name="T23" fmla="*/ 12 h 36"/>
                    <a:gd name="T24" fmla="*/ 4 w 36"/>
                    <a:gd name="T25" fmla="*/ 6 h 36"/>
                    <a:gd name="T26" fmla="*/ 10 w 36"/>
                    <a:gd name="T27" fmla="*/ 2 h 36"/>
                    <a:gd name="T28" fmla="*/ 16 w 36"/>
                    <a:gd name="T29" fmla="*/ 0 h 36"/>
                    <a:gd name="T30" fmla="*/ 24 w 36"/>
                    <a:gd name="T31" fmla="*/ 0 h 36"/>
                    <a:gd name="T32" fmla="*/ 24 w 36"/>
                    <a:gd name="T33" fmla="*/ 0 h 36"/>
                    <a:gd name="T34" fmla="*/ 30 w 36"/>
                    <a:gd name="T35" fmla="*/ 4 h 36"/>
                    <a:gd name="T36" fmla="*/ 34 w 36"/>
                    <a:gd name="T37" fmla="*/ 8 h 36"/>
                    <a:gd name="T38" fmla="*/ 36 w 36"/>
                    <a:gd name="T39" fmla="*/ 16 h 36"/>
                    <a:gd name="T40" fmla="*/ 36 w 36"/>
                    <a:gd name="T41" fmla="*/ 22 h 36"/>
                    <a:gd name="T42" fmla="*/ 36 w 36"/>
                    <a:gd name="T43" fmla="*/ 22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2"/>
                      </a:moveTo>
                      <a:lnTo>
                        <a:pt x="36" y="22"/>
                      </a:lnTo>
                      <a:lnTo>
                        <a:pt x="32" y="28"/>
                      </a:lnTo>
                      <a:lnTo>
                        <a:pt x="26" y="34"/>
                      </a:lnTo>
                      <a:lnTo>
                        <a:pt x="20" y="36"/>
                      </a:lnTo>
                      <a:lnTo>
                        <a:pt x="12" y="34"/>
                      </a:lnTo>
                      <a:lnTo>
                        <a:pt x="6" y="30"/>
                      </a:lnTo>
                      <a:lnTo>
                        <a:pt x="2" y="26"/>
                      </a:lnTo>
                      <a:lnTo>
                        <a:pt x="0" y="18"/>
                      </a:lnTo>
                      <a:lnTo>
                        <a:pt x="0" y="12"/>
                      </a:lnTo>
                      <a:lnTo>
                        <a:pt x="4" y="6"/>
                      </a:lnTo>
                      <a:lnTo>
                        <a:pt x="10" y="2"/>
                      </a:lnTo>
                      <a:lnTo>
                        <a:pt x="16" y="0"/>
                      </a:lnTo>
                      <a:lnTo>
                        <a:pt x="24" y="0"/>
                      </a:lnTo>
                      <a:lnTo>
                        <a:pt x="30" y="4"/>
                      </a:lnTo>
                      <a:lnTo>
                        <a:pt x="34" y="8"/>
                      </a:lnTo>
                      <a:lnTo>
                        <a:pt x="36" y="16"/>
                      </a:lnTo>
                      <a:lnTo>
                        <a:pt x="36" y="22"/>
                      </a:lnTo>
                      <a:close/>
                    </a:path>
                  </a:pathLst>
                </a:custGeom>
                <a:solidFill>
                  <a:srgbClr val="FFEB00"/>
                </a:solidFill>
                <a:ln w="9525">
                  <a:noFill/>
                  <a:round/>
                  <a:headEnd/>
                  <a:tailEnd/>
                </a:ln>
              </p:spPr>
              <p:txBody>
                <a:bodyPr/>
                <a:lstStyle/>
                <a:p>
                  <a:endParaRPr lang="zh-TW" altLang="en-US"/>
                </a:p>
              </p:txBody>
            </p:sp>
            <p:sp>
              <p:nvSpPr>
                <p:cNvPr id="24968" name="Freeform 595"/>
                <p:cNvSpPr>
                  <a:spLocks/>
                </p:cNvSpPr>
                <p:nvPr/>
              </p:nvSpPr>
              <p:spPr bwMode="auto">
                <a:xfrm>
                  <a:off x="5220" y="4058"/>
                  <a:ext cx="36" cy="36"/>
                </a:xfrm>
                <a:custGeom>
                  <a:avLst/>
                  <a:gdLst>
                    <a:gd name="T0" fmla="*/ 34 w 36"/>
                    <a:gd name="T1" fmla="*/ 24 h 36"/>
                    <a:gd name="T2" fmla="*/ 34 w 36"/>
                    <a:gd name="T3" fmla="*/ 24 h 36"/>
                    <a:gd name="T4" fmla="*/ 32 w 36"/>
                    <a:gd name="T5" fmla="*/ 30 h 36"/>
                    <a:gd name="T6" fmla="*/ 26 w 36"/>
                    <a:gd name="T7" fmla="*/ 34 h 36"/>
                    <a:gd name="T8" fmla="*/ 20 w 36"/>
                    <a:gd name="T9" fmla="*/ 36 h 36"/>
                    <a:gd name="T10" fmla="*/ 12 w 36"/>
                    <a:gd name="T11" fmla="*/ 34 h 36"/>
                    <a:gd name="T12" fmla="*/ 12 w 36"/>
                    <a:gd name="T13" fmla="*/ 34 h 36"/>
                    <a:gd name="T14" fmla="*/ 6 w 36"/>
                    <a:gd name="T15" fmla="*/ 32 h 36"/>
                    <a:gd name="T16" fmla="*/ 2 w 36"/>
                    <a:gd name="T17" fmla="*/ 26 h 36"/>
                    <a:gd name="T18" fmla="*/ 0 w 36"/>
                    <a:gd name="T19" fmla="*/ 20 h 36"/>
                    <a:gd name="T20" fmla="*/ 0 w 36"/>
                    <a:gd name="T21" fmla="*/ 12 h 36"/>
                    <a:gd name="T22" fmla="*/ 0 w 36"/>
                    <a:gd name="T23" fmla="*/ 12 h 36"/>
                    <a:gd name="T24" fmla="*/ 4 w 36"/>
                    <a:gd name="T25" fmla="*/ 6 h 36"/>
                    <a:gd name="T26" fmla="*/ 10 w 36"/>
                    <a:gd name="T27" fmla="*/ 2 h 36"/>
                    <a:gd name="T28" fmla="*/ 16 w 36"/>
                    <a:gd name="T29" fmla="*/ 0 h 36"/>
                    <a:gd name="T30" fmla="*/ 22 w 36"/>
                    <a:gd name="T31" fmla="*/ 0 h 36"/>
                    <a:gd name="T32" fmla="*/ 22 w 36"/>
                    <a:gd name="T33" fmla="*/ 0 h 36"/>
                    <a:gd name="T34" fmla="*/ 30 w 36"/>
                    <a:gd name="T35" fmla="*/ 4 h 36"/>
                    <a:gd name="T36" fmla="*/ 34 w 36"/>
                    <a:gd name="T37" fmla="*/ 10 h 36"/>
                    <a:gd name="T38" fmla="*/ 36 w 36"/>
                    <a:gd name="T39" fmla="*/ 16 h 36"/>
                    <a:gd name="T40" fmla="*/ 34 w 36"/>
                    <a:gd name="T41" fmla="*/ 24 h 36"/>
                    <a:gd name="T42" fmla="*/ 34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4" y="24"/>
                      </a:moveTo>
                      <a:lnTo>
                        <a:pt x="34" y="24"/>
                      </a:lnTo>
                      <a:lnTo>
                        <a:pt x="32" y="30"/>
                      </a:lnTo>
                      <a:lnTo>
                        <a:pt x="26" y="34"/>
                      </a:lnTo>
                      <a:lnTo>
                        <a:pt x="20" y="36"/>
                      </a:lnTo>
                      <a:lnTo>
                        <a:pt x="12" y="34"/>
                      </a:lnTo>
                      <a:lnTo>
                        <a:pt x="6" y="32"/>
                      </a:lnTo>
                      <a:lnTo>
                        <a:pt x="2" y="26"/>
                      </a:lnTo>
                      <a:lnTo>
                        <a:pt x="0" y="20"/>
                      </a:lnTo>
                      <a:lnTo>
                        <a:pt x="0" y="12"/>
                      </a:lnTo>
                      <a:lnTo>
                        <a:pt x="4" y="6"/>
                      </a:lnTo>
                      <a:lnTo>
                        <a:pt x="10" y="2"/>
                      </a:lnTo>
                      <a:lnTo>
                        <a:pt x="16" y="0"/>
                      </a:lnTo>
                      <a:lnTo>
                        <a:pt x="22" y="0"/>
                      </a:lnTo>
                      <a:lnTo>
                        <a:pt x="30" y="4"/>
                      </a:lnTo>
                      <a:lnTo>
                        <a:pt x="34" y="10"/>
                      </a:lnTo>
                      <a:lnTo>
                        <a:pt x="36" y="16"/>
                      </a:lnTo>
                      <a:lnTo>
                        <a:pt x="34" y="24"/>
                      </a:lnTo>
                      <a:close/>
                    </a:path>
                  </a:pathLst>
                </a:custGeom>
                <a:solidFill>
                  <a:srgbClr val="FFEB00"/>
                </a:solidFill>
                <a:ln w="9525">
                  <a:noFill/>
                  <a:round/>
                  <a:headEnd/>
                  <a:tailEnd/>
                </a:ln>
              </p:spPr>
              <p:txBody>
                <a:bodyPr/>
                <a:lstStyle/>
                <a:p>
                  <a:endParaRPr lang="zh-TW" altLang="en-US"/>
                </a:p>
              </p:txBody>
            </p:sp>
            <p:sp>
              <p:nvSpPr>
                <p:cNvPr id="24969" name="Freeform 596"/>
                <p:cNvSpPr>
                  <a:spLocks/>
                </p:cNvSpPr>
                <p:nvPr/>
              </p:nvSpPr>
              <p:spPr bwMode="auto">
                <a:xfrm>
                  <a:off x="5086" y="4032"/>
                  <a:ext cx="36" cy="36"/>
                </a:xfrm>
                <a:custGeom>
                  <a:avLst/>
                  <a:gdLst>
                    <a:gd name="T0" fmla="*/ 36 w 36"/>
                    <a:gd name="T1" fmla="*/ 22 h 36"/>
                    <a:gd name="T2" fmla="*/ 36 w 36"/>
                    <a:gd name="T3" fmla="*/ 22 h 36"/>
                    <a:gd name="T4" fmla="*/ 32 w 36"/>
                    <a:gd name="T5" fmla="*/ 30 h 36"/>
                    <a:gd name="T6" fmla="*/ 26 w 36"/>
                    <a:gd name="T7" fmla="*/ 34 h 36"/>
                    <a:gd name="T8" fmla="*/ 20 w 36"/>
                    <a:gd name="T9" fmla="*/ 36 h 36"/>
                    <a:gd name="T10" fmla="*/ 14 w 36"/>
                    <a:gd name="T11" fmla="*/ 34 h 36"/>
                    <a:gd name="T12" fmla="*/ 14 w 36"/>
                    <a:gd name="T13" fmla="*/ 34 h 36"/>
                    <a:gd name="T14" fmla="*/ 6 w 36"/>
                    <a:gd name="T15" fmla="*/ 30 h 36"/>
                    <a:gd name="T16" fmla="*/ 2 w 36"/>
                    <a:gd name="T17" fmla="*/ 26 h 36"/>
                    <a:gd name="T18" fmla="*/ 0 w 36"/>
                    <a:gd name="T19" fmla="*/ 18 h 36"/>
                    <a:gd name="T20" fmla="*/ 2 w 36"/>
                    <a:gd name="T21" fmla="*/ 12 h 36"/>
                    <a:gd name="T22" fmla="*/ 2 w 36"/>
                    <a:gd name="T23" fmla="*/ 12 h 36"/>
                    <a:gd name="T24" fmla="*/ 4 w 36"/>
                    <a:gd name="T25" fmla="*/ 6 h 36"/>
                    <a:gd name="T26" fmla="*/ 10 w 36"/>
                    <a:gd name="T27" fmla="*/ 2 h 36"/>
                    <a:gd name="T28" fmla="*/ 16 w 36"/>
                    <a:gd name="T29" fmla="*/ 0 h 36"/>
                    <a:gd name="T30" fmla="*/ 24 w 36"/>
                    <a:gd name="T31" fmla="*/ 0 h 36"/>
                    <a:gd name="T32" fmla="*/ 24 w 36"/>
                    <a:gd name="T33" fmla="*/ 0 h 36"/>
                    <a:gd name="T34" fmla="*/ 30 w 36"/>
                    <a:gd name="T35" fmla="*/ 4 h 36"/>
                    <a:gd name="T36" fmla="*/ 34 w 36"/>
                    <a:gd name="T37" fmla="*/ 8 h 36"/>
                    <a:gd name="T38" fmla="*/ 36 w 36"/>
                    <a:gd name="T39" fmla="*/ 16 h 36"/>
                    <a:gd name="T40" fmla="*/ 36 w 36"/>
                    <a:gd name="T41" fmla="*/ 22 h 36"/>
                    <a:gd name="T42" fmla="*/ 36 w 36"/>
                    <a:gd name="T43" fmla="*/ 22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2"/>
                      </a:moveTo>
                      <a:lnTo>
                        <a:pt x="36" y="22"/>
                      </a:lnTo>
                      <a:lnTo>
                        <a:pt x="32" y="30"/>
                      </a:lnTo>
                      <a:lnTo>
                        <a:pt x="26" y="34"/>
                      </a:lnTo>
                      <a:lnTo>
                        <a:pt x="20" y="36"/>
                      </a:lnTo>
                      <a:lnTo>
                        <a:pt x="14" y="34"/>
                      </a:lnTo>
                      <a:lnTo>
                        <a:pt x="6" y="30"/>
                      </a:lnTo>
                      <a:lnTo>
                        <a:pt x="2" y="26"/>
                      </a:lnTo>
                      <a:lnTo>
                        <a:pt x="0" y="18"/>
                      </a:lnTo>
                      <a:lnTo>
                        <a:pt x="2" y="12"/>
                      </a:lnTo>
                      <a:lnTo>
                        <a:pt x="4" y="6"/>
                      </a:lnTo>
                      <a:lnTo>
                        <a:pt x="10" y="2"/>
                      </a:lnTo>
                      <a:lnTo>
                        <a:pt x="16" y="0"/>
                      </a:lnTo>
                      <a:lnTo>
                        <a:pt x="24" y="0"/>
                      </a:lnTo>
                      <a:lnTo>
                        <a:pt x="30" y="4"/>
                      </a:lnTo>
                      <a:lnTo>
                        <a:pt x="34" y="8"/>
                      </a:lnTo>
                      <a:lnTo>
                        <a:pt x="36" y="16"/>
                      </a:lnTo>
                      <a:lnTo>
                        <a:pt x="36" y="22"/>
                      </a:lnTo>
                      <a:close/>
                    </a:path>
                  </a:pathLst>
                </a:custGeom>
                <a:solidFill>
                  <a:srgbClr val="FFEB00"/>
                </a:solidFill>
                <a:ln w="9525">
                  <a:noFill/>
                  <a:round/>
                  <a:headEnd/>
                  <a:tailEnd/>
                </a:ln>
              </p:spPr>
              <p:txBody>
                <a:bodyPr/>
                <a:lstStyle/>
                <a:p>
                  <a:endParaRPr lang="zh-TW" altLang="en-US"/>
                </a:p>
              </p:txBody>
            </p:sp>
            <p:sp>
              <p:nvSpPr>
                <p:cNvPr id="24970" name="Freeform 597"/>
                <p:cNvSpPr>
                  <a:spLocks/>
                </p:cNvSpPr>
                <p:nvPr/>
              </p:nvSpPr>
              <p:spPr bwMode="auto">
                <a:xfrm>
                  <a:off x="5104" y="4114"/>
                  <a:ext cx="36" cy="36"/>
                </a:xfrm>
                <a:custGeom>
                  <a:avLst/>
                  <a:gdLst>
                    <a:gd name="T0" fmla="*/ 36 w 36"/>
                    <a:gd name="T1" fmla="*/ 24 h 36"/>
                    <a:gd name="T2" fmla="*/ 36 w 36"/>
                    <a:gd name="T3" fmla="*/ 24 h 36"/>
                    <a:gd name="T4" fmla="*/ 32 w 36"/>
                    <a:gd name="T5" fmla="*/ 30 h 36"/>
                    <a:gd name="T6" fmla="*/ 26 w 36"/>
                    <a:gd name="T7" fmla="*/ 34 h 36"/>
                    <a:gd name="T8" fmla="*/ 20 w 36"/>
                    <a:gd name="T9" fmla="*/ 36 h 36"/>
                    <a:gd name="T10" fmla="*/ 12 w 36"/>
                    <a:gd name="T11" fmla="*/ 36 h 36"/>
                    <a:gd name="T12" fmla="*/ 12 w 36"/>
                    <a:gd name="T13" fmla="*/ 36 h 36"/>
                    <a:gd name="T14" fmla="*/ 6 w 36"/>
                    <a:gd name="T15" fmla="*/ 32 h 36"/>
                    <a:gd name="T16" fmla="*/ 2 w 36"/>
                    <a:gd name="T17" fmla="*/ 26 h 36"/>
                    <a:gd name="T18" fmla="*/ 0 w 36"/>
                    <a:gd name="T19" fmla="*/ 20 h 36"/>
                    <a:gd name="T20" fmla="*/ 0 w 36"/>
                    <a:gd name="T21" fmla="*/ 14 h 36"/>
                    <a:gd name="T22" fmla="*/ 0 w 36"/>
                    <a:gd name="T23" fmla="*/ 14 h 36"/>
                    <a:gd name="T24" fmla="*/ 4 w 36"/>
                    <a:gd name="T25" fmla="*/ 6 h 36"/>
                    <a:gd name="T26" fmla="*/ 10 w 36"/>
                    <a:gd name="T27" fmla="*/ 2 h 36"/>
                    <a:gd name="T28" fmla="*/ 16 w 36"/>
                    <a:gd name="T29" fmla="*/ 0 h 36"/>
                    <a:gd name="T30" fmla="*/ 24 w 36"/>
                    <a:gd name="T31" fmla="*/ 2 h 36"/>
                    <a:gd name="T32" fmla="*/ 24 w 36"/>
                    <a:gd name="T33" fmla="*/ 2 h 36"/>
                    <a:gd name="T34" fmla="*/ 30 w 36"/>
                    <a:gd name="T35" fmla="*/ 4 h 36"/>
                    <a:gd name="T36" fmla="*/ 34 w 36"/>
                    <a:gd name="T37" fmla="*/ 10 h 36"/>
                    <a:gd name="T38" fmla="*/ 36 w 36"/>
                    <a:gd name="T39" fmla="*/ 16 h 36"/>
                    <a:gd name="T40" fmla="*/ 36 w 36"/>
                    <a:gd name="T41" fmla="*/ 24 h 36"/>
                    <a:gd name="T42" fmla="*/ 36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4"/>
                      </a:moveTo>
                      <a:lnTo>
                        <a:pt x="36" y="24"/>
                      </a:lnTo>
                      <a:lnTo>
                        <a:pt x="32" y="30"/>
                      </a:lnTo>
                      <a:lnTo>
                        <a:pt x="26" y="34"/>
                      </a:lnTo>
                      <a:lnTo>
                        <a:pt x="20" y="36"/>
                      </a:lnTo>
                      <a:lnTo>
                        <a:pt x="12" y="36"/>
                      </a:lnTo>
                      <a:lnTo>
                        <a:pt x="6" y="32"/>
                      </a:lnTo>
                      <a:lnTo>
                        <a:pt x="2" y="26"/>
                      </a:lnTo>
                      <a:lnTo>
                        <a:pt x="0" y="20"/>
                      </a:lnTo>
                      <a:lnTo>
                        <a:pt x="0" y="14"/>
                      </a:lnTo>
                      <a:lnTo>
                        <a:pt x="4" y="6"/>
                      </a:lnTo>
                      <a:lnTo>
                        <a:pt x="10" y="2"/>
                      </a:lnTo>
                      <a:lnTo>
                        <a:pt x="16" y="0"/>
                      </a:lnTo>
                      <a:lnTo>
                        <a:pt x="24" y="2"/>
                      </a:lnTo>
                      <a:lnTo>
                        <a:pt x="30" y="4"/>
                      </a:lnTo>
                      <a:lnTo>
                        <a:pt x="34" y="10"/>
                      </a:lnTo>
                      <a:lnTo>
                        <a:pt x="36" y="16"/>
                      </a:lnTo>
                      <a:lnTo>
                        <a:pt x="36" y="24"/>
                      </a:lnTo>
                      <a:close/>
                    </a:path>
                  </a:pathLst>
                </a:custGeom>
                <a:solidFill>
                  <a:srgbClr val="FFEB00"/>
                </a:solidFill>
                <a:ln w="9525">
                  <a:noFill/>
                  <a:round/>
                  <a:headEnd/>
                  <a:tailEnd/>
                </a:ln>
              </p:spPr>
              <p:txBody>
                <a:bodyPr/>
                <a:lstStyle/>
                <a:p>
                  <a:endParaRPr lang="zh-TW" altLang="en-US"/>
                </a:p>
              </p:txBody>
            </p:sp>
            <p:sp>
              <p:nvSpPr>
                <p:cNvPr id="24971" name="Freeform 598"/>
                <p:cNvSpPr>
                  <a:spLocks/>
                </p:cNvSpPr>
                <p:nvPr/>
              </p:nvSpPr>
              <p:spPr bwMode="auto">
                <a:xfrm>
                  <a:off x="5192" y="4088"/>
                  <a:ext cx="34" cy="36"/>
                </a:xfrm>
                <a:custGeom>
                  <a:avLst/>
                  <a:gdLst>
                    <a:gd name="T0" fmla="*/ 34 w 34"/>
                    <a:gd name="T1" fmla="*/ 24 h 36"/>
                    <a:gd name="T2" fmla="*/ 34 w 34"/>
                    <a:gd name="T3" fmla="*/ 24 h 36"/>
                    <a:gd name="T4" fmla="*/ 30 w 34"/>
                    <a:gd name="T5" fmla="*/ 30 h 36"/>
                    <a:gd name="T6" fmla="*/ 26 w 34"/>
                    <a:gd name="T7" fmla="*/ 34 h 36"/>
                    <a:gd name="T8" fmla="*/ 18 w 34"/>
                    <a:gd name="T9" fmla="*/ 36 h 36"/>
                    <a:gd name="T10" fmla="*/ 12 w 34"/>
                    <a:gd name="T11" fmla="*/ 36 h 36"/>
                    <a:gd name="T12" fmla="*/ 12 w 34"/>
                    <a:gd name="T13" fmla="*/ 36 h 36"/>
                    <a:gd name="T14" fmla="*/ 6 w 34"/>
                    <a:gd name="T15" fmla="*/ 32 h 36"/>
                    <a:gd name="T16" fmla="*/ 2 w 34"/>
                    <a:gd name="T17" fmla="*/ 26 h 36"/>
                    <a:gd name="T18" fmla="*/ 0 w 34"/>
                    <a:gd name="T19" fmla="*/ 20 h 36"/>
                    <a:gd name="T20" fmla="*/ 0 w 34"/>
                    <a:gd name="T21" fmla="*/ 12 h 36"/>
                    <a:gd name="T22" fmla="*/ 0 w 34"/>
                    <a:gd name="T23" fmla="*/ 12 h 36"/>
                    <a:gd name="T24" fmla="*/ 4 w 34"/>
                    <a:gd name="T25" fmla="*/ 6 h 36"/>
                    <a:gd name="T26" fmla="*/ 8 w 34"/>
                    <a:gd name="T27" fmla="*/ 2 h 36"/>
                    <a:gd name="T28" fmla="*/ 16 w 34"/>
                    <a:gd name="T29" fmla="*/ 0 h 36"/>
                    <a:gd name="T30" fmla="*/ 22 w 34"/>
                    <a:gd name="T31" fmla="*/ 0 h 36"/>
                    <a:gd name="T32" fmla="*/ 22 w 34"/>
                    <a:gd name="T33" fmla="*/ 0 h 36"/>
                    <a:gd name="T34" fmla="*/ 28 w 34"/>
                    <a:gd name="T35" fmla="*/ 4 h 36"/>
                    <a:gd name="T36" fmla="*/ 34 w 34"/>
                    <a:gd name="T37" fmla="*/ 10 h 36"/>
                    <a:gd name="T38" fmla="*/ 34 w 34"/>
                    <a:gd name="T39" fmla="*/ 16 h 36"/>
                    <a:gd name="T40" fmla="*/ 34 w 34"/>
                    <a:gd name="T41" fmla="*/ 24 h 36"/>
                    <a:gd name="T42" fmla="*/ 34 w 34"/>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6"/>
                    <a:gd name="T68" fmla="*/ 34 w 34"/>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6">
                      <a:moveTo>
                        <a:pt x="34" y="24"/>
                      </a:moveTo>
                      <a:lnTo>
                        <a:pt x="34" y="24"/>
                      </a:lnTo>
                      <a:lnTo>
                        <a:pt x="30" y="30"/>
                      </a:lnTo>
                      <a:lnTo>
                        <a:pt x="26" y="34"/>
                      </a:lnTo>
                      <a:lnTo>
                        <a:pt x="18" y="36"/>
                      </a:lnTo>
                      <a:lnTo>
                        <a:pt x="12" y="36"/>
                      </a:lnTo>
                      <a:lnTo>
                        <a:pt x="6" y="32"/>
                      </a:lnTo>
                      <a:lnTo>
                        <a:pt x="2" y="26"/>
                      </a:lnTo>
                      <a:lnTo>
                        <a:pt x="0" y="20"/>
                      </a:lnTo>
                      <a:lnTo>
                        <a:pt x="0" y="12"/>
                      </a:lnTo>
                      <a:lnTo>
                        <a:pt x="4" y="6"/>
                      </a:lnTo>
                      <a:lnTo>
                        <a:pt x="8" y="2"/>
                      </a:lnTo>
                      <a:lnTo>
                        <a:pt x="16" y="0"/>
                      </a:lnTo>
                      <a:lnTo>
                        <a:pt x="22" y="0"/>
                      </a:lnTo>
                      <a:lnTo>
                        <a:pt x="28" y="4"/>
                      </a:lnTo>
                      <a:lnTo>
                        <a:pt x="34" y="10"/>
                      </a:lnTo>
                      <a:lnTo>
                        <a:pt x="34" y="16"/>
                      </a:lnTo>
                      <a:lnTo>
                        <a:pt x="34" y="24"/>
                      </a:lnTo>
                      <a:close/>
                    </a:path>
                  </a:pathLst>
                </a:custGeom>
                <a:solidFill>
                  <a:srgbClr val="FFEB00"/>
                </a:solidFill>
                <a:ln w="9525">
                  <a:noFill/>
                  <a:round/>
                  <a:headEnd/>
                  <a:tailEnd/>
                </a:ln>
              </p:spPr>
              <p:txBody>
                <a:bodyPr/>
                <a:lstStyle/>
                <a:p>
                  <a:endParaRPr lang="zh-TW" altLang="en-US"/>
                </a:p>
              </p:txBody>
            </p:sp>
            <p:sp>
              <p:nvSpPr>
                <p:cNvPr id="24972" name="Freeform 599"/>
                <p:cNvSpPr>
                  <a:spLocks/>
                </p:cNvSpPr>
                <p:nvPr/>
              </p:nvSpPr>
              <p:spPr bwMode="auto">
                <a:xfrm>
                  <a:off x="5154" y="3986"/>
                  <a:ext cx="36" cy="36"/>
                </a:xfrm>
                <a:custGeom>
                  <a:avLst/>
                  <a:gdLst>
                    <a:gd name="T0" fmla="*/ 36 w 36"/>
                    <a:gd name="T1" fmla="*/ 22 h 36"/>
                    <a:gd name="T2" fmla="*/ 36 w 36"/>
                    <a:gd name="T3" fmla="*/ 22 h 36"/>
                    <a:gd name="T4" fmla="*/ 32 w 36"/>
                    <a:gd name="T5" fmla="*/ 30 h 36"/>
                    <a:gd name="T6" fmla="*/ 26 w 36"/>
                    <a:gd name="T7" fmla="*/ 34 h 36"/>
                    <a:gd name="T8" fmla="*/ 20 w 36"/>
                    <a:gd name="T9" fmla="*/ 36 h 36"/>
                    <a:gd name="T10" fmla="*/ 12 w 36"/>
                    <a:gd name="T11" fmla="*/ 34 h 36"/>
                    <a:gd name="T12" fmla="*/ 12 w 36"/>
                    <a:gd name="T13" fmla="*/ 34 h 36"/>
                    <a:gd name="T14" fmla="*/ 6 w 36"/>
                    <a:gd name="T15" fmla="*/ 32 h 36"/>
                    <a:gd name="T16" fmla="*/ 2 w 36"/>
                    <a:gd name="T17" fmla="*/ 26 h 36"/>
                    <a:gd name="T18" fmla="*/ 0 w 36"/>
                    <a:gd name="T19" fmla="*/ 18 h 36"/>
                    <a:gd name="T20" fmla="*/ 0 w 36"/>
                    <a:gd name="T21" fmla="*/ 12 h 36"/>
                    <a:gd name="T22" fmla="*/ 0 w 36"/>
                    <a:gd name="T23" fmla="*/ 12 h 36"/>
                    <a:gd name="T24" fmla="*/ 4 w 36"/>
                    <a:gd name="T25" fmla="*/ 6 h 36"/>
                    <a:gd name="T26" fmla="*/ 10 w 36"/>
                    <a:gd name="T27" fmla="*/ 2 h 36"/>
                    <a:gd name="T28" fmla="*/ 16 w 36"/>
                    <a:gd name="T29" fmla="*/ 0 h 36"/>
                    <a:gd name="T30" fmla="*/ 24 w 36"/>
                    <a:gd name="T31" fmla="*/ 0 h 36"/>
                    <a:gd name="T32" fmla="*/ 24 w 36"/>
                    <a:gd name="T33" fmla="*/ 0 h 36"/>
                    <a:gd name="T34" fmla="*/ 30 w 36"/>
                    <a:gd name="T35" fmla="*/ 4 h 36"/>
                    <a:gd name="T36" fmla="*/ 34 w 36"/>
                    <a:gd name="T37" fmla="*/ 8 h 36"/>
                    <a:gd name="T38" fmla="*/ 36 w 36"/>
                    <a:gd name="T39" fmla="*/ 16 h 36"/>
                    <a:gd name="T40" fmla="*/ 36 w 36"/>
                    <a:gd name="T41" fmla="*/ 22 h 36"/>
                    <a:gd name="T42" fmla="*/ 36 w 36"/>
                    <a:gd name="T43" fmla="*/ 22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2"/>
                      </a:moveTo>
                      <a:lnTo>
                        <a:pt x="36" y="22"/>
                      </a:lnTo>
                      <a:lnTo>
                        <a:pt x="32" y="30"/>
                      </a:lnTo>
                      <a:lnTo>
                        <a:pt x="26" y="34"/>
                      </a:lnTo>
                      <a:lnTo>
                        <a:pt x="20" y="36"/>
                      </a:lnTo>
                      <a:lnTo>
                        <a:pt x="12" y="34"/>
                      </a:lnTo>
                      <a:lnTo>
                        <a:pt x="6" y="32"/>
                      </a:lnTo>
                      <a:lnTo>
                        <a:pt x="2" y="26"/>
                      </a:lnTo>
                      <a:lnTo>
                        <a:pt x="0" y="18"/>
                      </a:lnTo>
                      <a:lnTo>
                        <a:pt x="0" y="12"/>
                      </a:lnTo>
                      <a:lnTo>
                        <a:pt x="4" y="6"/>
                      </a:lnTo>
                      <a:lnTo>
                        <a:pt x="10" y="2"/>
                      </a:lnTo>
                      <a:lnTo>
                        <a:pt x="16" y="0"/>
                      </a:lnTo>
                      <a:lnTo>
                        <a:pt x="24" y="0"/>
                      </a:lnTo>
                      <a:lnTo>
                        <a:pt x="30" y="4"/>
                      </a:lnTo>
                      <a:lnTo>
                        <a:pt x="34" y="8"/>
                      </a:lnTo>
                      <a:lnTo>
                        <a:pt x="36" y="16"/>
                      </a:lnTo>
                      <a:lnTo>
                        <a:pt x="36" y="22"/>
                      </a:lnTo>
                      <a:close/>
                    </a:path>
                  </a:pathLst>
                </a:custGeom>
                <a:solidFill>
                  <a:srgbClr val="FFEB00"/>
                </a:solidFill>
                <a:ln w="9525">
                  <a:noFill/>
                  <a:round/>
                  <a:headEnd/>
                  <a:tailEnd/>
                </a:ln>
              </p:spPr>
              <p:txBody>
                <a:bodyPr/>
                <a:lstStyle/>
                <a:p>
                  <a:endParaRPr lang="zh-TW" altLang="en-US"/>
                </a:p>
              </p:txBody>
            </p:sp>
            <p:sp>
              <p:nvSpPr>
                <p:cNvPr id="24973" name="Freeform 600"/>
                <p:cNvSpPr>
                  <a:spLocks/>
                </p:cNvSpPr>
                <p:nvPr/>
              </p:nvSpPr>
              <p:spPr bwMode="auto">
                <a:xfrm>
                  <a:off x="5150" y="3930"/>
                  <a:ext cx="36" cy="36"/>
                </a:xfrm>
                <a:custGeom>
                  <a:avLst/>
                  <a:gdLst>
                    <a:gd name="T0" fmla="*/ 34 w 36"/>
                    <a:gd name="T1" fmla="*/ 24 h 36"/>
                    <a:gd name="T2" fmla="*/ 34 w 36"/>
                    <a:gd name="T3" fmla="*/ 24 h 36"/>
                    <a:gd name="T4" fmla="*/ 32 w 36"/>
                    <a:gd name="T5" fmla="*/ 30 h 36"/>
                    <a:gd name="T6" fmla="*/ 26 w 36"/>
                    <a:gd name="T7" fmla="*/ 34 h 36"/>
                    <a:gd name="T8" fmla="*/ 20 w 36"/>
                    <a:gd name="T9" fmla="*/ 36 h 36"/>
                    <a:gd name="T10" fmla="*/ 12 w 36"/>
                    <a:gd name="T11" fmla="*/ 36 h 36"/>
                    <a:gd name="T12" fmla="*/ 12 w 36"/>
                    <a:gd name="T13" fmla="*/ 36 h 36"/>
                    <a:gd name="T14" fmla="*/ 6 w 36"/>
                    <a:gd name="T15" fmla="*/ 32 h 36"/>
                    <a:gd name="T16" fmla="*/ 2 w 36"/>
                    <a:gd name="T17" fmla="*/ 26 h 36"/>
                    <a:gd name="T18" fmla="*/ 0 w 36"/>
                    <a:gd name="T19" fmla="*/ 20 h 36"/>
                    <a:gd name="T20" fmla="*/ 0 w 36"/>
                    <a:gd name="T21" fmla="*/ 14 h 36"/>
                    <a:gd name="T22" fmla="*/ 0 w 36"/>
                    <a:gd name="T23" fmla="*/ 14 h 36"/>
                    <a:gd name="T24" fmla="*/ 4 w 36"/>
                    <a:gd name="T25" fmla="*/ 6 h 36"/>
                    <a:gd name="T26" fmla="*/ 10 w 36"/>
                    <a:gd name="T27" fmla="*/ 2 h 36"/>
                    <a:gd name="T28" fmla="*/ 16 w 36"/>
                    <a:gd name="T29" fmla="*/ 0 h 36"/>
                    <a:gd name="T30" fmla="*/ 24 w 36"/>
                    <a:gd name="T31" fmla="*/ 2 h 36"/>
                    <a:gd name="T32" fmla="*/ 24 w 36"/>
                    <a:gd name="T33" fmla="*/ 2 h 36"/>
                    <a:gd name="T34" fmla="*/ 30 w 36"/>
                    <a:gd name="T35" fmla="*/ 4 h 36"/>
                    <a:gd name="T36" fmla="*/ 34 w 36"/>
                    <a:gd name="T37" fmla="*/ 10 h 36"/>
                    <a:gd name="T38" fmla="*/ 36 w 36"/>
                    <a:gd name="T39" fmla="*/ 16 h 36"/>
                    <a:gd name="T40" fmla="*/ 34 w 36"/>
                    <a:gd name="T41" fmla="*/ 24 h 36"/>
                    <a:gd name="T42" fmla="*/ 34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4" y="24"/>
                      </a:moveTo>
                      <a:lnTo>
                        <a:pt x="34" y="24"/>
                      </a:lnTo>
                      <a:lnTo>
                        <a:pt x="32" y="30"/>
                      </a:lnTo>
                      <a:lnTo>
                        <a:pt x="26" y="34"/>
                      </a:lnTo>
                      <a:lnTo>
                        <a:pt x="20" y="36"/>
                      </a:lnTo>
                      <a:lnTo>
                        <a:pt x="12" y="36"/>
                      </a:lnTo>
                      <a:lnTo>
                        <a:pt x="6" y="32"/>
                      </a:lnTo>
                      <a:lnTo>
                        <a:pt x="2" y="26"/>
                      </a:lnTo>
                      <a:lnTo>
                        <a:pt x="0" y="20"/>
                      </a:lnTo>
                      <a:lnTo>
                        <a:pt x="0" y="14"/>
                      </a:lnTo>
                      <a:lnTo>
                        <a:pt x="4" y="6"/>
                      </a:lnTo>
                      <a:lnTo>
                        <a:pt x="10" y="2"/>
                      </a:lnTo>
                      <a:lnTo>
                        <a:pt x="16" y="0"/>
                      </a:lnTo>
                      <a:lnTo>
                        <a:pt x="24" y="2"/>
                      </a:lnTo>
                      <a:lnTo>
                        <a:pt x="30" y="4"/>
                      </a:lnTo>
                      <a:lnTo>
                        <a:pt x="34" y="10"/>
                      </a:lnTo>
                      <a:lnTo>
                        <a:pt x="36" y="16"/>
                      </a:lnTo>
                      <a:lnTo>
                        <a:pt x="34" y="24"/>
                      </a:lnTo>
                      <a:close/>
                    </a:path>
                  </a:pathLst>
                </a:custGeom>
                <a:solidFill>
                  <a:srgbClr val="FFEB00"/>
                </a:solidFill>
                <a:ln w="9525">
                  <a:noFill/>
                  <a:round/>
                  <a:headEnd/>
                  <a:tailEnd/>
                </a:ln>
              </p:spPr>
              <p:txBody>
                <a:bodyPr/>
                <a:lstStyle/>
                <a:p>
                  <a:endParaRPr lang="zh-TW" altLang="en-US"/>
                </a:p>
              </p:txBody>
            </p:sp>
            <p:sp>
              <p:nvSpPr>
                <p:cNvPr id="24974" name="Freeform 601"/>
                <p:cNvSpPr>
                  <a:spLocks/>
                </p:cNvSpPr>
                <p:nvPr/>
              </p:nvSpPr>
              <p:spPr bwMode="auto">
                <a:xfrm>
                  <a:off x="5158" y="3856"/>
                  <a:ext cx="36" cy="36"/>
                </a:xfrm>
                <a:custGeom>
                  <a:avLst/>
                  <a:gdLst>
                    <a:gd name="T0" fmla="*/ 36 w 36"/>
                    <a:gd name="T1" fmla="*/ 24 h 36"/>
                    <a:gd name="T2" fmla="*/ 36 w 36"/>
                    <a:gd name="T3" fmla="*/ 24 h 36"/>
                    <a:gd name="T4" fmla="*/ 32 w 36"/>
                    <a:gd name="T5" fmla="*/ 30 h 36"/>
                    <a:gd name="T6" fmla="*/ 26 w 36"/>
                    <a:gd name="T7" fmla="*/ 34 h 36"/>
                    <a:gd name="T8" fmla="*/ 20 w 36"/>
                    <a:gd name="T9" fmla="*/ 36 h 36"/>
                    <a:gd name="T10" fmla="*/ 12 w 36"/>
                    <a:gd name="T11" fmla="*/ 36 h 36"/>
                    <a:gd name="T12" fmla="*/ 12 w 36"/>
                    <a:gd name="T13" fmla="*/ 36 h 36"/>
                    <a:gd name="T14" fmla="*/ 6 w 36"/>
                    <a:gd name="T15" fmla="*/ 32 h 36"/>
                    <a:gd name="T16" fmla="*/ 2 w 36"/>
                    <a:gd name="T17" fmla="*/ 26 h 36"/>
                    <a:gd name="T18" fmla="*/ 0 w 36"/>
                    <a:gd name="T19" fmla="*/ 20 h 36"/>
                    <a:gd name="T20" fmla="*/ 2 w 36"/>
                    <a:gd name="T21" fmla="*/ 12 h 36"/>
                    <a:gd name="T22" fmla="*/ 2 w 36"/>
                    <a:gd name="T23" fmla="*/ 12 h 36"/>
                    <a:gd name="T24" fmla="*/ 4 w 36"/>
                    <a:gd name="T25" fmla="*/ 6 h 36"/>
                    <a:gd name="T26" fmla="*/ 10 w 36"/>
                    <a:gd name="T27" fmla="*/ 2 h 36"/>
                    <a:gd name="T28" fmla="*/ 16 w 36"/>
                    <a:gd name="T29" fmla="*/ 0 h 36"/>
                    <a:gd name="T30" fmla="*/ 24 w 36"/>
                    <a:gd name="T31" fmla="*/ 0 h 36"/>
                    <a:gd name="T32" fmla="*/ 24 w 36"/>
                    <a:gd name="T33" fmla="*/ 0 h 36"/>
                    <a:gd name="T34" fmla="*/ 30 w 36"/>
                    <a:gd name="T35" fmla="*/ 4 h 36"/>
                    <a:gd name="T36" fmla="*/ 34 w 36"/>
                    <a:gd name="T37" fmla="*/ 10 h 36"/>
                    <a:gd name="T38" fmla="*/ 36 w 36"/>
                    <a:gd name="T39" fmla="*/ 16 h 36"/>
                    <a:gd name="T40" fmla="*/ 36 w 36"/>
                    <a:gd name="T41" fmla="*/ 24 h 36"/>
                    <a:gd name="T42" fmla="*/ 36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4"/>
                      </a:moveTo>
                      <a:lnTo>
                        <a:pt x="36" y="24"/>
                      </a:lnTo>
                      <a:lnTo>
                        <a:pt x="32" y="30"/>
                      </a:lnTo>
                      <a:lnTo>
                        <a:pt x="26" y="34"/>
                      </a:lnTo>
                      <a:lnTo>
                        <a:pt x="20" y="36"/>
                      </a:lnTo>
                      <a:lnTo>
                        <a:pt x="12" y="36"/>
                      </a:lnTo>
                      <a:lnTo>
                        <a:pt x="6" y="32"/>
                      </a:lnTo>
                      <a:lnTo>
                        <a:pt x="2" y="26"/>
                      </a:lnTo>
                      <a:lnTo>
                        <a:pt x="0" y="20"/>
                      </a:lnTo>
                      <a:lnTo>
                        <a:pt x="2" y="12"/>
                      </a:lnTo>
                      <a:lnTo>
                        <a:pt x="4" y="6"/>
                      </a:lnTo>
                      <a:lnTo>
                        <a:pt x="10" y="2"/>
                      </a:lnTo>
                      <a:lnTo>
                        <a:pt x="16" y="0"/>
                      </a:lnTo>
                      <a:lnTo>
                        <a:pt x="24" y="0"/>
                      </a:lnTo>
                      <a:lnTo>
                        <a:pt x="30" y="4"/>
                      </a:lnTo>
                      <a:lnTo>
                        <a:pt x="34" y="10"/>
                      </a:lnTo>
                      <a:lnTo>
                        <a:pt x="36" y="16"/>
                      </a:lnTo>
                      <a:lnTo>
                        <a:pt x="36" y="24"/>
                      </a:lnTo>
                      <a:close/>
                    </a:path>
                  </a:pathLst>
                </a:custGeom>
                <a:solidFill>
                  <a:srgbClr val="FFEB00"/>
                </a:solidFill>
                <a:ln w="9525">
                  <a:noFill/>
                  <a:round/>
                  <a:headEnd/>
                  <a:tailEnd/>
                </a:ln>
              </p:spPr>
              <p:txBody>
                <a:bodyPr/>
                <a:lstStyle/>
                <a:p>
                  <a:endParaRPr lang="zh-TW" altLang="en-US"/>
                </a:p>
              </p:txBody>
            </p:sp>
            <p:sp>
              <p:nvSpPr>
                <p:cNvPr id="24975" name="Freeform 602"/>
                <p:cNvSpPr>
                  <a:spLocks/>
                </p:cNvSpPr>
                <p:nvPr/>
              </p:nvSpPr>
              <p:spPr bwMode="auto">
                <a:xfrm>
                  <a:off x="5180" y="3822"/>
                  <a:ext cx="36" cy="36"/>
                </a:xfrm>
                <a:custGeom>
                  <a:avLst/>
                  <a:gdLst>
                    <a:gd name="T0" fmla="*/ 36 w 36"/>
                    <a:gd name="T1" fmla="*/ 22 h 36"/>
                    <a:gd name="T2" fmla="*/ 36 w 36"/>
                    <a:gd name="T3" fmla="*/ 22 h 36"/>
                    <a:gd name="T4" fmla="*/ 32 w 36"/>
                    <a:gd name="T5" fmla="*/ 28 h 36"/>
                    <a:gd name="T6" fmla="*/ 26 w 36"/>
                    <a:gd name="T7" fmla="*/ 34 h 36"/>
                    <a:gd name="T8" fmla="*/ 20 w 36"/>
                    <a:gd name="T9" fmla="*/ 36 h 36"/>
                    <a:gd name="T10" fmla="*/ 12 w 36"/>
                    <a:gd name="T11" fmla="*/ 34 h 36"/>
                    <a:gd name="T12" fmla="*/ 12 w 36"/>
                    <a:gd name="T13" fmla="*/ 34 h 36"/>
                    <a:gd name="T14" fmla="*/ 6 w 36"/>
                    <a:gd name="T15" fmla="*/ 30 h 36"/>
                    <a:gd name="T16" fmla="*/ 2 w 36"/>
                    <a:gd name="T17" fmla="*/ 26 h 36"/>
                    <a:gd name="T18" fmla="*/ 0 w 36"/>
                    <a:gd name="T19" fmla="*/ 18 h 36"/>
                    <a:gd name="T20" fmla="*/ 2 w 36"/>
                    <a:gd name="T21" fmla="*/ 12 h 36"/>
                    <a:gd name="T22" fmla="*/ 2 w 36"/>
                    <a:gd name="T23" fmla="*/ 12 h 36"/>
                    <a:gd name="T24" fmla="*/ 4 w 36"/>
                    <a:gd name="T25" fmla="*/ 6 h 36"/>
                    <a:gd name="T26" fmla="*/ 10 w 36"/>
                    <a:gd name="T27" fmla="*/ 2 h 36"/>
                    <a:gd name="T28" fmla="*/ 16 w 36"/>
                    <a:gd name="T29" fmla="*/ 0 h 36"/>
                    <a:gd name="T30" fmla="*/ 24 w 36"/>
                    <a:gd name="T31" fmla="*/ 0 h 36"/>
                    <a:gd name="T32" fmla="*/ 24 w 36"/>
                    <a:gd name="T33" fmla="*/ 0 h 36"/>
                    <a:gd name="T34" fmla="*/ 30 w 36"/>
                    <a:gd name="T35" fmla="*/ 4 h 36"/>
                    <a:gd name="T36" fmla="*/ 34 w 36"/>
                    <a:gd name="T37" fmla="*/ 8 h 36"/>
                    <a:gd name="T38" fmla="*/ 36 w 36"/>
                    <a:gd name="T39" fmla="*/ 16 h 36"/>
                    <a:gd name="T40" fmla="*/ 36 w 36"/>
                    <a:gd name="T41" fmla="*/ 22 h 36"/>
                    <a:gd name="T42" fmla="*/ 36 w 36"/>
                    <a:gd name="T43" fmla="*/ 22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2"/>
                      </a:moveTo>
                      <a:lnTo>
                        <a:pt x="36" y="22"/>
                      </a:lnTo>
                      <a:lnTo>
                        <a:pt x="32" y="28"/>
                      </a:lnTo>
                      <a:lnTo>
                        <a:pt x="26" y="34"/>
                      </a:lnTo>
                      <a:lnTo>
                        <a:pt x="20" y="36"/>
                      </a:lnTo>
                      <a:lnTo>
                        <a:pt x="12" y="34"/>
                      </a:lnTo>
                      <a:lnTo>
                        <a:pt x="6" y="30"/>
                      </a:lnTo>
                      <a:lnTo>
                        <a:pt x="2" y="26"/>
                      </a:lnTo>
                      <a:lnTo>
                        <a:pt x="0" y="18"/>
                      </a:lnTo>
                      <a:lnTo>
                        <a:pt x="2" y="12"/>
                      </a:lnTo>
                      <a:lnTo>
                        <a:pt x="4" y="6"/>
                      </a:lnTo>
                      <a:lnTo>
                        <a:pt x="10" y="2"/>
                      </a:lnTo>
                      <a:lnTo>
                        <a:pt x="16" y="0"/>
                      </a:lnTo>
                      <a:lnTo>
                        <a:pt x="24" y="0"/>
                      </a:lnTo>
                      <a:lnTo>
                        <a:pt x="30" y="4"/>
                      </a:lnTo>
                      <a:lnTo>
                        <a:pt x="34" y="8"/>
                      </a:lnTo>
                      <a:lnTo>
                        <a:pt x="36" y="16"/>
                      </a:lnTo>
                      <a:lnTo>
                        <a:pt x="36" y="22"/>
                      </a:lnTo>
                      <a:close/>
                    </a:path>
                  </a:pathLst>
                </a:custGeom>
                <a:solidFill>
                  <a:srgbClr val="FFEB00"/>
                </a:solidFill>
                <a:ln w="9525">
                  <a:noFill/>
                  <a:round/>
                  <a:headEnd/>
                  <a:tailEnd/>
                </a:ln>
              </p:spPr>
              <p:txBody>
                <a:bodyPr/>
                <a:lstStyle/>
                <a:p>
                  <a:endParaRPr lang="zh-TW" altLang="en-US"/>
                </a:p>
              </p:txBody>
            </p:sp>
            <p:sp>
              <p:nvSpPr>
                <p:cNvPr id="24976" name="Freeform 603"/>
                <p:cNvSpPr>
                  <a:spLocks/>
                </p:cNvSpPr>
                <p:nvPr/>
              </p:nvSpPr>
              <p:spPr bwMode="auto">
                <a:xfrm>
                  <a:off x="5252" y="4108"/>
                  <a:ext cx="36" cy="36"/>
                </a:xfrm>
                <a:custGeom>
                  <a:avLst/>
                  <a:gdLst>
                    <a:gd name="T0" fmla="*/ 36 w 36"/>
                    <a:gd name="T1" fmla="*/ 24 h 36"/>
                    <a:gd name="T2" fmla="*/ 36 w 36"/>
                    <a:gd name="T3" fmla="*/ 24 h 36"/>
                    <a:gd name="T4" fmla="*/ 32 w 36"/>
                    <a:gd name="T5" fmla="*/ 30 h 36"/>
                    <a:gd name="T6" fmla="*/ 26 w 36"/>
                    <a:gd name="T7" fmla="*/ 34 h 36"/>
                    <a:gd name="T8" fmla="*/ 20 w 36"/>
                    <a:gd name="T9" fmla="*/ 36 h 36"/>
                    <a:gd name="T10" fmla="*/ 12 w 36"/>
                    <a:gd name="T11" fmla="*/ 36 h 36"/>
                    <a:gd name="T12" fmla="*/ 12 w 36"/>
                    <a:gd name="T13" fmla="*/ 36 h 36"/>
                    <a:gd name="T14" fmla="*/ 6 w 36"/>
                    <a:gd name="T15" fmla="*/ 32 h 36"/>
                    <a:gd name="T16" fmla="*/ 2 w 36"/>
                    <a:gd name="T17" fmla="*/ 26 h 36"/>
                    <a:gd name="T18" fmla="*/ 0 w 36"/>
                    <a:gd name="T19" fmla="*/ 20 h 36"/>
                    <a:gd name="T20" fmla="*/ 0 w 36"/>
                    <a:gd name="T21" fmla="*/ 12 h 36"/>
                    <a:gd name="T22" fmla="*/ 0 w 36"/>
                    <a:gd name="T23" fmla="*/ 12 h 36"/>
                    <a:gd name="T24" fmla="*/ 4 w 36"/>
                    <a:gd name="T25" fmla="*/ 6 h 36"/>
                    <a:gd name="T26" fmla="*/ 10 w 36"/>
                    <a:gd name="T27" fmla="*/ 2 h 36"/>
                    <a:gd name="T28" fmla="*/ 16 w 36"/>
                    <a:gd name="T29" fmla="*/ 0 h 36"/>
                    <a:gd name="T30" fmla="*/ 24 w 36"/>
                    <a:gd name="T31" fmla="*/ 0 h 36"/>
                    <a:gd name="T32" fmla="*/ 24 w 36"/>
                    <a:gd name="T33" fmla="*/ 0 h 36"/>
                    <a:gd name="T34" fmla="*/ 30 w 36"/>
                    <a:gd name="T35" fmla="*/ 4 h 36"/>
                    <a:gd name="T36" fmla="*/ 34 w 36"/>
                    <a:gd name="T37" fmla="*/ 10 h 36"/>
                    <a:gd name="T38" fmla="*/ 36 w 36"/>
                    <a:gd name="T39" fmla="*/ 16 h 36"/>
                    <a:gd name="T40" fmla="*/ 36 w 36"/>
                    <a:gd name="T41" fmla="*/ 24 h 36"/>
                    <a:gd name="T42" fmla="*/ 36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4"/>
                      </a:moveTo>
                      <a:lnTo>
                        <a:pt x="36" y="24"/>
                      </a:lnTo>
                      <a:lnTo>
                        <a:pt x="32" y="30"/>
                      </a:lnTo>
                      <a:lnTo>
                        <a:pt x="26" y="34"/>
                      </a:lnTo>
                      <a:lnTo>
                        <a:pt x="20" y="36"/>
                      </a:lnTo>
                      <a:lnTo>
                        <a:pt x="12" y="36"/>
                      </a:lnTo>
                      <a:lnTo>
                        <a:pt x="6" y="32"/>
                      </a:lnTo>
                      <a:lnTo>
                        <a:pt x="2" y="26"/>
                      </a:lnTo>
                      <a:lnTo>
                        <a:pt x="0" y="20"/>
                      </a:lnTo>
                      <a:lnTo>
                        <a:pt x="0" y="12"/>
                      </a:lnTo>
                      <a:lnTo>
                        <a:pt x="4" y="6"/>
                      </a:lnTo>
                      <a:lnTo>
                        <a:pt x="10" y="2"/>
                      </a:lnTo>
                      <a:lnTo>
                        <a:pt x="16" y="0"/>
                      </a:lnTo>
                      <a:lnTo>
                        <a:pt x="24" y="0"/>
                      </a:lnTo>
                      <a:lnTo>
                        <a:pt x="30" y="4"/>
                      </a:lnTo>
                      <a:lnTo>
                        <a:pt x="34" y="10"/>
                      </a:lnTo>
                      <a:lnTo>
                        <a:pt x="36" y="16"/>
                      </a:lnTo>
                      <a:lnTo>
                        <a:pt x="36" y="24"/>
                      </a:lnTo>
                      <a:close/>
                    </a:path>
                  </a:pathLst>
                </a:custGeom>
                <a:solidFill>
                  <a:srgbClr val="FFEB00"/>
                </a:solidFill>
                <a:ln w="9525">
                  <a:noFill/>
                  <a:round/>
                  <a:headEnd/>
                  <a:tailEnd/>
                </a:ln>
              </p:spPr>
              <p:txBody>
                <a:bodyPr/>
                <a:lstStyle/>
                <a:p>
                  <a:endParaRPr lang="zh-TW" altLang="en-US"/>
                </a:p>
              </p:txBody>
            </p:sp>
            <p:sp>
              <p:nvSpPr>
                <p:cNvPr id="24977" name="Freeform 604"/>
                <p:cNvSpPr>
                  <a:spLocks/>
                </p:cNvSpPr>
                <p:nvPr/>
              </p:nvSpPr>
              <p:spPr bwMode="auto">
                <a:xfrm>
                  <a:off x="5256" y="4072"/>
                  <a:ext cx="36" cy="36"/>
                </a:xfrm>
                <a:custGeom>
                  <a:avLst/>
                  <a:gdLst>
                    <a:gd name="T0" fmla="*/ 36 w 36"/>
                    <a:gd name="T1" fmla="*/ 24 h 36"/>
                    <a:gd name="T2" fmla="*/ 36 w 36"/>
                    <a:gd name="T3" fmla="*/ 24 h 36"/>
                    <a:gd name="T4" fmla="*/ 32 w 36"/>
                    <a:gd name="T5" fmla="*/ 30 h 36"/>
                    <a:gd name="T6" fmla="*/ 26 w 36"/>
                    <a:gd name="T7" fmla="*/ 34 h 36"/>
                    <a:gd name="T8" fmla="*/ 20 w 36"/>
                    <a:gd name="T9" fmla="*/ 36 h 36"/>
                    <a:gd name="T10" fmla="*/ 14 w 36"/>
                    <a:gd name="T11" fmla="*/ 36 h 36"/>
                    <a:gd name="T12" fmla="*/ 14 w 36"/>
                    <a:gd name="T13" fmla="*/ 36 h 36"/>
                    <a:gd name="T14" fmla="*/ 6 w 36"/>
                    <a:gd name="T15" fmla="*/ 32 h 36"/>
                    <a:gd name="T16" fmla="*/ 2 w 36"/>
                    <a:gd name="T17" fmla="*/ 28 h 36"/>
                    <a:gd name="T18" fmla="*/ 0 w 36"/>
                    <a:gd name="T19" fmla="*/ 20 h 36"/>
                    <a:gd name="T20" fmla="*/ 2 w 36"/>
                    <a:gd name="T21" fmla="*/ 14 h 36"/>
                    <a:gd name="T22" fmla="*/ 2 w 36"/>
                    <a:gd name="T23" fmla="*/ 14 h 36"/>
                    <a:gd name="T24" fmla="*/ 4 w 36"/>
                    <a:gd name="T25" fmla="*/ 8 h 36"/>
                    <a:gd name="T26" fmla="*/ 10 w 36"/>
                    <a:gd name="T27" fmla="*/ 2 h 36"/>
                    <a:gd name="T28" fmla="*/ 16 w 36"/>
                    <a:gd name="T29" fmla="*/ 0 h 36"/>
                    <a:gd name="T30" fmla="*/ 24 w 36"/>
                    <a:gd name="T31" fmla="*/ 2 h 36"/>
                    <a:gd name="T32" fmla="*/ 24 w 36"/>
                    <a:gd name="T33" fmla="*/ 2 h 36"/>
                    <a:gd name="T34" fmla="*/ 30 w 36"/>
                    <a:gd name="T35" fmla="*/ 4 h 36"/>
                    <a:gd name="T36" fmla="*/ 34 w 36"/>
                    <a:gd name="T37" fmla="*/ 10 h 36"/>
                    <a:gd name="T38" fmla="*/ 36 w 36"/>
                    <a:gd name="T39" fmla="*/ 18 h 36"/>
                    <a:gd name="T40" fmla="*/ 36 w 36"/>
                    <a:gd name="T41" fmla="*/ 24 h 36"/>
                    <a:gd name="T42" fmla="*/ 36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4"/>
                      </a:moveTo>
                      <a:lnTo>
                        <a:pt x="36" y="24"/>
                      </a:lnTo>
                      <a:lnTo>
                        <a:pt x="32" y="30"/>
                      </a:lnTo>
                      <a:lnTo>
                        <a:pt x="26" y="34"/>
                      </a:lnTo>
                      <a:lnTo>
                        <a:pt x="20" y="36"/>
                      </a:lnTo>
                      <a:lnTo>
                        <a:pt x="14" y="36"/>
                      </a:lnTo>
                      <a:lnTo>
                        <a:pt x="6" y="32"/>
                      </a:lnTo>
                      <a:lnTo>
                        <a:pt x="2" y="28"/>
                      </a:lnTo>
                      <a:lnTo>
                        <a:pt x="0" y="20"/>
                      </a:lnTo>
                      <a:lnTo>
                        <a:pt x="2" y="14"/>
                      </a:lnTo>
                      <a:lnTo>
                        <a:pt x="4" y="8"/>
                      </a:lnTo>
                      <a:lnTo>
                        <a:pt x="10" y="2"/>
                      </a:lnTo>
                      <a:lnTo>
                        <a:pt x="16" y="0"/>
                      </a:lnTo>
                      <a:lnTo>
                        <a:pt x="24" y="2"/>
                      </a:lnTo>
                      <a:lnTo>
                        <a:pt x="30" y="4"/>
                      </a:lnTo>
                      <a:lnTo>
                        <a:pt x="34" y="10"/>
                      </a:lnTo>
                      <a:lnTo>
                        <a:pt x="36" y="18"/>
                      </a:lnTo>
                      <a:lnTo>
                        <a:pt x="36" y="24"/>
                      </a:lnTo>
                      <a:close/>
                    </a:path>
                  </a:pathLst>
                </a:custGeom>
                <a:solidFill>
                  <a:srgbClr val="FFEB00"/>
                </a:solidFill>
                <a:ln w="9525">
                  <a:noFill/>
                  <a:round/>
                  <a:headEnd/>
                  <a:tailEnd/>
                </a:ln>
              </p:spPr>
              <p:txBody>
                <a:bodyPr/>
                <a:lstStyle/>
                <a:p>
                  <a:endParaRPr lang="zh-TW" altLang="en-US"/>
                </a:p>
              </p:txBody>
            </p:sp>
            <p:sp>
              <p:nvSpPr>
                <p:cNvPr id="24978" name="Freeform 605"/>
                <p:cNvSpPr>
                  <a:spLocks/>
                </p:cNvSpPr>
                <p:nvPr/>
              </p:nvSpPr>
              <p:spPr bwMode="auto">
                <a:xfrm>
                  <a:off x="5046" y="4022"/>
                  <a:ext cx="34" cy="36"/>
                </a:xfrm>
                <a:custGeom>
                  <a:avLst/>
                  <a:gdLst>
                    <a:gd name="T0" fmla="*/ 34 w 34"/>
                    <a:gd name="T1" fmla="*/ 24 h 36"/>
                    <a:gd name="T2" fmla="*/ 34 w 34"/>
                    <a:gd name="T3" fmla="*/ 24 h 36"/>
                    <a:gd name="T4" fmla="*/ 30 w 34"/>
                    <a:gd name="T5" fmla="*/ 30 h 36"/>
                    <a:gd name="T6" fmla="*/ 26 w 34"/>
                    <a:gd name="T7" fmla="*/ 34 h 36"/>
                    <a:gd name="T8" fmla="*/ 18 w 34"/>
                    <a:gd name="T9" fmla="*/ 36 h 36"/>
                    <a:gd name="T10" fmla="*/ 12 w 34"/>
                    <a:gd name="T11" fmla="*/ 36 h 36"/>
                    <a:gd name="T12" fmla="*/ 12 w 34"/>
                    <a:gd name="T13" fmla="*/ 36 h 36"/>
                    <a:gd name="T14" fmla="*/ 6 w 34"/>
                    <a:gd name="T15" fmla="*/ 32 h 36"/>
                    <a:gd name="T16" fmla="*/ 2 w 34"/>
                    <a:gd name="T17" fmla="*/ 26 h 36"/>
                    <a:gd name="T18" fmla="*/ 0 w 34"/>
                    <a:gd name="T19" fmla="*/ 20 h 36"/>
                    <a:gd name="T20" fmla="*/ 0 w 34"/>
                    <a:gd name="T21" fmla="*/ 14 h 36"/>
                    <a:gd name="T22" fmla="*/ 0 w 34"/>
                    <a:gd name="T23" fmla="*/ 14 h 36"/>
                    <a:gd name="T24" fmla="*/ 4 w 34"/>
                    <a:gd name="T25" fmla="*/ 6 h 36"/>
                    <a:gd name="T26" fmla="*/ 8 w 34"/>
                    <a:gd name="T27" fmla="*/ 2 h 36"/>
                    <a:gd name="T28" fmla="*/ 16 w 34"/>
                    <a:gd name="T29" fmla="*/ 0 h 36"/>
                    <a:gd name="T30" fmla="*/ 22 w 34"/>
                    <a:gd name="T31" fmla="*/ 2 h 36"/>
                    <a:gd name="T32" fmla="*/ 22 w 34"/>
                    <a:gd name="T33" fmla="*/ 2 h 36"/>
                    <a:gd name="T34" fmla="*/ 28 w 34"/>
                    <a:gd name="T35" fmla="*/ 4 h 36"/>
                    <a:gd name="T36" fmla="*/ 32 w 34"/>
                    <a:gd name="T37" fmla="*/ 10 h 36"/>
                    <a:gd name="T38" fmla="*/ 34 w 34"/>
                    <a:gd name="T39" fmla="*/ 16 h 36"/>
                    <a:gd name="T40" fmla="*/ 34 w 34"/>
                    <a:gd name="T41" fmla="*/ 24 h 36"/>
                    <a:gd name="T42" fmla="*/ 34 w 34"/>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6"/>
                    <a:gd name="T68" fmla="*/ 34 w 34"/>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6">
                      <a:moveTo>
                        <a:pt x="34" y="24"/>
                      </a:moveTo>
                      <a:lnTo>
                        <a:pt x="34" y="24"/>
                      </a:lnTo>
                      <a:lnTo>
                        <a:pt x="30" y="30"/>
                      </a:lnTo>
                      <a:lnTo>
                        <a:pt x="26" y="34"/>
                      </a:lnTo>
                      <a:lnTo>
                        <a:pt x="18" y="36"/>
                      </a:lnTo>
                      <a:lnTo>
                        <a:pt x="12" y="36"/>
                      </a:lnTo>
                      <a:lnTo>
                        <a:pt x="6" y="32"/>
                      </a:lnTo>
                      <a:lnTo>
                        <a:pt x="2" y="26"/>
                      </a:lnTo>
                      <a:lnTo>
                        <a:pt x="0" y="20"/>
                      </a:lnTo>
                      <a:lnTo>
                        <a:pt x="0" y="14"/>
                      </a:lnTo>
                      <a:lnTo>
                        <a:pt x="4" y="6"/>
                      </a:lnTo>
                      <a:lnTo>
                        <a:pt x="8" y="2"/>
                      </a:lnTo>
                      <a:lnTo>
                        <a:pt x="16" y="0"/>
                      </a:lnTo>
                      <a:lnTo>
                        <a:pt x="22" y="2"/>
                      </a:lnTo>
                      <a:lnTo>
                        <a:pt x="28" y="4"/>
                      </a:lnTo>
                      <a:lnTo>
                        <a:pt x="32" y="10"/>
                      </a:lnTo>
                      <a:lnTo>
                        <a:pt x="34" y="16"/>
                      </a:lnTo>
                      <a:lnTo>
                        <a:pt x="34" y="24"/>
                      </a:lnTo>
                      <a:close/>
                    </a:path>
                  </a:pathLst>
                </a:custGeom>
                <a:solidFill>
                  <a:srgbClr val="FFEB00"/>
                </a:solidFill>
                <a:ln w="9525">
                  <a:noFill/>
                  <a:round/>
                  <a:headEnd/>
                  <a:tailEnd/>
                </a:ln>
              </p:spPr>
              <p:txBody>
                <a:bodyPr/>
                <a:lstStyle/>
                <a:p>
                  <a:endParaRPr lang="zh-TW" altLang="en-US"/>
                </a:p>
              </p:txBody>
            </p:sp>
            <p:sp>
              <p:nvSpPr>
                <p:cNvPr id="24979" name="Freeform 606"/>
                <p:cNvSpPr>
                  <a:spLocks/>
                </p:cNvSpPr>
                <p:nvPr/>
              </p:nvSpPr>
              <p:spPr bwMode="auto">
                <a:xfrm>
                  <a:off x="5066" y="3944"/>
                  <a:ext cx="36" cy="36"/>
                </a:xfrm>
                <a:custGeom>
                  <a:avLst/>
                  <a:gdLst>
                    <a:gd name="T0" fmla="*/ 36 w 36"/>
                    <a:gd name="T1" fmla="*/ 24 h 36"/>
                    <a:gd name="T2" fmla="*/ 36 w 36"/>
                    <a:gd name="T3" fmla="*/ 24 h 36"/>
                    <a:gd name="T4" fmla="*/ 32 w 36"/>
                    <a:gd name="T5" fmla="*/ 30 h 36"/>
                    <a:gd name="T6" fmla="*/ 28 w 36"/>
                    <a:gd name="T7" fmla="*/ 34 h 36"/>
                    <a:gd name="T8" fmla="*/ 20 w 36"/>
                    <a:gd name="T9" fmla="*/ 36 h 36"/>
                    <a:gd name="T10" fmla="*/ 14 w 36"/>
                    <a:gd name="T11" fmla="*/ 36 h 36"/>
                    <a:gd name="T12" fmla="*/ 14 w 36"/>
                    <a:gd name="T13" fmla="*/ 36 h 36"/>
                    <a:gd name="T14" fmla="*/ 8 w 36"/>
                    <a:gd name="T15" fmla="*/ 32 h 36"/>
                    <a:gd name="T16" fmla="*/ 2 w 36"/>
                    <a:gd name="T17" fmla="*/ 26 h 36"/>
                    <a:gd name="T18" fmla="*/ 0 w 36"/>
                    <a:gd name="T19" fmla="*/ 20 h 36"/>
                    <a:gd name="T20" fmla="*/ 2 w 36"/>
                    <a:gd name="T21" fmla="*/ 12 h 36"/>
                    <a:gd name="T22" fmla="*/ 2 w 36"/>
                    <a:gd name="T23" fmla="*/ 12 h 36"/>
                    <a:gd name="T24" fmla="*/ 6 w 36"/>
                    <a:gd name="T25" fmla="*/ 6 h 36"/>
                    <a:gd name="T26" fmla="*/ 10 w 36"/>
                    <a:gd name="T27" fmla="*/ 2 h 36"/>
                    <a:gd name="T28" fmla="*/ 18 w 36"/>
                    <a:gd name="T29" fmla="*/ 0 h 36"/>
                    <a:gd name="T30" fmla="*/ 24 w 36"/>
                    <a:gd name="T31" fmla="*/ 0 h 36"/>
                    <a:gd name="T32" fmla="*/ 24 w 36"/>
                    <a:gd name="T33" fmla="*/ 0 h 36"/>
                    <a:gd name="T34" fmla="*/ 30 w 36"/>
                    <a:gd name="T35" fmla="*/ 4 h 36"/>
                    <a:gd name="T36" fmla="*/ 34 w 36"/>
                    <a:gd name="T37" fmla="*/ 10 h 36"/>
                    <a:gd name="T38" fmla="*/ 36 w 36"/>
                    <a:gd name="T39" fmla="*/ 16 h 36"/>
                    <a:gd name="T40" fmla="*/ 36 w 36"/>
                    <a:gd name="T41" fmla="*/ 24 h 36"/>
                    <a:gd name="T42" fmla="*/ 36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4"/>
                      </a:moveTo>
                      <a:lnTo>
                        <a:pt x="36" y="24"/>
                      </a:lnTo>
                      <a:lnTo>
                        <a:pt x="32" y="30"/>
                      </a:lnTo>
                      <a:lnTo>
                        <a:pt x="28" y="34"/>
                      </a:lnTo>
                      <a:lnTo>
                        <a:pt x="20" y="36"/>
                      </a:lnTo>
                      <a:lnTo>
                        <a:pt x="14" y="36"/>
                      </a:lnTo>
                      <a:lnTo>
                        <a:pt x="8" y="32"/>
                      </a:lnTo>
                      <a:lnTo>
                        <a:pt x="2" y="26"/>
                      </a:lnTo>
                      <a:lnTo>
                        <a:pt x="0" y="20"/>
                      </a:lnTo>
                      <a:lnTo>
                        <a:pt x="2" y="12"/>
                      </a:lnTo>
                      <a:lnTo>
                        <a:pt x="6" y="6"/>
                      </a:lnTo>
                      <a:lnTo>
                        <a:pt x="10" y="2"/>
                      </a:lnTo>
                      <a:lnTo>
                        <a:pt x="18" y="0"/>
                      </a:lnTo>
                      <a:lnTo>
                        <a:pt x="24" y="0"/>
                      </a:lnTo>
                      <a:lnTo>
                        <a:pt x="30" y="4"/>
                      </a:lnTo>
                      <a:lnTo>
                        <a:pt x="34" y="10"/>
                      </a:lnTo>
                      <a:lnTo>
                        <a:pt x="36" y="16"/>
                      </a:lnTo>
                      <a:lnTo>
                        <a:pt x="36" y="24"/>
                      </a:lnTo>
                      <a:close/>
                    </a:path>
                  </a:pathLst>
                </a:custGeom>
                <a:solidFill>
                  <a:srgbClr val="FFEB00"/>
                </a:solidFill>
                <a:ln w="9525">
                  <a:noFill/>
                  <a:round/>
                  <a:headEnd/>
                  <a:tailEnd/>
                </a:ln>
              </p:spPr>
              <p:txBody>
                <a:bodyPr/>
                <a:lstStyle/>
                <a:p>
                  <a:endParaRPr lang="zh-TW" altLang="en-US"/>
                </a:p>
              </p:txBody>
            </p:sp>
            <p:sp>
              <p:nvSpPr>
                <p:cNvPr id="24980" name="Freeform 607"/>
                <p:cNvSpPr>
                  <a:spLocks/>
                </p:cNvSpPr>
                <p:nvPr/>
              </p:nvSpPr>
              <p:spPr bwMode="auto">
                <a:xfrm>
                  <a:off x="5006" y="3954"/>
                  <a:ext cx="36" cy="36"/>
                </a:xfrm>
                <a:custGeom>
                  <a:avLst/>
                  <a:gdLst>
                    <a:gd name="T0" fmla="*/ 34 w 36"/>
                    <a:gd name="T1" fmla="*/ 24 h 36"/>
                    <a:gd name="T2" fmla="*/ 34 w 36"/>
                    <a:gd name="T3" fmla="*/ 24 h 36"/>
                    <a:gd name="T4" fmla="*/ 32 w 36"/>
                    <a:gd name="T5" fmla="*/ 30 h 36"/>
                    <a:gd name="T6" fmla="*/ 26 w 36"/>
                    <a:gd name="T7" fmla="*/ 34 h 36"/>
                    <a:gd name="T8" fmla="*/ 20 w 36"/>
                    <a:gd name="T9" fmla="*/ 36 h 36"/>
                    <a:gd name="T10" fmla="*/ 12 w 36"/>
                    <a:gd name="T11" fmla="*/ 36 h 36"/>
                    <a:gd name="T12" fmla="*/ 12 w 36"/>
                    <a:gd name="T13" fmla="*/ 36 h 36"/>
                    <a:gd name="T14" fmla="*/ 6 w 36"/>
                    <a:gd name="T15" fmla="*/ 32 h 36"/>
                    <a:gd name="T16" fmla="*/ 2 w 36"/>
                    <a:gd name="T17" fmla="*/ 26 h 36"/>
                    <a:gd name="T18" fmla="*/ 0 w 36"/>
                    <a:gd name="T19" fmla="*/ 20 h 36"/>
                    <a:gd name="T20" fmla="*/ 0 w 36"/>
                    <a:gd name="T21" fmla="*/ 14 h 36"/>
                    <a:gd name="T22" fmla="*/ 0 w 36"/>
                    <a:gd name="T23" fmla="*/ 14 h 36"/>
                    <a:gd name="T24" fmla="*/ 4 w 36"/>
                    <a:gd name="T25" fmla="*/ 8 h 36"/>
                    <a:gd name="T26" fmla="*/ 10 w 36"/>
                    <a:gd name="T27" fmla="*/ 2 h 36"/>
                    <a:gd name="T28" fmla="*/ 16 w 36"/>
                    <a:gd name="T29" fmla="*/ 0 h 36"/>
                    <a:gd name="T30" fmla="*/ 24 w 36"/>
                    <a:gd name="T31" fmla="*/ 2 h 36"/>
                    <a:gd name="T32" fmla="*/ 24 w 36"/>
                    <a:gd name="T33" fmla="*/ 2 h 36"/>
                    <a:gd name="T34" fmla="*/ 30 w 36"/>
                    <a:gd name="T35" fmla="*/ 4 h 36"/>
                    <a:gd name="T36" fmla="*/ 34 w 36"/>
                    <a:gd name="T37" fmla="*/ 10 h 36"/>
                    <a:gd name="T38" fmla="*/ 36 w 36"/>
                    <a:gd name="T39" fmla="*/ 16 h 36"/>
                    <a:gd name="T40" fmla="*/ 34 w 36"/>
                    <a:gd name="T41" fmla="*/ 24 h 36"/>
                    <a:gd name="T42" fmla="*/ 34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4" y="24"/>
                      </a:moveTo>
                      <a:lnTo>
                        <a:pt x="34" y="24"/>
                      </a:lnTo>
                      <a:lnTo>
                        <a:pt x="32" y="30"/>
                      </a:lnTo>
                      <a:lnTo>
                        <a:pt x="26" y="34"/>
                      </a:lnTo>
                      <a:lnTo>
                        <a:pt x="20" y="36"/>
                      </a:lnTo>
                      <a:lnTo>
                        <a:pt x="12" y="36"/>
                      </a:lnTo>
                      <a:lnTo>
                        <a:pt x="6" y="32"/>
                      </a:lnTo>
                      <a:lnTo>
                        <a:pt x="2" y="26"/>
                      </a:lnTo>
                      <a:lnTo>
                        <a:pt x="0" y="20"/>
                      </a:lnTo>
                      <a:lnTo>
                        <a:pt x="0" y="14"/>
                      </a:lnTo>
                      <a:lnTo>
                        <a:pt x="4" y="8"/>
                      </a:lnTo>
                      <a:lnTo>
                        <a:pt x="10" y="2"/>
                      </a:lnTo>
                      <a:lnTo>
                        <a:pt x="16" y="0"/>
                      </a:lnTo>
                      <a:lnTo>
                        <a:pt x="24" y="2"/>
                      </a:lnTo>
                      <a:lnTo>
                        <a:pt x="30" y="4"/>
                      </a:lnTo>
                      <a:lnTo>
                        <a:pt x="34" y="10"/>
                      </a:lnTo>
                      <a:lnTo>
                        <a:pt x="36" y="16"/>
                      </a:lnTo>
                      <a:lnTo>
                        <a:pt x="34" y="24"/>
                      </a:lnTo>
                      <a:close/>
                    </a:path>
                  </a:pathLst>
                </a:custGeom>
                <a:solidFill>
                  <a:srgbClr val="FFEB00"/>
                </a:solidFill>
                <a:ln w="9525">
                  <a:noFill/>
                  <a:round/>
                  <a:headEnd/>
                  <a:tailEnd/>
                </a:ln>
              </p:spPr>
              <p:txBody>
                <a:bodyPr/>
                <a:lstStyle/>
                <a:p>
                  <a:endParaRPr lang="zh-TW" altLang="en-US"/>
                </a:p>
              </p:txBody>
            </p:sp>
            <p:sp>
              <p:nvSpPr>
                <p:cNvPr id="24981" name="Freeform 608"/>
                <p:cNvSpPr>
                  <a:spLocks/>
                </p:cNvSpPr>
                <p:nvPr/>
              </p:nvSpPr>
              <p:spPr bwMode="auto">
                <a:xfrm>
                  <a:off x="4738" y="3764"/>
                  <a:ext cx="36" cy="36"/>
                </a:xfrm>
                <a:custGeom>
                  <a:avLst/>
                  <a:gdLst>
                    <a:gd name="T0" fmla="*/ 34 w 36"/>
                    <a:gd name="T1" fmla="*/ 24 h 36"/>
                    <a:gd name="T2" fmla="*/ 34 w 36"/>
                    <a:gd name="T3" fmla="*/ 24 h 36"/>
                    <a:gd name="T4" fmla="*/ 32 w 36"/>
                    <a:gd name="T5" fmla="*/ 30 h 36"/>
                    <a:gd name="T6" fmla="*/ 26 w 36"/>
                    <a:gd name="T7" fmla="*/ 34 h 36"/>
                    <a:gd name="T8" fmla="*/ 20 w 36"/>
                    <a:gd name="T9" fmla="*/ 36 h 36"/>
                    <a:gd name="T10" fmla="*/ 12 w 36"/>
                    <a:gd name="T11" fmla="*/ 36 h 36"/>
                    <a:gd name="T12" fmla="*/ 12 w 36"/>
                    <a:gd name="T13" fmla="*/ 36 h 36"/>
                    <a:gd name="T14" fmla="*/ 6 w 36"/>
                    <a:gd name="T15" fmla="*/ 32 h 36"/>
                    <a:gd name="T16" fmla="*/ 2 w 36"/>
                    <a:gd name="T17" fmla="*/ 26 h 36"/>
                    <a:gd name="T18" fmla="*/ 0 w 36"/>
                    <a:gd name="T19" fmla="*/ 20 h 36"/>
                    <a:gd name="T20" fmla="*/ 0 w 36"/>
                    <a:gd name="T21" fmla="*/ 12 h 36"/>
                    <a:gd name="T22" fmla="*/ 0 w 36"/>
                    <a:gd name="T23" fmla="*/ 12 h 36"/>
                    <a:gd name="T24" fmla="*/ 4 w 36"/>
                    <a:gd name="T25" fmla="*/ 6 h 36"/>
                    <a:gd name="T26" fmla="*/ 10 w 36"/>
                    <a:gd name="T27" fmla="*/ 2 h 36"/>
                    <a:gd name="T28" fmla="*/ 16 w 36"/>
                    <a:gd name="T29" fmla="*/ 0 h 36"/>
                    <a:gd name="T30" fmla="*/ 22 w 36"/>
                    <a:gd name="T31" fmla="*/ 2 h 36"/>
                    <a:gd name="T32" fmla="*/ 22 w 36"/>
                    <a:gd name="T33" fmla="*/ 2 h 36"/>
                    <a:gd name="T34" fmla="*/ 30 w 36"/>
                    <a:gd name="T35" fmla="*/ 4 h 36"/>
                    <a:gd name="T36" fmla="*/ 34 w 36"/>
                    <a:gd name="T37" fmla="*/ 10 h 36"/>
                    <a:gd name="T38" fmla="*/ 36 w 36"/>
                    <a:gd name="T39" fmla="*/ 16 h 36"/>
                    <a:gd name="T40" fmla="*/ 34 w 36"/>
                    <a:gd name="T41" fmla="*/ 24 h 36"/>
                    <a:gd name="T42" fmla="*/ 34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4" y="24"/>
                      </a:moveTo>
                      <a:lnTo>
                        <a:pt x="34" y="24"/>
                      </a:lnTo>
                      <a:lnTo>
                        <a:pt x="32" y="30"/>
                      </a:lnTo>
                      <a:lnTo>
                        <a:pt x="26" y="34"/>
                      </a:lnTo>
                      <a:lnTo>
                        <a:pt x="20" y="36"/>
                      </a:lnTo>
                      <a:lnTo>
                        <a:pt x="12" y="36"/>
                      </a:lnTo>
                      <a:lnTo>
                        <a:pt x="6" y="32"/>
                      </a:lnTo>
                      <a:lnTo>
                        <a:pt x="2" y="26"/>
                      </a:lnTo>
                      <a:lnTo>
                        <a:pt x="0" y="20"/>
                      </a:lnTo>
                      <a:lnTo>
                        <a:pt x="0" y="12"/>
                      </a:lnTo>
                      <a:lnTo>
                        <a:pt x="4" y="6"/>
                      </a:lnTo>
                      <a:lnTo>
                        <a:pt x="10" y="2"/>
                      </a:lnTo>
                      <a:lnTo>
                        <a:pt x="16" y="0"/>
                      </a:lnTo>
                      <a:lnTo>
                        <a:pt x="22" y="2"/>
                      </a:lnTo>
                      <a:lnTo>
                        <a:pt x="30" y="4"/>
                      </a:lnTo>
                      <a:lnTo>
                        <a:pt x="34" y="10"/>
                      </a:lnTo>
                      <a:lnTo>
                        <a:pt x="36" y="16"/>
                      </a:lnTo>
                      <a:lnTo>
                        <a:pt x="34" y="24"/>
                      </a:lnTo>
                      <a:close/>
                    </a:path>
                  </a:pathLst>
                </a:custGeom>
                <a:solidFill>
                  <a:srgbClr val="FFEB00"/>
                </a:solidFill>
                <a:ln w="9525">
                  <a:noFill/>
                  <a:round/>
                  <a:headEnd/>
                  <a:tailEnd/>
                </a:ln>
              </p:spPr>
              <p:txBody>
                <a:bodyPr/>
                <a:lstStyle/>
                <a:p>
                  <a:endParaRPr lang="zh-TW" altLang="en-US"/>
                </a:p>
              </p:txBody>
            </p:sp>
            <p:sp>
              <p:nvSpPr>
                <p:cNvPr id="24982" name="Freeform 609"/>
                <p:cNvSpPr>
                  <a:spLocks/>
                </p:cNvSpPr>
                <p:nvPr/>
              </p:nvSpPr>
              <p:spPr bwMode="auto">
                <a:xfrm>
                  <a:off x="4758" y="3714"/>
                  <a:ext cx="36" cy="36"/>
                </a:xfrm>
                <a:custGeom>
                  <a:avLst/>
                  <a:gdLst>
                    <a:gd name="T0" fmla="*/ 34 w 36"/>
                    <a:gd name="T1" fmla="*/ 24 h 36"/>
                    <a:gd name="T2" fmla="*/ 34 w 36"/>
                    <a:gd name="T3" fmla="*/ 24 h 36"/>
                    <a:gd name="T4" fmla="*/ 30 w 36"/>
                    <a:gd name="T5" fmla="*/ 30 h 36"/>
                    <a:gd name="T6" fmla="*/ 26 w 36"/>
                    <a:gd name="T7" fmla="*/ 34 h 36"/>
                    <a:gd name="T8" fmla="*/ 18 w 36"/>
                    <a:gd name="T9" fmla="*/ 36 h 36"/>
                    <a:gd name="T10" fmla="*/ 12 w 36"/>
                    <a:gd name="T11" fmla="*/ 36 h 36"/>
                    <a:gd name="T12" fmla="*/ 12 w 36"/>
                    <a:gd name="T13" fmla="*/ 36 h 36"/>
                    <a:gd name="T14" fmla="*/ 6 w 36"/>
                    <a:gd name="T15" fmla="*/ 32 h 36"/>
                    <a:gd name="T16" fmla="*/ 2 w 36"/>
                    <a:gd name="T17" fmla="*/ 26 h 36"/>
                    <a:gd name="T18" fmla="*/ 0 w 36"/>
                    <a:gd name="T19" fmla="*/ 20 h 36"/>
                    <a:gd name="T20" fmla="*/ 0 w 36"/>
                    <a:gd name="T21" fmla="*/ 12 h 36"/>
                    <a:gd name="T22" fmla="*/ 0 w 36"/>
                    <a:gd name="T23" fmla="*/ 12 h 36"/>
                    <a:gd name="T24" fmla="*/ 4 w 36"/>
                    <a:gd name="T25" fmla="*/ 6 h 36"/>
                    <a:gd name="T26" fmla="*/ 8 w 36"/>
                    <a:gd name="T27" fmla="*/ 2 h 36"/>
                    <a:gd name="T28" fmla="*/ 16 w 36"/>
                    <a:gd name="T29" fmla="*/ 0 h 36"/>
                    <a:gd name="T30" fmla="*/ 22 w 36"/>
                    <a:gd name="T31" fmla="*/ 0 h 36"/>
                    <a:gd name="T32" fmla="*/ 22 w 36"/>
                    <a:gd name="T33" fmla="*/ 0 h 36"/>
                    <a:gd name="T34" fmla="*/ 28 w 36"/>
                    <a:gd name="T35" fmla="*/ 4 h 36"/>
                    <a:gd name="T36" fmla="*/ 34 w 36"/>
                    <a:gd name="T37" fmla="*/ 10 h 36"/>
                    <a:gd name="T38" fmla="*/ 36 w 36"/>
                    <a:gd name="T39" fmla="*/ 16 h 36"/>
                    <a:gd name="T40" fmla="*/ 34 w 36"/>
                    <a:gd name="T41" fmla="*/ 24 h 36"/>
                    <a:gd name="T42" fmla="*/ 34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4" y="24"/>
                      </a:moveTo>
                      <a:lnTo>
                        <a:pt x="34" y="24"/>
                      </a:lnTo>
                      <a:lnTo>
                        <a:pt x="30" y="30"/>
                      </a:lnTo>
                      <a:lnTo>
                        <a:pt x="26" y="34"/>
                      </a:lnTo>
                      <a:lnTo>
                        <a:pt x="18" y="36"/>
                      </a:lnTo>
                      <a:lnTo>
                        <a:pt x="12" y="36"/>
                      </a:lnTo>
                      <a:lnTo>
                        <a:pt x="6" y="32"/>
                      </a:lnTo>
                      <a:lnTo>
                        <a:pt x="2" y="26"/>
                      </a:lnTo>
                      <a:lnTo>
                        <a:pt x="0" y="20"/>
                      </a:lnTo>
                      <a:lnTo>
                        <a:pt x="0" y="12"/>
                      </a:lnTo>
                      <a:lnTo>
                        <a:pt x="4" y="6"/>
                      </a:lnTo>
                      <a:lnTo>
                        <a:pt x="8" y="2"/>
                      </a:lnTo>
                      <a:lnTo>
                        <a:pt x="16" y="0"/>
                      </a:lnTo>
                      <a:lnTo>
                        <a:pt x="22" y="0"/>
                      </a:lnTo>
                      <a:lnTo>
                        <a:pt x="28" y="4"/>
                      </a:lnTo>
                      <a:lnTo>
                        <a:pt x="34" y="10"/>
                      </a:lnTo>
                      <a:lnTo>
                        <a:pt x="36" y="16"/>
                      </a:lnTo>
                      <a:lnTo>
                        <a:pt x="34" y="24"/>
                      </a:lnTo>
                      <a:close/>
                    </a:path>
                  </a:pathLst>
                </a:custGeom>
                <a:solidFill>
                  <a:srgbClr val="FFEB00"/>
                </a:solidFill>
                <a:ln w="9525">
                  <a:noFill/>
                  <a:round/>
                  <a:headEnd/>
                  <a:tailEnd/>
                </a:ln>
              </p:spPr>
              <p:txBody>
                <a:bodyPr/>
                <a:lstStyle/>
                <a:p>
                  <a:endParaRPr lang="zh-TW" altLang="en-US"/>
                </a:p>
              </p:txBody>
            </p:sp>
            <p:sp>
              <p:nvSpPr>
                <p:cNvPr id="24983" name="Freeform 610"/>
                <p:cNvSpPr>
                  <a:spLocks/>
                </p:cNvSpPr>
                <p:nvPr/>
              </p:nvSpPr>
              <p:spPr bwMode="auto">
                <a:xfrm>
                  <a:off x="4692" y="3776"/>
                  <a:ext cx="36" cy="36"/>
                </a:xfrm>
                <a:custGeom>
                  <a:avLst/>
                  <a:gdLst>
                    <a:gd name="T0" fmla="*/ 34 w 36"/>
                    <a:gd name="T1" fmla="*/ 22 h 36"/>
                    <a:gd name="T2" fmla="*/ 34 w 36"/>
                    <a:gd name="T3" fmla="*/ 22 h 36"/>
                    <a:gd name="T4" fmla="*/ 32 w 36"/>
                    <a:gd name="T5" fmla="*/ 28 h 36"/>
                    <a:gd name="T6" fmla="*/ 26 w 36"/>
                    <a:gd name="T7" fmla="*/ 34 h 36"/>
                    <a:gd name="T8" fmla="*/ 20 w 36"/>
                    <a:gd name="T9" fmla="*/ 36 h 36"/>
                    <a:gd name="T10" fmla="*/ 12 w 36"/>
                    <a:gd name="T11" fmla="*/ 34 h 36"/>
                    <a:gd name="T12" fmla="*/ 12 w 36"/>
                    <a:gd name="T13" fmla="*/ 34 h 36"/>
                    <a:gd name="T14" fmla="*/ 6 w 36"/>
                    <a:gd name="T15" fmla="*/ 30 h 36"/>
                    <a:gd name="T16" fmla="*/ 2 w 36"/>
                    <a:gd name="T17" fmla="*/ 26 h 36"/>
                    <a:gd name="T18" fmla="*/ 0 w 36"/>
                    <a:gd name="T19" fmla="*/ 18 h 36"/>
                    <a:gd name="T20" fmla="*/ 0 w 36"/>
                    <a:gd name="T21" fmla="*/ 12 h 36"/>
                    <a:gd name="T22" fmla="*/ 0 w 36"/>
                    <a:gd name="T23" fmla="*/ 12 h 36"/>
                    <a:gd name="T24" fmla="*/ 4 w 36"/>
                    <a:gd name="T25" fmla="*/ 6 h 36"/>
                    <a:gd name="T26" fmla="*/ 10 w 36"/>
                    <a:gd name="T27" fmla="*/ 2 h 36"/>
                    <a:gd name="T28" fmla="*/ 16 w 36"/>
                    <a:gd name="T29" fmla="*/ 0 h 36"/>
                    <a:gd name="T30" fmla="*/ 24 w 36"/>
                    <a:gd name="T31" fmla="*/ 0 h 36"/>
                    <a:gd name="T32" fmla="*/ 24 w 36"/>
                    <a:gd name="T33" fmla="*/ 0 h 36"/>
                    <a:gd name="T34" fmla="*/ 30 w 36"/>
                    <a:gd name="T35" fmla="*/ 4 h 36"/>
                    <a:gd name="T36" fmla="*/ 34 w 36"/>
                    <a:gd name="T37" fmla="*/ 8 h 36"/>
                    <a:gd name="T38" fmla="*/ 36 w 36"/>
                    <a:gd name="T39" fmla="*/ 16 h 36"/>
                    <a:gd name="T40" fmla="*/ 34 w 36"/>
                    <a:gd name="T41" fmla="*/ 22 h 36"/>
                    <a:gd name="T42" fmla="*/ 34 w 36"/>
                    <a:gd name="T43" fmla="*/ 22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4" y="22"/>
                      </a:moveTo>
                      <a:lnTo>
                        <a:pt x="34" y="22"/>
                      </a:lnTo>
                      <a:lnTo>
                        <a:pt x="32" y="28"/>
                      </a:lnTo>
                      <a:lnTo>
                        <a:pt x="26" y="34"/>
                      </a:lnTo>
                      <a:lnTo>
                        <a:pt x="20" y="36"/>
                      </a:lnTo>
                      <a:lnTo>
                        <a:pt x="12" y="34"/>
                      </a:lnTo>
                      <a:lnTo>
                        <a:pt x="6" y="30"/>
                      </a:lnTo>
                      <a:lnTo>
                        <a:pt x="2" y="26"/>
                      </a:lnTo>
                      <a:lnTo>
                        <a:pt x="0" y="18"/>
                      </a:lnTo>
                      <a:lnTo>
                        <a:pt x="0" y="12"/>
                      </a:lnTo>
                      <a:lnTo>
                        <a:pt x="4" y="6"/>
                      </a:lnTo>
                      <a:lnTo>
                        <a:pt x="10" y="2"/>
                      </a:lnTo>
                      <a:lnTo>
                        <a:pt x="16" y="0"/>
                      </a:lnTo>
                      <a:lnTo>
                        <a:pt x="24" y="0"/>
                      </a:lnTo>
                      <a:lnTo>
                        <a:pt x="30" y="4"/>
                      </a:lnTo>
                      <a:lnTo>
                        <a:pt x="34" y="8"/>
                      </a:lnTo>
                      <a:lnTo>
                        <a:pt x="36" y="16"/>
                      </a:lnTo>
                      <a:lnTo>
                        <a:pt x="34" y="22"/>
                      </a:lnTo>
                      <a:close/>
                    </a:path>
                  </a:pathLst>
                </a:custGeom>
                <a:solidFill>
                  <a:srgbClr val="FFEB00"/>
                </a:solidFill>
                <a:ln w="9525">
                  <a:noFill/>
                  <a:round/>
                  <a:headEnd/>
                  <a:tailEnd/>
                </a:ln>
              </p:spPr>
              <p:txBody>
                <a:bodyPr/>
                <a:lstStyle/>
                <a:p>
                  <a:endParaRPr lang="zh-TW" altLang="en-US"/>
                </a:p>
              </p:txBody>
            </p:sp>
            <p:sp>
              <p:nvSpPr>
                <p:cNvPr id="24984" name="Freeform 611"/>
                <p:cNvSpPr>
                  <a:spLocks/>
                </p:cNvSpPr>
                <p:nvPr/>
              </p:nvSpPr>
              <p:spPr bwMode="auto">
                <a:xfrm>
                  <a:off x="4732" y="3804"/>
                  <a:ext cx="34" cy="36"/>
                </a:xfrm>
                <a:custGeom>
                  <a:avLst/>
                  <a:gdLst>
                    <a:gd name="T0" fmla="*/ 34 w 34"/>
                    <a:gd name="T1" fmla="*/ 24 h 36"/>
                    <a:gd name="T2" fmla="*/ 34 w 34"/>
                    <a:gd name="T3" fmla="*/ 24 h 36"/>
                    <a:gd name="T4" fmla="*/ 30 w 34"/>
                    <a:gd name="T5" fmla="*/ 30 h 36"/>
                    <a:gd name="T6" fmla="*/ 26 w 34"/>
                    <a:gd name="T7" fmla="*/ 34 h 36"/>
                    <a:gd name="T8" fmla="*/ 18 w 34"/>
                    <a:gd name="T9" fmla="*/ 36 h 36"/>
                    <a:gd name="T10" fmla="*/ 12 w 34"/>
                    <a:gd name="T11" fmla="*/ 34 h 36"/>
                    <a:gd name="T12" fmla="*/ 12 w 34"/>
                    <a:gd name="T13" fmla="*/ 34 h 36"/>
                    <a:gd name="T14" fmla="*/ 6 w 34"/>
                    <a:gd name="T15" fmla="*/ 32 h 36"/>
                    <a:gd name="T16" fmla="*/ 2 w 34"/>
                    <a:gd name="T17" fmla="*/ 26 h 36"/>
                    <a:gd name="T18" fmla="*/ 0 w 34"/>
                    <a:gd name="T19" fmla="*/ 20 h 36"/>
                    <a:gd name="T20" fmla="*/ 0 w 34"/>
                    <a:gd name="T21" fmla="*/ 12 h 36"/>
                    <a:gd name="T22" fmla="*/ 0 w 34"/>
                    <a:gd name="T23" fmla="*/ 12 h 36"/>
                    <a:gd name="T24" fmla="*/ 4 w 34"/>
                    <a:gd name="T25" fmla="*/ 6 h 36"/>
                    <a:gd name="T26" fmla="*/ 8 w 34"/>
                    <a:gd name="T27" fmla="*/ 2 h 36"/>
                    <a:gd name="T28" fmla="*/ 16 w 34"/>
                    <a:gd name="T29" fmla="*/ 0 h 36"/>
                    <a:gd name="T30" fmla="*/ 22 w 34"/>
                    <a:gd name="T31" fmla="*/ 0 h 36"/>
                    <a:gd name="T32" fmla="*/ 22 w 34"/>
                    <a:gd name="T33" fmla="*/ 0 h 36"/>
                    <a:gd name="T34" fmla="*/ 28 w 34"/>
                    <a:gd name="T35" fmla="*/ 4 h 36"/>
                    <a:gd name="T36" fmla="*/ 32 w 34"/>
                    <a:gd name="T37" fmla="*/ 10 h 36"/>
                    <a:gd name="T38" fmla="*/ 34 w 34"/>
                    <a:gd name="T39" fmla="*/ 16 h 36"/>
                    <a:gd name="T40" fmla="*/ 34 w 34"/>
                    <a:gd name="T41" fmla="*/ 24 h 36"/>
                    <a:gd name="T42" fmla="*/ 34 w 34"/>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6"/>
                    <a:gd name="T68" fmla="*/ 34 w 34"/>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6">
                      <a:moveTo>
                        <a:pt x="34" y="24"/>
                      </a:moveTo>
                      <a:lnTo>
                        <a:pt x="34" y="24"/>
                      </a:lnTo>
                      <a:lnTo>
                        <a:pt x="30" y="30"/>
                      </a:lnTo>
                      <a:lnTo>
                        <a:pt x="26" y="34"/>
                      </a:lnTo>
                      <a:lnTo>
                        <a:pt x="18" y="36"/>
                      </a:lnTo>
                      <a:lnTo>
                        <a:pt x="12" y="34"/>
                      </a:lnTo>
                      <a:lnTo>
                        <a:pt x="6" y="32"/>
                      </a:lnTo>
                      <a:lnTo>
                        <a:pt x="2" y="26"/>
                      </a:lnTo>
                      <a:lnTo>
                        <a:pt x="0" y="20"/>
                      </a:lnTo>
                      <a:lnTo>
                        <a:pt x="0" y="12"/>
                      </a:lnTo>
                      <a:lnTo>
                        <a:pt x="4" y="6"/>
                      </a:lnTo>
                      <a:lnTo>
                        <a:pt x="8" y="2"/>
                      </a:lnTo>
                      <a:lnTo>
                        <a:pt x="16" y="0"/>
                      </a:lnTo>
                      <a:lnTo>
                        <a:pt x="22" y="0"/>
                      </a:lnTo>
                      <a:lnTo>
                        <a:pt x="28" y="4"/>
                      </a:lnTo>
                      <a:lnTo>
                        <a:pt x="32" y="10"/>
                      </a:lnTo>
                      <a:lnTo>
                        <a:pt x="34" y="16"/>
                      </a:lnTo>
                      <a:lnTo>
                        <a:pt x="34" y="24"/>
                      </a:lnTo>
                      <a:close/>
                    </a:path>
                  </a:pathLst>
                </a:custGeom>
                <a:solidFill>
                  <a:srgbClr val="FFEB00"/>
                </a:solidFill>
                <a:ln w="9525">
                  <a:noFill/>
                  <a:round/>
                  <a:headEnd/>
                  <a:tailEnd/>
                </a:ln>
              </p:spPr>
              <p:txBody>
                <a:bodyPr/>
                <a:lstStyle/>
                <a:p>
                  <a:endParaRPr lang="zh-TW" altLang="en-US"/>
                </a:p>
              </p:txBody>
            </p:sp>
            <p:sp>
              <p:nvSpPr>
                <p:cNvPr id="24985" name="Freeform 612"/>
                <p:cNvSpPr>
                  <a:spLocks/>
                </p:cNvSpPr>
                <p:nvPr/>
              </p:nvSpPr>
              <p:spPr bwMode="auto">
                <a:xfrm>
                  <a:off x="4780" y="3788"/>
                  <a:ext cx="34" cy="36"/>
                </a:xfrm>
                <a:custGeom>
                  <a:avLst/>
                  <a:gdLst>
                    <a:gd name="T0" fmla="*/ 34 w 34"/>
                    <a:gd name="T1" fmla="*/ 24 h 36"/>
                    <a:gd name="T2" fmla="*/ 34 w 34"/>
                    <a:gd name="T3" fmla="*/ 24 h 36"/>
                    <a:gd name="T4" fmla="*/ 30 w 34"/>
                    <a:gd name="T5" fmla="*/ 30 h 36"/>
                    <a:gd name="T6" fmla="*/ 26 w 34"/>
                    <a:gd name="T7" fmla="*/ 34 h 36"/>
                    <a:gd name="T8" fmla="*/ 18 w 34"/>
                    <a:gd name="T9" fmla="*/ 36 h 36"/>
                    <a:gd name="T10" fmla="*/ 12 w 34"/>
                    <a:gd name="T11" fmla="*/ 36 h 36"/>
                    <a:gd name="T12" fmla="*/ 12 w 34"/>
                    <a:gd name="T13" fmla="*/ 36 h 36"/>
                    <a:gd name="T14" fmla="*/ 6 w 34"/>
                    <a:gd name="T15" fmla="*/ 32 h 36"/>
                    <a:gd name="T16" fmla="*/ 2 w 34"/>
                    <a:gd name="T17" fmla="*/ 26 h 36"/>
                    <a:gd name="T18" fmla="*/ 0 w 34"/>
                    <a:gd name="T19" fmla="*/ 20 h 36"/>
                    <a:gd name="T20" fmla="*/ 0 w 34"/>
                    <a:gd name="T21" fmla="*/ 12 h 36"/>
                    <a:gd name="T22" fmla="*/ 0 w 34"/>
                    <a:gd name="T23" fmla="*/ 12 h 36"/>
                    <a:gd name="T24" fmla="*/ 4 w 34"/>
                    <a:gd name="T25" fmla="*/ 6 h 36"/>
                    <a:gd name="T26" fmla="*/ 8 w 34"/>
                    <a:gd name="T27" fmla="*/ 2 h 36"/>
                    <a:gd name="T28" fmla="*/ 16 w 34"/>
                    <a:gd name="T29" fmla="*/ 0 h 36"/>
                    <a:gd name="T30" fmla="*/ 22 w 34"/>
                    <a:gd name="T31" fmla="*/ 2 h 36"/>
                    <a:gd name="T32" fmla="*/ 22 w 34"/>
                    <a:gd name="T33" fmla="*/ 2 h 36"/>
                    <a:gd name="T34" fmla="*/ 28 w 34"/>
                    <a:gd name="T35" fmla="*/ 4 h 36"/>
                    <a:gd name="T36" fmla="*/ 32 w 34"/>
                    <a:gd name="T37" fmla="*/ 10 h 36"/>
                    <a:gd name="T38" fmla="*/ 34 w 34"/>
                    <a:gd name="T39" fmla="*/ 16 h 36"/>
                    <a:gd name="T40" fmla="*/ 34 w 34"/>
                    <a:gd name="T41" fmla="*/ 24 h 36"/>
                    <a:gd name="T42" fmla="*/ 34 w 34"/>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6"/>
                    <a:gd name="T68" fmla="*/ 34 w 34"/>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6">
                      <a:moveTo>
                        <a:pt x="34" y="24"/>
                      </a:moveTo>
                      <a:lnTo>
                        <a:pt x="34" y="24"/>
                      </a:lnTo>
                      <a:lnTo>
                        <a:pt x="30" y="30"/>
                      </a:lnTo>
                      <a:lnTo>
                        <a:pt x="26" y="34"/>
                      </a:lnTo>
                      <a:lnTo>
                        <a:pt x="18" y="36"/>
                      </a:lnTo>
                      <a:lnTo>
                        <a:pt x="12" y="36"/>
                      </a:lnTo>
                      <a:lnTo>
                        <a:pt x="6" y="32"/>
                      </a:lnTo>
                      <a:lnTo>
                        <a:pt x="2" y="26"/>
                      </a:lnTo>
                      <a:lnTo>
                        <a:pt x="0" y="20"/>
                      </a:lnTo>
                      <a:lnTo>
                        <a:pt x="0" y="12"/>
                      </a:lnTo>
                      <a:lnTo>
                        <a:pt x="4" y="6"/>
                      </a:lnTo>
                      <a:lnTo>
                        <a:pt x="8" y="2"/>
                      </a:lnTo>
                      <a:lnTo>
                        <a:pt x="16" y="0"/>
                      </a:lnTo>
                      <a:lnTo>
                        <a:pt x="22" y="2"/>
                      </a:lnTo>
                      <a:lnTo>
                        <a:pt x="28" y="4"/>
                      </a:lnTo>
                      <a:lnTo>
                        <a:pt x="32" y="10"/>
                      </a:lnTo>
                      <a:lnTo>
                        <a:pt x="34" y="16"/>
                      </a:lnTo>
                      <a:lnTo>
                        <a:pt x="34" y="24"/>
                      </a:lnTo>
                      <a:close/>
                    </a:path>
                  </a:pathLst>
                </a:custGeom>
                <a:solidFill>
                  <a:srgbClr val="FFEB00"/>
                </a:solidFill>
                <a:ln w="9525">
                  <a:noFill/>
                  <a:round/>
                  <a:headEnd/>
                  <a:tailEnd/>
                </a:ln>
              </p:spPr>
              <p:txBody>
                <a:bodyPr/>
                <a:lstStyle/>
                <a:p>
                  <a:endParaRPr lang="zh-TW" altLang="en-US"/>
                </a:p>
              </p:txBody>
            </p:sp>
            <p:sp>
              <p:nvSpPr>
                <p:cNvPr id="24986" name="Freeform 613"/>
                <p:cNvSpPr>
                  <a:spLocks/>
                </p:cNvSpPr>
                <p:nvPr/>
              </p:nvSpPr>
              <p:spPr bwMode="auto">
                <a:xfrm>
                  <a:off x="4800" y="3692"/>
                  <a:ext cx="36" cy="36"/>
                </a:xfrm>
                <a:custGeom>
                  <a:avLst/>
                  <a:gdLst>
                    <a:gd name="T0" fmla="*/ 36 w 36"/>
                    <a:gd name="T1" fmla="*/ 24 h 36"/>
                    <a:gd name="T2" fmla="*/ 36 w 36"/>
                    <a:gd name="T3" fmla="*/ 24 h 36"/>
                    <a:gd name="T4" fmla="*/ 32 w 36"/>
                    <a:gd name="T5" fmla="*/ 30 h 36"/>
                    <a:gd name="T6" fmla="*/ 28 w 36"/>
                    <a:gd name="T7" fmla="*/ 34 h 36"/>
                    <a:gd name="T8" fmla="*/ 20 w 36"/>
                    <a:gd name="T9" fmla="*/ 36 h 36"/>
                    <a:gd name="T10" fmla="*/ 14 w 36"/>
                    <a:gd name="T11" fmla="*/ 36 h 36"/>
                    <a:gd name="T12" fmla="*/ 14 w 36"/>
                    <a:gd name="T13" fmla="*/ 36 h 36"/>
                    <a:gd name="T14" fmla="*/ 8 w 36"/>
                    <a:gd name="T15" fmla="*/ 32 h 36"/>
                    <a:gd name="T16" fmla="*/ 2 w 36"/>
                    <a:gd name="T17" fmla="*/ 26 h 36"/>
                    <a:gd name="T18" fmla="*/ 0 w 36"/>
                    <a:gd name="T19" fmla="*/ 20 h 36"/>
                    <a:gd name="T20" fmla="*/ 2 w 36"/>
                    <a:gd name="T21" fmla="*/ 12 h 36"/>
                    <a:gd name="T22" fmla="*/ 2 w 36"/>
                    <a:gd name="T23" fmla="*/ 12 h 36"/>
                    <a:gd name="T24" fmla="*/ 4 w 36"/>
                    <a:gd name="T25" fmla="*/ 6 h 36"/>
                    <a:gd name="T26" fmla="*/ 10 w 36"/>
                    <a:gd name="T27" fmla="*/ 2 h 36"/>
                    <a:gd name="T28" fmla="*/ 18 w 36"/>
                    <a:gd name="T29" fmla="*/ 0 h 36"/>
                    <a:gd name="T30" fmla="*/ 24 w 36"/>
                    <a:gd name="T31" fmla="*/ 0 h 36"/>
                    <a:gd name="T32" fmla="*/ 24 w 36"/>
                    <a:gd name="T33" fmla="*/ 0 h 36"/>
                    <a:gd name="T34" fmla="*/ 30 w 36"/>
                    <a:gd name="T35" fmla="*/ 4 h 36"/>
                    <a:gd name="T36" fmla="*/ 34 w 36"/>
                    <a:gd name="T37" fmla="*/ 10 h 36"/>
                    <a:gd name="T38" fmla="*/ 36 w 36"/>
                    <a:gd name="T39" fmla="*/ 16 h 36"/>
                    <a:gd name="T40" fmla="*/ 36 w 36"/>
                    <a:gd name="T41" fmla="*/ 24 h 36"/>
                    <a:gd name="T42" fmla="*/ 36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4"/>
                      </a:moveTo>
                      <a:lnTo>
                        <a:pt x="36" y="24"/>
                      </a:lnTo>
                      <a:lnTo>
                        <a:pt x="32" y="30"/>
                      </a:lnTo>
                      <a:lnTo>
                        <a:pt x="28" y="34"/>
                      </a:lnTo>
                      <a:lnTo>
                        <a:pt x="20" y="36"/>
                      </a:lnTo>
                      <a:lnTo>
                        <a:pt x="14" y="36"/>
                      </a:lnTo>
                      <a:lnTo>
                        <a:pt x="8" y="32"/>
                      </a:lnTo>
                      <a:lnTo>
                        <a:pt x="2" y="26"/>
                      </a:lnTo>
                      <a:lnTo>
                        <a:pt x="0" y="20"/>
                      </a:lnTo>
                      <a:lnTo>
                        <a:pt x="2" y="12"/>
                      </a:lnTo>
                      <a:lnTo>
                        <a:pt x="4" y="6"/>
                      </a:lnTo>
                      <a:lnTo>
                        <a:pt x="10" y="2"/>
                      </a:lnTo>
                      <a:lnTo>
                        <a:pt x="18" y="0"/>
                      </a:lnTo>
                      <a:lnTo>
                        <a:pt x="24" y="0"/>
                      </a:lnTo>
                      <a:lnTo>
                        <a:pt x="30" y="4"/>
                      </a:lnTo>
                      <a:lnTo>
                        <a:pt x="34" y="10"/>
                      </a:lnTo>
                      <a:lnTo>
                        <a:pt x="36" y="16"/>
                      </a:lnTo>
                      <a:lnTo>
                        <a:pt x="36" y="24"/>
                      </a:lnTo>
                      <a:close/>
                    </a:path>
                  </a:pathLst>
                </a:custGeom>
                <a:solidFill>
                  <a:srgbClr val="FFEB00"/>
                </a:solidFill>
                <a:ln w="9525">
                  <a:noFill/>
                  <a:round/>
                  <a:headEnd/>
                  <a:tailEnd/>
                </a:ln>
              </p:spPr>
              <p:txBody>
                <a:bodyPr/>
                <a:lstStyle/>
                <a:p>
                  <a:endParaRPr lang="zh-TW" altLang="en-US"/>
                </a:p>
              </p:txBody>
            </p:sp>
            <p:sp>
              <p:nvSpPr>
                <p:cNvPr id="24987" name="Freeform 614"/>
                <p:cNvSpPr>
                  <a:spLocks/>
                </p:cNvSpPr>
                <p:nvPr/>
              </p:nvSpPr>
              <p:spPr bwMode="auto">
                <a:xfrm>
                  <a:off x="4842" y="3596"/>
                  <a:ext cx="36" cy="36"/>
                </a:xfrm>
                <a:custGeom>
                  <a:avLst/>
                  <a:gdLst>
                    <a:gd name="T0" fmla="*/ 36 w 36"/>
                    <a:gd name="T1" fmla="*/ 24 h 36"/>
                    <a:gd name="T2" fmla="*/ 36 w 36"/>
                    <a:gd name="T3" fmla="*/ 24 h 36"/>
                    <a:gd name="T4" fmla="*/ 32 w 36"/>
                    <a:gd name="T5" fmla="*/ 30 h 36"/>
                    <a:gd name="T6" fmla="*/ 26 w 36"/>
                    <a:gd name="T7" fmla="*/ 34 h 36"/>
                    <a:gd name="T8" fmla="*/ 20 w 36"/>
                    <a:gd name="T9" fmla="*/ 36 h 36"/>
                    <a:gd name="T10" fmla="*/ 12 w 36"/>
                    <a:gd name="T11" fmla="*/ 34 h 36"/>
                    <a:gd name="T12" fmla="*/ 12 w 36"/>
                    <a:gd name="T13" fmla="*/ 34 h 36"/>
                    <a:gd name="T14" fmla="*/ 6 w 36"/>
                    <a:gd name="T15" fmla="*/ 32 h 36"/>
                    <a:gd name="T16" fmla="*/ 2 w 36"/>
                    <a:gd name="T17" fmla="*/ 26 h 36"/>
                    <a:gd name="T18" fmla="*/ 0 w 36"/>
                    <a:gd name="T19" fmla="*/ 20 h 36"/>
                    <a:gd name="T20" fmla="*/ 2 w 36"/>
                    <a:gd name="T21" fmla="*/ 12 h 36"/>
                    <a:gd name="T22" fmla="*/ 2 w 36"/>
                    <a:gd name="T23" fmla="*/ 12 h 36"/>
                    <a:gd name="T24" fmla="*/ 4 w 36"/>
                    <a:gd name="T25" fmla="*/ 6 h 36"/>
                    <a:gd name="T26" fmla="*/ 10 w 36"/>
                    <a:gd name="T27" fmla="*/ 2 h 36"/>
                    <a:gd name="T28" fmla="*/ 16 w 36"/>
                    <a:gd name="T29" fmla="*/ 0 h 36"/>
                    <a:gd name="T30" fmla="*/ 24 w 36"/>
                    <a:gd name="T31" fmla="*/ 0 h 36"/>
                    <a:gd name="T32" fmla="*/ 24 w 36"/>
                    <a:gd name="T33" fmla="*/ 0 h 36"/>
                    <a:gd name="T34" fmla="*/ 30 w 36"/>
                    <a:gd name="T35" fmla="*/ 4 h 36"/>
                    <a:gd name="T36" fmla="*/ 34 w 36"/>
                    <a:gd name="T37" fmla="*/ 10 h 36"/>
                    <a:gd name="T38" fmla="*/ 36 w 36"/>
                    <a:gd name="T39" fmla="*/ 16 h 36"/>
                    <a:gd name="T40" fmla="*/ 36 w 36"/>
                    <a:gd name="T41" fmla="*/ 24 h 36"/>
                    <a:gd name="T42" fmla="*/ 36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4"/>
                      </a:moveTo>
                      <a:lnTo>
                        <a:pt x="36" y="24"/>
                      </a:lnTo>
                      <a:lnTo>
                        <a:pt x="32" y="30"/>
                      </a:lnTo>
                      <a:lnTo>
                        <a:pt x="26" y="34"/>
                      </a:lnTo>
                      <a:lnTo>
                        <a:pt x="20" y="36"/>
                      </a:lnTo>
                      <a:lnTo>
                        <a:pt x="12" y="34"/>
                      </a:lnTo>
                      <a:lnTo>
                        <a:pt x="6" y="32"/>
                      </a:lnTo>
                      <a:lnTo>
                        <a:pt x="2" y="26"/>
                      </a:lnTo>
                      <a:lnTo>
                        <a:pt x="0" y="20"/>
                      </a:lnTo>
                      <a:lnTo>
                        <a:pt x="2" y="12"/>
                      </a:lnTo>
                      <a:lnTo>
                        <a:pt x="4" y="6"/>
                      </a:lnTo>
                      <a:lnTo>
                        <a:pt x="10" y="2"/>
                      </a:lnTo>
                      <a:lnTo>
                        <a:pt x="16" y="0"/>
                      </a:lnTo>
                      <a:lnTo>
                        <a:pt x="24" y="0"/>
                      </a:lnTo>
                      <a:lnTo>
                        <a:pt x="30" y="4"/>
                      </a:lnTo>
                      <a:lnTo>
                        <a:pt x="34" y="10"/>
                      </a:lnTo>
                      <a:lnTo>
                        <a:pt x="36" y="16"/>
                      </a:lnTo>
                      <a:lnTo>
                        <a:pt x="36" y="24"/>
                      </a:lnTo>
                      <a:close/>
                    </a:path>
                  </a:pathLst>
                </a:custGeom>
                <a:solidFill>
                  <a:srgbClr val="FFEB00"/>
                </a:solidFill>
                <a:ln w="9525">
                  <a:noFill/>
                  <a:round/>
                  <a:headEnd/>
                  <a:tailEnd/>
                </a:ln>
              </p:spPr>
              <p:txBody>
                <a:bodyPr/>
                <a:lstStyle/>
                <a:p>
                  <a:endParaRPr lang="zh-TW" altLang="en-US"/>
                </a:p>
              </p:txBody>
            </p:sp>
            <p:sp>
              <p:nvSpPr>
                <p:cNvPr id="24988" name="Freeform 615"/>
                <p:cNvSpPr>
                  <a:spLocks/>
                </p:cNvSpPr>
                <p:nvPr/>
              </p:nvSpPr>
              <p:spPr bwMode="auto">
                <a:xfrm>
                  <a:off x="4896" y="3742"/>
                  <a:ext cx="36" cy="36"/>
                </a:xfrm>
                <a:custGeom>
                  <a:avLst/>
                  <a:gdLst>
                    <a:gd name="T0" fmla="*/ 36 w 36"/>
                    <a:gd name="T1" fmla="*/ 24 h 36"/>
                    <a:gd name="T2" fmla="*/ 36 w 36"/>
                    <a:gd name="T3" fmla="*/ 24 h 36"/>
                    <a:gd name="T4" fmla="*/ 32 w 36"/>
                    <a:gd name="T5" fmla="*/ 30 h 36"/>
                    <a:gd name="T6" fmla="*/ 28 w 36"/>
                    <a:gd name="T7" fmla="*/ 34 h 36"/>
                    <a:gd name="T8" fmla="*/ 20 w 36"/>
                    <a:gd name="T9" fmla="*/ 36 h 36"/>
                    <a:gd name="T10" fmla="*/ 14 w 36"/>
                    <a:gd name="T11" fmla="*/ 36 h 36"/>
                    <a:gd name="T12" fmla="*/ 14 w 36"/>
                    <a:gd name="T13" fmla="*/ 36 h 36"/>
                    <a:gd name="T14" fmla="*/ 8 w 36"/>
                    <a:gd name="T15" fmla="*/ 32 h 36"/>
                    <a:gd name="T16" fmla="*/ 2 w 36"/>
                    <a:gd name="T17" fmla="*/ 26 h 36"/>
                    <a:gd name="T18" fmla="*/ 0 w 36"/>
                    <a:gd name="T19" fmla="*/ 20 h 36"/>
                    <a:gd name="T20" fmla="*/ 2 w 36"/>
                    <a:gd name="T21" fmla="*/ 12 h 36"/>
                    <a:gd name="T22" fmla="*/ 2 w 36"/>
                    <a:gd name="T23" fmla="*/ 12 h 36"/>
                    <a:gd name="T24" fmla="*/ 4 w 36"/>
                    <a:gd name="T25" fmla="*/ 6 h 36"/>
                    <a:gd name="T26" fmla="*/ 10 w 36"/>
                    <a:gd name="T27" fmla="*/ 2 h 36"/>
                    <a:gd name="T28" fmla="*/ 18 w 36"/>
                    <a:gd name="T29" fmla="*/ 0 h 36"/>
                    <a:gd name="T30" fmla="*/ 24 w 36"/>
                    <a:gd name="T31" fmla="*/ 2 h 36"/>
                    <a:gd name="T32" fmla="*/ 24 w 36"/>
                    <a:gd name="T33" fmla="*/ 2 h 36"/>
                    <a:gd name="T34" fmla="*/ 30 w 36"/>
                    <a:gd name="T35" fmla="*/ 4 h 36"/>
                    <a:gd name="T36" fmla="*/ 34 w 36"/>
                    <a:gd name="T37" fmla="*/ 10 h 36"/>
                    <a:gd name="T38" fmla="*/ 36 w 36"/>
                    <a:gd name="T39" fmla="*/ 16 h 36"/>
                    <a:gd name="T40" fmla="*/ 36 w 36"/>
                    <a:gd name="T41" fmla="*/ 24 h 36"/>
                    <a:gd name="T42" fmla="*/ 36 w 36"/>
                    <a:gd name="T43" fmla="*/ 2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4"/>
                      </a:moveTo>
                      <a:lnTo>
                        <a:pt x="36" y="24"/>
                      </a:lnTo>
                      <a:lnTo>
                        <a:pt x="32" y="30"/>
                      </a:lnTo>
                      <a:lnTo>
                        <a:pt x="28" y="34"/>
                      </a:lnTo>
                      <a:lnTo>
                        <a:pt x="20" y="36"/>
                      </a:lnTo>
                      <a:lnTo>
                        <a:pt x="14" y="36"/>
                      </a:lnTo>
                      <a:lnTo>
                        <a:pt x="8" y="32"/>
                      </a:lnTo>
                      <a:lnTo>
                        <a:pt x="2" y="26"/>
                      </a:lnTo>
                      <a:lnTo>
                        <a:pt x="0" y="20"/>
                      </a:lnTo>
                      <a:lnTo>
                        <a:pt x="2" y="12"/>
                      </a:lnTo>
                      <a:lnTo>
                        <a:pt x="4" y="6"/>
                      </a:lnTo>
                      <a:lnTo>
                        <a:pt x="10" y="2"/>
                      </a:lnTo>
                      <a:lnTo>
                        <a:pt x="18" y="0"/>
                      </a:lnTo>
                      <a:lnTo>
                        <a:pt x="24" y="2"/>
                      </a:lnTo>
                      <a:lnTo>
                        <a:pt x="30" y="4"/>
                      </a:lnTo>
                      <a:lnTo>
                        <a:pt x="34" y="10"/>
                      </a:lnTo>
                      <a:lnTo>
                        <a:pt x="36" y="16"/>
                      </a:lnTo>
                      <a:lnTo>
                        <a:pt x="36" y="24"/>
                      </a:lnTo>
                      <a:close/>
                    </a:path>
                  </a:pathLst>
                </a:custGeom>
                <a:solidFill>
                  <a:srgbClr val="FFEB00"/>
                </a:solidFill>
                <a:ln w="9525">
                  <a:noFill/>
                  <a:round/>
                  <a:headEnd/>
                  <a:tailEnd/>
                </a:ln>
              </p:spPr>
              <p:txBody>
                <a:bodyPr/>
                <a:lstStyle/>
                <a:p>
                  <a:endParaRPr lang="zh-TW" altLang="en-US"/>
                </a:p>
              </p:txBody>
            </p:sp>
          </p:grpSp>
          <p:sp>
            <p:nvSpPr>
              <p:cNvPr id="24784" name="Freeform 616"/>
              <p:cNvSpPr>
                <a:spLocks/>
              </p:cNvSpPr>
              <p:nvPr/>
            </p:nvSpPr>
            <p:spPr bwMode="auto">
              <a:xfrm>
                <a:off x="403" y="733"/>
                <a:ext cx="29" cy="22"/>
              </a:xfrm>
              <a:custGeom>
                <a:avLst/>
                <a:gdLst>
                  <a:gd name="T0" fmla="*/ 4 w 36"/>
                  <a:gd name="T1" fmla="*/ 1 h 36"/>
                  <a:gd name="T2" fmla="*/ 4 w 36"/>
                  <a:gd name="T3" fmla="*/ 1 h 36"/>
                  <a:gd name="T4" fmla="*/ 4 w 36"/>
                  <a:gd name="T5" fmla="*/ 1 h 36"/>
                  <a:gd name="T6" fmla="*/ 3 w 36"/>
                  <a:gd name="T7" fmla="*/ 1 h 36"/>
                  <a:gd name="T8" fmla="*/ 2 w 36"/>
                  <a:gd name="T9" fmla="*/ 1 h 36"/>
                  <a:gd name="T10" fmla="*/ 2 w 36"/>
                  <a:gd name="T11" fmla="*/ 1 h 36"/>
                  <a:gd name="T12" fmla="*/ 2 w 36"/>
                  <a:gd name="T13" fmla="*/ 1 h 36"/>
                  <a:gd name="T14" fmla="*/ 2 w 36"/>
                  <a:gd name="T15" fmla="*/ 1 h 36"/>
                  <a:gd name="T16" fmla="*/ 2 w 36"/>
                  <a:gd name="T17" fmla="*/ 1 h 36"/>
                  <a:gd name="T18" fmla="*/ 0 w 36"/>
                  <a:gd name="T19" fmla="*/ 1 h 36"/>
                  <a:gd name="T20" fmla="*/ 2 w 36"/>
                  <a:gd name="T21" fmla="*/ 1 h 36"/>
                  <a:gd name="T22" fmla="*/ 2 w 36"/>
                  <a:gd name="T23" fmla="*/ 1 h 36"/>
                  <a:gd name="T24" fmla="*/ 2 w 36"/>
                  <a:gd name="T25" fmla="*/ 1 h 36"/>
                  <a:gd name="T26" fmla="*/ 2 w 36"/>
                  <a:gd name="T27" fmla="*/ 1 h 36"/>
                  <a:gd name="T28" fmla="*/ 2 w 36"/>
                  <a:gd name="T29" fmla="*/ 0 h 36"/>
                  <a:gd name="T30" fmla="*/ 2 w 36"/>
                  <a:gd name="T31" fmla="*/ 0 h 36"/>
                  <a:gd name="T32" fmla="*/ 2 w 36"/>
                  <a:gd name="T33" fmla="*/ 0 h 36"/>
                  <a:gd name="T34" fmla="*/ 3 w 36"/>
                  <a:gd name="T35" fmla="*/ 1 h 36"/>
                  <a:gd name="T36" fmla="*/ 4 w 36"/>
                  <a:gd name="T37" fmla="*/ 1 h 36"/>
                  <a:gd name="T38" fmla="*/ 4 w 36"/>
                  <a:gd name="T39" fmla="*/ 1 h 36"/>
                  <a:gd name="T40" fmla="*/ 4 w 36"/>
                  <a:gd name="T41" fmla="*/ 1 h 36"/>
                  <a:gd name="T42" fmla="*/ 4 w 36"/>
                  <a:gd name="T43" fmla="*/ 1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2"/>
                    </a:moveTo>
                    <a:lnTo>
                      <a:pt x="36" y="22"/>
                    </a:lnTo>
                    <a:lnTo>
                      <a:pt x="32" y="28"/>
                    </a:lnTo>
                    <a:lnTo>
                      <a:pt x="28" y="34"/>
                    </a:lnTo>
                    <a:lnTo>
                      <a:pt x="20" y="36"/>
                    </a:lnTo>
                    <a:lnTo>
                      <a:pt x="14" y="34"/>
                    </a:lnTo>
                    <a:lnTo>
                      <a:pt x="8" y="30"/>
                    </a:lnTo>
                    <a:lnTo>
                      <a:pt x="2" y="26"/>
                    </a:lnTo>
                    <a:lnTo>
                      <a:pt x="0" y="18"/>
                    </a:lnTo>
                    <a:lnTo>
                      <a:pt x="2" y="12"/>
                    </a:lnTo>
                    <a:lnTo>
                      <a:pt x="4" y="6"/>
                    </a:lnTo>
                    <a:lnTo>
                      <a:pt x="10" y="2"/>
                    </a:lnTo>
                    <a:lnTo>
                      <a:pt x="18" y="0"/>
                    </a:lnTo>
                    <a:lnTo>
                      <a:pt x="24" y="0"/>
                    </a:lnTo>
                    <a:lnTo>
                      <a:pt x="30" y="4"/>
                    </a:lnTo>
                    <a:lnTo>
                      <a:pt x="34" y="8"/>
                    </a:lnTo>
                    <a:lnTo>
                      <a:pt x="36" y="16"/>
                    </a:lnTo>
                    <a:lnTo>
                      <a:pt x="36" y="22"/>
                    </a:lnTo>
                    <a:close/>
                  </a:path>
                </a:pathLst>
              </a:custGeom>
              <a:solidFill>
                <a:srgbClr val="FFEB00"/>
              </a:solidFill>
              <a:ln w="9525">
                <a:noFill/>
                <a:round/>
                <a:headEnd/>
                <a:tailEnd/>
              </a:ln>
            </p:spPr>
            <p:txBody>
              <a:bodyPr/>
              <a:lstStyle/>
              <a:p>
                <a:endParaRPr lang="zh-TW" altLang="en-US"/>
              </a:p>
            </p:txBody>
          </p:sp>
          <p:sp>
            <p:nvSpPr>
              <p:cNvPr id="24785" name="Freeform 617"/>
              <p:cNvSpPr>
                <a:spLocks/>
              </p:cNvSpPr>
              <p:nvPr/>
            </p:nvSpPr>
            <p:spPr bwMode="auto">
              <a:xfrm>
                <a:off x="326" y="768"/>
                <a:ext cx="29" cy="22"/>
              </a:xfrm>
              <a:custGeom>
                <a:avLst/>
                <a:gdLst>
                  <a:gd name="T0" fmla="*/ 4 w 36"/>
                  <a:gd name="T1" fmla="*/ 1 h 36"/>
                  <a:gd name="T2" fmla="*/ 4 w 36"/>
                  <a:gd name="T3" fmla="*/ 1 h 36"/>
                  <a:gd name="T4" fmla="*/ 4 w 36"/>
                  <a:gd name="T5" fmla="*/ 1 h 36"/>
                  <a:gd name="T6" fmla="*/ 3 w 36"/>
                  <a:gd name="T7" fmla="*/ 1 h 36"/>
                  <a:gd name="T8" fmla="*/ 2 w 36"/>
                  <a:gd name="T9" fmla="*/ 1 h 36"/>
                  <a:gd name="T10" fmla="*/ 2 w 36"/>
                  <a:gd name="T11" fmla="*/ 1 h 36"/>
                  <a:gd name="T12" fmla="*/ 2 w 36"/>
                  <a:gd name="T13" fmla="*/ 1 h 36"/>
                  <a:gd name="T14" fmla="*/ 2 w 36"/>
                  <a:gd name="T15" fmla="*/ 1 h 36"/>
                  <a:gd name="T16" fmla="*/ 2 w 36"/>
                  <a:gd name="T17" fmla="*/ 1 h 36"/>
                  <a:gd name="T18" fmla="*/ 0 w 36"/>
                  <a:gd name="T19" fmla="*/ 1 h 36"/>
                  <a:gd name="T20" fmla="*/ 2 w 36"/>
                  <a:gd name="T21" fmla="*/ 1 h 36"/>
                  <a:gd name="T22" fmla="*/ 2 w 36"/>
                  <a:gd name="T23" fmla="*/ 1 h 36"/>
                  <a:gd name="T24" fmla="*/ 2 w 36"/>
                  <a:gd name="T25" fmla="*/ 1 h 36"/>
                  <a:gd name="T26" fmla="*/ 2 w 36"/>
                  <a:gd name="T27" fmla="*/ 1 h 36"/>
                  <a:gd name="T28" fmla="*/ 2 w 36"/>
                  <a:gd name="T29" fmla="*/ 0 h 36"/>
                  <a:gd name="T30" fmla="*/ 2 w 36"/>
                  <a:gd name="T31" fmla="*/ 1 h 36"/>
                  <a:gd name="T32" fmla="*/ 2 w 36"/>
                  <a:gd name="T33" fmla="*/ 1 h 36"/>
                  <a:gd name="T34" fmla="*/ 3 w 36"/>
                  <a:gd name="T35" fmla="*/ 1 h 36"/>
                  <a:gd name="T36" fmla="*/ 4 w 36"/>
                  <a:gd name="T37" fmla="*/ 1 h 36"/>
                  <a:gd name="T38" fmla="*/ 4 w 36"/>
                  <a:gd name="T39" fmla="*/ 1 h 36"/>
                  <a:gd name="T40" fmla="*/ 4 w 36"/>
                  <a:gd name="T41" fmla="*/ 1 h 36"/>
                  <a:gd name="T42" fmla="*/ 4 w 36"/>
                  <a:gd name="T43" fmla="*/ 1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6" y="24"/>
                    </a:moveTo>
                    <a:lnTo>
                      <a:pt x="36" y="24"/>
                    </a:lnTo>
                    <a:lnTo>
                      <a:pt x="32" y="30"/>
                    </a:lnTo>
                    <a:lnTo>
                      <a:pt x="28" y="34"/>
                    </a:lnTo>
                    <a:lnTo>
                      <a:pt x="20" y="36"/>
                    </a:lnTo>
                    <a:lnTo>
                      <a:pt x="14" y="36"/>
                    </a:lnTo>
                    <a:lnTo>
                      <a:pt x="8" y="32"/>
                    </a:lnTo>
                    <a:lnTo>
                      <a:pt x="2" y="26"/>
                    </a:lnTo>
                    <a:lnTo>
                      <a:pt x="0" y="20"/>
                    </a:lnTo>
                    <a:lnTo>
                      <a:pt x="2" y="12"/>
                    </a:lnTo>
                    <a:lnTo>
                      <a:pt x="4" y="6"/>
                    </a:lnTo>
                    <a:lnTo>
                      <a:pt x="10" y="2"/>
                    </a:lnTo>
                    <a:lnTo>
                      <a:pt x="18" y="0"/>
                    </a:lnTo>
                    <a:lnTo>
                      <a:pt x="24" y="2"/>
                    </a:lnTo>
                    <a:lnTo>
                      <a:pt x="30" y="4"/>
                    </a:lnTo>
                    <a:lnTo>
                      <a:pt x="34" y="10"/>
                    </a:lnTo>
                    <a:lnTo>
                      <a:pt x="36" y="16"/>
                    </a:lnTo>
                    <a:lnTo>
                      <a:pt x="36" y="24"/>
                    </a:lnTo>
                    <a:close/>
                  </a:path>
                </a:pathLst>
              </a:custGeom>
              <a:solidFill>
                <a:srgbClr val="FFEB00"/>
              </a:solidFill>
              <a:ln w="9525">
                <a:noFill/>
                <a:round/>
                <a:headEnd/>
                <a:tailEnd/>
              </a:ln>
            </p:spPr>
            <p:txBody>
              <a:bodyPr/>
              <a:lstStyle/>
              <a:p>
                <a:endParaRPr lang="zh-TW" altLang="en-US"/>
              </a:p>
            </p:txBody>
          </p:sp>
          <p:sp>
            <p:nvSpPr>
              <p:cNvPr id="24786" name="Freeform 618"/>
              <p:cNvSpPr>
                <a:spLocks/>
              </p:cNvSpPr>
              <p:nvPr/>
            </p:nvSpPr>
            <p:spPr bwMode="auto">
              <a:xfrm>
                <a:off x="392" y="792"/>
                <a:ext cx="29" cy="21"/>
              </a:xfrm>
              <a:custGeom>
                <a:avLst/>
                <a:gdLst>
                  <a:gd name="T0" fmla="*/ 4 w 36"/>
                  <a:gd name="T1" fmla="*/ 1 h 36"/>
                  <a:gd name="T2" fmla="*/ 4 w 36"/>
                  <a:gd name="T3" fmla="*/ 1 h 36"/>
                  <a:gd name="T4" fmla="*/ 4 w 36"/>
                  <a:gd name="T5" fmla="*/ 1 h 36"/>
                  <a:gd name="T6" fmla="*/ 3 w 36"/>
                  <a:gd name="T7" fmla="*/ 1 h 36"/>
                  <a:gd name="T8" fmla="*/ 2 w 36"/>
                  <a:gd name="T9" fmla="*/ 1 h 36"/>
                  <a:gd name="T10" fmla="*/ 2 w 36"/>
                  <a:gd name="T11" fmla="*/ 1 h 36"/>
                  <a:gd name="T12" fmla="*/ 2 w 36"/>
                  <a:gd name="T13" fmla="*/ 1 h 36"/>
                  <a:gd name="T14" fmla="*/ 2 w 36"/>
                  <a:gd name="T15" fmla="*/ 1 h 36"/>
                  <a:gd name="T16" fmla="*/ 2 w 36"/>
                  <a:gd name="T17" fmla="*/ 1 h 36"/>
                  <a:gd name="T18" fmla="*/ 0 w 36"/>
                  <a:gd name="T19" fmla="*/ 1 h 36"/>
                  <a:gd name="T20" fmla="*/ 0 w 36"/>
                  <a:gd name="T21" fmla="*/ 1 h 36"/>
                  <a:gd name="T22" fmla="*/ 0 w 36"/>
                  <a:gd name="T23" fmla="*/ 1 h 36"/>
                  <a:gd name="T24" fmla="*/ 2 w 36"/>
                  <a:gd name="T25" fmla="*/ 1 h 36"/>
                  <a:gd name="T26" fmla="*/ 2 w 36"/>
                  <a:gd name="T27" fmla="*/ 1 h 36"/>
                  <a:gd name="T28" fmla="*/ 2 w 36"/>
                  <a:gd name="T29" fmla="*/ 0 h 36"/>
                  <a:gd name="T30" fmla="*/ 2 w 36"/>
                  <a:gd name="T31" fmla="*/ 0 h 36"/>
                  <a:gd name="T32" fmla="*/ 2 w 36"/>
                  <a:gd name="T33" fmla="*/ 0 h 36"/>
                  <a:gd name="T34" fmla="*/ 3 w 36"/>
                  <a:gd name="T35" fmla="*/ 1 h 36"/>
                  <a:gd name="T36" fmla="*/ 4 w 36"/>
                  <a:gd name="T37" fmla="*/ 1 h 36"/>
                  <a:gd name="T38" fmla="*/ 4 w 36"/>
                  <a:gd name="T39" fmla="*/ 1 h 36"/>
                  <a:gd name="T40" fmla="*/ 4 w 36"/>
                  <a:gd name="T41" fmla="*/ 1 h 36"/>
                  <a:gd name="T42" fmla="*/ 4 w 36"/>
                  <a:gd name="T43" fmla="*/ 1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4" y="24"/>
                    </a:moveTo>
                    <a:lnTo>
                      <a:pt x="34" y="24"/>
                    </a:lnTo>
                    <a:lnTo>
                      <a:pt x="32" y="30"/>
                    </a:lnTo>
                    <a:lnTo>
                      <a:pt x="26" y="34"/>
                    </a:lnTo>
                    <a:lnTo>
                      <a:pt x="20" y="36"/>
                    </a:lnTo>
                    <a:lnTo>
                      <a:pt x="12" y="34"/>
                    </a:lnTo>
                    <a:lnTo>
                      <a:pt x="6" y="32"/>
                    </a:lnTo>
                    <a:lnTo>
                      <a:pt x="2" y="26"/>
                    </a:lnTo>
                    <a:lnTo>
                      <a:pt x="0" y="20"/>
                    </a:lnTo>
                    <a:lnTo>
                      <a:pt x="0" y="12"/>
                    </a:lnTo>
                    <a:lnTo>
                      <a:pt x="4" y="6"/>
                    </a:lnTo>
                    <a:lnTo>
                      <a:pt x="10" y="2"/>
                    </a:lnTo>
                    <a:lnTo>
                      <a:pt x="16" y="0"/>
                    </a:lnTo>
                    <a:lnTo>
                      <a:pt x="22" y="0"/>
                    </a:lnTo>
                    <a:lnTo>
                      <a:pt x="30" y="4"/>
                    </a:lnTo>
                    <a:lnTo>
                      <a:pt x="34" y="10"/>
                    </a:lnTo>
                    <a:lnTo>
                      <a:pt x="36" y="16"/>
                    </a:lnTo>
                    <a:lnTo>
                      <a:pt x="34" y="24"/>
                    </a:lnTo>
                    <a:close/>
                  </a:path>
                </a:pathLst>
              </a:custGeom>
              <a:solidFill>
                <a:srgbClr val="FFEB00"/>
              </a:solidFill>
              <a:ln w="9525">
                <a:noFill/>
                <a:round/>
                <a:headEnd/>
                <a:tailEnd/>
              </a:ln>
            </p:spPr>
            <p:txBody>
              <a:bodyPr/>
              <a:lstStyle/>
              <a:p>
                <a:endParaRPr lang="zh-TW" altLang="en-US"/>
              </a:p>
            </p:txBody>
          </p:sp>
          <p:sp>
            <p:nvSpPr>
              <p:cNvPr id="24787" name="Freeform 619"/>
              <p:cNvSpPr>
                <a:spLocks/>
              </p:cNvSpPr>
              <p:nvPr/>
            </p:nvSpPr>
            <p:spPr bwMode="auto">
              <a:xfrm>
                <a:off x="387" y="822"/>
                <a:ext cx="28" cy="21"/>
              </a:xfrm>
              <a:custGeom>
                <a:avLst/>
                <a:gdLst>
                  <a:gd name="T0" fmla="*/ 5 w 34"/>
                  <a:gd name="T1" fmla="*/ 1 h 36"/>
                  <a:gd name="T2" fmla="*/ 5 w 34"/>
                  <a:gd name="T3" fmla="*/ 1 h 36"/>
                  <a:gd name="T4" fmla="*/ 5 w 34"/>
                  <a:gd name="T5" fmla="*/ 1 h 36"/>
                  <a:gd name="T6" fmla="*/ 4 w 34"/>
                  <a:gd name="T7" fmla="*/ 1 h 36"/>
                  <a:gd name="T8" fmla="*/ 2 w 34"/>
                  <a:gd name="T9" fmla="*/ 1 h 36"/>
                  <a:gd name="T10" fmla="*/ 2 w 34"/>
                  <a:gd name="T11" fmla="*/ 1 h 36"/>
                  <a:gd name="T12" fmla="*/ 2 w 34"/>
                  <a:gd name="T13" fmla="*/ 1 h 36"/>
                  <a:gd name="T14" fmla="*/ 2 w 34"/>
                  <a:gd name="T15" fmla="*/ 1 h 36"/>
                  <a:gd name="T16" fmla="*/ 2 w 34"/>
                  <a:gd name="T17" fmla="*/ 1 h 36"/>
                  <a:gd name="T18" fmla="*/ 0 w 34"/>
                  <a:gd name="T19" fmla="*/ 1 h 36"/>
                  <a:gd name="T20" fmla="*/ 0 w 34"/>
                  <a:gd name="T21" fmla="*/ 1 h 36"/>
                  <a:gd name="T22" fmla="*/ 0 w 34"/>
                  <a:gd name="T23" fmla="*/ 1 h 36"/>
                  <a:gd name="T24" fmla="*/ 2 w 34"/>
                  <a:gd name="T25" fmla="*/ 1 h 36"/>
                  <a:gd name="T26" fmla="*/ 2 w 34"/>
                  <a:gd name="T27" fmla="*/ 1 h 36"/>
                  <a:gd name="T28" fmla="*/ 2 w 34"/>
                  <a:gd name="T29" fmla="*/ 0 h 36"/>
                  <a:gd name="T30" fmla="*/ 3 w 34"/>
                  <a:gd name="T31" fmla="*/ 0 h 36"/>
                  <a:gd name="T32" fmla="*/ 3 w 34"/>
                  <a:gd name="T33" fmla="*/ 0 h 36"/>
                  <a:gd name="T34" fmla="*/ 4 w 34"/>
                  <a:gd name="T35" fmla="*/ 1 h 36"/>
                  <a:gd name="T36" fmla="*/ 5 w 34"/>
                  <a:gd name="T37" fmla="*/ 1 h 36"/>
                  <a:gd name="T38" fmla="*/ 5 w 34"/>
                  <a:gd name="T39" fmla="*/ 1 h 36"/>
                  <a:gd name="T40" fmla="*/ 5 w 34"/>
                  <a:gd name="T41" fmla="*/ 1 h 36"/>
                  <a:gd name="T42" fmla="*/ 5 w 34"/>
                  <a:gd name="T43" fmla="*/ 1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6"/>
                  <a:gd name="T68" fmla="*/ 34 w 34"/>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6">
                    <a:moveTo>
                      <a:pt x="34" y="24"/>
                    </a:moveTo>
                    <a:lnTo>
                      <a:pt x="34" y="24"/>
                    </a:lnTo>
                    <a:lnTo>
                      <a:pt x="30" y="30"/>
                    </a:lnTo>
                    <a:lnTo>
                      <a:pt x="26" y="34"/>
                    </a:lnTo>
                    <a:lnTo>
                      <a:pt x="18" y="36"/>
                    </a:lnTo>
                    <a:lnTo>
                      <a:pt x="12" y="36"/>
                    </a:lnTo>
                    <a:lnTo>
                      <a:pt x="6" y="32"/>
                    </a:lnTo>
                    <a:lnTo>
                      <a:pt x="2" y="26"/>
                    </a:lnTo>
                    <a:lnTo>
                      <a:pt x="0" y="20"/>
                    </a:lnTo>
                    <a:lnTo>
                      <a:pt x="0" y="12"/>
                    </a:lnTo>
                    <a:lnTo>
                      <a:pt x="4" y="6"/>
                    </a:lnTo>
                    <a:lnTo>
                      <a:pt x="8" y="2"/>
                    </a:lnTo>
                    <a:lnTo>
                      <a:pt x="16" y="0"/>
                    </a:lnTo>
                    <a:lnTo>
                      <a:pt x="22" y="0"/>
                    </a:lnTo>
                    <a:lnTo>
                      <a:pt x="28" y="4"/>
                    </a:lnTo>
                    <a:lnTo>
                      <a:pt x="32" y="10"/>
                    </a:lnTo>
                    <a:lnTo>
                      <a:pt x="34" y="16"/>
                    </a:lnTo>
                    <a:lnTo>
                      <a:pt x="34" y="24"/>
                    </a:lnTo>
                    <a:close/>
                  </a:path>
                </a:pathLst>
              </a:custGeom>
              <a:solidFill>
                <a:srgbClr val="FFEB00"/>
              </a:solidFill>
              <a:ln w="9525">
                <a:noFill/>
                <a:round/>
                <a:headEnd/>
                <a:tailEnd/>
              </a:ln>
            </p:spPr>
            <p:txBody>
              <a:bodyPr/>
              <a:lstStyle/>
              <a:p>
                <a:endParaRPr lang="zh-TW" altLang="en-US"/>
              </a:p>
            </p:txBody>
          </p:sp>
          <p:sp>
            <p:nvSpPr>
              <p:cNvPr id="24788" name="Freeform 620"/>
              <p:cNvSpPr>
                <a:spLocks/>
              </p:cNvSpPr>
              <p:nvPr/>
            </p:nvSpPr>
            <p:spPr bwMode="auto">
              <a:xfrm>
                <a:off x="254" y="443"/>
                <a:ext cx="29" cy="22"/>
              </a:xfrm>
              <a:custGeom>
                <a:avLst/>
                <a:gdLst>
                  <a:gd name="T0" fmla="*/ 4 w 36"/>
                  <a:gd name="T1" fmla="*/ 1 h 36"/>
                  <a:gd name="T2" fmla="*/ 4 w 36"/>
                  <a:gd name="T3" fmla="*/ 1 h 36"/>
                  <a:gd name="T4" fmla="*/ 4 w 36"/>
                  <a:gd name="T5" fmla="*/ 1 h 36"/>
                  <a:gd name="T6" fmla="*/ 3 w 36"/>
                  <a:gd name="T7" fmla="*/ 1 h 36"/>
                  <a:gd name="T8" fmla="*/ 2 w 36"/>
                  <a:gd name="T9" fmla="*/ 1 h 36"/>
                  <a:gd name="T10" fmla="*/ 2 w 36"/>
                  <a:gd name="T11" fmla="*/ 1 h 36"/>
                  <a:gd name="T12" fmla="*/ 2 w 36"/>
                  <a:gd name="T13" fmla="*/ 1 h 36"/>
                  <a:gd name="T14" fmla="*/ 2 w 36"/>
                  <a:gd name="T15" fmla="*/ 1 h 36"/>
                  <a:gd name="T16" fmla="*/ 2 w 36"/>
                  <a:gd name="T17" fmla="*/ 1 h 36"/>
                  <a:gd name="T18" fmla="*/ 0 w 36"/>
                  <a:gd name="T19" fmla="*/ 1 h 36"/>
                  <a:gd name="T20" fmla="*/ 0 w 36"/>
                  <a:gd name="T21" fmla="*/ 1 h 36"/>
                  <a:gd name="T22" fmla="*/ 0 w 36"/>
                  <a:gd name="T23" fmla="*/ 1 h 36"/>
                  <a:gd name="T24" fmla="*/ 2 w 36"/>
                  <a:gd name="T25" fmla="*/ 1 h 36"/>
                  <a:gd name="T26" fmla="*/ 2 w 36"/>
                  <a:gd name="T27" fmla="*/ 1 h 36"/>
                  <a:gd name="T28" fmla="*/ 2 w 36"/>
                  <a:gd name="T29" fmla="*/ 0 h 36"/>
                  <a:gd name="T30" fmla="*/ 2 w 36"/>
                  <a:gd name="T31" fmla="*/ 0 h 36"/>
                  <a:gd name="T32" fmla="*/ 2 w 36"/>
                  <a:gd name="T33" fmla="*/ 0 h 36"/>
                  <a:gd name="T34" fmla="*/ 3 w 36"/>
                  <a:gd name="T35" fmla="*/ 1 h 36"/>
                  <a:gd name="T36" fmla="*/ 4 w 36"/>
                  <a:gd name="T37" fmla="*/ 1 h 36"/>
                  <a:gd name="T38" fmla="*/ 4 w 36"/>
                  <a:gd name="T39" fmla="*/ 1 h 36"/>
                  <a:gd name="T40" fmla="*/ 4 w 36"/>
                  <a:gd name="T41" fmla="*/ 1 h 36"/>
                  <a:gd name="T42" fmla="*/ 4 w 36"/>
                  <a:gd name="T43" fmla="*/ 1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34" y="22"/>
                    </a:moveTo>
                    <a:lnTo>
                      <a:pt x="34" y="22"/>
                    </a:lnTo>
                    <a:lnTo>
                      <a:pt x="32" y="28"/>
                    </a:lnTo>
                    <a:lnTo>
                      <a:pt x="26" y="34"/>
                    </a:lnTo>
                    <a:lnTo>
                      <a:pt x="20" y="36"/>
                    </a:lnTo>
                    <a:lnTo>
                      <a:pt x="12" y="34"/>
                    </a:lnTo>
                    <a:lnTo>
                      <a:pt x="6" y="30"/>
                    </a:lnTo>
                    <a:lnTo>
                      <a:pt x="2" y="26"/>
                    </a:lnTo>
                    <a:lnTo>
                      <a:pt x="0" y="18"/>
                    </a:lnTo>
                    <a:lnTo>
                      <a:pt x="0" y="12"/>
                    </a:lnTo>
                    <a:lnTo>
                      <a:pt x="4" y="6"/>
                    </a:lnTo>
                    <a:lnTo>
                      <a:pt x="10" y="2"/>
                    </a:lnTo>
                    <a:lnTo>
                      <a:pt x="16" y="0"/>
                    </a:lnTo>
                    <a:lnTo>
                      <a:pt x="22" y="0"/>
                    </a:lnTo>
                    <a:lnTo>
                      <a:pt x="30" y="4"/>
                    </a:lnTo>
                    <a:lnTo>
                      <a:pt x="34" y="8"/>
                    </a:lnTo>
                    <a:lnTo>
                      <a:pt x="36" y="16"/>
                    </a:lnTo>
                    <a:lnTo>
                      <a:pt x="34" y="22"/>
                    </a:lnTo>
                    <a:close/>
                  </a:path>
                </a:pathLst>
              </a:custGeom>
              <a:solidFill>
                <a:srgbClr val="FFEB00"/>
              </a:solidFill>
              <a:ln w="9525">
                <a:noFill/>
                <a:round/>
                <a:headEnd/>
                <a:tailEnd/>
              </a:ln>
            </p:spPr>
            <p:txBody>
              <a:bodyPr/>
              <a:lstStyle/>
              <a:p>
                <a:endParaRPr lang="zh-TW" altLang="en-US"/>
              </a:p>
            </p:txBody>
          </p:sp>
        </p:grpSp>
        <p:sp>
          <p:nvSpPr>
            <p:cNvPr id="618" name="Rectangle 624"/>
            <p:cNvSpPr>
              <a:spLocks noChangeArrowheads="1"/>
            </p:cNvSpPr>
            <p:nvPr/>
          </p:nvSpPr>
          <p:spPr bwMode="auto">
            <a:xfrm>
              <a:off x="521" y="73"/>
              <a:ext cx="5080" cy="1096"/>
            </a:xfrm>
            <a:prstGeom prst="rect">
              <a:avLst/>
            </a:prstGeom>
            <a:noFill/>
            <a:ln w="9525">
              <a:noFill/>
              <a:miter lim="800000"/>
              <a:headEnd/>
              <a:tailEnd/>
            </a:ln>
            <a:effectLst>
              <a:outerShdw dist="35921" dir="2700000" algn="ctr" rotWithShape="0">
                <a:schemeClr val="bg2"/>
              </a:outerShdw>
            </a:effectLst>
          </p:spPr>
          <p:txBody>
            <a:bodyPr>
              <a:spAutoFit/>
            </a:bodyPr>
            <a:lstStyle/>
            <a:p>
              <a:pPr>
                <a:lnSpc>
                  <a:spcPct val="150000"/>
                </a:lnSpc>
                <a:defRPr/>
              </a:pPr>
              <a:r>
                <a:rPr lang="zh-TW" altLang="en-US" sz="2200" dirty="0">
                  <a:latin typeface="華康超明體" pitchFamily="49" charset="-120"/>
                  <a:ea typeface="華康超明體" pitchFamily="49" charset="-120"/>
                </a:rPr>
                <a:t>          虎尾鎮長</a:t>
              </a:r>
              <a:r>
                <a:rPr lang="en-US" altLang="zh-TW" sz="2200" dirty="0">
                  <a:latin typeface="華康超明體" pitchFamily="49" charset="-120"/>
                  <a:ea typeface="華康超明體" pitchFamily="49" charset="-120"/>
                </a:rPr>
                <a:t>-</a:t>
              </a:r>
              <a:r>
                <a:rPr lang="zh-TW" altLang="en-US" sz="2800" dirty="0">
                  <a:solidFill>
                    <a:schemeClr val="accent2"/>
                  </a:solidFill>
                  <a:latin typeface="華康超明體" pitchFamily="49" charset="-120"/>
                  <a:ea typeface="華康超明體" pitchFamily="49" charset="-120"/>
                </a:rPr>
                <a:t>虎尾鎮社造中心</a:t>
              </a:r>
            </a:p>
            <a:p>
              <a:pPr>
                <a:lnSpc>
                  <a:spcPct val="150000"/>
                </a:lnSpc>
                <a:defRPr/>
              </a:pPr>
              <a:r>
                <a:rPr lang="zh-TW" altLang="en-US" sz="2200" dirty="0">
                  <a:solidFill>
                    <a:srgbClr val="00CC00"/>
                  </a:solidFill>
                  <a:latin typeface="華康超明體" pitchFamily="49" charset="-120"/>
                  <a:ea typeface="華康超明體" pitchFamily="49" charset="-120"/>
                </a:rPr>
                <a:t>組織架構</a:t>
              </a:r>
              <a:r>
                <a:rPr lang="zh-TW" altLang="en-US" sz="2200" dirty="0">
                  <a:latin typeface="華康超明體" pitchFamily="49" charset="-120"/>
                  <a:ea typeface="華康超明體" pitchFamily="49" charset="-120"/>
                </a:rPr>
                <a:t>：秘 書 室（主任秘書＋機要秘書）</a:t>
              </a:r>
            </a:p>
            <a:p>
              <a:pPr>
                <a:lnSpc>
                  <a:spcPct val="150000"/>
                </a:lnSpc>
                <a:defRPr/>
              </a:pPr>
              <a:r>
                <a:rPr lang="zh-TW" altLang="en-US" sz="2200" dirty="0">
                  <a:latin typeface="華康超明體" pitchFamily="49" charset="-120"/>
                  <a:ea typeface="華康超明體" pitchFamily="49" charset="-120"/>
                </a:rPr>
                <a:t>          課室主管</a:t>
              </a:r>
              <a:r>
                <a:rPr lang="zh-TW" altLang="en-US" sz="1300" dirty="0">
                  <a:latin typeface="華康超明體" pitchFamily="49" charset="-120"/>
                  <a:ea typeface="華康超明體" pitchFamily="49" charset="-120"/>
                </a:rPr>
                <a:t>（行政、社會、工務、農經、民政、路燈、清潔）</a:t>
              </a:r>
              <a:r>
                <a:rPr lang="zh-TW" altLang="en-US" sz="2200" dirty="0">
                  <a:latin typeface="華康超明體" pitchFamily="49" charset="-120"/>
                  <a:ea typeface="華康超明體" pitchFamily="49" charset="-120"/>
                </a:rPr>
                <a:t>＋指定承辦人</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ppt_w*0.70"/>
                                          </p:val>
                                        </p:tav>
                                        <p:tav tm="100000">
                                          <p:val>
                                            <p:strVal val="#ppt_w"/>
                                          </p:val>
                                        </p:tav>
                                      </p:tavLst>
                                    </p:anim>
                                    <p:anim calcmode="lin" valueType="num">
                                      <p:cBhvr>
                                        <p:cTn id="15" dur="500" fill="hold"/>
                                        <p:tgtEl>
                                          <p:spTgt spid="3"/>
                                        </p:tgtEl>
                                        <p:attrNameLst>
                                          <p:attrName>ppt_h</p:attrName>
                                        </p:attrNameLst>
                                      </p:cBhvr>
                                      <p:tavLst>
                                        <p:tav tm="0">
                                          <p:val>
                                            <p:strVal val="#ppt_h"/>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標題 1"/>
          <p:cNvSpPr>
            <a:spLocks noGrp="1"/>
          </p:cNvSpPr>
          <p:nvPr>
            <p:ph type="title"/>
          </p:nvPr>
        </p:nvSpPr>
        <p:spPr>
          <a:xfrm>
            <a:off x="1116013" y="0"/>
            <a:ext cx="7793037" cy="1462088"/>
          </a:xfrm>
        </p:spPr>
        <p:txBody>
          <a:bodyPr/>
          <a:lstStyle/>
          <a:p>
            <a:pPr algn="ctr"/>
            <a:r>
              <a:rPr lang="zh-TW" altLang="en-US" sz="7000" smtClean="0">
                <a:solidFill>
                  <a:srgbClr val="FF0000"/>
                </a:solidFill>
              </a:rPr>
              <a:t>不忘初衷</a:t>
            </a:r>
          </a:p>
        </p:txBody>
      </p:sp>
      <p:sp>
        <p:nvSpPr>
          <p:cNvPr id="3" name="內容版面配置區 2"/>
          <p:cNvSpPr>
            <a:spLocks noGrp="1"/>
          </p:cNvSpPr>
          <p:nvPr>
            <p:ph idx="1"/>
          </p:nvPr>
        </p:nvSpPr>
        <p:spPr>
          <a:xfrm>
            <a:off x="684213" y="1916113"/>
            <a:ext cx="8270875" cy="4216400"/>
          </a:xfrm>
        </p:spPr>
        <p:txBody>
          <a:bodyPr/>
          <a:lstStyle/>
          <a:p>
            <a:pPr>
              <a:defRPr/>
            </a:pPr>
            <a:r>
              <a:rPr lang="zh-TW" altLang="en-US" sz="3600" dirty="0" smtClean="0">
                <a:solidFill>
                  <a:srgbClr val="FF0000"/>
                </a:solidFill>
              </a:rPr>
              <a:t>虎尾小鎮文化社造整合報告</a:t>
            </a:r>
            <a:endParaRPr lang="en-US" altLang="zh-TW" sz="3600" dirty="0" smtClean="0">
              <a:solidFill>
                <a:srgbClr val="FF0000"/>
              </a:solidFill>
            </a:endParaRPr>
          </a:p>
          <a:p>
            <a:pPr>
              <a:buFont typeface="Wingdings" pitchFamily="2" charset="2"/>
              <a:buNone/>
              <a:defRPr/>
            </a:pPr>
            <a:r>
              <a:rPr lang="zh-TW" altLang="en-US" sz="3400" dirty="0" smtClean="0">
                <a:solidFill>
                  <a:schemeClr val="accent5">
                    <a:lumMod val="10000"/>
                  </a:schemeClr>
                </a:solidFill>
              </a:rPr>
              <a:t>新故鄉．</a:t>
            </a:r>
            <a:endParaRPr lang="en-US" altLang="zh-TW" sz="3400" dirty="0" smtClean="0">
              <a:solidFill>
                <a:schemeClr val="accent5">
                  <a:lumMod val="10000"/>
                </a:schemeClr>
              </a:solidFill>
            </a:endParaRPr>
          </a:p>
          <a:p>
            <a:pPr>
              <a:buFont typeface="Wingdings" pitchFamily="2" charset="2"/>
              <a:buNone/>
              <a:defRPr/>
            </a:pPr>
            <a:r>
              <a:rPr lang="zh-TW" altLang="en-US" sz="3400" dirty="0" smtClean="0">
                <a:solidFill>
                  <a:schemeClr val="accent5">
                    <a:lumMod val="10000"/>
                  </a:schemeClr>
                </a:solidFill>
              </a:rPr>
              <a:t>文化社造亮點．</a:t>
            </a:r>
            <a:endParaRPr lang="en-US" altLang="zh-TW" sz="3400" dirty="0" smtClean="0">
              <a:solidFill>
                <a:schemeClr val="accent5">
                  <a:lumMod val="10000"/>
                </a:schemeClr>
              </a:solidFill>
            </a:endParaRPr>
          </a:p>
          <a:p>
            <a:pPr>
              <a:buFont typeface="Wingdings" pitchFamily="2" charset="2"/>
              <a:buNone/>
              <a:defRPr/>
            </a:pPr>
            <a:r>
              <a:rPr lang="zh-TW" altLang="en-US" sz="3400" dirty="0" smtClean="0">
                <a:solidFill>
                  <a:schemeClr val="accent5">
                    <a:lumMod val="10000"/>
                  </a:schemeClr>
                </a:solidFill>
              </a:rPr>
              <a:t>文化生活圈</a:t>
            </a:r>
            <a:endParaRPr lang="en-US" altLang="zh-TW" sz="3400" dirty="0" smtClean="0">
              <a:solidFill>
                <a:schemeClr val="accent5">
                  <a:lumMod val="10000"/>
                </a:schemeClr>
              </a:solidFill>
            </a:endParaRPr>
          </a:p>
          <a:p>
            <a:pPr>
              <a:buFont typeface="Wingdings" pitchFamily="2" charset="2"/>
              <a:buNone/>
              <a:defRPr/>
            </a:pPr>
            <a:r>
              <a:rPr lang="zh-TW" altLang="en-US" sz="3400" dirty="0" smtClean="0">
                <a:solidFill>
                  <a:schemeClr val="accent5">
                    <a:lumMod val="10000"/>
                  </a:schemeClr>
                </a:solidFill>
              </a:rPr>
              <a:t>村落文化．</a:t>
            </a:r>
            <a:endParaRPr lang="en-US" altLang="zh-TW" sz="3400" dirty="0" smtClean="0">
              <a:solidFill>
                <a:schemeClr val="accent5">
                  <a:lumMod val="10000"/>
                </a:schemeClr>
              </a:solidFill>
            </a:endParaRPr>
          </a:p>
          <a:p>
            <a:pPr>
              <a:buFont typeface="Wingdings" pitchFamily="2" charset="2"/>
              <a:buNone/>
              <a:defRPr/>
            </a:pPr>
            <a:r>
              <a:rPr lang="zh-TW" altLang="en-US" sz="3400" dirty="0" smtClean="0">
                <a:solidFill>
                  <a:schemeClr val="accent5">
                    <a:lumMod val="10000"/>
                  </a:schemeClr>
                </a:solidFill>
              </a:rPr>
              <a:t>農村再生．</a:t>
            </a:r>
            <a:endParaRPr lang="en-US" altLang="zh-TW" sz="3400" dirty="0" smtClean="0">
              <a:solidFill>
                <a:schemeClr val="accent5">
                  <a:lumMod val="10000"/>
                </a:schemeClr>
              </a:solidFill>
            </a:endParaRPr>
          </a:p>
          <a:p>
            <a:pPr>
              <a:buFont typeface="Wingdings" pitchFamily="2" charset="2"/>
              <a:buNone/>
              <a:defRPr/>
            </a:pPr>
            <a:r>
              <a:rPr lang="zh-TW" altLang="en-US" sz="3400" dirty="0" smtClean="0">
                <a:solidFill>
                  <a:schemeClr val="accent5">
                    <a:lumMod val="10000"/>
                  </a:schemeClr>
                </a:solidFill>
              </a:rPr>
              <a:t>社區大學</a:t>
            </a:r>
            <a:endParaRPr lang="zh-TW" altLang="en-US" sz="3400" dirty="0">
              <a:solidFill>
                <a:schemeClr val="accent5">
                  <a:lumMod val="10000"/>
                </a:schemeClr>
              </a:solidFill>
            </a:endParaRPr>
          </a:p>
        </p:txBody>
      </p:sp>
      <p:pic>
        <p:nvPicPr>
          <p:cNvPr id="7172" name="Picture 13" descr="C:\Users\Owner\Desktop\1291388_10151849255949727_1474808779_n.jpg"/>
          <p:cNvPicPr>
            <a:picLocks noChangeAspect="1" noChangeArrowheads="1"/>
          </p:cNvPicPr>
          <p:nvPr/>
        </p:nvPicPr>
        <p:blipFill>
          <a:blip r:embed="rId2" cstate="print"/>
          <a:srcRect/>
          <a:stretch>
            <a:fillRect/>
          </a:stretch>
        </p:blipFill>
        <p:spPr bwMode="auto">
          <a:xfrm>
            <a:off x="6002338" y="3573463"/>
            <a:ext cx="3141662" cy="3140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未命名00000"/>
          <p:cNvPicPr>
            <a:picLocks noChangeAspect="1" noChangeArrowheads="1"/>
          </p:cNvPicPr>
          <p:nvPr/>
        </p:nvPicPr>
        <p:blipFill>
          <a:blip r:embed="rId2" cstate="print">
            <a:lum bright="36000"/>
          </a:blip>
          <a:srcRect/>
          <a:stretch>
            <a:fillRect/>
          </a:stretch>
        </p:blipFill>
        <p:spPr bwMode="auto">
          <a:xfrm>
            <a:off x="0" y="2228850"/>
            <a:ext cx="9144000" cy="2424113"/>
          </a:xfrm>
          <a:prstGeom prst="rect">
            <a:avLst/>
          </a:prstGeom>
          <a:noFill/>
          <a:ln w="9525">
            <a:noFill/>
            <a:miter lim="800000"/>
            <a:headEnd/>
            <a:tailEnd/>
          </a:ln>
        </p:spPr>
      </p:pic>
      <p:sp>
        <p:nvSpPr>
          <p:cNvPr id="4" name="Text Box 9"/>
          <p:cNvSpPr txBox="1">
            <a:spLocks noChangeArrowheads="1"/>
          </p:cNvSpPr>
          <p:nvPr/>
        </p:nvSpPr>
        <p:spPr bwMode="auto">
          <a:xfrm>
            <a:off x="179388" y="188913"/>
            <a:ext cx="8794750" cy="6442075"/>
          </a:xfrm>
          <a:prstGeom prst="rect">
            <a:avLst/>
          </a:prstGeom>
          <a:noFill/>
          <a:ln w="9525">
            <a:noFill/>
            <a:miter lim="800000"/>
            <a:headEnd/>
            <a:tailEnd/>
          </a:ln>
          <a:effectLst/>
        </p:spPr>
        <p:txBody>
          <a:bodyPr wrap="none">
            <a:spAutoFit/>
          </a:bodyPr>
          <a:lstStyle/>
          <a:p>
            <a:pPr>
              <a:lnSpc>
                <a:spcPct val="130000"/>
              </a:lnSpc>
              <a:defRPr/>
            </a:pPr>
            <a:r>
              <a:rPr lang="en-US" altLang="zh-TW"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5</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、社區觀摩：</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sym typeface="Wingdings 2" pitchFamily="18" charset="2"/>
              </a:rPr>
              <a:t></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縣內觀摩活動</a:t>
            </a:r>
            <a:r>
              <a:rPr lang="zh-TW" altLang="en-US" sz="14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a:t>
            </a:r>
            <a:r>
              <a:rPr lang="en-US" altLang="zh-TW" sz="14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2</a:t>
            </a:r>
            <a:r>
              <a:rPr lang="zh-TW" altLang="en-US" sz="14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次）</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、縣外觀摩活動</a:t>
            </a:r>
            <a:r>
              <a:rPr lang="zh-TW" altLang="en-US" sz="14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a:t>
            </a:r>
            <a:r>
              <a:rPr lang="en-US" altLang="zh-TW" sz="14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2</a:t>
            </a:r>
            <a:r>
              <a:rPr lang="zh-TW" altLang="en-US" sz="14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次）</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a:t>
            </a:r>
          </a:p>
          <a:p>
            <a:pPr>
              <a:lnSpc>
                <a:spcPct val="130000"/>
              </a:lnSpc>
              <a:defRPr/>
            </a:pPr>
            <a:r>
              <a:rPr lang="en-US" altLang="zh-TW"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               ---</a:t>
            </a:r>
            <a:r>
              <a:rPr lang="zh-TW" altLang="en-US" sz="2000">
                <a:solidFill>
                  <a:srgbClr val="FF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研習討</a:t>
            </a:r>
            <a:r>
              <a:rPr lang="zh-TW" altLang="en-US" sz="2000">
                <a:solidFill>
                  <a:srgbClr val="FF0000"/>
                </a:solidFill>
                <a:effectLst>
                  <a:outerShdw blurRad="38100" dist="38100" dir="2700000" algn="tl">
                    <a:srgbClr val="C0C0C0"/>
                  </a:outerShdw>
                </a:effectLst>
                <a:latin typeface="華康中圓體" pitchFamily="49" charset="-120"/>
                <a:ea typeface="華康中圓體" pitchFamily="49" charset="-120"/>
                <a:cs typeface="細明體" pitchFamily="49" charset="-120"/>
              </a:rPr>
              <a:t>論、</a:t>
            </a:r>
            <a:r>
              <a:rPr lang="zh-TW" altLang="en-US" sz="2000">
                <a:solidFill>
                  <a:srgbClr val="FF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心得分享</a:t>
            </a:r>
            <a:endPar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endParaRPr>
          </a:p>
          <a:p>
            <a:pPr>
              <a:lnSpc>
                <a:spcPct val="130000"/>
              </a:lnSpc>
              <a:defRPr/>
            </a:pP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             </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sym typeface="Wingdings 2" pitchFamily="18" charset="2"/>
              </a:rPr>
              <a:t></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社造文宣品（展板）製作。</a:t>
            </a:r>
          </a:p>
          <a:p>
            <a:pPr>
              <a:lnSpc>
                <a:spcPct val="130000"/>
              </a:lnSpc>
              <a:defRPr/>
            </a:pPr>
            <a:r>
              <a:rPr lang="en-US" altLang="zh-TW"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6</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、公民社造論壇：</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sym typeface="Wingdings 2" pitchFamily="18" charset="2"/>
              </a:rPr>
              <a:t></a:t>
            </a:r>
            <a:r>
              <a:rPr lang="zh-TW" altLang="en-US" sz="2000">
                <a:solidFill>
                  <a:srgbClr val="FF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主題討論</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：邀請各領域社造人士與會。</a:t>
            </a:r>
          </a:p>
          <a:p>
            <a:pPr>
              <a:lnSpc>
                <a:spcPct val="130000"/>
              </a:lnSpc>
              <a:defRPr/>
            </a:pP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                 </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sym typeface="Wingdings 2" pitchFamily="18" charset="2"/>
              </a:rPr>
              <a:t></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預計以</a:t>
            </a:r>
            <a:r>
              <a:rPr lang="en-US" altLang="zh-TW"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2</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個月一場為原則。</a:t>
            </a:r>
          </a:p>
          <a:p>
            <a:pPr>
              <a:lnSpc>
                <a:spcPct val="130000"/>
              </a:lnSpc>
              <a:defRPr/>
            </a:pPr>
            <a:r>
              <a:rPr lang="en-US" altLang="zh-TW"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7</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a:t>
            </a:r>
            <a:r>
              <a:rPr lang="zh-TW" altLang="en-US" sz="2000">
                <a:solidFill>
                  <a:srgbClr val="FF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活化人文生活園區</a:t>
            </a:r>
            <a:r>
              <a:rPr lang="zh-TW" altLang="en-US" sz="14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（鎮立圖書館）</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a:t>
            </a:r>
          </a:p>
          <a:p>
            <a:pPr>
              <a:lnSpc>
                <a:spcPct val="130000"/>
              </a:lnSpc>
              <a:defRPr/>
            </a:pP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    </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sym typeface="Wingdings 2" pitchFamily="18" charset="2"/>
              </a:rPr>
              <a:t></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假日志工館舍營運訓練。</a:t>
            </a:r>
            <a:r>
              <a:rPr lang="zh-TW" altLang="en-US" sz="14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（招募學校、社區人士）</a:t>
            </a:r>
          </a:p>
          <a:p>
            <a:pPr>
              <a:lnSpc>
                <a:spcPct val="130000"/>
              </a:lnSpc>
              <a:defRPr/>
            </a:pP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    </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sym typeface="Wingdings 2" pitchFamily="18" charset="2"/>
              </a:rPr>
              <a:t></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讀書會。</a:t>
            </a:r>
            <a:r>
              <a:rPr lang="zh-TW" altLang="en-US" sz="14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（文化資源彙整、討論研習）</a:t>
            </a:r>
          </a:p>
          <a:p>
            <a:pPr>
              <a:lnSpc>
                <a:spcPct val="130000"/>
              </a:lnSpc>
              <a:defRPr/>
            </a:pP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sym typeface="Wingdings 2" pitchFamily="18" charset="2"/>
              </a:rPr>
              <a:t>    </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志工服務時數登錄。</a:t>
            </a:r>
          </a:p>
          <a:p>
            <a:pPr>
              <a:lnSpc>
                <a:spcPct val="130000"/>
              </a:lnSpc>
              <a:defRPr/>
            </a:pPr>
            <a:r>
              <a:rPr lang="en-US" altLang="zh-TW"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8</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、小虎子遊學：</a:t>
            </a:r>
            <a:r>
              <a:rPr lang="zh-TW" altLang="en-US" sz="2000">
                <a:solidFill>
                  <a:srgbClr val="FF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學校與學校、學校與社區</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a:t>
            </a:r>
          </a:p>
          <a:p>
            <a:pPr>
              <a:lnSpc>
                <a:spcPct val="130000"/>
              </a:lnSpc>
              <a:defRPr/>
            </a:pP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               小虎子會師</a:t>
            </a:r>
            <a:r>
              <a:rPr lang="en-US" altLang="zh-TW"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認識社區、呈現特色、技藝表演。</a:t>
            </a:r>
            <a:r>
              <a:rPr lang="zh-TW" altLang="en-US" sz="14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（學校、社區）</a:t>
            </a:r>
          </a:p>
          <a:p>
            <a:pPr>
              <a:lnSpc>
                <a:spcPct val="130000"/>
              </a:lnSpc>
              <a:defRPr/>
            </a:pPr>
            <a:r>
              <a:rPr lang="en-US" altLang="zh-TW"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9</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、本案執行影像紀錄：年度各項活動記錄拍攝，剪輯成果。</a:t>
            </a:r>
          </a:p>
          <a:p>
            <a:pPr>
              <a:lnSpc>
                <a:spcPct val="130000"/>
              </a:lnSpc>
              <a:defRPr/>
            </a:pPr>
            <a:r>
              <a:rPr lang="en-US" altLang="zh-TW"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10</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a:t>
            </a:r>
            <a:r>
              <a:rPr lang="zh-TW" altLang="en-US" sz="2000">
                <a:solidFill>
                  <a:srgbClr val="FF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虎尾鎮公所網站「社區營造」專區建置</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a:t>
            </a:r>
            <a:endPar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sym typeface="Wingdings 2" pitchFamily="18" charset="2"/>
            </a:endParaRPr>
          </a:p>
          <a:p>
            <a:pPr>
              <a:lnSpc>
                <a:spcPct val="130000"/>
              </a:lnSpc>
              <a:defRPr/>
            </a:pP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sym typeface="Wingdings 2" pitchFamily="18" charset="2"/>
              </a:rPr>
              <a:t>                </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公所建置社區網站平台，輔導社區管理更新。</a:t>
            </a:r>
          </a:p>
          <a:p>
            <a:pPr>
              <a:lnSpc>
                <a:spcPct val="130000"/>
              </a:lnSpc>
              <a:defRPr/>
            </a:pP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                </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sym typeface="Wingdings 2" pitchFamily="18" charset="2"/>
              </a:rPr>
              <a:t></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連結雲林縣政府社區</a:t>
            </a:r>
            <a:r>
              <a:rPr lang="en-US" altLang="zh-TW"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E</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點通網站、台灣社區通。</a:t>
            </a:r>
          </a:p>
          <a:p>
            <a:pPr>
              <a:lnSpc>
                <a:spcPct val="130000"/>
              </a:lnSpc>
              <a:defRPr/>
            </a:pPr>
            <a:r>
              <a:rPr lang="en-US" altLang="zh-TW"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11</a:t>
            </a:r>
            <a:r>
              <a:rPr lang="zh-TW" altLang="en-US" sz="2000">
                <a:solidFill>
                  <a:srgbClr val="000000"/>
                </a:solidFill>
                <a:effectLst>
                  <a:outerShdw blurRad="38100" dist="38100" dir="2700000" algn="tl">
                    <a:srgbClr val="C0C0C0"/>
                  </a:outerShdw>
                </a:effectLst>
                <a:latin typeface="華康中圓體" pitchFamily="49" charset="-120"/>
                <a:ea typeface="華康中圓體" pitchFamily="49" charset="-120"/>
                <a:cs typeface="Times New Roman" pitchFamily="18" charset="0"/>
              </a:rPr>
              <a:t>、成果展：市集擺攤（社區、學校、小虎子）</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9"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ppt_x</p:attrName>
                                        </p:attrNameLst>
                                      </p:cBhvr>
                                      <p:tavLst>
                                        <p:tav tm="0">
                                          <p:val>
                                            <p:strVal val="#ppt_x-.2"/>
                                          </p:val>
                                        </p:tav>
                                        <p:tav tm="100000">
                                          <p:val>
                                            <p:strVal val="#ppt_x"/>
                                          </p:val>
                                        </p:tav>
                                      </p:tavLst>
                                    </p:anim>
                                    <p:anim calcmode="lin" valueType="num">
                                      <p:cBhvr>
                                        <p:cTn id="14" dur="5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7" descr="IMG_5482"/>
          <p:cNvPicPr>
            <a:picLocks noChangeAspect="1" noChangeArrowheads="1"/>
          </p:cNvPicPr>
          <p:nvPr/>
        </p:nvPicPr>
        <p:blipFill>
          <a:blip r:embed="rId2" cstate="print"/>
          <a:srcRect/>
          <a:stretch>
            <a:fillRect/>
          </a:stretch>
        </p:blipFill>
        <p:spPr bwMode="auto">
          <a:xfrm>
            <a:off x="468313" y="3933825"/>
            <a:ext cx="3167062" cy="2362200"/>
          </a:xfrm>
          <a:prstGeom prst="rect">
            <a:avLst/>
          </a:prstGeom>
          <a:noFill/>
          <a:ln w="9525">
            <a:noFill/>
            <a:miter lim="800000"/>
            <a:headEnd/>
            <a:tailEnd/>
          </a:ln>
        </p:spPr>
      </p:pic>
      <p:pic>
        <p:nvPicPr>
          <p:cNvPr id="26627" name="Picture 8" descr="PIC_4852"/>
          <p:cNvPicPr>
            <a:picLocks noChangeAspect="1" noChangeArrowheads="1"/>
          </p:cNvPicPr>
          <p:nvPr/>
        </p:nvPicPr>
        <p:blipFill>
          <a:blip r:embed="rId3" cstate="print"/>
          <a:srcRect/>
          <a:stretch>
            <a:fillRect/>
          </a:stretch>
        </p:blipFill>
        <p:spPr bwMode="auto">
          <a:xfrm>
            <a:off x="395288" y="1060450"/>
            <a:ext cx="3240087" cy="2368550"/>
          </a:xfrm>
          <a:prstGeom prst="rect">
            <a:avLst/>
          </a:prstGeom>
          <a:noFill/>
          <a:ln w="9525">
            <a:noFill/>
            <a:miter lim="800000"/>
            <a:headEnd/>
            <a:tailEnd/>
          </a:ln>
        </p:spPr>
      </p:pic>
      <p:sp>
        <p:nvSpPr>
          <p:cNvPr id="26628" name="Rectangle 10"/>
          <p:cNvSpPr>
            <a:spLocks noChangeArrowheads="1"/>
          </p:cNvSpPr>
          <p:nvPr/>
        </p:nvSpPr>
        <p:spPr bwMode="auto">
          <a:xfrm>
            <a:off x="728663" y="2355850"/>
            <a:ext cx="2106612" cy="0"/>
          </a:xfrm>
          <a:prstGeom prst="rect">
            <a:avLst/>
          </a:prstGeom>
          <a:noFill/>
          <a:ln w="9525">
            <a:noFill/>
            <a:miter lim="800000"/>
            <a:headEnd/>
            <a:tailEnd/>
          </a:ln>
        </p:spPr>
        <p:txBody>
          <a:bodyPr wrap="none">
            <a:spAutoFit/>
          </a:bodyPr>
          <a:lstStyle/>
          <a:p>
            <a:endParaRPr lang="zh-TW" altLang="en-US"/>
          </a:p>
        </p:txBody>
      </p:sp>
      <p:sp>
        <p:nvSpPr>
          <p:cNvPr id="26629" name="Rectangle 12"/>
          <p:cNvSpPr>
            <a:spLocks noChangeArrowheads="1"/>
          </p:cNvSpPr>
          <p:nvPr/>
        </p:nvSpPr>
        <p:spPr bwMode="auto">
          <a:xfrm>
            <a:off x="728663" y="2355850"/>
            <a:ext cx="2087562" cy="0"/>
          </a:xfrm>
          <a:prstGeom prst="rect">
            <a:avLst/>
          </a:prstGeom>
          <a:noFill/>
          <a:ln w="9525">
            <a:noFill/>
            <a:miter lim="800000"/>
            <a:headEnd/>
            <a:tailEnd/>
          </a:ln>
        </p:spPr>
        <p:txBody>
          <a:bodyPr wrap="none">
            <a:spAutoFit/>
          </a:bodyPr>
          <a:lstStyle/>
          <a:p>
            <a:endParaRPr lang="zh-TW" altLang="en-US"/>
          </a:p>
        </p:txBody>
      </p:sp>
      <p:sp>
        <p:nvSpPr>
          <p:cNvPr id="26630" name="Rectangle 14"/>
          <p:cNvSpPr>
            <a:spLocks noChangeArrowheads="1"/>
          </p:cNvSpPr>
          <p:nvPr/>
        </p:nvSpPr>
        <p:spPr bwMode="auto">
          <a:xfrm>
            <a:off x="728663" y="2355850"/>
            <a:ext cx="2038350" cy="0"/>
          </a:xfrm>
          <a:prstGeom prst="rect">
            <a:avLst/>
          </a:prstGeom>
          <a:noFill/>
          <a:ln w="9525">
            <a:noFill/>
            <a:miter lim="800000"/>
            <a:headEnd/>
            <a:tailEnd/>
          </a:ln>
        </p:spPr>
        <p:txBody>
          <a:bodyPr wrap="none">
            <a:spAutoFit/>
          </a:bodyPr>
          <a:lstStyle/>
          <a:p>
            <a:endParaRPr lang="zh-TW" altLang="en-US"/>
          </a:p>
        </p:txBody>
      </p:sp>
      <p:pic>
        <p:nvPicPr>
          <p:cNvPr id="26631" name="Picture 62" descr="A4虎尾座談會宣傳單-01"/>
          <p:cNvPicPr>
            <a:picLocks noChangeAspect="1" noChangeArrowheads="1"/>
          </p:cNvPicPr>
          <p:nvPr/>
        </p:nvPicPr>
        <p:blipFill>
          <a:blip r:embed="rId4" cstate="print"/>
          <a:srcRect/>
          <a:stretch>
            <a:fillRect/>
          </a:stretch>
        </p:blipFill>
        <p:spPr bwMode="auto">
          <a:xfrm>
            <a:off x="4067175" y="1052513"/>
            <a:ext cx="4681538" cy="5256212"/>
          </a:xfrm>
          <a:prstGeom prst="rect">
            <a:avLst/>
          </a:prstGeom>
          <a:noFill/>
          <a:ln w="9525">
            <a:noFill/>
            <a:miter lim="800000"/>
            <a:headEnd/>
            <a:tailEnd/>
          </a:ln>
        </p:spPr>
      </p:pic>
      <p:sp>
        <p:nvSpPr>
          <p:cNvPr id="26632" name="Rectangle 63"/>
          <p:cNvSpPr>
            <a:spLocks noChangeArrowheads="1"/>
          </p:cNvSpPr>
          <p:nvPr/>
        </p:nvSpPr>
        <p:spPr bwMode="auto">
          <a:xfrm>
            <a:off x="539750" y="3429000"/>
            <a:ext cx="2879725" cy="360363"/>
          </a:xfrm>
          <a:prstGeom prst="rect">
            <a:avLst/>
          </a:prstGeom>
          <a:noFill/>
          <a:ln w="9525">
            <a:noFill/>
            <a:miter lim="800000"/>
            <a:headEnd/>
            <a:tailEnd/>
          </a:ln>
        </p:spPr>
        <p:txBody>
          <a:bodyPr wrap="none" anchor="ctr"/>
          <a:lstStyle/>
          <a:p>
            <a:r>
              <a:rPr lang="zh-TW" altLang="en-US" sz="1400" b="1">
                <a:solidFill>
                  <a:srgbClr val="4D4D4D"/>
                </a:solidFill>
                <a:latin typeface="微軟正黑體" pitchFamily="34" charset="-120"/>
                <a:ea typeface="微軟正黑體" pitchFamily="34" charset="-120"/>
              </a:rPr>
              <a:t>                  公民社造論壇</a:t>
            </a:r>
          </a:p>
        </p:txBody>
      </p:sp>
      <p:sp>
        <p:nvSpPr>
          <p:cNvPr id="26633" name="Rectangle 64"/>
          <p:cNvSpPr>
            <a:spLocks noChangeArrowheads="1"/>
          </p:cNvSpPr>
          <p:nvPr/>
        </p:nvSpPr>
        <p:spPr bwMode="auto">
          <a:xfrm>
            <a:off x="611188" y="6308725"/>
            <a:ext cx="2879725" cy="360363"/>
          </a:xfrm>
          <a:prstGeom prst="rect">
            <a:avLst/>
          </a:prstGeom>
          <a:noFill/>
          <a:ln w="9525">
            <a:noFill/>
            <a:miter lim="800000"/>
            <a:headEnd/>
            <a:tailEnd/>
          </a:ln>
        </p:spPr>
        <p:txBody>
          <a:bodyPr wrap="none" anchor="ctr"/>
          <a:lstStyle/>
          <a:p>
            <a:r>
              <a:rPr lang="zh-TW" altLang="en-US" sz="1400" b="1">
                <a:solidFill>
                  <a:srgbClr val="4D4D4D"/>
                </a:solidFill>
                <a:latin typeface="微軟正黑體" pitchFamily="34" charset="-120"/>
                <a:ea typeface="微軟正黑體" pitchFamily="34" charset="-120"/>
              </a:rPr>
              <a:t>                    成立社造中心</a:t>
            </a:r>
          </a:p>
        </p:txBody>
      </p:sp>
      <p:grpSp>
        <p:nvGrpSpPr>
          <p:cNvPr id="26634" name="Group 4"/>
          <p:cNvGrpSpPr>
            <a:grpSpLocks/>
          </p:cNvGrpSpPr>
          <p:nvPr/>
        </p:nvGrpSpPr>
        <p:grpSpPr bwMode="auto">
          <a:xfrm>
            <a:off x="0" y="44450"/>
            <a:ext cx="8893175" cy="1036638"/>
            <a:chOff x="0" y="-4"/>
            <a:chExt cx="5602" cy="653"/>
          </a:xfrm>
        </p:grpSpPr>
        <p:sp>
          <p:nvSpPr>
            <p:cNvPr id="24588" name="Rectangle 5"/>
            <p:cNvSpPr>
              <a:spLocks noChangeArrowheads="1"/>
            </p:cNvSpPr>
            <p:nvPr/>
          </p:nvSpPr>
          <p:spPr bwMode="auto">
            <a:xfrm>
              <a:off x="0" y="164"/>
              <a:ext cx="5602" cy="272"/>
            </a:xfrm>
            <a:prstGeom prst="rect">
              <a:avLst/>
            </a:prstGeom>
            <a:solidFill>
              <a:srgbClr val="99CC00"/>
            </a:solidFill>
            <a:ln w="9525">
              <a:noFill/>
              <a:miter lim="800000"/>
              <a:headEnd/>
              <a:tailEnd/>
            </a:ln>
            <a:effectLst>
              <a:outerShdw dist="81320" dir="3080412" algn="ctr" rotWithShape="0">
                <a:srgbClr val="808080">
                  <a:alpha val="50000"/>
                </a:srgbClr>
              </a:outerShdw>
            </a:effectLst>
          </p:spPr>
          <p:txBody>
            <a:bodyPr wrap="none" anchor="ctr"/>
            <a:lstStyle/>
            <a:p>
              <a:pPr>
                <a:defRPr/>
              </a:pPr>
              <a:endParaRPr lang="zh-TW" altLang="zh-TW">
                <a:latin typeface="Arial" pitchFamily="34" charset="0"/>
              </a:endParaRPr>
            </a:p>
          </p:txBody>
        </p:sp>
        <p:sp>
          <p:nvSpPr>
            <p:cNvPr id="24589" name="Text Box 6"/>
            <p:cNvSpPr txBox="1">
              <a:spLocks noChangeArrowheads="1"/>
            </p:cNvSpPr>
            <p:nvPr/>
          </p:nvSpPr>
          <p:spPr bwMode="auto">
            <a:xfrm>
              <a:off x="1156" y="186"/>
              <a:ext cx="3218" cy="252"/>
            </a:xfrm>
            <a:prstGeom prst="rect">
              <a:avLst/>
            </a:prstGeom>
            <a:noFill/>
            <a:ln w="9525">
              <a:noFill/>
              <a:miter lim="800000"/>
              <a:headEnd/>
              <a:tailEnd/>
            </a:ln>
            <a:effectLst>
              <a:outerShdw dist="28398" dir="1593903" algn="ctr" rotWithShape="0">
                <a:schemeClr val="bg1"/>
              </a:outerShdw>
            </a:effectLst>
          </p:spPr>
          <p:txBody>
            <a:bodyPr wrap="none">
              <a:spAutoFit/>
            </a:bodyPr>
            <a:lstStyle/>
            <a:p>
              <a:pPr>
                <a:defRPr/>
              </a:pPr>
              <a:r>
                <a:rPr lang="zh-TW" altLang="en-US" sz="1200" b="1">
                  <a:latin typeface="華康正顏楷體W5" pitchFamily="65" charset="-120"/>
                  <a:ea typeface="華康正顏楷體W5" pitchFamily="65" charset="-120"/>
                </a:rPr>
                <a:t>社造文化小鎮亮點計畫                        </a:t>
              </a:r>
              <a:r>
                <a:rPr lang="zh-TW" altLang="en-US" sz="2000" b="1">
                  <a:latin typeface="華康正顏楷體W5" pitchFamily="65" charset="-120"/>
                  <a:ea typeface="華康正顏楷體W5" pitchFamily="65" charset="-120"/>
                </a:rPr>
                <a:t>具體執行成果</a:t>
              </a:r>
              <a:endParaRPr lang="en-US" altLang="zh-TW" sz="2000" b="1">
                <a:latin typeface="華康正顏楷體W5" pitchFamily="65" charset="-120"/>
                <a:ea typeface="華康正顏楷體W5" pitchFamily="65" charset="-120"/>
              </a:endParaRPr>
            </a:p>
          </p:txBody>
        </p:sp>
        <p:pic>
          <p:nvPicPr>
            <p:cNvPr id="24590" name="Picture 7" descr="生活首都"/>
            <p:cNvPicPr>
              <a:picLocks noChangeAspect="1" noChangeArrowheads="1"/>
            </p:cNvPicPr>
            <p:nvPr/>
          </p:nvPicPr>
          <p:blipFill>
            <a:blip r:embed="rId5" cstate="print"/>
            <a:srcRect/>
            <a:stretch>
              <a:fillRect/>
            </a:stretch>
          </p:blipFill>
          <p:spPr bwMode="auto">
            <a:xfrm>
              <a:off x="22" y="-4"/>
              <a:ext cx="1156" cy="653"/>
            </a:xfrm>
            <a:prstGeom prst="rect">
              <a:avLst/>
            </a:prstGeom>
            <a:noFill/>
            <a:ln w="9525">
              <a:noFill/>
              <a:miter lim="800000"/>
              <a:headEnd/>
              <a:tailEnd/>
            </a:ln>
            <a:effectLst>
              <a:outerShdw dist="63500" dir="2212194" algn="ctr" rotWithShape="0">
                <a:schemeClr val="bg1">
                  <a:alpha val="50000"/>
                </a:schemeClr>
              </a:outerShdw>
            </a:effectLst>
          </p:spPr>
        </p:pic>
      </p:grpSp>
      <p:sp>
        <p:nvSpPr>
          <p:cNvPr id="26635" name="Rectangle 64"/>
          <p:cNvSpPr>
            <a:spLocks noChangeArrowheads="1"/>
          </p:cNvSpPr>
          <p:nvPr/>
        </p:nvSpPr>
        <p:spPr bwMode="auto">
          <a:xfrm>
            <a:off x="4859338" y="6308725"/>
            <a:ext cx="2879725" cy="360363"/>
          </a:xfrm>
          <a:prstGeom prst="rect">
            <a:avLst/>
          </a:prstGeom>
          <a:noFill/>
          <a:ln w="9525">
            <a:noFill/>
            <a:miter lim="800000"/>
            <a:headEnd/>
            <a:tailEnd/>
          </a:ln>
        </p:spPr>
        <p:txBody>
          <a:bodyPr wrap="none" anchor="ctr"/>
          <a:lstStyle/>
          <a:p>
            <a:r>
              <a:rPr lang="zh-TW" altLang="en-US" sz="1400" b="1">
                <a:solidFill>
                  <a:srgbClr val="4D4D4D"/>
                </a:solidFill>
                <a:latin typeface="微軟正黑體" pitchFamily="34" charset="-120"/>
                <a:ea typeface="微軟正黑體" pitchFamily="34" charset="-120"/>
              </a:rPr>
              <a:t>                      專題講座</a:t>
            </a:r>
            <a:r>
              <a:rPr lang="en-US" altLang="zh-TW" sz="1400" b="1">
                <a:solidFill>
                  <a:srgbClr val="4D4D4D"/>
                </a:solidFill>
                <a:latin typeface="微軟正黑體" pitchFamily="34" charset="-120"/>
                <a:ea typeface="微軟正黑體" pitchFamily="34" charset="-120"/>
              </a:rPr>
              <a:t>DM</a:t>
            </a:r>
            <a:endParaRPr lang="zh-TW" altLang="en-US" sz="1400" b="1">
              <a:solidFill>
                <a:srgbClr val="4D4D4D"/>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650" name="Rectangle 4"/>
          <p:cNvSpPr>
            <a:spLocks noChangeArrowheads="1"/>
          </p:cNvSpPr>
          <p:nvPr/>
        </p:nvSpPr>
        <p:spPr bwMode="auto">
          <a:xfrm>
            <a:off x="0" y="404813"/>
            <a:ext cx="8820150" cy="1368425"/>
          </a:xfrm>
          <a:prstGeom prst="rect">
            <a:avLst/>
          </a:prstGeom>
          <a:ln w="9525">
            <a:noFill/>
            <a:miter lim="800000"/>
            <a:headEnd/>
            <a:tailEnd/>
          </a:ln>
        </p:spPr>
        <p:txBody>
          <a:bodyPr wrap="none" anchor="ctr"/>
          <a:lstStyle/>
          <a:p>
            <a:endParaRPr lang="zh-TW" altLang="en-US"/>
          </a:p>
        </p:txBody>
      </p:sp>
      <p:grpSp>
        <p:nvGrpSpPr>
          <p:cNvPr id="27651" name="Group 4"/>
          <p:cNvGrpSpPr>
            <a:grpSpLocks/>
          </p:cNvGrpSpPr>
          <p:nvPr/>
        </p:nvGrpSpPr>
        <p:grpSpPr bwMode="auto">
          <a:xfrm>
            <a:off x="0" y="44450"/>
            <a:ext cx="8893175" cy="1036638"/>
            <a:chOff x="0" y="-4"/>
            <a:chExt cx="5602" cy="653"/>
          </a:xfrm>
        </p:grpSpPr>
        <p:sp>
          <p:nvSpPr>
            <p:cNvPr id="25605" name="Rectangle 5"/>
            <p:cNvSpPr>
              <a:spLocks noChangeArrowheads="1"/>
            </p:cNvSpPr>
            <p:nvPr/>
          </p:nvSpPr>
          <p:spPr bwMode="auto">
            <a:xfrm>
              <a:off x="0" y="164"/>
              <a:ext cx="5602" cy="272"/>
            </a:xfrm>
            <a:prstGeom prst="rect">
              <a:avLst/>
            </a:prstGeom>
            <a:solidFill>
              <a:srgbClr val="99CC00"/>
            </a:solidFill>
            <a:ln w="9525">
              <a:noFill/>
              <a:miter lim="800000"/>
              <a:headEnd/>
              <a:tailEnd/>
            </a:ln>
            <a:effectLst>
              <a:outerShdw dist="81320" dir="3080412" algn="ctr" rotWithShape="0">
                <a:srgbClr val="808080">
                  <a:alpha val="50000"/>
                </a:srgbClr>
              </a:outerShdw>
            </a:effectLst>
          </p:spPr>
          <p:txBody>
            <a:bodyPr wrap="none" anchor="ctr"/>
            <a:lstStyle/>
            <a:p>
              <a:pPr>
                <a:defRPr/>
              </a:pPr>
              <a:endParaRPr lang="zh-TW" altLang="zh-TW">
                <a:latin typeface="Arial" pitchFamily="34" charset="0"/>
              </a:endParaRPr>
            </a:p>
          </p:txBody>
        </p:sp>
        <p:sp>
          <p:nvSpPr>
            <p:cNvPr id="25606" name="Text Box 6"/>
            <p:cNvSpPr txBox="1">
              <a:spLocks noChangeArrowheads="1"/>
            </p:cNvSpPr>
            <p:nvPr/>
          </p:nvSpPr>
          <p:spPr bwMode="auto">
            <a:xfrm>
              <a:off x="1156" y="186"/>
              <a:ext cx="3148" cy="252"/>
            </a:xfrm>
            <a:prstGeom prst="rect">
              <a:avLst/>
            </a:prstGeom>
            <a:noFill/>
            <a:ln w="9525">
              <a:noFill/>
              <a:miter lim="800000"/>
              <a:headEnd/>
              <a:tailEnd/>
            </a:ln>
            <a:effectLst>
              <a:outerShdw dist="28398" dir="1593903" algn="ctr" rotWithShape="0">
                <a:schemeClr val="bg1"/>
              </a:outerShdw>
            </a:effectLst>
          </p:spPr>
          <p:txBody>
            <a:bodyPr wrap="none">
              <a:spAutoFit/>
            </a:bodyPr>
            <a:lstStyle/>
            <a:p>
              <a:pPr>
                <a:defRPr/>
              </a:pPr>
              <a:r>
                <a:rPr lang="zh-TW" altLang="en-US" sz="1200" b="1">
                  <a:latin typeface="華康正顏楷體W5" pitchFamily="65" charset="-120"/>
                  <a:ea typeface="華康正顏楷體W5" pitchFamily="65" charset="-120"/>
                </a:rPr>
                <a:t>社造文化小鎮亮點計畫      </a:t>
              </a:r>
              <a:r>
                <a:rPr lang="zh-TW" altLang="en-US" sz="2000" b="1"/>
                <a:t>                小虎子遊學記</a:t>
              </a:r>
              <a:r>
                <a:rPr lang="en-US" altLang="zh-TW" b="1"/>
                <a:t> </a:t>
              </a:r>
            </a:p>
          </p:txBody>
        </p:sp>
        <p:pic>
          <p:nvPicPr>
            <p:cNvPr id="25607" name="Picture 7" descr="生活首都"/>
            <p:cNvPicPr>
              <a:picLocks noChangeAspect="1" noChangeArrowheads="1"/>
            </p:cNvPicPr>
            <p:nvPr/>
          </p:nvPicPr>
          <p:blipFill>
            <a:blip r:embed="rId2" cstate="print"/>
            <a:srcRect/>
            <a:stretch>
              <a:fillRect/>
            </a:stretch>
          </p:blipFill>
          <p:spPr bwMode="auto">
            <a:xfrm>
              <a:off x="22" y="-4"/>
              <a:ext cx="1156" cy="653"/>
            </a:xfrm>
            <a:prstGeom prst="rect">
              <a:avLst/>
            </a:prstGeom>
            <a:noFill/>
            <a:ln w="9525">
              <a:noFill/>
              <a:miter lim="800000"/>
              <a:headEnd/>
              <a:tailEnd/>
            </a:ln>
            <a:effectLst>
              <a:outerShdw dist="63500" dir="2212194" algn="ctr" rotWithShape="0">
                <a:schemeClr val="bg1">
                  <a:alpha val="50000"/>
                </a:schemeClr>
              </a:outerShdw>
            </a:effectLst>
          </p:spPr>
        </p:pic>
      </p:grpSp>
      <p:pic>
        <p:nvPicPr>
          <p:cNvPr id="27652" name="Picture 2" descr="D:\101\公所資料\猛哥資料\map[1].JPG"/>
          <p:cNvPicPr>
            <a:picLocks noChangeAspect="1" noChangeArrowheads="1"/>
          </p:cNvPicPr>
          <p:nvPr/>
        </p:nvPicPr>
        <p:blipFill>
          <a:blip r:embed="rId3" cstate="print"/>
          <a:srcRect/>
          <a:stretch>
            <a:fillRect/>
          </a:stretch>
        </p:blipFill>
        <p:spPr bwMode="auto">
          <a:xfrm>
            <a:off x="0" y="908050"/>
            <a:ext cx="9144000" cy="594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8674" name="Rectangle 2"/>
          <p:cNvSpPr>
            <a:spLocks noChangeArrowheads="1"/>
          </p:cNvSpPr>
          <p:nvPr/>
        </p:nvSpPr>
        <p:spPr bwMode="auto">
          <a:xfrm>
            <a:off x="0" y="404813"/>
            <a:ext cx="8820150" cy="1368425"/>
          </a:xfrm>
          <a:prstGeom prst="rect">
            <a:avLst/>
          </a:prstGeom>
          <a:ln w="9525">
            <a:noFill/>
            <a:miter lim="800000"/>
            <a:headEnd/>
            <a:tailEnd/>
          </a:ln>
        </p:spPr>
        <p:txBody>
          <a:bodyPr wrap="none" anchor="ctr"/>
          <a:lstStyle/>
          <a:p>
            <a:endParaRPr lang="zh-TW" altLang="en-US"/>
          </a:p>
        </p:txBody>
      </p:sp>
      <p:grpSp>
        <p:nvGrpSpPr>
          <p:cNvPr id="28675" name="Group 4"/>
          <p:cNvGrpSpPr>
            <a:grpSpLocks/>
          </p:cNvGrpSpPr>
          <p:nvPr/>
        </p:nvGrpSpPr>
        <p:grpSpPr bwMode="auto">
          <a:xfrm>
            <a:off x="0" y="44450"/>
            <a:ext cx="8893175" cy="1036638"/>
            <a:chOff x="0" y="-4"/>
            <a:chExt cx="5602" cy="653"/>
          </a:xfrm>
        </p:grpSpPr>
        <p:sp>
          <p:nvSpPr>
            <p:cNvPr id="26634" name="Rectangle 5"/>
            <p:cNvSpPr>
              <a:spLocks noChangeArrowheads="1"/>
            </p:cNvSpPr>
            <p:nvPr/>
          </p:nvSpPr>
          <p:spPr bwMode="auto">
            <a:xfrm>
              <a:off x="0" y="164"/>
              <a:ext cx="5602" cy="272"/>
            </a:xfrm>
            <a:prstGeom prst="rect">
              <a:avLst/>
            </a:prstGeom>
            <a:solidFill>
              <a:srgbClr val="99CC00"/>
            </a:solidFill>
            <a:ln w="9525">
              <a:noFill/>
              <a:miter lim="800000"/>
              <a:headEnd/>
              <a:tailEnd/>
            </a:ln>
            <a:effectLst>
              <a:outerShdw dist="81320" dir="3080412" algn="ctr" rotWithShape="0">
                <a:srgbClr val="808080">
                  <a:alpha val="50000"/>
                </a:srgbClr>
              </a:outerShdw>
            </a:effectLst>
          </p:spPr>
          <p:txBody>
            <a:bodyPr wrap="none" anchor="ctr"/>
            <a:lstStyle/>
            <a:p>
              <a:pPr>
                <a:defRPr/>
              </a:pPr>
              <a:endParaRPr lang="zh-TW" altLang="zh-TW">
                <a:latin typeface="Arial" pitchFamily="34" charset="0"/>
              </a:endParaRPr>
            </a:p>
          </p:txBody>
        </p:sp>
        <p:sp>
          <p:nvSpPr>
            <p:cNvPr id="26635" name="Text Box 6"/>
            <p:cNvSpPr txBox="1">
              <a:spLocks noChangeArrowheads="1"/>
            </p:cNvSpPr>
            <p:nvPr/>
          </p:nvSpPr>
          <p:spPr bwMode="auto">
            <a:xfrm>
              <a:off x="1156" y="186"/>
              <a:ext cx="3525" cy="252"/>
            </a:xfrm>
            <a:prstGeom prst="rect">
              <a:avLst/>
            </a:prstGeom>
            <a:noFill/>
            <a:ln w="9525">
              <a:noFill/>
              <a:miter lim="800000"/>
              <a:headEnd/>
              <a:tailEnd/>
            </a:ln>
            <a:effectLst>
              <a:outerShdw dist="28398" dir="1593903" algn="ctr" rotWithShape="0">
                <a:schemeClr val="bg1"/>
              </a:outerShdw>
            </a:effectLst>
          </p:spPr>
          <p:txBody>
            <a:bodyPr wrap="none">
              <a:spAutoFit/>
            </a:bodyPr>
            <a:lstStyle/>
            <a:p>
              <a:pPr>
                <a:defRPr/>
              </a:pPr>
              <a:r>
                <a:rPr lang="zh-TW" altLang="en-US" sz="1200" b="1">
                  <a:latin typeface="華康正顏楷體W5" pitchFamily="65" charset="-120"/>
                  <a:ea typeface="華康正顏楷體W5" pitchFamily="65" charset="-120"/>
                </a:rPr>
                <a:t>社造文化小鎮亮點計畫                      </a:t>
              </a:r>
              <a:r>
                <a:rPr lang="zh-TW" altLang="en-US" sz="2000" b="1">
                  <a:latin typeface="華康正顏楷體W5" pitchFamily="65" charset="-120"/>
                  <a:ea typeface="華康正顏楷體W5" pitchFamily="65" charset="-120"/>
                </a:rPr>
                <a:t>健足</a:t>
              </a:r>
              <a:r>
                <a:rPr lang="en-US" altLang="zh-TW" sz="2000" b="1">
                  <a:latin typeface="華康正顏楷體W5" pitchFamily="65" charset="-120"/>
                  <a:ea typeface="華康正顏楷體W5" pitchFamily="65" charset="-120"/>
                </a:rPr>
                <a:t>100</a:t>
              </a:r>
              <a:r>
                <a:rPr lang="zh-TW" altLang="en-US" sz="2000" b="1">
                  <a:latin typeface="華康正顏楷體W5" pitchFamily="65" charset="-120"/>
                  <a:ea typeface="華康正顏楷體W5" pitchFamily="65" charset="-120"/>
                </a:rPr>
                <a:t>，古蹟行腳</a:t>
              </a:r>
            </a:p>
          </p:txBody>
        </p:sp>
        <p:pic>
          <p:nvPicPr>
            <p:cNvPr id="26636" name="Picture 7" descr="生活首都"/>
            <p:cNvPicPr>
              <a:picLocks noChangeAspect="1" noChangeArrowheads="1"/>
            </p:cNvPicPr>
            <p:nvPr/>
          </p:nvPicPr>
          <p:blipFill>
            <a:blip r:embed="rId2" cstate="print"/>
            <a:srcRect/>
            <a:stretch>
              <a:fillRect/>
            </a:stretch>
          </p:blipFill>
          <p:spPr bwMode="auto">
            <a:xfrm>
              <a:off x="22" y="-4"/>
              <a:ext cx="1156" cy="653"/>
            </a:xfrm>
            <a:prstGeom prst="rect">
              <a:avLst/>
            </a:prstGeom>
            <a:noFill/>
            <a:ln w="9525">
              <a:noFill/>
              <a:miter lim="800000"/>
              <a:headEnd/>
              <a:tailEnd/>
            </a:ln>
            <a:effectLst>
              <a:outerShdw dist="63500" dir="2212194" algn="ctr" rotWithShape="0">
                <a:schemeClr val="bg1">
                  <a:alpha val="50000"/>
                </a:schemeClr>
              </a:outerShdw>
            </a:effectLst>
          </p:spPr>
        </p:pic>
      </p:grpSp>
      <p:sp>
        <p:nvSpPr>
          <p:cNvPr id="28676" name="Rectangle 13"/>
          <p:cNvSpPr>
            <a:spLocks noChangeArrowheads="1"/>
          </p:cNvSpPr>
          <p:nvPr/>
        </p:nvSpPr>
        <p:spPr bwMode="auto">
          <a:xfrm>
            <a:off x="504825" y="3571875"/>
            <a:ext cx="2987675" cy="288925"/>
          </a:xfrm>
          <a:prstGeom prst="rect">
            <a:avLst/>
          </a:prstGeom>
          <a:noFill/>
          <a:ln w="9525">
            <a:noFill/>
            <a:miter lim="800000"/>
            <a:headEnd/>
            <a:tailEnd/>
          </a:ln>
        </p:spPr>
        <p:txBody>
          <a:bodyPr wrap="none" anchor="ctr"/>
          <a:lstStyle/>
          <a:p>
            <a:r>
              <a:rPr lang="zh-TW" altLang="en-US" sz="1400" b="1">
                <a:solidFill>
                  <a:srgbClr val="4D4D4D"/>
                </a:solidFill>
                <a:latin typeface="微軟正黑體" pitchFamily="34" charset="-120"/>
                <a:ea typeface="微軟正黑體" pitchFamily="34" charset="-120"/>
              </a:rPr>
              <a:t>         古蹟行腳起步式</a:t>
            </a:r>
            <a:endParaRPr lang="zh-TW" altLang="en-US">
              <a:latin typeface="標楷體" pitchFamily="65" charset="-120"/>
              <a:ea typeface="標楷體" pitchFamily="65" charset="-120"/>
            </a:endParaRPr>
          </a:p>
        </p:txBody>
      </p:sp>
      <p:sp>
        <p:nvSpPr>
          <p:cNvPr id="28677" name="Rectangle 16"/>
          <p:cNvSpPr>
            <a:spLocks noChangeArrowheads="1"/>
          </p:cNvSpPr>
          <p:nvPr/>
        </p:nvSpPr>
        <p:spPr bwMode="auto">
          <a:xfrm>
            <a:off x="576263" y="6235700"/>
            <a:ext cx="2987675" cy="288925"/>
          </a:xfrm>
          <a:prstGeom prst="rect">
            <a:avLst/>
          </a:prstGeom>
          <a:noFill/>
          <a:ln w="9525">
            <a:noFill/>
            <a:miter lim="800000"/>
            <a:headEnd/>
            <a:tailEnd/>
          </a:ln>
        </p:spPr>
        <p:txBody>
          <a:bodyPr wrap="none" anchor="ctr"/>
          <a:lstStyle/>
          <a:p>
            <a:r>
              <a:rPr lang="en-US" altLang="zh-TW" sz="1400" b="1">
                <a:solidFill>
                  <a:srgbClr val="4D4D4D"/>
                </a:solidFill>
                <a:latin typeface="微軟正黑體" pitchFamily="34" charset="-120"/>
                <a:ea typeface="微軟正黑體" pitchFamily="34" charset="-120"/>
              </a:rPr>
              <a:t>             </a:t>
            </a:r>
            <a:r>
              <a:rPr lang="zh-TW" altLang="en-US" sz="1400" b="1">
                <a:solidFill>
                  <a:srgbClr val="4D4D4D"/>
                </a:solidFill>
                <a:latin typeface="微軟正黑體" pitchFamily="34" charset="-120"/>
                <a:ea typeface="微軟正黑體" pitchFamily="34" charset="-120"/>
              </a:rPr>
              <a:t>虎尾鐵橋</a:t>
            </a:r>
            <a:endParaRPr lang="zh-TW" altLang="en-US">
              <a:latin typeface="標楷體" pitchFamily="65" charset="-120"/>
              <a:ea typeface="標楷體" pitchFamily="65" charset="-120"/>
            </a:endParaRPr>
          </a:p>
        </p:txBody>
      </p:sp>
      <p:pic>
        <p:nvPicPr>
          <p:cNvPr id="28678" name="Picture 18" descr="10677_medium"/>
          <p:cNvPicPr>
            <a:picLocks noChangeAspect="1" noChangeArrowheads="1"/>
          </p:cNvPicPr>
          <p:nvPr/>
        </p:nvPicPr>
        <p:blipFill>
          <a:blip r:embed="rId3" cstate="print"/>
          <a:srcRect/>
          <a:stretch>
            <a:fillRect/>
          </a:stretch>
        </p:blipFill>
        <p:spPr bwMode="auto">
          <a:xfrm>
            <a:off x="179388" y="1484313"/>
            <a:ext cx="2808287" cy="2016125"/>
          </a:xfrm>
          <a:prstGeom prst="rect">
            <a:avLst/>
          </a:prstGeom>
          <a:noFill/>
          <a:ln w="9525">
            <a:noFill/>
            <a:miter lim="800000"/>
            <a:headEnd/>
            <a:tailEnd/>
          </a:ln>
        </p:spPr>
      </p:pic>
      <p:pic>
        <p:nvPicPr>
          <p:cNvPr id="28679" name="Picture 19" descr="DVCI5477"/>
          <p:cNvPicPr>
            <a:picLocks noChangeAspect="1" noChangeArrowheads="1"/>
          </p:cNvPicPr>
          <p:nvPr/>
        </p:nvPicPr>
        <p:blipFill>
          <a:blip r:embed="rId4" cstate="print"/>
          <a:srcRect/>
          <a:stretch>
            <a:fillRect/>
          </a:stretch>
        </p:blipFill>
        <p:spPr bwMode="auto">
          <a:xfrm>
            <a:off x="179388" y="4005263"/>
            <a:ext cx="2808287" cy="2147887"/>
          </a:xfrm>
          <a:prstGeom prst="rect">
            <a:avLst/>
          </a:prstGeom>
          <a:noFill/>
          <a:ln w="9525">
            <a:noFill/>
            <a:miter lim="800000"/>
            <a:headEnd/>
            <a:tailEnd/>
          </a:ln>
        </p:spPr>
      </p:pic>
      <p:pic>
        <p:nvPicPr>
          <p:cNvPr id="28680" name="Picture 20" descr="虎尾資料夾(修正L)"/>
          <p:cNvPicPr>
            <a:picLocks noChangeAspect="1" noChangeArrowheads="1"/>
          </p:cNvPicPr>
          <p:nvPr/>
        </p:nvPicPr>
        <p:blipFill>
          <a:blip r:embed="rId5" cstate="print"/>
          <a:srcRect/>
          <a:stretch>
            <a:fillRect/>
          </a:stretch>
        </p:blipFill>
        <p:spPr bwMode="auto">
          <a:xfrm>
            <a:off x="3132138" y="1484313"/>
            <a:ext cx="5832475" cy="4681537"/>
          </a:xfrm>
          <a:prstGeom prst="rect">
            <a:avLst/>
          </a:prstGeom>
          <a:noFill/>
          <a:ln w="9525">
            <a:noFill/>
            <a:miter lim="800000"/>
            <a:headEnd/>
            <a:tailEnd/>
          </a:ln>
        </p:spPr>
      </p:pic>
      <p:sp>
        <p:nvSpPr>
          <p:cNvPr id="28681" name="Rectangle 13"/>
          <p:cNvSpPr>
            <a:spLocks noChangeArrowheads="1"/>
          </p:cNvSpPr>
          <p:nvPr/>
        </p:nvSpPr>
        <p:spPr bwMode="auto">
          <a:xfrm>
            <a:off x="4643438" y="6165850"/>
            <a:ext cx="2987675" cy="288925"/>
          </a:xfrm>
          <a:prstGeom prst="rect">
            <a:avLst/>
          </a:prstGeom>
          <a:noFill/>
          <a:ln w="9525">
            <a:noFill/>
            <a:miter lim="800000"/>
            <a:headEnd/>
            <a:tailEnd/>
          </a:ln>
        </p:spPr>
        <p:txBody>
          <a:bodyPr wrap="none" anchor="ctr"/>
          <a:lstStyle/>
          <a:p>
            <a:r>
              <a:rPr lang="zh-TW" altLang="en-US">
                <a:latin typeface="標楷體" pitchFamily="65" charset="-120"/>
                <a:ea typeface="標楷體" pitchFamily="65" charset="-120"/>
              </a:rPr>
              <a:t>      </a:t>
            </a:r>
            <a:r>
              <a:rPr lang="zh-TW" altLang="en-US" sz="1400" b="1">
                <a:solidFill>
                  <a:srgbClr val="4D4D4D"/>
                </a:solidFill>
                <a:latin typeface="微軟正黑體" pitchFamily="34" charset="-120"/>
                <a:ea typeface="微軟正黑體" pitchFamily="34" charset="-120"/>
              </a:rPr>
              <a:t>古蹟行腳宣傳</a:t>
            </a:r>
            <a:r>
              <a:rPr lang="en-US" altLang="zh-TW" sz="1400" b="1">
                <a:solidFill>
                  <a:srgbClr val="4D4D4D"/>
                </a:solidFill>
                <a:latin typeface="微軟正黑體" pitchFamily="34" charset="-120"/>
                <a:ea typeface="微軟正黑體" pitchFamily="34" charset="-120"/>
              </a:rPr>
              <a:t>DM</a:t>
            </a:r>
            <a:endParaRPr lang="zh-TW" altLang="en-US" sz="1400" b="1">
              <a:solidFill>
                <a:srgbClr val="4D4D4D"/>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9698" name="Rectangle 2"/>
          <p:cNvSpPr>
            <a:spLocks noChangeArrowheads="1"/>
          </p:cNvSpPr>
          <p:nvPr/>
        </p:nvSpPr>
        <p:spPr bwMode="auto">
          <a:xfrm>
            <a:off x="0" y="404813"/>
            <a:ext cx="8820150" cy="1368425"/>
          </a:xfrm>
          <a:prstGeom prst="rect">
            <a:avLst/>
          </a:prstGeom>
          <a:ln w="9525">
            <a:noFill/>
            <a:miter lim="800000"/>
            <a:headEnd/>
            <a:tailEnd/>
          </a:ln>
        </p:spPr>
        <p:txBody>
          <a:bodyPr wrap="none" anchor="ctr"/>
          <a:lstStyle/>
          <a:p>
            <a:endParaRPr lang="zh-TW" altLang="en-US"/>
          </a:p>
        </p:txBody>
      </p:sp>
      <p:grpSp>
        <p:nvGrpSpPr>
          <p:cNvPr id="29699" name="Group 4"/>
          <p:cNvGrpSpPr>
            <a:grpSpLocks/>
          </p:cNvGrpSpPr>
          <p:nvPr/>
        </p:nvGrpSpPr>
        <p:grpSpPr bwMode="auto">
          <a:xfrm>
            <a:off x="0" y="44450"/>
            <a:ext cx="8893175" cy="1036638"/>
            <a:chOff x="0" y="-4"/>
            <a:chExt cx="5602" cy="653"/>
          </a:xfrm>
        </p:grpSpPr>
        <p:sp>
          <p:nvSpPr>
            <p:cNvPr id="27660" name="Rectangle 5"/>
            <p:cNvSpPr>
              <a:spLocks noChangeArrowheads="1"/>
            </p:cNvSpPr>
            <p:nvPr/>
          </p:nvSpPr>
          <p:spPr bwMode="auto">
            <a:xfrm>
              <a:off x="0" y="164"/>
              <a:ext cx="5602" cy="272"/>
            </a:xfrm>
            <a:prstGeom prst="rect">
              <a:avLst/>
            </a:prstGeom>
            <a:solidFill>
              <a:srgbClr val="99CC00"/>
            </a:solidFill>
            <a:ln w="9525">
              <a:noFill/>
              <a:miter lim="800000"/>
              <a:headEnd/>
              <a:tailEnd/>
            </a:ln>
            <a:effectLst>
              <a:outerShdw dist="81320" dir="3080412" algn="ctr" rotWithShape="0">
                <a:srgbClr val="808080">
                  <a:alpha val="50000"/>
                </a:srgbClr>
              </a:outerShdw>
            </a:effectLst>
          </p:spPr>
          <p:txBody>
            <a:bodyPr wrap="none" anchor="ctr"/>
            <a:lstStyle/>
            <a:p>
              <a:pPr>
                <a:defRPr/>
              </a:pPr>
              <a:endParaRPr lang="zh-TW" altLang="zh-TW">
                <a:latin typeface="Arial" pitchFamily="34" charset="0"/>
              </a:endParaRPr>
            </a:p>
          </p:txBody>
        </p:sp>
        <p:sp>
          <p:nvSpPr>
            <p:cNvPr id="27661" name="Text Box 6"/>
            <p:cNvSpPr txBox="1">
              <a:spLocks noChangeArrowheads="1"/>
            </p:cNvSpPr>
            <p:nvPr/>
          </p:nvSpPr>
          <p:spPr bwMode="auto">
            <a:xfrm>
              <a:off x="1156" y="186"/>
              <a:ext cx="3655" cy="252"/>
            </a:xfrm>
            <a:prstGeom prst="rect">
              <a:avLst/>
            </a:prstGeom>
            <a:noFill/>
            <a:ln w="9525">
              <a:noFill/>
              <a:miter lim="800000"/>
              <a:headEnd/>
              <a:tailEnd/>
            </a:ln>
            <a:effectLst>
              <a:outerShdw dist="28398" dir="1593903" algn="ctr" rotWithShape="0">
                <a:schemeClr val="bg1"/>
              </a:outerShdw>
            </a:effectLst>
          </p:spPr>
          <p:txBody>
            <a:bodyPr wrap="none">
              <a:spAutoFit/>
            </a:bodyPr>
            <a:lstStyle/>
            <a:p>
              <a:pPr>
                <a:defRPr/>
              </a:pPr>
              <a:r>
                <a:rPr lang="zh-TW" altLang="en-US" sz="1200" b="1">
                  <a:latin typeface="華康正顏楷體W5" pitchFamily="65" charset="-120"/>
                  <a:ea typeface="華康正顏楷體W5" pitchFamily="65" charset="-120"/>
                </a:rPr>
                <a:t>社造文化小鎮亮點計畫                       </a:t>
              </a:r>
              <a:r>
                <a:rPr lang="zh-TW" altLang="en-US" sz="2000" b="1"/>
                <a:t>鐵馬追風五分車活動</a:t>
              </a:r>
            </a:p>
          </p:txBody>
        </p:sp>
        <p:pic>
          <p:nvPicPr>
            <p:cNvPr id="27662" name="Picture 7" descr="生活首都"/>
            <p:cNvPicPr>
              <a:picLocks noChangeAspect="1" noChangeArrowheads="1"/>
            </p:cNvPicPr>
            <p:nvPr/>
          </p:nvPicPr>
          <p:blipFill>
            <a:blip r:embed="rId2" cstate="print"/>
            <a:srcRect/>
            <a:stretch>
              <a:fillRect/>
            </a:stretch>
          </p:blipFill>
          <p:spPr bwMode="auto">
            <a:xfrm>
              <a:off x="22" y="-4"/>
              <a:ext cx="1156" cy="653"/>
            </a:xfrm>
            <a:prstGeom prst="rect">
              <a:avLst/>
            </a:prstGeom>
            <a:noFill/>
            <a:ln w="9525">
              <a:noFill/>
              <a:miter lim="800000"/>
              <a:headEnd/>
              <a:tailEnd/>
            </a:ln>
            <a:effectLst>
              <a:outerShdw dist="63500" dir="2212194" algn="ctr" rotWithShape="0">
                <a:schemeClr val="bg1">
                  <a:alpha val="50000"/>
                </a:schemeClr>
              </a:outerShdw>
            </a:effectLst>
          </p:spPr>
        </p:pic>
      </p:grpSp>
      <p:sp>
        <p:nvSpPr>
          <p:cNvPr id="29700" name="Rectangle 13"/>
          <p:cNvSpPr>
            <a:spLocks noChangeArrowheads="1"/>
          </p:cNvSpPr>
          <p:nvPr/>
        </p:nvSpPr>
        <p:spPr bwMode="auto">
          <a:xfrm>
            <a:off x="504825" y="2636838"/>
            <a:ext cx="2987675" cy="288925"/>
          </a:xfrm>
          <a:prstGeom prst="rect">
            <a:avLst/>
          </a:prstGeom>
          <a:noFill/>
          <a:ln w="9525">
            <a:noFill/>
            <a:miter lim="800000"/>
            <a:headEnd/>
            <a:tailEnd/>
          </a:ln>
        </p:spPr>
        <p:txBody>
          <a:bodyPr wrap="none" anchor="ctr"/>
          <a:lstStyle/>
          <a:p>
            <a:r>
              <a:rPr lang="zh-TW" altLang="en-US" sz="1400" b="1">
                <a:solidFill>
                  <a:srgbClr val="4D4D4D"/>
                </a:solidFill>
                <a:latin typeface="微軟正黑體" pitchFamily="34" charset="-120"/>
                <a:ea typeface="微軟正黑體" pitchFamily="34" charset="-120"/>
              </a:rPr>
              <a:t>       鎮長與五分車合照</a:t>
            </a:r>
            <a:endParaRPr lang="zh-TW" altLang="en-US">
              <a:latin typeface="標楷體" pitchFamily="65" charset="-120"/>
              <a:ea typeface="標楷體" pitchFamily="65" charset="-120"/>
            </a:endParaRPr>
          </a:p>
        </p:txBody>
      </p:sp>
      <p:sp>
        <p:nvSpPr>
          <p:cNvPr id="29701" name="Rectangle 16"/>
          <p:cNvSpPr>
            <a:spLocks noChangeArrowheads="1"/>
          </p:cNvSpPr>
          <p:nvPr/>
        </p:nvSpPr>
        <p:spPr bwMode="auto">
          <a:xfrm>
            <a:off x="576263" y="4579938"/>
            <a:ext cx="2987675" cy="288925"/>
          </a:xfrm>
          <a:prstGeom prst="rect">
            <a:avLst/>
          </a:prstGeom>
          <a:noFill/>
          <a:ln w="9525">
            <a:noFill/>
            <a:miter lim="800000"/>
            <a:headEnd/>
            <a:tailEnd/>
          </a:ln>
        </p:spPr>
        <p:txBody>
          <a:bodyPr wrap="none" anchor="ctr"/>
          <a:lstStyle/>
          <a:p>
            <a:r>
              <a:rPr lang="zh-TW" altLang="en-US" sz="1400" b="1">
                <a:solidFill>
                  <a:srgbClr val="4D4D4D"/>
                </a:solidFill>
                <a:latin typeface="微軟正黑體" pitchFamily="34" charset="-120"/>
                <a:ea typeface="微軟正黑體" pitchFamily="34" charset="-120"/>
              </a:rPr>
              <a:t>        與五分車合影</a:t>
            </a:r>
          </a:p>
        </p:txBody>
      </p:sp>
      <p:sp>
        <p:nvSpPr>
          <p:cNvPr id="29702" name="Rectangle 13"/>
          <p:cNvSpPr>
            <a:spLocks noChangeArrowheads="1"/>
          </p:cNvSpPr>
          <p:nvPr/>
        </p:nvSpPr>
        <p:spPr bwMode="auto">
          <a:xfrm>
            <a:off x="4211638" y="6381750"/>
            <a:ext cx="2987675" cy="288925"/>
          </a:xfrm>
          <a:prstGeom prst="rect">
            <a:avLst/>
          </a:prstGeom>
          <a:noFill/>
          <a:ln w="9525">
            <a:noFill/>
            <a:miter lim="800000"/>
            <a:headEnd/>
            <a:tailEnd/>
          </a:ln>
        </p:spPr>
        <p:txBody>
          <a:bodyPr wrap="none" anchor="ctr"/>
          <a:lstStyle/>
          <a:p>
            <a:r>
              <a:rPr lang="zh-TW" altLang="en-US">
                <a:latin typeface="標楷體" pitchFamily="65" charset="-120"/>
                <a:ea typeface="標楷體" pitchFamily="65" charset="-120"/>
              </a:rPr>
              <a:t>      </a:t>
            </a:r>
            <a:r>
              <a:rPr lang="zh-TW" altLang="en-US" sz="1400" b="1">
                <a:solidFill>
                  <a:srgbClr val="4D4D4D"/>
                </a:solidFill>
                <a:latin typeface="微軟正黑體" pitchFamily="34" charset="-120"/>
                <a:ea typeface="微軟正黑體" pitchFamily="34" charset="-120"/>
              </a:rPr>
              <a:t>鐵馬追風五分車</a:t>
            </a:r>
            <a:r>
              <a:rPr lang="en-US" altLang="zh-TW" sz="1400" b="1">
                <a:solidFill>
                  <a:srgbClr val="4D4D4D"/>
                </a:solidFill>
                <a:latin typeface="微軟正黑體" pitchFamily="34" charset="-120"/>
                <a:ea typeface="微軟正黑體" pitchFamily="34" charset="-120"/>
              </a:rPr>
              <a:t>DM</a:t>
            </a:r>
            <a:endParaRPr lang="zh-TW" altLang="en-US" sz="1400" b="1">
              <a:solidFill>
                <a:srgbClr val="4D4D4D"/>
              </a:solidFill>
              <a:latin typeface="微軟正黑體" pitchFamily="34" charset="-120"/>
              <a:ea typeface="微軟正黑體" pitchFamily="34" charset="-120"/>
            </a:endParaRPr>
          </a:p>
        </p:txBody>
      </p:sp>
      <p:pic>
        <p:nvPicPr>
          <p:cNvPr id="29703" name="Picture 2" descr="PC242433"/>
          <p:cNvPicPr>
            <a:picLocks noChangeAspect="1" noChangeArrowheads="1"/>
          </p:cNvPicPr>
          <p:nvPr/>
        </p:nvPicPr>
        <p:blipFill>
          <a:blip r:embed="rId3" cstate="print"/>
          <a:srcRect/>
          <a:stretch>
            <a:fillRect/>
          </a:stretch>
        </p:blipFill>
        <p:spPr bwMode="auto">
          <a:xfrm>
            <a:off x="539750" y="1125538"/>
            <a:ext cx="2087563" cy="1524000"/>
          </a:xfrm>
          <a:prstGeom prst="rect">
            <a:avLst/>
          </a:prstGeom>
          <a:noFill/>
          <a:ln w="9525">
            <a:noFill/>
            <a:miter lim="800000"/>
            <a:headEnd/>
            <a:tailEnd/>
          </a:ln>
        </p:spPr>
      </p:pic>
      <p:pic>
        <p:nvPicPr>
          <p:cNvPr id="29704" name="Picture 3" descr="PC183276"/>
          <p:cNvPicPr>
            <a:picLocks noChangeAspect="1" noChangeArrowheads="1"/>
          </p:cNvPicPr>
          <p:nvPr/>
        </p:nvPicPr>
        <p:blipFill>
          <a:blip r:embed="rId4" cstate="print"/>
          <a:srcRect/>
          <a:stretch>
            <a:fillRect/>
          </a:stretch>
        </p:blipFill>
        <p:spPr bwMode="auto">
          <a:xfrm>
            <a:off x="539750" y="2997200"/>
            <a:ext cx="2087563" cy="1566863"/>
          </a:xfrm>
          <a:prstGeom prst="rect">
            <a:avLst/>
          </a:prstGeom>
          <a:noFill/>
          <a:ln w="9525">
            <a:noFill/>
            <a:miter lim="800000"/>
            <a:headEnd/>
            <a:tailEnd/>
          </a:ln>
        </p:spPr>
      </p:pic>
      <p:pic>
        <p:nvPicPr>
          <p:cNvPr id="29705" name="Picture 4" descr="虎尾-鐵馬追風五分"/>
          <p:cNvPicPr>
            <a:picLocks noChangeAspect="1" noChangeArrowheads="1"/>
          </p:cNvPicPr>
          <p:nvPr/>
        </p:nvPicPr>
        <p:blipFill>
          <a:blip r:embed="rId5" cstate="print"/>
          <a:srcRect/>
          <a:stretch>
            <a:fillRect/>
          </a:stretch>
        </p:blipFill>
        <p:spPr bwMode="auto">
          <a:xfrm>
            <a:off x="2916238" y="836613"/>
            <a:ext cx="5688012" cy="5568950"/>
          </a:xfrm>
          <a:prstGeom prst="rect">
            <a:avLst/>
          </a:prstGeom>
          <a:noFill/>
          <a:ln w="9525">
            <a:noFill/>
            <a:miter lim="800000"/>
            <a:headEnd/>
            <a:tailEnd/>
          </a:ln>
        </p:spPr>
      </p:pic>
      <p:pic>
        <p:nvPicPr>
          <p:cNvPr id="29706" name="Picture 5" descr="PC242403"/>
          <p:cNvPicPr>
            <a:picLocks noChangeAspect="1" noChangeArrowheads="1"/>
          </p:cNvPicPr>
          <p:nvPr/>
        </p:nvPicPr>
        <p:blipFill>
          <a:blip r:embed="rId6" cstate="print"/>
          <a:srcRect/>
          <a:stretch>
            <a:fillRect/>
          </a:stretch>
        </p:blipFill>
        <p:spPr bwMode="auto">
          <a:xfrm>
            <a:off x="539750" y="4879975"/>
            <a:ext cx="2087563" cy="1573213"/>
          </a:xfrm>
          <a:prstGeom prst="rect">
            <a:avLst/>
          </a:prstGeom>
          <a:noFill/>
          <a:ln w="9525">
            <a:noFill/>
            <a:miter lim="800000"/>
            <a:headEnd/>
            <a:tailEnd/>
          </a:ln>
        </p:spPr>
      </p:pic>
      <p:sp>
        <p:nvSpPr>
          <p:cNvPr id="29707" name="Rectangle 16"/>
          <p:cNvSpPr>
            <a:spLocks noChangeArrowheads="1"/>
          </p:cNvSpPr>
          <p:nvPr/>
        </p:nvSpPr>
        <p:spPr bwMode="auto">
          <a:xfrm>
            <a:off x="576263" y="6453188"/>
            <a:ext cx="2987675" cy="288925"/>
          </a:xfrm>
          <a:prstGeom prst="rect">
            <a:avLst/>
          </a:prstGeom>
          <a:noFill/>
          <a:ln w="9525">
            <a:noFill/>
            <a:miter lim="800000"/>
            <a:headEnd/>
            <a:tailEnd/>
          </a:ln>
        </p:spPr>
        <p:txBody>
          <a:bodyPr wrap="none" anchor="ctr"/>
          <a:lstStyle/>
          <a:p>
            <a:r>
              <a:rPr lang="en-US" altLang="zh-TW" sz="1400" b="1">
                <a:solidFill>
                  <a:srgbClr val="4D4D4D"/>
                </a:solidFill>
                <a:latin typeface="微軟正黑體" pitchFamily="34" charset="-120"/>
                <a:ea typeface="微軟正黑體" pitchFamily="34" charset="-120"/>
              </a:rPr>
              <a:t>          </a:t>
            </a:r>
            <a:r>
              <a:rPr lang="zh-TW" altLang="en-US" sz="1400" b="1">
                <a:solidFill>
                  <a:srgbClr val="4D4D4D"/>
                </a:solidFill>
                <a:latin typeface="微軟正黑體" pitchFamily="34" charset="-120"/>
                <a:ea typeface="微軟正黑體" pitchFamily="34" charset="-120"/>
              </a:rPr>
              <a:t> 糖廠前合影</a:t>
            </a:r>
            <a:endParaRPr lang="zh-TW" altLang="en-US">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7"/>
          <p:cNvGrpSpPr>
            <a:grpSpLocks/>
          </p:cNvGrpSpPr>
          <p:nvPr/>
        </p:nvGrpSpPr>
        <p:grpSpPr bwMode="auto">
          <a:xfrm>
            <a:off x="0" y="2132013"/>
            <a:ext cx="8224838" cy="1125537"/>
            <a:chOff x="52" y="2387"/>
            <a:chExt cx="5181" cy="709"/>
          </a:xfrm>
        </p:grpSpPr>
        <p:sp>
          <p:nvSpPr>
            <p:cNvPr id="5" name="Text Box 2"/>
            <p:cNvSpPr txBox="1">
              <a:spLocks noChangeArrowheads="1"/>
            </p:cNvSpPr>
            <p:nvPr/>
          </p:nvSpPr>
          <p:spPr bwMode="auto">
            <a:xfrm>
              <a:off x="483" y="2387"/>
              <a:ext cx="4750" cy="562"/>
            </a:xfrm>
            <a:prstGeom prst="rect">
              <a:avLst/>
            </a:prstGeom>
            <a:noFill/>
            <a:ln w="9525">
              <a:noFill/>
              <a:miter lim="800000"/>
              <a:headEnd/>
              <a:tailEnd/>
            </a:ln>
            <a:effectLst>
              <a:outerShdw dist="35921" dir="2700000" algn="ctr" rotWithShape="0">
                <a:srgbClr val="969696">
                  <a:alpha val="50000"/>
                </a:srgbClr>
              </a:outerShdw>
            </a:effectLst>
          </p:spPr>
          <p:txBody>
            <a:bodyPr wrap="none">
              <a:spAutoFit/>
            </a:bodyPr>
            <a:lstStyle/>
            <a:p>
              <a:pPr>
                <a:defRPr/>
              </a:pPr>
              <a:r>
                <a:rPr lang="zh-TW" altLang="en-US" sz="5200" dirty="0">
                  <a:solidFill>
                    <a:schemeClr val="accent1">
                      <a:lumMod val="75000"/>
                    </a:schemeClr>
                  </a:solidFill>
                  <a:ea typeface="華康超明體" pitchFamily="49" charset="-120"/>
                </a:rPr>
                <a:t>新故鄉運動計畫</a:t>
              </a:r>
              <a:r>
                <a:rPr lang="en-US" altLang="zh-TW" sz="5200" dirty="0">
                  <a:solidFill>
                    <a:schemeClr val="accent1">
                      <a:lumMod val="75000"/>
                    </a:schemeClr>
                  </a:solidFill>
                  <a:ea typeface="華康超明體" pitchFamily="49" charset="-120"/>
                </a:rPr>
                <a:t>:D</a:t>
              </a:r>
              <a:r>
                <a:rPr lang="zh-TW" altLang="en-US" sz="5200" dirty="0">
                  <a:solidFill>
                    <a:schemeClr val="accent1">
                      <a:lumMod val="75000"/>
                    </a:schemeClr>
                  </a:solidFill>
                  <a:ea typeface="華康超明體" pitchFamily="49" charset="-120"/>
                </a:rPr>
                <a:t>類公所</a:t>
              </a:r>
            </a:p>
          </p:txBody>
        </p:sp>
        <p:grpSp>
          <p:nvGrpSpPr>
            <p:cNvPr id="30726" name="Group 3"/>
            <p:cNvGrpSpPr>
              <a:grpSpLocks noChangeAspect="1"/>
            </p:cNvGrpSpPr>
            <p:nvPr/>
          </p:nvGrpSpPr>
          <p:grpSpPr bwMode="auto">
            <a:xfrm>
              <a:off x="52" y="2755"/>
              <a:ext cx="469" cy="341"/>
              <a:chOff x="1474" y="2478"/>
              <a:chExt cx="782" cy="568"/>
            </a:xfrm>
          </p:grpSpPr>
          <p:sp>
            <p:nvSpPr>
              <p:cNvPr id="7" name="＞形箭號 6"/>
              <p:cNvSpPr/>
              <p:nvPr/>
            </p:nvSpPr>
            <p:spPr>
              <a:xfrm>
                <a:off x="1802" y="2478"/>
                <a:ext cx="454" cy="568"/>
              </a:xfrm>
              <a:prstGeom prst="chevron">
                <a:avLst>
                  <a:gd name="adj" fmla="val 50000"/>
                </a:avLst>
              </a:prstGeom>
              <a:solidFill>
                <a:srgbClr val="92D050"/>
              </a:solidFill>
              <a:ln w="3175" cap="rnd" cmpd="sng" algn="ctr">
                <a:solidFill>
                  <a:srgbClr val="92D050"/>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ltLang="zh-TW">
                  <a:solidFill>
                    <a:srgbClr val="FFFFFF"/>
                  </a:solidFill>
                  <a:effectLst>
                    <a:outerShdw blurRad="38100" dist="38100" dir="2700000" algn="tl">
                      <a:srgbClr val="000000"/>
                    </a:outerShdw>
                  </a:effectLst>
                </a:endParaRPr>
              </a:p>
            </p:txBody>
          </p:sp>
          <p:sp>
            <p:nvSpPr>
              <p:cNvPr id="8" name="＞形箭號 7"/>
              <p:cNvSpPr/>
              <p:nvPr/>
            </p:nvSpPr>
            <p:spPr>
              <a:xfrm>
                <a:off x="1474" y="2478"/>
                <a:ext cx="457" cy="568"/>
              </a:xfrm>
              <a:prstGeom prst="chevron">
                <a:avLst>
                  <a:gd name="adj" fmla="val 50000"/>
                </a:avLst>
              </a:prstGeom>
              <a:solidFill>
                <a:srgbClr val="92D050"/>
              </a:solidFill>
              <a:ln w="3175" cap="rnd" cmpd="sng" algn="ctr">
                <a:solidFill>
                  <a:schemeClr val="bg1">
                    <a:lumMod val="75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ltLang="zh-TW">
                  <a:solidFill>
                    <a:srgbClr val="FFFFFF"/>
                  </a:solidFill>
                </a:endParaRPr>
              </a:p>
            </p:txBody>
          </p:sp>
        </p:grpSp>
      </p:grpSp>
      <p:pic>
        <p:nvPicPr>
          <p:cNvPr id="9" name="Picture 6" descr="底圖-a4"/>
          <p:cNvPicPr>
            <a:picLocks noChangeAspect="1" noChangeArrowheads="1"/>
          </p:cNvPicPr>
          <p:nvPr/>
        </p:nvPicPr>
        <p:blipFill>
          <a:blip r:embed="rId2" cstate="print"/>
          <a:srcRect/>
          <a:stretch>
            <a:fillRect/>
          </a:stretch>
        </p:blipFill>
        <p:spPr bwMode="auto">
          <a:xfrm>
            <a:off x="2195513" y="260350"/>
            <a:ext cx="6948487" cy="1763713"/>
          </a:xfrm>
          <a:prstGeom prst="rect">
            <a:avLst/>
          </a:prstGeom>
          <a:noFill/>
          <a:ln w="9525">
            <a:noFill/>
            <a:miter lim="800000"/>
            <a:headEnd/>
            <a:tailEnd/>
          </a:ln>
        </p:spPr>
      </p:pic>
      <p:graphicFrame>
        <p:nvGraphicFramePr>
          <p:cNvPr id="10" name="資料庫圖表 9"/>
          <p:cNvGraphicFramePr/>
          <p:nvPr/>
        </p:nvGraphicFramePr>
        <p:xfrm>
          <a:off x="755576" y="3068960"/>
          <a:ext cx="748883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
          <p:cNvSpPr>
            <a:spLocks noChangeArrowheads="1"/>
          </p:cNvSpPr>
          <p:nvPr/>
        </p:nvSpPr>
        <p:spPr bwMode="auto">
          <a:xfrm>
            <a:off x="0" y="98425"/>
            <a:ext cx="5334000" cy="658813"/>
          </a:xfrm>
          <a:prstGeom prst="rect">
            <a:avLst/>
          </a:prstGeom>
          <a:gradFill rotWithShape="1">
            <a:gsLst>
              <a:gs pos="0">
                <a:schemeClr val="bg1">
                  <a:gamma/>
                  <a:tint val="0"/>
                  <a:invGamma/>
                </a:schemeClr>
              </a:gs>
              <a:gs pos="100000">
                <a:schemeClr val="bg1">
                  <a:alpha val="0"/>
                </a:schemeClr>
              </a:gs>
            </a:gsLst>
            <a:lin ang="0" scaled="1"/>
          </a:gradFill>
          <a:ln w="12700">
            <a:noFill/>
            <a:miter lim="800000"/>
            <a:headEnd/>
            <a:tailEnd/>
          </a:ln>
          <a:effectLst/>
        </p:spPr>
        <p:txBody>
          <a:bodyPr wrap="none" anchor="ctr"/>
          <a:lstStyle/>
          <a:p>
            <a:pPr>
              <a:defRPr/>
            </a:pPr>
            <a:endParaRPr lang="zh-TW" altLang="en-US">
              <a:latin typeface="Arial" charset="0"/>
            </a:endParaRPr>
          </a:p>
        </p:txBody>
      </p:sp>
      <p:sp>
        <p:nvSpPr>
          <p:cNvPr id="31747" name="Rectangle 3"/>
          <p:cNvSpPr>
            <a:spLocks noChangeArrowheads="1"/>
          </p:cNvSpPr>
          <p:nvPr/>
        </p:nvSpPr>
        <p:spPr bwMode="auto">
          <a:xfrm>
            <a:off x="85725" y="173038"/>
            <a:ext cx="6897688" cy="579437"/>
          </a:xfrm>
          <a:prstGeom prst="rect">
            <a:avLst/>
          </a:prstGeom>
          <a:noFill/>
          <a:ln w="12700">
            <a:noFill/>
            <a:miter lim="800000"/>
            <a:headEnd/>
            <a:tailEnd/>
          </a:ln>
        </p:spPr>
        <p:txBody>
          <a:bodyPr wrap="none">
            <a:spAutoFit/>
          </a:bodyPr>
          <a:lstStyle/>
          <a:p>
            <a:r>
              <a:rPr lang="zh-TW" altLang="en-US" sz="3200">
                <a:solidFill>
                  <a:srgbClr val="003366"/>
                </a:solidFill>
                <a:latin typeface="微軟正黑體" pitchFamily="34" charset="-120"/>
                <a:ea typeface="微軟正黑體" pitchFamily="34" charset="-120"/>
              </a:rPr>
              <a:t>輔導社區參加雲林縣社區規劃師</a:t>
            </a:r>
            <a:r>
              <a:rPr lang="en-US" altLang="zh-TW" sz="3200">
                <a:solidFill>
                  <a:srgbClr val="003366"/>
                </a:solidFill>
                <a:latin typeface="微軟正黑體" pitchFamily="34" charset="-120"/>
                <a:ea typeface="微軟正黑體" pitchFamily="34" charset="-120"/>
              </a:rPr>
              <a:t>PK</a:t>
            </a:r>
            <a:r>
              <a:rPr lang="zh-TW" altLang="en-US" sz="3200">
                <a:solidFill>
                  <a:srgbClr val="003366"/>
                </a:solidFill>
                <a:latin typeface="微軟正黑體" pitchFamily="34" charset="-120"/>
                <a:ea typeface="微軟正黑體" pitchFamily="34" charset="-120"/>
              </a:rPr>
              <a:t>賽</a:t>
            </a:r>
            <a:r>
              <a:rPr lang="en-US" altLang="zh-TW" sz="3200">
                <a:solidFill>
                  <a:srgbClr val="003366"/>
                </a:solidFill>
                <a:latin typeface="微軟正黑體" pitchFamily="34" charset="-120"/>
                <a:ea typeface="微軟正黑體" pitchFamily="34" charset="-120"/>
              </a:rPr>
              <a:t>-</a:t>
            </a:r>
          </a:p>
        </p:txBody>
      </p:sp>
      <p:sp>
        <p:nvSpPr>
          <p:cNvPr id="31748" name="矩形 6"/>
          <p:cNvSpPr>
            <a:spLocks noChangeArrowheads="1"/>
          </p:cNvSpPr>
          <p:nvPr/>
        </p:nvSpPr>
        <p:spPr bwMode="auto">
          <a:xfrm>
            <a:off x="195263" y="1319213"/>
            <a:ext cx="2874962" cy="2168525"/>
          </a:xfrm>
          <a:prstGeom prst="rect">
            <a:avLst/>
          </a:prstGeom>
          <a:blipFill dpi="0" rotWithShape="1">
            <a:blip r:embed="rId2" cstate="print"/>
            <a:srcRect/>
            <a:stretch>
              <a:fillRect/>
            </a:stretch>
          </a:blipFill>
          <a:ln w="12700" algn="ctr">
            <a:noFill/>
            <a:round/>
            <a:headEnd/>
            <a:tailEnd/>
          </a:ln>
        </p:spPr>
        <p:txBody>
          <a:bodyPr wrap="none" anchor="ctr"/>
          <a:lstStyle/>
          <a:p>
            <a:endParaRPr lang="zh-TW" altLang="en-US"/>
          </a:p>
        </p:txBody>
      </p:sp>
      <p:sp>
        <p:nvSpPr>
          <p:cNvPr id="31749" name="矩形 7"/>
          <p:cNvSpPr>
            <a:spLocks noChangeArrowheads="1"/>
          </p:cNvSpPr>
          <p:nvPr/>
        </p:nvSpPr>
        <p:spPr bwMode="auto">
          <a:xfrm>
            <a:off x="3143250" y="1314450"/>
            <a:ext cx="2874963" cy="2168525"/>
          </a:xfrm>
          <a:prstGeom prst="rect">
            <a:avLst/>
          </a:prstGeom>
          <a:blipFill dpi="0" rotWithShape="1">
            <a:blip r:embed="rId3" cstate="print"/>
            <a:srcRect/>
            <a:stretch>
              <a:fillRect/>
            </a:stretch>
          </a:blipFill>
          <a:ln w="12700" algn="ctr">
            <a:noFill/>
            <a:round/>
            <a:headEnd/>
            <a:tailEnd/>
          </a:ln>
        </p:spPr>
        <p:txBody>
          <a:bodyPr wrap="none" anchor="ctr"/>
          <a:lstStyle/>
          <a:p>
            <a:endParaRPr lang="zh-TW" altLang="en-US"/>
          </a:p>
        </p:txBody>
      </p:sp>
      <p:sp>
        <p:nvSpPr>
          <p:cNvPr id="31750" name="矩形 8"/>
          <p:cNvSpPr>
            <a:spLocks noChangeArrowheads="1"/>
          </p:cNvSpPr>
          <p:nvPr/>
        </p:nvSpPr>
        <p:spPr bwMode="auto">
          <a:xfrm>
            <a:off x="6096000" y="1314450"/>
            <a:ext cx="2873375" cy="2168525"/>
          </a:xfrm>
          <a:prstGeom prst="rect">
            <a:avLst/>
          </a:prstGeom>
          <a:blipFill dpi="0" rotWithShape="1">
            <a:blip r:embed="rId4" cstate="print"/>
            <a:srcRect/>
            <a:stretch>
              <a:fillRect/>
            </a:stretch>
          </a:blipFill>
          <a:ln w="12700" algn="ctr">
            <a:noFill/>
            <a:round/>
            <a:headEnd/>
            <a:tailEnd/>
          </a:ln>
        </p:spPr>
        <p:txBody>
          <a:bodyPr wrap="none" anchor="ctr"/>
          <a:lstStyle/>
          <a:p>
            <a:endParaRPr lang="zh-TW" altLang="en-US"/>
          </a:p>
        </p:txBody>
      </p:sp>
      <p:sp>
        <p:nvSpPr>
          <p:cNvPr id="31751" name="矩形 9"/>
          <p:cNvSpPr>
            <a:spLocks noChangeArrowheads="1"/>
          </p:cNvSpPr>
          <p:nvPr/>
        </p:nvSpPr>
        <p:spPr bwMode="auto">
          <a:xfrm>
            <a:off x="192088" y="3810000"/>
            <a:ext cx="2873375" cy="2168525"/>
          </a:xfrm>
          <a:prstGeom prst="rect">
            <a:avLst/>
          </a:prstGeom>
          <a:blipFill dpi="0" rotWithShape="1">
            <a:blip r:embed="rId5" cstate="print"/>
            <a:srcRect/>
            <a:stretch>
              <a:fillRect/>
            </a:stretch>
          </a:blipFill>
          <a:ln w="12700" algn="ctr">
            <a:noFill/>
            <a:round/>
            <a:headEnd/>
            <a:tailEnd/>
          </a:ln>
        </p:spPr>
        <p:txBody>
          <a:bodyPr wrap="none" anchor="ctr"/>
          <a:lstStyle/>
          <a:p>
            <a:endParaRPr lang="zh-TW" altLang="en-US"/>
          </a:p>
        </p:txBody>
      </p:sp>
      <p:sp>
        <p:nvSpPr>
          <p:cNvPr id="31752" name="矩形 10"/>
          <p:cNvSpPr>
            <a:spLocks noChangeArrowheads="1"/>
          </p:cNvSpPr>
          <p:nvPr/>
        </p:nvSpPr>
        <p:spPr bwMode="auto">
          <a:xfrm>
            <a:off x="3140075" y="3805238"/>
            <a:ext cx="2873375" cy="2168525"/>
          </a:xfrm>
          <a:prstGeom prst="rect">
            <a:avLst/>
          </a:prstGeom>
          <a:blipFill dpi="0" rotWithShape="1">
            <a:blip r:embed="rId6" cstate="print"/>
            <a:srcRect/>
            <a:stretch>
              <a:fillRect/>
            </a:stretch>
          </a:blipFill>
          <a:ln w="12700" algn="ctr">
            <a:noFill/>
            <a:round/>
            <a:headEnd/>
            <a:tailEnd/>
          </a:ln>
        </p:spPr>
        <p:txBody>
          <a:bodyPr wrap="none" anchor="ctr"/>
          <a:lstStyle/>
          <a:p>
            <a:endParaRPr lang="zh-TW" altLang="en-US"/>
          </a:p>
        </p:txBody>
      </p:sp>
      <p:sp>
        <p:nvSpPr>
          <p:cNvPr id="31753" name="矩形 11"/>
          <p:cNvSpPr>
            <a:spLocks noChangeArrowheads="1"/>
          </p:cNvSpPr>
          <p:nvPr/>
        </p:nvSpPr>
        <p:spPr bwMode="auto">
          <a:xfrm>
            <a:off x="6091238" y="3805238"/>
            <a:ext cx="2874962" cy="2168525"/>
          </a:xfrm>
          <a:prstGeom prst="rect">
            <a:avLst/>
          </a:prstGeom>
          <a:blipFill dpi="0" rotWithShape="1">
            <a:blip r:embed="rId7" cstate="print"/>
            <a:srcRect/>
            <a:stretch>
              <a:fillRect/>
            </a:stretch>
          </a:blipFill>
          <a:ln w="12700" algn="ctr">
            <a:noFill/>
            <a:round/>
            <a:headEnd/>
            <a:tailEnd/>
          </a:ln>
        </p:spPr>
        <p:txBody>
          <a:bodyPr wrap="none" anchor="ctr"/>
          <a:lstStyle/>
          <a:p>
            <a:endParaRPr lang="zh-TW" altLang="en-US"/>
          </a:p>
        </p:txBody>
      </p:sp>
      <p:sp>
        <p:nvSpPr>
          <p:cNvPr id="16" name="Text Box 12"/>
          <p:cNvSpPr txBox="1">
            <a:spLocks noChangeArrowheads="1"/>
          </p:cNvSpPr>
          <p:nvPr/>
        </p:nvSpPr>
        <p:spPr bwMode="auto">
          <a:xfrm>
            <a:off x="120650" y="6003925"/>
            <a:ext cx="1200150" cy="336550"/>
          </a:xfrm>
          <a:prstGeom prst="rect">
            <a:avLst/>
          </a:prstGeom>
          <a:noFill/>
          <a:ln w="9525">
            <a:noFill/>
            <a:miter lim="800000"/>
            <a:headEnd/>
            <a:tailEnd/>
          </a:ln>
          <a:effectLst/>
        </p:spPr>
        <p:txBody>
          <a:bodyPr wrap="none">
            <a:spAutoFit/>
          </a:bodyPr>
          <a:lstStyle/>
          <a:p>
            <a:pPr>
              <a:defRPr/>
            </a:pPr>
            <a:r>
              <a:rPr lang="zh-TW" altLang="en-US" sz="1600">
                <a:effectLst>
                  <a:outerShdw blurRad="38100" dist="38100" dir="2700000" algn="tl">
                    <a:srgbClr val="C0C0C0"/>
                  </a:outerShdw>
                </a:effectLst>
                <a:latin typeface="華康正顏楷體W5" pitchFamily="65" charset="-120"/>
                <a:ea typeface="微軟正黑體" pitchFamily="34" charset="-120"/>
              </a:rPr>
              <a:t>◆西屯社區</a:t>
            </a:r>
            <a:endParaRPr lang="zh-TW" altLang="en-US" sz="1600">
              <a:effectLst>
                <a:outerShdw blurRad="38100" dist="38100" dir="2700000" algn="tl">
                  <a:srgbClr val="C0C0C0"/>
                </a:outerShdw>
              </a:effectLst>
              <a:ea typeface="微軟正黑體" pitchFamily="34" charset="-120"/>
            </a:endParaRPr>
          </a:p>
        </p:txBody>
      </p:sp>
      <p:sp>
        <p:nvSpPr>
          <p:cNvPr id="17" name="Text Box 15"/>
          <p:cNvSpPr txBox="1">
            <a:spLocks noChangeArrowheads="1"/>
          </p:cNvSpPr>
          <p:nvPr/>
        </p:nvSpPr>
        <p:spPr bwMode="auto">
          <a:xfrm>
            <a:off x="3073400" y="6003925"/>
            <a:ext cx="1200150" cy="336550"/>
          </a:xfrm>
          <a:prstGeom prst="rect">
            <a:avLst/>
          </a:prstGeom>
          <a:noFill/>
          <a:ln w="9525">
            <a:noFill/>
            <a:miter lim="800000"/>
            <a:headEnd/>
            <a:tailEnd/>
          </a:ln>
          <a:effectLst/>
        </p:spPr>
        <p:txBody>
          <a:bodyPr wrap="none">
            <a:spAutoFit/>
          </a:bodyPr>
          <a:lstStyle/>
          <a:p>
            <a:pPr>
              <a:defRPr/>
            </a:pPr>
            <a:r>
              <a:rPr lang="zh-TW" altLang="en-US" sz="1600">
                <a:effectLst>
                  <a:outerShdw blurRad="38100" dist="38100" dir="2700000" algn="tl">
                    <a:srgbClr val="C0C0C0"/>
                  </a:outerShdw>
                </a:effectLst>
                <a:latin typeface="華康正顏楷體W5" pitchFamily="65" charset="-120"/>
                <a:ea typeface="微軟正黑體" pitchFamily="34" charset="-120"/>
              </a:rPr>
              <a:t>◆</a:t>
            </a:r>
            <a:r>
              <a:rPr lang="zh-TW" altLang="en-US" sz="1600">
                <a:effectLst>
                  <a:outerShdw blurRad="38100" dist="38100" dir="2700000" algn="tl">
                    <a:srgbClr val="C0C0C0"/>
                  </a:outerShdw>
                </a:effectLst>
                <a:ea typeface="微軟正黑體" pitchFamily="34" charset="-120"/>
              </a:rPr>
              <a:t>墾地社區</a:t>
            </a:r>
          </a:p>
        </p:txBody>
      </p:sp>
      <p:sp>
        <p:nvSpPr>
          <p:cNvPr id="18" name="Text Box 18"/>
          <p:cNvSpPr txBox="1">
            <a:spLocks noChangeArrowheads="1"/>
          </p:cNvSpPr>
          <p:nvPr/>
        </p:nvSpPr>
        <p:spPr bwMode="auto">
          <a:xfrm>
            <a:off x="6026150" y="5956300"/>
            <a:ext cx="1200150" cy="336550"/>
          </a:xfrm>
          <a:prstGeom prst="rect">
            <a:avLst/>
          </a:prstGeom>
          <a:noFill/>
          <a:ln w="9525">
            <a:noFill/>
            <a:miter lim="800000"/>
            <a:headEnd/>
            <a:tailEnd/>
          </a:ln>
          <a:effectLst/>
        </p:spPr>
        <p:txBody>
          <a:bodyPr wrap="none">
            <a:spAutoFit/>
          </a:bodyPr>
          <a:lstStyle/>
          <a:p>
            <a:pPr>
              <a:defRPr/>
            </a:pPr>
            <a:r>
              <a:rPr lang="zh-TW" altLang="en-US" sz="1600">
                <a:effectLst>
                  <a:outerShdw blurRad="38100" dist="38100" dir="2700000" algn="tl">
                    <a:srgbClr val="C0C0C0"/>
                  </a:outerShdw>
                </a:effectLst>
                <a:latin typeface="華康正顏楷體W5" pitchFamily="65" charset="-120"/>
                <a:ea typeface="微軟正黑體" pitchFamily="34" charset="-120"/>
              </a:rPr>
              <a:t>◆</a:t>
            </a:r>
            <a:r>
              <a:rPr lang="zh-TW" altLang="en-US" sz="1600">
                <a:effectLst>
                  <a:outerShdw blurRad="38100" dist="38100" dir="2700000" algn="tl">
                    <a:srgbClr val="C0C0C0"/>
                  </a:outerShdw>
                </a:effectLst>
                <a:ea typeface="微軟正黑體" pitchFamily="34" charset="-120"/>
              </a:rPr>
              <a:t>堀頭社區</a:t>
            </a:r>
          </a:p>
        </p:txBody>
      </p:sp>
      <p:sp>
        <p:nvSpPr>
          <p:cNvPr id="19" name="Text Box 28"/>
          <p:cNvSpPr txBox="1">
            <a:spLocks noChangeArrowheads="1"/>
          </p:cNvSpPr>
          <p:nvPr/>
        </p:nvSpPr>
        <p:spPr bwMode="auto">
          <a:xfrm>
            <a:off x="100013" y="3470275"/>
            <a:ext cx="387350" cy="336550"/>
          </a:xfrm>
          <a:prstGeom prst="rect">
            <a:avLst/>
          </a:prstGeom>
          <a:noFill/>
          <a:ln w="9525">
            <a:noFill/>
            <a:miter lim="800000"/>
            <a:headEnd/>
            <a:tailEnd/>
          </a:ln>
          <a:effectLst/>
        </p:spPr>
        <p:txBody>
          <a:bodyPr wrap="none">
            <a:spAutoFit/>
          </a:bodyPr>
          <a:lstStyle/>
          <a:p>
            <a:pPr>
              <a:defRPr/>
            </a:pPr>
            <a:r>
              <a:rPr lang="zh-TW" altLang="en-US" sz="1600">
                <a:effectLst>
                  <a:outerShdw blurRad="38100" dist="38100" dir="2700000" algn="tl">
                    <a:srgbClr val="C0C0C0"/>
                  </a:outerShdw>
                </a:effectLst>
                <a:latin typeface="華康正顏楷體W5" pitchFamily="65" charset="-120"/>
                <a:ea typeface="微軟正黑體" pitchFamily="34" charset="-120"/>
              </a:rPr>
              <a:t>◆</a:t>
            </a:r>
            <a:endParaRPr lang="zh-TW" altLang="en-US" sz="1600">
              <a:effectLst>
                <a:outerShdw blurRad="38100" dist="38100" dir="2700000" algn="tl">
                  <a:srgbClr val="C0C0C0"/>
                </a:outerShdw>
              </a:effectLst>
              <a:ea typeface="微軟正黑體" pitchFamily="34" charset="-120"/>
            </a:endParaRPr>
          </a:p>
        </p:txBody>
      </p:sp>
      <p:sp>
        <p:nvSpPr>
          <p:cNvPr id="20" name="Text Box 31"/>
          <p:cNvSpPr txBox="1">
            <a:spLocks noChangeArrowheads="1"/>
          </p:cNvSpPr>
          <p:nvPr/>
        </p:nvSpPr>
        <p:spPr bwMode="auto">
          <a:xfrm>
            <a:off x="3073400" y="3470275"/>
            <a:ext cx="1200150" cy="336550"/>
          </a:xfrm>
          <a:prstGeom prst="rect">
            <a:avLst/>
          </a:prstGeom>
          <a:noFill/>
          <a:ln w="9525">
            <a:noFill/>
            <a:miter lim="800000"/>
            <a:headEnd/>
            <a:tailEnd/>
          </a:ln>
          <a:effectLst/>
        </p:spPr>
        <p:txBody>
          <a:bodyPr wrap="none">
            <a:spAutoFit/>
          </a:bodyPr>
          <a:lstStyle/>
          <a:p>
            <a:pPr>
              <a:defRPr/>
            </a:pPr>
            <a:r>
              <a:rPr lang="zh-TW" altLang="en-US" sz="1600">
                <a:effectLst>
                  <a:outerShdw blurRad="38100" dist="38100" dir="2700000" algn="tl">
                    <a:srgbClr val="C0C0C0"/>
                  </a:outerShdw>
                </a:effectLst>
                <a:latin typeface="華康正顏楷體W5" pitchFamily="65" charset="-120"/>
                <a:ea typeface="微軟正黑體" pitchFamily="34" charset="-120"/>
              </a:rPr>
              <a:t>◆</a:t>
            </a:r>
            <a:r>
              <a:rPr lang="zh-TW" altLang="en-US" sz="1600">
                <a:effectLst>
                  <a:outerShdw blurRad="38100" dist="38100" dir="2700000" algn="tl">
                    <a:srgbClr val="C0C0C0"/>
                  </a:outerShdw>
                </a:effectLst>
                <a:ea typeface="微軟正黑體" pitchFamily="34" charset="-120"/>
              </a:rPr>
              <a:t>簡報分享</a:t>
            </a:r>
          </a:p>
        </p:txBody>
      </p:sp>
      <p:sp>
        <p:nvSpPr>
          <p:cNvPr id="21" name="Text Box 34"/>
          <p:cNvSpPr txBox="1">
            <a:spLocks noChangeArrowheads="1"/>
          </p:cNvSpPr>
          <p:nvPr/>
        </p:nvSpPr>
        <p:spPr bwMode="auto">
          <a:xfrm>
            <a:off x="6026150" y="3482975"/>
            <a:ext cx="1200150" cy="336550"/>
          </a:xfrm>
          <a:prstGeom prst="rect">
            <a:avLst/>
          </a:prstGeom>
          <a:noFill/>
          <a:ln w="9525">
            <a:noFill/>
            <a:miter lim="800000"/>
            <a:headEnd/>
            <a:tailEnd/>
          </a:ln>
          <a:effectLst/>
        </p:spPr>
        <p:txBody>
          <a:bodyPr wrap="none">
            <a:spAutoFit/>
          </a:bodyPr>
          <a:lstStyle/>
          <a:p>
            <a:pPr>
              <a:defRPr/>
            </a:pPr>
            <a:r>
              <a:rPr lang="zh-TW" altLang="en-US" sz="1600">
                <a:effectLst>
                  <a:outerShdw blurRad="38100" dist="38100" dir="2700000" algn="tl">
                    <a:srgbClr val="C0C0C0"/>
                  </a:outerShdw>
                </a:effectLst>
                <a:latin typeface="華康正顏楷體W5" pitchFamily="65" charset="-120"/>
                <a:ea typeface="微軟正黑體" pitchFamily="34" charset="-120"/>
              </a:rPr>
              <a:t>◆花布娃娃</a:t>
            </a:r>
            <a:endParaRPr lang="zh-TW" altLang="en-US" sz="1600">
              <a:effectLst>
                <a:outerShdw blurRad="38100" dist="38100" dir="2700000" algn="tl">
                  <a:srgbClr val="C0C0C0"/>
                </a:outerShdw>
              </a:effectLst>
              <a:ea typeface="微軟正黑體" pitchFamily="34" charset="-12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0"/>
          <p:cNvSpPr>
            <a:spLocks noChangeArrowheads="1"/>
          </p:cNvSpPr>
          <p:nvPr/>
        </p:nvSpPr>
        <p:spPr bwMode="auto">
          <a:xfrm>
            <a:off x="0" y="98425"/>
            <a:ext cx="5334000" cy="658813"/>
          </a:xfrm>
          <a:prstGeom prst="rect">
            <a:avLst/>
          </a:prstGeom>
          <a:gradFill rotWithShape="1">
            <a:gsLst>
              <a:gs pos="0">
                <a:schemeClr val="bg1">
                  <a:gamma/>
                  <a:tint val="0"/>
                  <a:invGamma/>
                </a:schemeClr>
              </a:gs>
              <a:gs pos="100000">
                <a:schemeClr val="bg1">
                  <a:alpha val="0"/>
                </a:schemeClr>
              </a:gs>
            </a:gsLst>
            <a:lin ang="0" scaled="1"/>
          </a:gradFill>
          <a:ln w="12700">
            <a:noFill/>
            <a:miter lim="800000"/>
            <a:headEnd/>
            <a:tailEnd/>
          </a:ln>
          <a:effectLst/>
        </p:spPr>
        <p:txBody>
          <a:bodyPr wrap="none" anchor="ctr"/>
          <a:lstStyle/>
          <a:p>
            <a:pPr>
              <a:defRPr/>
            </a:pPr>
            <a:endParaRPr lang="zh-TW" altLang="en-US">
              <a:latin typeface="Arial" charset="0"/>
            </a:endParaRPr>
          </a:p>
        </p:txBody>
      </p:sp>
      <p:sp>
        <p:nvSpPr>
          <p:cNvPr id="32771" name="Rectangle 3"/>
          <p:cNvSpPr>
            <a:spLocks noChangeArrowheads="1"/>
          </p:cNvSpPr>
          <p:nvPr/>
        </p:nvSpPr>
        <p:spPr bwMode="auto">
          <a:xfrm>
            <a:off x="85725" y="173038"/>
            <a:ext cx="5573713" cy="579437"/>
          </a:xfrm>
          <a:prstGeom prst="rect">
            <a:avLst/>
          </a:prstGeom>
          <a:noFill/>
          <a:ln w="12700">
            <a:noFill/>
            <a:miter lim="800000"/>
            <a:headEnd/>
            <a:tailEnd/>
          </a:ln>
        </p:spPr>
        <p:txBody>
          <a:bodyPr wrap="none">
            <a:spAutoFit/>
          </a:bodyPr>
          <a:lstStyle/>
          <a:p>
            <a:r>
              <a:rPr lang="zh-TW" altLang="en-US" sz="3200">
                <a:solidFill>
                  <a:srgbClr val="003366"/>
                </a:solidFill>
                <a:latin typeface="微軟正黑體" pitchFamily="34" charset="-120"/>
                <a:ea typeface="微軟正黑體" pitchFamily="34" charset="-120"/>
              </a:rPr>
              <a:t>虎尾小旅行</a:t>
            </a:r>
            <a:r>
              <a:rPr lang="en-US" altLang="zh-TW" sz="3200">
                <a:solidFill>
                  <a:srgbClr val="003366"/>
                </a:solidFill>
                <a:latin typeface="微軟正黑體" pitchFamily="34" charset="-120"/>
                <a:ea typeface="微軟正黑體" pitchFamily="34" charset="-120"/>
              </a:rPr>
              <a:t>:</a:t>
            </a:r>
            <a:r>
              <a:rPr lang="zh-TW" altLang="en-US" sz="3200">
                <a:solidFill>
                  <a:srgbClr val="003366"/>
                </a:solidFill>
                <a:latin typeface="微軟正黑體" pitchFamily="34" charset="-120"/>
                <a:ea typeface="微軟正黑體" pitchFamily="34" charset="-120"/>
              </a:rPr>
              <a:t>北溪、堀頭、墾地</a:t>
            </a:r>
          </a:p>
        </p:txBody>
      </p:sp>
      <p:sp>
        <p:nvSpPr>
          <p:cNvPr id="32772" name="矩形 16"/>
          <p:cNvSpPr>
            <a:spLocks noChangeArrowheads="1"/>
          </p:cNvSpPr>
          <p:nvPr/>
        </p:nvSpPr>
        <p:spPr bwMode="auto">
          <a:xfrm>
            <a:off x="195263" y="1319213"/>
            <a:ext cx="2874962" cy="2168525"/>
          </a:xfrm>
          <a:prstGeom prst="rect">
            <a:avLst/>
          </a:prstGeom>
          <a:blipFill dpi="0" rotWithShape="1">
            <a:blip r:embed="rId2" cstate="print"/>
            <a:srcRect/>
            <a:stretch>
              <a:fillRect/>
            </a:stretch>
          </a:blipFill>
          <a:ln w="12700" algn="ctr">
            <a:noFill/>
            <a:round/>
            <a:headEnd/>
            <a:tailEnd/>
          </a:ln>
        </p:spPr>
        <p:txBody>
          <a:bodyPr wrap="none" anchor="ctr"/>
          <a:lstStyle/>
          <a:p>
            <a:endParaRPr lang="zh-TW" altLang="en-US"/>
          </a:p>
        </p:txBody>
      </p:sp>
      <p:sp>
        <p:nvSpPr>
          <p:cNvPr id="32773" name="矩形 17"/>
          <p:cNvSpPr>
            <a:spLocks noChangeArrowheads="1"/>
          </p:cNvSpPr>
          <p:nvPr/>
        </p:nvSpPr>
        <p:spPr bwMode="auto">
          <a:xfrm>
            <a:off x="3143250" y="1314450"/>
            <a:ext cx="2874963" cy="2168525"/>
          </a:xfrm>
          <a:prstGeom prst="rect">
            <a:avLst/>
          </a:prstGeom>
          <a:blipFill dpi="0" rotWithShape="1">
            <a:blip r:embed="rId3" cstate="print"/>
            <a:srcRect/>
            <a:stretch>
              <a:fillRect/>
            </a:stretch>
          </a:blipFill>
          <a:ln w="12700" algn="ctr">
            <a:noFill/>
            <a:round/>
            <a:headEnd/>
            <a:tailEnd/>
          </a:ln>
        </p:spPr>
        <p:txBody>
          <a:bodyPr wrap="none" anchor="ctr"/>
          <a:lstStyle/>
          <a:p>
            <a:endParaRPr lang="zh-TW" altLang="en-US"/>
          </a:p>
        </p:txBody>
      </p:sp>
      <p:sp>
        <p:nvSpPr>
          <p:cNvPr id="32774" name="矩形 18"/>
          <p:cNvSpPr>
            <a:spLocks noChangeArrowheads="1"/>
          </p:cNvSpPr>
          <p:nvPr/>
        </p:nvSpPr>
        <p:spPr bwMode="auto">
          <a:xfrm>
            <a:off x="6096000" y="1314450"/>
            <a:ext cx="2873375" cy="2168525"/>
          </a:xfrm>
          <a:prstGeom prst="rect">
            <a:avLst/>
          </a:prstGeom>
          <a:blipFill dpi="0" rotWithShape="1">
            <a:blip r:embed="rId4" cstate="print"/>
            <a:srcRect/>
            <a:stretch>
              <a:fillRect/>
            </a:stretch>
          </a:blipFill>
          <a:ln w="12700" algn="ctr">
            <a:noFill/>
            <a:round/>
            <a:headEnd/>
            <a:tailEnd/>
          </a:ln>
        </p:spPr>
        <p:txBody>
          <a:bodyPr wrap="none" anchor="ctr"/>
          <a:lstStyle/>
          <a:p>
            <a:endParaRPr lang="zh-TW" altLang="en-US"/>
          </a:p>
        </p:txBody>
      </p:sp>
      <p:sp>
        <p:nvSpPr>
          <p:cNvPr id="32775" name="矩形 19"/>
          <p:cNvSpPr>
            <a:spLocks noChangeArrowheads="1"/>
          </p:cNvSpPr>
          <p:nvPr/>
        </p:nvSpPr>
        <p:spPr bwMode="auto">
          <a:xfrm>
            <a:off x="192088" y="3810000"/>
            <a:ext cx="2873375" cy="2168525"/>
          </a:xfrm>
          <a:prstGeom prst="rect">
            <a:avLst/>
          </a:prstGeom>
          <a:blipFill dpi="0" rotWithShape="1">
            <a:blip r:embed="rId5" cstate="print"/>
            <a:srcRect/>
            <a:stretch>
              <a:fillRect/>
            </a:stretch>
          </a:blipFill>
          <a:ln w="12700" algn="ctr">
            <a:noFill/>
            <a:round/>
            <a:headEnd/>
            <a:tailEnd/>
          </a:ln>
        </p:spPr>
        <p:txBody>
          <a:bodyPr wrap="none" anchor="ctr"/>
          <a:lstStyle/>
          <a:p>
            <a:endParaRPr lang="zh-TW" altLang="en-US"/>
          </a:p>
        </p:txBody>
      </p:sp>
      <p:sp>
        <p:nvSpPr>
          <p:cNvPr id="32776" name="矩形 20"/>
          <p:cNvSpPr>
            <a:spLocks noChangeArrowheads="1"/>
          </p:cNvSpPr>
          <p:nvPr/>
        </p:nvSpPr>
        <p:spPr bwMode="auto">
          <a:xfrm>
            <a:off x="3140075" y="3805238"/>
            <a:ext cx="2873375" cy="2168525"/>
          </a:xfrm>
          <a:prstGeom prst="rect">
            <a:avLst/>
          </a:prstGeom>
          <a:blipFill dpi="0" rotWithShape="1">
            <a:blip r:embed="rId6" cstate="print"/>
            <a:srcRect/>
            <a:stretch>
              <a:fillRect/>
            </a:stretch>
          </a:blipFill>
          <a:ln w="12700" algn="ctr">
            <a:noFill/>
            <a:round/>
            <a:headEnd/>
            <a:tailEnd/>
          </a:ln>
        </p:spPr>
        <p:txBody>
          <a:bodyPr wrap="none" anchor="ctr"/>
          <a:lstStyle/>
          <a:p>
            <a:endParaRPr lang="zh-TW" altLang="en-US"/>
          </a:p>
        </p:txBody>
      </p:sp>
      <p:sp>
        <p:nvSpPr>
          <p:cNvPr id="23" name="Text Box 12"/>
          <p:cNvSpPr txBox="1">
            <a:spLocks noChangeArrowheads="1"/>
          </p:cNvSpPr>
          <p:nvPr/>
        </p:nvSpPr>
        <p:spPr bwMode="auto">
          <a:xfrm>
            <a:off x="120650" y="6003925"/>
            <a:ext cx="2520950" cy="366713"/>
          </a:xfrm>
          <a:prstGeom prst="rect">
            <a:avLst/>
          </a:prstGeom>
          <a:noFill/>
          <a:ln w="9525">
            <a:noFill/>
            <a:miter lim="800000"/>
            <a:headEnd/>
            <a:tailEnd/>
          </a:ln>
          <a:effectLst/>
        </p:spPr>
        <p:txBody>
          <a:bodyPr wrap="none">
            <a:spAutoFit/>
          </a:bodyPr>
          <a:lstStyle/>
          <a:p>
            <a:pPr>
              <a:defRPr/>
            </a:pPr>
            <a:r>
              <a:rPr lang="zh-TW" altLang="en-US" sz="1600">
                <a:effectLst>
                  <a:outerShdw blurRad="38100" dist="38100" dir="2700000" algn="tl">
                    <a:srgbClr val="C0C0C0"/>
                  </a:outerShdw>
                </a:effectLst>
                <a:latin typeface="華康正顏楷體W5" pitchFamily="65" charset="-120"/>
                <a:ea typeface="微軟正黑體" pitchFamily="34" charset="-120"/>
              </a:rPr>
              <a:t>◆鎮長蒞臨關心</a:t>
            </a:r>
            <a:r>
              <a:rPr lang="zh-TW" altLang="en-US">
                <a:effectLst>
                  <a:outerShdw blurRad="38100" dist="38100" dir="2700000" algn="tl">
                    <a:srgbClr val="C0C0C0"/>
                  </a:outerShdw>
                </a:effectLst>
              </a:rPr>
              <a:t>堀頭社區</a:t>
            </a:r>
          </a:p>
        </p:txBody>
      </p:sp>
      <p:sp>
        <p:nvSpPr>
          <p:cNvPr id="24" name="Text Box 15"/>
          <p:cNvSpPr txBox="1">
            <a:spLocks noChangeArrowheads="1"/>
          </p:cNvSpPr>
          <p:nvPr/>
        </p:nvSpPr>
        <p:spPr bwMode="auto">
          <a:xfrm>
            <a:off x="3073400" y="6003925"/>
            <a:ext cx="1606550" cy="336550"/>
          </a:xfrm>
          <a:prstGeom prst="rect">
            <a:avLst/>
          </a:prstGeom>
          <a:noFill/>
          <a:ln w="9525">
            <a:noFill/>
            <a:miter lim="800000"/>
            <a:headEnd/>
            <a:tailEnd/>
          </a:ln>
          <a:effectLst/>
        </p:spPr>
        <p:txBody>
          <a:bodyPr wrap="none">
            <a:spAutoFit/>
          </a:bodyPr>
          <a:lstStyle/>
          <a:p>
            <a:pPr>
              <a:defRPr/>
            </a:pPr>
            <a:r>
              <a:rPr lang="zh-TW" altLang="en-US" sz="1600">
                <a:effectLst>
                  <a:outerShdw blurRad="38100" dist="38100" dir="2700000" algn="tl">
                    <a:srgbClr val="C0C0C0"/>
                  </a:outerShdw>
                </a:effectLst>
                <a:latin typeface="華康正顏楷體W5" pitchFamily="65" charset="-120"/>
                <a:ea typeface="微軟正黑體" pitchFamily="34" charset="-120"/>
              </a:rPr>
              <a:t>◆</a:t>
            </a:r>
            <a:r>
              <a:rPr lang="zh-TW" altLang="en-US" sz="1600">
                <a:effectLst>
                  <a:outerShdw blurRad="38100" dist="38100" dir="2700000" algn="tl">
                    <a:srgbClr val="C0C0C0"/>
                  </a:outerShdw>
                </a:effectLst>
                <a:ea typeface="微軟正黑體" pitchFamily="34" charset="-120"/>
              </a:rPr>
              <a:t>參訪布袋戲館</a:t>
            </a:r>
            <a:endParaRPr lang="en-US" altLang="zh-TW" sz="1600">
              <a:effectLst>
                <a:outerShdw blurRad="38100" dist="38100" dir="2700000" algn="tl">
                  <a:srgbClr val="C0C0C0"/>
                </a:outerShdw>
              </a:effectLst>
              <a:ea typeface="微軟正黑體" pitchFamily="34" charset="-120"/>
            </a:endParaRPr>
          </a:p>
        </p:txBody>
      </p:sp>
      <p:sp>
        <p:nvSpPr>
          <p:cNvPr id="25" name="Text Box 18"/>
          <p:cNvSpPr txBox="1">
            <a:spLocks noChangeArrowheads="1"/>
          </p:cNvSpPr>
          <p:nvPr/>
        </p:nvSpPr>
        <p:spPr bwMode="auto">
          <a:xfrm>
            <a:off x="6026150" y="5956300"/>
            <a:ext cx="2487613" cy="336550"/>
          </a:xfrm>
          <a:prstGeom prst="rect">
            <a:avLst/>
          </a:prstGeom>
          <a:noFill/>
          <a:ln w="9525">
            <a:noFill/>
            <a:miter lim="800000"/>
            <a:headEnd/>
            <a:tailEnd/>
          </a:ln>
          <a:effectLst/>
        </p:spPr>
        <p:txBody>
          <a:bodyPr wrap="none">
            <a:spAutoFit/>
          </a:bodyPr>
          <a:lstStyle/>
          <a:p>
            <a:pPr>
              <a:defRPr/>
            </a:pPr>
            <a:r>
              <a:rPr lang="zh-TW" altLang="en-US" sz="1600">
                <a:effectLst>
                  <a:outerShdw blurRad="38100" dist="38100" dir="2700000" algn="tl">
                    <a:srgbClr val="C0C0C0"/>
                  </a:outerShdw>
                </a:effectLst>
                <a:latin typeface="華康正顏楷體W5" pitchFamily="65" charset="-120"/>
                <a:ea typeface="微軟正黑體" pitchFamily="34" charset="-120"/>
              </a:rPr>
              <a:t>◆</a:t>
            </a:r>
            <a:r>
              <a:rPr lang="zh-TW" altLang="en-US" sz="1600">
                <a:effectLst>
                  <a:outerShdw blurRad="38100" dist="38100" dir="2700000" algn="tl">
                    <a:srgbClr val="C0C0C0"/>
                  </a:outerShdw>
                </a:effectLst>
                <a:ea typeface="微軟正黑體" pitchFamily="34" charset="-120"/>
              </a:rPr>
              <a:t>北溪社區</a:t>
            </a:r>
            <a:r>
              <a:rPr lang="en-US" altLang="zh-TW" sz="1600">
                <a:effectLst>
                  <a:outerShdw blurRad="38100" dist="38100" dir="2700000" algn="tl">
                    <a:srgbClr val="C0C0C0"/>
                  </a:outerShdw>
                </a:effectLst>
                <a:ea typeface="微軟正黑體" pitchFamily="34" charset="-120"/>
              </a:rPr>
              <a:t>-</a:t>
            </a:r>
            <a:r>
              <a:rPr lang="zh-TW" altLang="en-US" sz="1600">
                <a:effectLst>
                  <a:outerShdw blurRad="38100" dist="38100" dir="2700000" algn="tl">
                    <a:srgbClr val="C0C0C0"/>
                  </a:outerShdw>
                </a:effectLst>
                <a:ea typeface="微軟正黑體" pitchFamily="34" charset="-120"/>
              </a:rPr>
              <a:t>剪紙花燈製作</a:t>
            </a:r>
          </a:p>
        </p:txBody>
      </p:sp>
      <p:sp>
        <p:nvSpPr>
          <p:cNvPr id="26" name="Text Box 28"/>
          <p:cNvSpPr txBox="1">
            <a:spLocks noChangeArrowheads="1"/>
          </p:cNvSpPr>
          <p:nvPr/>
        </p:nvSpPr>
        <p:spPr bwMode="auto">
          <a:xfrm>
            <a:off x="100013" y="3470275"/>
            <a:ext cx="2284412" cy="336550"/>
          </a:xfrm>
          <a:prstGeom prst="rect">
            <a:avLst/>
          </a:prstGeom>
          <a:noFill/>
          <a:ln w="9525">
            <a:noFill/>
            <a:miter lim="800000"/>
            <a:headEnd/>
            <a:tailEnd/>
          </a:ln>
          <a:effectLst/>
        </p:spPr>
        <p:txBody>
          <a:bodyPr wrap="none">
            <a:spAutoFit/>
          </a:bodyPr>
          <a:lstStyle/>
          <a:p>
            <a:pPr>
              <a:defRPr/>
            </a:pPr>
            <a:r>
              <a:rPr lang="zh-TW" altLang="en-US" sz="1600">
                <a:effectLst>
                  <a:outerShdw blurRad="38100" dist="38100" dir="2700000" algn="tl">
                    <a:srgbClr val="C0C0C0"/>
                  </a:outerShdw>
                </a:effectLst>
                <a:latin typeface="華康正顏楷體W5" pitchFamily="65" charset="-120"/>
                <a:ea typeface="微軟正黑體" pitchFamily="34" charset="-120"/>
              </a:rPr>
              <a:t>◆</a:t>
            </a:r>
            <a:r>
              <a:rPr lang="zh-TW" altLang="en-US" sz="1600">
                <a:effectLst>
                  <a:outerShdw blurRad="38100" dist="38100" dir="2700000" algn="tl">
                    <a:srgbClr val="C0C0C0"/>
                  </a:outerShdw>
                </a:effectLst>
                <a:ea typeface="微軟正黑體" pitchFamily="34" charset="-120"/>
              </a:rPr>
              <a:t>墾地社區</a:t>
            </a:r>
            <a:r>
              <a:rPr lang="en-US" altLang="zh-TW" sz="1600">
                <a:effectLst>
                  <a:outerShdw blurRad="38100" dist="38100" dir="2700000" algn="tl">
                    <a:srgbClr val="C0C0C0"/>
                  </a:outerShdw>
                </a:effectLst>
                <a:ea typeface="微軟正黑體" pitchFamily="34" charset="-120"/>
              </a:rPr>
              <a:t>-</a:t>
            </a:r>
            <a:r>
              <a:rPr lang="zh-TW" altLang="en-US" sz="1600">
                <a:effectLst>
                  <a:outerShdw blurRad="38100" dist="38100" dir="2700000" algn="tl">
                    <a:srgbClr val="C0C0C0"/>
                  </a:outerShdw>
                </a:effectLst>
                <a:ea typeface="微軟正黑體" pitchFamily="34" charset="-120"/>
              </a:rPr>
              <a:t>宋江陣體驗</a:t>
            </a:r>
          </a:p>
        </p:txBody>
      </p:sp>
      <p:sp>
        <p:nvSpPr>
          <p:cNvPr id="27" name="Text Box 31"/>
          <p:cNvSpPr txBox="1">
            <a:spLocks noChangeArrowheads="1"/>
          </p:cNvSpPr>
          <p:nvPr/>
        </p:nvSpPr>
        <p:spPr bwMode="auto">
          <a:xfrm>
            <a:off x="3073400" y="3470275"/>
            <a:ext cx="1809750" cy="336550"/>
          </a:xfrm>
          <a:prstGeom prst="rect">
            <a:avLst/>
          </a:prstGeom>
          <a:noFill/>
          <a:ln w="9525">
            <a:noFill/>
            <a:miter lim="800000"/>
            <a:headEnd/>
            <a:tailEnd/>
          </a:ln>
          <a:effectLst/>
        </p:spPr>
        <p:txBody>
          <a:bodyPr wrap="none">
            <a:spAutoFit/>
          </a:bodyPr>
          <a:lstStyle/>
          <a:p>
            <a:pPr>
              <a:defRPr/>
            </a:pPr>
            <a:r>
              <a:rPr lang="zh-TW" altLang="en-US" sz="1600">
                <a:effectLst>
                  <a:outerShdw blurRad="38100" dist="38100" dir="2700000" algn="tl">
                    <a:srgbClr val="C0C0C0"/>
                  </a:outerShdw>
                </a:effectLst>
                <a:latin typeface="華康正顏楷體W5" pitchFamily="65" charset="-120"/>
                <a:ea typeface="微軟正黑體" pitchFamily="34" charset="-120"/>
              </a:rPr>
              <a:t>◆</a:t>
            </a:r>
            <a:r>
              <a:rPr lang="zh-TW" altLang="en-US" sz="1600">
                <a:effectLst>
                  <a:outerShdw blurRad="38100" dist="38100" dir="2700000" algn="tl">
                    <a:srgbClr val="C0C0C0"/>
                  </a:outerShdw>
                </a:effectLst>
                <a:ea typeface="微軟正黑體" pitchFamily="34" charset="-120"/>
              </a:rPr>
              <a:t>持法媽祖宮參訪</a:t>
            </a:r>
          </a:p>
        </p:txBody>
      </p:sp>
      <p:sp>
        <p:nvSpPr>
          <p:cNvPr id="28" name="Text Box 34"/>
          <p:cNvSpPr txBox="1">
            <a:spLocks noChangeArrowheads="1"/>
          </p:cNvSpPr>
          <p:nvPr/>
        </p:nvSpPr>
        <p:spPr bwMode="auto">
          <a:xfrm>
            <a:off x="6026150" y="3482975"/>
            <a:ext cx="2114550" cy="336550"/>
          </a:xfrm>
          <a:prstGeom prst="rect">
            <a:avLst/>
          </a:prstGeom>
          <a:noFill/>
          <a:ln w="9525">
            <a:noFill/>
            <a:miter lim="800000"/>
            <a:headEnd/>
            <a:tailEnd/>
          </a:ln>
          <a:effectLst/>
        </p:spPr>
        <p:txBody>
          <a:bodyPr wrap="none">
            <a:spAutoFit/>
          </a:bodyPr>
          <a:lstStyle/>
          <a:p>
            <a:pPr>
              <a:defRPr/>
            </a:pPr>
            <a:r>
              <a:rPr lang="zh-TW" altLang="en-US" sz="1600">
                <a:effectLst>
                  <a:outerShdw blurRad="38100" dist="38100" dir="2700000" algn="tl">
                    <a:srgbClr val="C0C0C0"/>
                  </a:outerShdw>
                </a:effectLst>
                <a:latin typeface="華康正顏楷體W5" pitchFamily="65" charset="-120"/>
                <a:ea typeface="微軟正黑體" pitchFamily="34" charset="-120"/>
              </a:rPr>
              <a:t>◆堀頭社區</a:t>
            </a:r>
            <a:r>
              <a:rPr lang="en-US" altLang="zh-TW" sz="1600">
                <a:effectLst>
                  <a:outerShdw blurRad="38100" dist="38100" dir="2700000" algn="tl">
                    <a:srgbClr val="C0C0C0"/>
                  </a:outerShdw>
                </a:effectLst>
                <a:latin typeface="華康正顏楷體W5" pitchFamily="65" charset="-120"/>
                <a:ea typeface="微軟正黑體" pitchFamily="34" charset="-120"/>
              </a:rPr>
              <a:t>-</a:t>
            </a:r>
            <a:r>
              <a:rPr lang="zh-TW" altLang="en-US" sz="1600">
                <a:effectLst>
                  <a:outerShdw blurRad="38100" dist="38100" dir="2700000" algn="tl">
                    <a:srgbClr val="C0C0C0"/>
                  </a:outerShdw>
                </a:effectLst>
                <a:latin typeface="華康正顏楷體W5" pitchFamily="65" charset="-120"/>
                <a:ea typeface="微軟正黑體" pitchFamily="34" charset="-120"/>
              </a:rPr>
              <a:t>社造公園</a:t>
            </a:r>
            <a:endParaRPr lang="zh-TW" altLang="en-US" sz="1600">
              <a:effectLst>
                <a:outerShdw blurRad="38100" dist="38100" dir="2700000" algn="tl">
                  <a:srgbClr val="C0C0C0"/>
                </a:outerShdw>
              </a:effectLst>
              <a:ea typeface="微軟正黑體" pitchFamily="34" charset="-120"/>
            </a:endParaRPr>
          </a:p>
        </p:txBody>
      </p:sp>
      <p:pic>
        <p:nvPicPr>
          <p:cNvPr id="32783" name="Picture 17" descr="DSC_0358"/>
          <p:cNvPicPr>
            <a:picLocks noChangeAspect="1" noChangeArrowheads="1"/>
          </p:cNvPicPr>
          <p:nvPr/>
        </p:nvPicPr>
        <p:blipFill>
          <a:blip r:embed="rId7" cstate="print"/>
          <a:srcRect/>
          <a:stretch>
            <a:fillRect/>
          </a:stretch>
        </p:blipFill>
        <p:spPr bwMode="auto">
          <a:xfrm>
            <a:off x="6130925" y="3894138"/>
            <a:ext cx="2801938" cy="20859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0"/>
          <p:cNvSpPr>
            <a:spLocks noChangeArrowheads="1"/>
          </p:cNvSpPr>
          <p:nvPr/>
        </p:nvSpPr>
        <p:spPr bwMode="auto">
          <a:xfrm>
            <a:off x="0" y="98425"/>
            <a:ext cx="5334000" cy="658813"/>
          </a:xfrm>
          <a:prstGeom prst="rect">
            <a:avLst/>
          </a:prstGeom>
          <a:gradFill rotWithShape="1">
            <a:gsLst>
              <a:gs pos="0">
                <a:schemeClr val="bg1">
                  <a:gamma/>
                  <a:tint val="0"/>
                  <a:invGamma/>
                </a:schemeClr>
              </a:gs>
              <a:gs pos="100000">
                <a:schemeClr val="bg1">
                  <a:alpha val="0"/>
                </a:schemeClr>
              </a:gs>
            </a:gsLst>
            <a:lin ang="0" scaled="1"/>
          </a:gradFill>
          <a:ln w="12700">
            <a:noFill/>
            <a:miter lim="800000"/>
            <a:headEnd/>
            <a:tailEnd/>
          </a:ln>
          <a:effectLst/>
        </p:spPr>
        <p:txBody>
          <a:bodyPr wrap="none" anchor="ctr"/>
          <a:lstStyle/>
          <a:p>
            <a:pPr>
              <a:defRPr/>
            </a:pPr>
            <a:endParaRPr lang="zh-TW" altLang="en-US">
              <a:latin typeface="Arial" charset="0"/>
            </a:endParaRPr>
          </a:p>
        </p:txBody>
      </p:sp>
      <p:sp>
        <p:nvSpPr>
          <p:cNvPr id="33795" name="Rectangle 3"/>
          <p:cNvSpPr>
            <a:spLocks noChangeArrowheads="1"/>
          </p:cNvSpPr>
          <p:nvPr/>
        </p:nvSpPr>
        <p:spPr bwMode="auto">
          <a:xfrm>
            <a:off x="85725" y="173038"/>
            <a:ext cx="4248150" cy="579437"/>
          </a:xfrm>
          <a:prstGeom prst="rect">
            <a:avLst/>
          </a:prstGeom>
          <a:noFill/>
          <a:ln w="12700">
            <a:noFill/>
            <a:miter lim="800000"/>
            <a:headEnd/>
            <a:tailEnd/>
          </a:ln>
        </p:spPr>
        <p:txBody>
          <a:bodyPr wrap="none">
            <a:spAutoFit/>
          </a:bodyPr>
          <a:lstStyle/>
          <a:p>
            <a:r>
              <a:rPr lang="zh-TW" altLang="en-US" sz="3200">
                <a:solidFill>
                  <a:srgbClr val="003366"/>
                </a:solidFill>
                <a:latin typeface="微軟正黑體" pitchFamily="34" charset="-120"/>
                <a:ea typeface="微軟正黑體" pitchFamily="34" charset="-120"/>
              </a:rPr>
              <a:t>社造中心輔導社區活動</a:t>
            </a:r>
          </a:p>
        </p:txBody>
      </p:sp>
      <p:sp>
        <p:nvSpPr>
          <p:cNvPr id="33796" name="矩形 16"/>
          <p:cNvSpPr>
            <a:spLocks noChangeArrowheads="1"/>
          </p:cNvSpPr>
          <p:nvPr/>
        </p:nvSpPr>
        <p:spPr bwMode="auto">
          <a:xfrm>
            <a:off x="195263" y="1319213"/>
            <a:ext cx="2874962" cy="2168525"/>
          </a:xfrm>
          <a:prstGeom prst="rect">
            <a:avLst/>
          </a:prstGeom>
          <a:blipFill dpi="0" rotWithShape="1">
            <a:blip r:embed="rId2" cstate="print"/>
            <a:srcRect/>
            <a:stretch>
              <a:fillRect/>
            </a:stretch>
          </a:blipFill>
          <a:ln w="12700" algn="ctr">
            <a:noFill/>
            <a:round/>
            <a:headEnd/>
            <a:tailEnd/>
          </a:ln>
        </p:spPr>
        <p:txBody>
          <a:bodyPr wrap="none" anchor="ctr"/>
          <a:lstStyle/>
          <a:p>
            <a:endParaRPr lang="zh-TW" altLang="en-US"/>
          </a:p>
        </p:txBody>
      </p:sp>
      <p:sp>
        <p:nvSpPr>
          <p:cNvPr id="33797" name="矩形 17"/>
          <p:cNvSpPr>
            <a:spLocks noChangeArrowheads="1"/>
          </p:cNvSpPr>
          <p:nvPr/>
        </p:nvSpPr>
        <p:spPr bwMode="auto">
          <a:xfrm>
            <a:off x="3155950" y="3887788"/>
            <a:ext cx="2874963" cy="2168525"/>
          </a:xfrm>
          <a:prstGeom prst="rect">
            <a:avLst/>
          </a:prstGeom>
          <a:blipFill dpi="0" rotWithShape="1">
            <a:blip r:embed="rId3" cstate="print"/>
            <a:srcRect/>
            <a:stretch>
              <a:fillRect/>
            </a:stretch>
          </a:blipFill>
          <a:ln w="12700" algn="ctr">
            <a:noFill/>
            <a:round/>
            <a:headEnd/>
            <a:tailEnd/>
          </a:ln>
        </p:spPr>
        <p:txBody>
          <a:bodyPr wrap="none" anchor="ctr"/>
          <a:lstStyle/>
          <a:p>
            <a:endParaRPr lang="zh-TW" altLang="en-US"/>
          </a:p>
        </p:txBody>
      </p:sp>
      <p:sp>
        <p:nvSpPr>
          <p:cNvPr id="33798" name="矩形 19"/>
          <p:cNvSpPr>
            <a:spLocks noChangeArrowheads="1"/>
          </p:cNvSpPr>
          <p:nvPr/>
        </p:nvSpPr>
        <p:spPr bwMode="auto">
          <a:xfrm>
            <a:off x="192088" y="3810000"/>
            <a:ext cx="2873375" cy="2168525"/>
          </a:xfrm>
          <a:prstGeom prst="rect">
            <a:avLst/>
          </a:prstGeom>
          <a:blipFill dpi="0" rotWithShape="1">
            <a:blip r:embed="rId4" cstate="print"/>
            <a:srcRect/>
            <a:stretch>
              <a:fillRect/>
            </a:stretch>
          </a:blipFill>
          <a:ln w="12700" algn="ctr">
            <a:noFill/>
            <a:round/>
            <a:headEnd/>
            <a:tailEnd/>
          </a:ln>
        </p:spPr>
        <p:txBody>
          <a:bodyPr wrap="none" anchor="ctr"/>
          <a:lstStyle/>
          <a:p>
            <a:endParaRPr lang="zh-TW" altLang="en-US"/>
          </a:p>
        </p:txBody>
      </p:sp>
      <p:sp>
        <p:nvSpPr>
          <p:cNvPr id="33799" name="矩形 20"/>
          <p:cNvSpPr>
            <a:spLocks noChangeArrowheads="1"/>
          </p:cNvSpPr>
          <p:nvPr/>
        </p:nvSpPr>
        <p:spPr bwMode="auto">
          <a:xfrm>
            <a:off x="3140075" y="1349375"/>
            <a:ext cx="2873375" cy="2168525"/>
          </a:xfrm>
          <a:prstGeom prst="rect">
            <a:avLst/>
          </a:prstGeom>
          <a:blipFill dpi="0" rotWithShape="1">
            <a:blip r:embed="rId5" cstate="print"/>
            <a:srcRect/>
            <a:stretch>
              <a:fillRect/>
            </a:stretch>
          </a:blipFill>
          <a:ln w="12700" algn="ctr">
            <a:noFill/>
            <a:round/>
            <a:headEnd/>
            <a:tailEnd/>
          </a:ln>
        </p:spPr>
        <p:txBody>
          <a:bodyPr wrap="none" anchor="ctr"/>
          <a:lstStyle/>
          <a:p>
            <a:endParaRPr lang="zh-TW" altLang="en-US"/>
          </a:p>
        </p:txBody>
      </p:sp>
      <p:sp>
        <p:nvSpPr>
          <p:cNvPr id="33800" name="矩形 21"/>
          <p:cNvSpPr>
            <a:spLocks noChangeArrowheads="1"/>
          </p:cNvSpPr>
          <p:nvPr/>
        </p:nvSpPr>
        <p:spPr bwMode="auto">
          <a:xfrm>
            <a:off x="6091238" y="3844925"/>
            <a:ext cx="2874962" cy="2168525"/>
          </a:xfrm>
          <a:prstGeom prst="rect">
            <a:avLst/>
          </a:prstGeom>
          <a:blipFill dpi="0" rotWithShape="1">
            <a:blip r:embed="rId6" cstate="print"/>
            <a:srcRect/>
            <a:stretch>
              <a:fillRect/>
            </a:stretch>
          </a:blipFill>
          <a:ln w="12700" algn="ctr">
            <a:noFill/>
            <a:round/>
            <a:headEnd/>
            <a:tailEnd/>
          </a:ln>
        </p:spPr>
        <p:txBody>
          <a:bodyPr wrap="none" anchor="ctr"/>
          <a:lstStyle/>
          <a:p>
            <a:endParaRPr lang="zh-TW" altLang="en-US"/>
          </a:p>
        </p:txBody>
      </p:sp>
      <p:sp>
        <p:nvSpPr>
          <p:cNvPr id="23" name="Text Box 12"/>
          <p:cNvSpPr txBox="1">
            <a:spLocks noChangeArrowheads="1"/>
          </p:cNvSpPr>
          <p:nvPr/>
        </p:nvSpPr>
        <p:spPr bwMode="auto">
          <a:xfrm>
            <a:off x="120650" y="6003925"/>
            <a:ext cx="1758950" cy="366713"/>
          </a:xfrm>
          <a:prstGeom prst="rect">
            <a:avLst/>
          </a:prstGeom>
          <a:noFill/>
          <a:ln w="9525">
            <a:noFill/>
            <a:miter lim="800000"/>
            <a:headEnd/>
            <a:tailEnd/>
          </a:ln>
          <a:effectLst/>
        </p:spPr>
        <p:txBody>
          <a:bodyPr wrap="none">
            <a:spAutoFit/>
          </a:bodyPr>
          <a:lstStyle/>
          <a:p>
            <a:pPr>
              <a:defRPr/>
            </a:pPr>
            <a:r>
              <a:rPr lang="zh-TW" altLang="en-US" sz="1600">
                <a:effectLst>
                  <a:outerShdw blurRad="38100" dist="38100" dir="2700000" algn="tl">
                    <a:srgbClr val="C0C0C0"/>
                  </a:outerShdw>
                </a:effectLst>
                <a:latin typeface="華康正顏楷體W5" pitchFamily="65" charset="-120"/>
                <a:ea typeface="微軟正黑體" pitchFamily="34" charset="-120"/>
              </a:rPr>
              <a:t>◆</a:t>
            </a:r>
            <a:r>
              <a:rPr lang="zh-TW" altLang="en-US">
                <a:effectLst>
                  <a:outerShdw blurRad="38100" dist="38100" dir="2700000" algn="tl">
                    <a:srgbClr val="C0C0C0"/>
                  </a:outerShdw>
                </a:effectLst>
              </a:rPr>
              <a:t>志工宣勢大會</a:t>
            </a:r>
          </a:p>
        </p:txBody>
      </p:sp>
      <p:sp>
        <p:nvSpPr>
          <p:cNvPr id="24" name="Text Box 15"/>
          <p:cNvSpPr txBox="1">
            <a:spLocks noChangeArrowheads="1"/>
          </p:cNvSpPr>
          <p:nvPr/>
        </p:nvSpPr>
        <p:spPr bwMode="auto">
          <a:xfrm>
            <a:off x="3073400" y="6003925"/>
            <a:ext cx="387350" cy="336550"/>
          </a:xfrm>
          <a:prstGeom prst="rect">
            <a:avLst/>
          </a:prstGeom>
          <a:noFill/>
          <a:ln w="9525">
            <a:noFill/>
            <a:miter lim="800000"/>
            <a:headEnd/>
            <a:tailEnd/>
          </a:ln>
          <a:effectLst/>
        </p:spPr>
        <p:txBody>
          <a:bodyPr wrap="none">
            <a:spAutoFit/>
          </a:bodyPr>
          <a:lstStyle/>
          <a:p>
            <a:pPr>
              <a:defRPr/>
            </a:pPr>
            <a:r>
              <a:rPr lang="zh-TW" altLang="en-US" sz="1600">
                <a:effectLst>
                  <a:outerShdw blurRad="38100" dist="38100" dir="2700000" algn="tl">
                    <a:srgbClr val="C0C0C0"/>
                  </a:outerShdw>
                </a:effectLst>
                <a:latin typeface="華康正顏楷體W5" pitchFamily="65" charset="-120"/>
                <a:ea typeface="微軟正黑體" pitchFamily="34" charset="-120"/>
              </a:rPr>
              <a:t>◆</a:t>
            </a:r>
            <a:endParaRPr lang="zh-TW" altLang="en-US" sz="1600">
              <a:effectLst>
                <a:outerShdw blurRad="38100" dist="38100" dir="2700000" algn="tl">
                  <a:srgbClr val="C0C0C0"/>
                </a:outerShdw>
              </a:effectLst>
            </a:endParaRPr>
          </a:p>
        </p:txBody>
      </p:sp>
      <p:sp>
        <p:nvSpPr>
          <p:cNvPr id="25" name="Text Box 18"/>
          <p:cNvSpPr txBox="1">
            <a:spLocks noChangeArrowheads="1"/>
          </p:cNvSpPr>
          <p:nvPr/>
        </p:nvSpPr>
        <p:spPr bwMode="auto">
          <a:xfrm>
            <a:off x="6026150" y="5956300"/>
            <a:ext cx="2125663" cy="336550"/>
          </a:xfrm>
          <a:prstGeom prst="rect">
            <a:avLst/>
          </a:prstGeom>
          <a:noFill/>
          <a:ln w="9525">
            <a:noFill/>
            <a:miter lim="800000"/>
            <a:headEnd/>
            <a:tailEnd/>
          </a:ln>
          <a:effectLst/>
        </p:spPr>
        <p:txBody>
          <a:bodyPr wrap="none">
            <a:spAutoFit/>
          </a:bodyPr>
          <a:lstStyle/>
          <a:p>
            <a:pPr>
              <a:defRPr/>
            </a:pPr>
            <a:r>
              <a:rPr lang="zh-TW" altLang="en-US" sz="1600">
                <a:effectLst>
                  <a:outerShdw blurRad="38100" dist="38100" dir="2700000" algn="tl">
                    <a:srgbClr val="C0C0C0"/>
                  </a:outerShdw>
                </a:effectLst>
                <a:latin typeface="華康正顏楷體W5" pitchFamily="65" charset="-120"/>
                <a:ea typeface="微軟正黑體" pitchFamily="34" charset="-120"/>
              </a:rPr>
              <a:t>◆</a:t>
            </a:r>
            <a:r>
              <a:rPr lang="zh-TW" altLang="en-US" sz="1600">
                <a:effectLst>
                  <a:outerShdw blurRad="38100" dist="38100" dir="2700000" algn="tl">
                    <a:srgbClr val="C0C0C0"/>
                  </a:outerShdw>
                </a:effectLst>
                <a:ea typeface="微軟正黑體" pitchFamily="34" charset="-120"/>
              </a:rPr>
              <a:t>公安社區</a:t>
            </a:r>
            <a:r>
              <a:rPr lang="en-US" altLang="zh-TW" sz="1600">
                <a:effectLst>
                  <a:outerShdw blurRad="38100" dist="38100" dir="2700000" algn="tl">
                    <a:srgbClr val="C0C0C0"/>
                  </a:outerShdw>
                </a:effectLst>
                <a:ea typeface="微軟正黑體" pitchFamily="34" charset="-120"/>
              </a:rPr>
              <a:t>a</a:t>
            </a:r>
            <a:r>
              <a:rPr lang="zh-TW" altLang="en-US" sz="1600">
                <a:effectLst>
                  <a:outerShdw blurRad="38100" dist="38100" dir="2700000" algn="tl">
                    <a:srgbClr val="C0C0C0"/>
                  </a:outerShdw>
                </a:effectLst>
                <a:ea typeface="微軟正黑體" pitchFamily="34" charset="-120"/>
              </a:rPr>
              <a:t>類成果展</a:t>
            </a:r>
          </a:p>
        </p:txBody>
      </p:sp>
      <p:sp>
        <p:nvSpPr>
          <p:cNvPr id="26" name="Text Box 28"/>
          <p:cNvSpPr txBox="1">
            <a:spLocks noChangeArrowheads="1"/>
          </p:cNvSpPr>
          <p:nvPr/>
        </p:nvSpPr>
        <p:spPr bwMode="auto">
          <a:xfrm>
            <a:off x="100013" y="3470275"/>
            <a:ext cx="2927350" cy="336550"/>
          </a:xfrm>
          <a:prstGeom prst="rect">
            <a:avLst/>
          </a:prstGeom>
          <a:noFill/>
          <a:ln w="9525">
            <a:noFill/>
            <a:miter lim="800000"/>
            <a:headEnd/>
            <a:tailEnd/>
          </a:ln>
          <a:effectLst/>
        </p:spPr>
        <p:txBody>
          <a:bodyPr wrap="none">
            <a:spAutoFit/>
          </a:bodyPr>
          <a:lstStyle/>
          <a:p>
            <a:pPr>
              <a:defRPr/>
            </a:pPr>
            <a:r>
              <a:rPr lang="zh-TW" altLang="en-US" sz="1600">
                <a:effectLst>
                  <a:outerShdw blurRad="38100" dist="38100" dir="2700000" algn="tl">
                    <a:srgbClr val="C0C0C0"/>
                  </a:outerShdw>
                </a:effectLst>
                <a:latin typeface="華康正顏楷體W5" pitchFamily="65" charset="-120"/>
                <a:ea typeface="微軟正黑體" pitchFamily="34" charset="-120"/>
              </a:rPr>
              <a:t>◆合同廳舍</a:t>
            </a:r>
            <a:r>
              <a:rPr lang="en-US" altLang="zh-TW" sz="1600">
                <a:effectLst>
                  <a:outerShdw blurRad="38100" dist="38100" dir="2700000" algn="tl">
                    <a:srgbClr val="C0C0C0"/>
                  </a:outerShdw>
                </a:effectLst>
                <a:latin typeface="華康正顏楷體W5" pitchFamily="65" charset="-120"/>
                <a:ea typeface="微軟正黑體" pitchFamily="34" charset="-120"/>
              </a:rPr>
              <a:t>-</a:t>
            </a:r>
            <a:r>
              <a:rPr lang="zh-TW" altLang="en-US" sz="1600">
                <a:effectLst>
                  <a:outerShdw blurRad="38100" dist="38100" dir="2700000" algn="tl">
                    <a:srgbClr val="C0C0C0"/>
                  </a:outerShdw>
                </a:effectLst>
                <a:ea typeface="微軟正黑體" pitchFamily="34" charset="-120"/>
              </a:rPr>
              <a:t>新春聯合社區市集</a:t>
            </a:r>
          </a:p>
        </p:txBody>
      </p:sp>
      <p:sp>
        <p:nvSpPr>
          <p:cNvPr id="27" name="Text Box 31"/>
          <p:cNvSpPr txBox="1">
            <a:spLocks noChangeArrowheads="1"/>
          </p:cNvSpPr>
          <p:nvPr/>
        </p:nvSpPr>
        <p:spPr bwMode="auto">
          <a:xfrm>
            <a:off x="3073400" y="3470275"/>
            <a:ext cx="3206750" cy="366713"/>
          </a:xfrm>
          <a:prstGeom prst="rect">
            <a:avLst/>
          </a:prstGeom>
          <a:noFill/>
          <a:ln w="9525">
            <a:noFill/>
            <a:miter lim="800000"/>
            <a:headEnd/>
            <a:tailEnd/>
          </a:ln>
          <a:effectLst/>
        </p:spPr>
        <p:txBody>
          <a:bodyPr wrap="none">
            <a:spAutoFit/>
          </a:bodyPr>
          <a:lstStyle/>
          <a:p>
            <a:pPr>
              <a:defRPr/>
            </a:pPr>
            <a:r>
              <a:rPr lang="zh-TW" altLang="en-US" sz="1600">
                <a:effectLst>
                  <a:outerShdw blurRad="38100" dist="38100" dir="2700000" algn="tl">
                    <a:srgbClr val="C0C0C0"/>
                  </a:outerShdw>
                </a:effectLst>
                <a:latin typeface="華康正顏楷體W5" pitchFamily="65" charset="-120"/>
                <a:ea typeface="微軟正黑體" pitchFamily="34" charset="-120"/>
              </a:rPr>
              <a:t>◆</a:t>
            </a:r>
            <a:r>
              <a:rPr lang="zh-TW" altLang="en-US">
                <a:effectLst>
                  <a:outerShdw blurRad="38100" dist="38100" dir="2700000" algn="tl">
                    <a:srgbClr val="C0C0C0"/>
                  </a:outerShdw>
                </a:effectLst>
              </a:rPr>
              <a:t>合同廳舍</a:t>
            </a:r>
            <a:r>
              <a:rPr lang="en-US" altLang="zh-TW">
                <a:effectLst>
                  <a:outerShdw blurRad="38100" dist="38100" dir="2700000" algn="tl">
                    <a:srgbClr val="C0C0C0"/>
                  </a:outerShdw>
                </a:effectLst>
              </a:rPr>
              <a:t>-</a:t>
            </a:r>
            <a:r>
              <a:rPr lang="zh-TW" altLang="en-US">
                <a:effectLst>
                  <a:outerShdw blurRad="38100" dist="38100" dir="2700000" algn="tl">
                    <a:srgbClr val="C0C0C0"/>
                  </a:outerShdw>
                </a:effectLst>
              </a:rPr>
              <a:t>新春聯合社區市集</a:t>
            </a:r>
            <a:endParaRPr lang="zh-TW" altLang="en-US" sz="1600">
              <a:effectLst>
                <a:outerShdw blurRad="38100" dist="38100" dir="2700000" algn="tl">
                  <a:srgbClr val="C0C0C0"/>
                </a:outerShdw>
              </a:effectLst>
              <a:ea typeface="微軟正黑體" pitchFamily="34" charset="-120"/>
            </a:endParaRPr>
          </a:p>
        </p:txBody>
      </p:sp>
      <p:sp>
        <p:nvSpPr>
          <p:cNvPr id="28" name="Text Box 34"/>
          <p:cNvSpPr txBox="1">
            <a:spLocks noChangeArrowheads="1"/>
          </p:cNvSpPr>
          <p:nvPr/>
        </p:nvSpPr>
        <p:spPr bwMode="auto">
          <a:xfrm>
            <a:off x="6026150" y="3482975"/>
            <a:ext cx="2114550" cy="336550"/>
          </a:xfrm>
          <a:prstGeom prst="rect">
            <a:avLst/>
          </a:prstGeom>
          <a:noFill/>
          <a:ln w="9525">
            <a:noFill/>
            <a:miter lim="800000"/>
            <a:headEnd/>
            <a:tailEnd/>
          </a:ln>
          <a:effectLst/>
        </p:spPr>
        <p:txBody>
          <a:bodyPr wrap="none">
            <a:spAutoFit/>
          </a:bodyPr>
          <a:lstStyle/>
          <a:p>
            <a:pPr>
              <a:defRPr/>
            </a:pPr>
            <a:r>
              <a:rPr lang="zh-TW" altLang="en-US" sz="1600">
                <a:effectLst>
                  <a:outerShdw blurRad="38100" dist="38100" dir="2700000" algn="tl">
                    <a:srgbClr val="C0C0C0"/>
                  </a:outerShdw>
                </a:effectLst>
                <a:latin typeface="華康正顏楷體W5" pitchFamily="65" charset="-120"/>
                <a:ea typeface="微軟正黑體" pitchFamily="34" charset="-120"/>
              </a:rPr>
              <a:t>◆北溪社區</a:t>
            </a:r>
            <a:r>
              <a:rPr lang="en-US" altLang="zh-TW" sz="1600">
                <a:effectLst>
                  <a:outerShdw blurRad="38100" dist="38100" dir="2700000" algn="tl">
                    <a:srgbClr val="C0C0C0"/>
                  </a:outerShdw>
                </a:effectLst>
                <a:latin typeface="華康正顏楷體W5" pitchFamily="65" charset="-120"/>
                <a:ea typeface="微軟正黑體" pitchFamily="34" charset="-120"/>
              </a:rPr>
              <a:t>-</a:t>
            </a:r>
            <a:r>
              <a:rPr lang="zh-TW" altLang="en-US" sz="1600">
                <a:effectLst>
                  <a:outerShdw blurRad="38100" dist="38100" dir="2700000" algn="tl">
                    <a:srgbClr val="C0C0C0"/>
                  </a:outerShdw>
                </a:effectLst>
                <a:latin typeface="華康正顏楷體W5" pitchFamily="65" charset="-120"/>
                <a:ea typeface="微軟正黑體" pitchFamily="34" charset="-120"/>
              </a:rPr>
              <a:t>廟口講古</a:t>
            </a:r>
            <a:endParaRPr lang="zh-TW" altLang="en-US" sz="1600">
              <a:effectLst>
                <a:outerShdw blurRad="38100" dist="38100" dir="2700000" algn="tl">
                  <a:srgbClr val="C0C0C0"/>
                </a:outerShdw>
              </a:effectLst>
              <a:ea typeface="微軟正黑體" pitchFamily="34" charset="-120"/>
            </a:endParaRPr>
          </a:p>
        </p:txBody>
      </p:sp>
      <p:sp>
        <p:nvSpPr>
          <p:cNvPr id="30737" name="Rectangle 17"/>
          <p:cNvSpPr>
            <a:spLocks noChangeArrowheads="1"/>
          </p:cNvSpPr>
          <p:nvPr/>
        </p:nvSpPr>
        <p:spPr bwMode="auto">
          <a:xfrm>
            <a:off x="3408363" y="6007100"/>
            <a:ext cx="1555750" cy="366713"/>
          </a:xfrm>
          <a:prstGeom prst="rect">
            <a:avLst/>
          </a:prstGeom>
          <a:noFill/>
          <a:ln w="12700">
            <a:noFill/>
            <a:miter lim="800000"/>
            <a:headEnd/>
            <a:tailEnd/>
          </a:ln>
          <a:effectLst/>
        </p:spPr>
        <p:txBody>
          <a:bodyPr wrap="none">
            <a:spAutoFit/>
          </a:bodyPr>
          <a:lstStyle/>
          <a:p>
            <a:pPr>
              <a:defRPr/>
            </a:pPr>
            <a:r>
              <a:rPr lang="zh-TW" altLang="en-US">
                <a:effectLst>
                  <a:outerShdw blurRad="38100" dist="38100" dir="2700000" algn="tl">
                    <a:srgbClr val="C0C0C0"/>
                  </a:outerShdw>
                </a:effectLst>
              </a:rPr>
              <a:t>志工宣勢大會</a:t>
            </a:r>
          </a:p>
        </p:txBody>
      </p:sp>
      <p:pic>
        <p:nvPicPr>
          <p:cNvPr id="33808" name="Picture 18" descr="IMAG0330"/>
          <p:cNvPicPr>
            <a:picLocks noChangeAspect="1" noChangeArrowheads="1"/>
          </p:cNvPicPr>
          <p:nvPr/>
        </p:nvPicPr>
        <p:blipFill>
          <a:blip r:embed="rId7" cstate="print"/>
          <a:srcRect/>
          <a:stretch>
            <a:fillRect/>
          </a:stretch>
        </p:blipFill>
        <p:spPr bwMode="auto">
          <a:xfrm>
            <a:off x="6097588" y="1371600"/>
            <a:ext cx="2863850" cy="20859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0"/>
          <p:cNvSpPr>
            <a:spLocks noChangeArrowheads="1"/>
          </p:cNvSpPr>
          <p:nvPr/>
        </p:nvSpPr>
        <p:spPr bwMode="auto">
          <a:xfrm>
            <a:off x="0" y="98425"/>
            <a:ext cx="5334000" cy="658813"/>
          </a:xfrm>
          <a:prstGeom prst="rect">
            <a:avLst/>
          </a:prstGeom>
          <a:gradFill rotWithShape="1">
            <a:gsLst>
              <a:gs pos="0">
                <a:schemeClr val="bg1">
                  <a:gamma/>
                  <a:tint val="0"/>
                  <a:invGamma/>
                </a:schemeClr>
              </a:gs>
              <a:gs pos="100000">
                <a:schemeClr val="bg1">
                  <a:alpha val="0"/>
                </a:schemeClr>
              </a:gs>
            </a:gsLst>
            <a:lin ang="0" scaled="1"/>
          </a:gradFill>
          <a:ln w="12700">
            <a:noFill/>
            <a:miter lim="800000"/>
            <a:headEnd/>
            <a:tailEnd/>
          </a:ln>
          <a:effectLst/>
        </p:spPr>
        <p:txBody>
          <a:bodyPr wrap="none" anchor="ctr"/>
          <a:lstStyle/>
          <a:p>
            <a:pPr>
              <a:defRPr/>
            </a:pPr>
            <a:endParaRPr lang="zh-TW" altLang="en-US">
              <a:latin typeface="Arial" charset="0"/>
            </a:endParaRPr>
          </a:p>
        </p:txBody>
      </p:sp>
      <p:sp>
        <p:nvSpPr>
          <p:cNvPr id="34819" name="Rectangle 3"/>
          <p:cNvSpPr>
            <a:spLocks noChangeArrowheads="1"/>
          </p:cNvSpPr>
          <p:nvPr/>
        </p:nvSpPr>
        <p:spPr bwMode="auto">
          <a:xfrm>
            <a:off x="85725" y="173038"/>
            <a:ext cx="5189538" cy="579437"/>
          </a:xfrm>
          <a:prstGeom prst="rect">
            <a:avLst/>
          </a:prstGeom>
          <a:noFill/>
          <a:ln w="12700">
            <a:noFill/>
            <a:miter lim="800000"/>
            <a:headEnd/>
            <a:tailEnd/>
          </a:ln>
        </p:spPr>
        <p:txBody>
          <a:bodyPr wrap="none">
            <a:spAutoFit/>
          </a:bodyPr>
          <a:lstStyle/>
          <a:p>
            <a:r>
              <a:rPr lang="zh-TW" altLang="en-US" sz="3200">
                <a:solidFill>
                  <a:srgbClr val="003366"/>
                </a:solidFill>
                <a:latin typeface="微軟正黑體" pitchFamily="34" charset="-120"/>
                <a:ea typeface="微軟正黑體" pitchFamily="34" charset="-120"/>
              </a:rPr>
              <a:t>社區踏查</a:t>
            </a:r>
            <a:r>
              <a:rPr lang="en-US" altLang="zh-TW" sz="3200">
                <a:solidFill>
                  <a:srgbClr val="003366"/>
                </a:solidFill>
                <a:latin typeface="微軟正黑體" pitchFamily="34" charset="-120"/>
                <a:ea typeface="微軟正黑體" pitchFamily="34" charset="-120"/>
              </a:rPr>
              <a:t>-</a:t>
            </a:r>
            <a:r>
              <a:rPr lang="zh-TW" altLang="en-US" sz="3200">
                <a:solidFill>
                  <a:srgbClr val="003366"/>
                </a:solidFill>
                <a:latin typeface="微軟正黑體" pitchFamily="34" charset="-120"/>
                <a:ea typeface="微軟正黑體" pitchFamily="34" charset="-120"/>
              </a:rPr>
              <a:t>走讀虎尾學習活動</a:t>
            </a:r>
          </a:p>
        </p:txBody>
      </p:sp>
      <p:sp>
        <p:nvSpPr>
          <p:cNvPr id="34820" name="矩形 11"/>
          <p:cNvSpPr>
            <a:spLocks noChangeArrowheads="1"/>
          </p:cNvSpPr>
          <p:nvPr/>
        </p:nvSpPr>
        <p:spPr bwMode="auto">
          <a:xfrm>
            <a:off x="195263" y="1319213"/>
            <a:ext cx="2874962" cy="2168525"/>
          </a:xfrm>
          <a:prstGeom prst="rect">
            <a:avLst/>
          </a:prstGeom>
          <a:blipFill dpi="0" rotWithShape="1">
            <a:blip r:embed="rId2" cstate="print"/>
            <a:srcRect/>
            <a:stretch>
              <a:fillRect/>
            </a:stretch>
          </a:blipFill>
          <a:ln w="12700" algn="ctr">
            <a:noFill/>
            <a:round/>
            <a:headEnd/>
            <a:tailEnd/>
          </a:ln>
        </p:spPr>
        <p:txBody>
          <a:bodyPr wrap="none" anchor="ctr"/>
          <a:lstStyle/>
          <a:p>
            <a:endParaRPr lang="zh-TW" altLang="en-US"/>
          </a:p>
        </p:txBody>
      </p:sp>
      <p:sp>
        <p:nvSpPr>
          <p:cNvPr id="34821" name="矩形 12"/>
          <p:cNvSpPr>
            <a:spLocks noChangeArrowheads="1"/>
          </p:cNvSpPr>
          <p:nvPr/>
        </p:nvSpPr>
        <p:spPr bwMode="auto">
          <a:xfrm>
            <a:off x="3143250" y="1314450"/>
            <a:ext cx="2874963" cy="2168525"/>
          </a:xfrm>
          <a:prstGeom prst="rect">
            <a:avLst/>
          </a:prstGeom>
          <a:blipFill dpi="0" rotWithShape="1">
            <a:blip r:embed="rId3" cstate="print"/>
            <a:srcRect/>
            <a:stretch>
              <a:fillRect/>
            </a:stretch>
          </a:blipFill>
          <a:ln w="12700" algn="ctr">
            <a:noFill/>
            <a:round/>
            <a:headEnd/>
            <a:tailEnd/>
          </a:ln>
        </p:spPr>
        <p:txBody>
          <a:bodyPr wrap="none" anchor="ctr"/>
          <a:lstStyle/>
          <a:p>
            <a:endParaRPr lang="zh-TW" altLang="en-US"/>
          </a:p>
        </p:txBody>
      </p:sp>
      <p:sp>
        <p:nvSpPr>
          <p:cNvPr id="34822" name="矩形 13"/>
          <p:cNvSpPr>
            <a:spLocks noChangeArrowheads="1"/>
          </p:cNvSpPr>
          <p:nvPr/>
        </p:nvSpPr>
        <p:spPr bwMode="auto">
          <a:xfrm>
            <a:off x="6096000" y="1314450"/>
            <a:ext cx="2873375" cy="2168525"/>
          </a:xfrm>
          <a:prstGeom prst="rect">
            <a:avLst/>
          </a:prstGeom>
          <a:blipFill dpi="0" rotWithShape="1">
            <a:blip r:embed="rId4" cstate="print"/>
            <a:srcRect/>
            <a:stretch>
              <a:fillRect/>
            </a:stretch>
          </a:blipFill>
          <a:ln w="12700" algn="ctr">
            <a:noFill/>
            <a:round/>
            <a:headEnd/>
            <a:tailEnd/>
          </a:ln>
        </p:spPr>
        <p:txBody>
          <a:bodyPr wrap="none" anchor="ctr"/>
          <a:lstStyle/>
          <a:p>
            <a:endParaRPr lang="zh-TW" altLang="en-US"/>
          </a:p>
        </p:txBody>
      </p:sp>
      <p:sp>
        <p:nvSpPr>
          <p:cNvPr id="34823" name="矩形 14"/>
          <p:cNvSpPr>
            <a:spLocks noChangeArrowheads="1"/>
          </p:cNvSpPr>
          <p:nvPr/>
        </p:nvSpPr>
        <p:spPr bwMode="auto">
          <a:xfrm>
            <a:off x="192088" y="3810000"/>
            <a:ext cx="2873375" cy="2168525"/>
          </a:xfrm>
          <a:prstGeom prst="rect">
            <a:avLst/>
          </a:prstGeom>
          <a:blipFill dpi="0" rotWithShape="1">
            <a:blip r:embed="rId5" cstate="print"/>
            <a:srcRect/>
            <a:stretch>
              <a:fillRect/>
            </a:stretch>
          </a:blipFill>
          <a:ln w="12700" algn="ctr">
            <a:noFill/>
            <a:round/>
            <a:headEnd/>
            <a:tailEnd/>
          </a:ln>
        </p:spPr>
        <p:txBody>
          <a:bodyPr wrap="none" anchor="ctr"/>
          <a:lstStyle/>
          <a:p>
            <a:endParaRPr lang="zh-TW" altLang="en-US"/>
          </a:p>
        </p:txBody>
      </p:sp>
      <p:sp>
        <p:nvSpPr>
          <p:cNvPr id="34824" name="矩形 15"/>
          <p:cNvSpPr>
            <a:spLocks noChangeArrowheads="1"/>
          </p:cNvSpPr>
          <p:nvPr/>
        </p:nvSpPr>
        <p:spPr bwMode="auto">
          <a:xfrm>
            <a:off x="3140075" y="3805238"/>
            <a:ext cx="2873375" cy="2168525"/>
          </a:xfrm>
          <a:prstGeom prst="rect">
            <a:avLst/>
          </a:prstGeom>
          <a:blipFill dpi="0" rotWithShape="1">
            <a:blip r:embed="rId6" cstate="print"/>
            <a:srcRect/>
            <a:stretch>
              <a:fillRect/>
            </a:stretch>
          </a:blipFill>
          <a:ln w="12700" algn="ctr">
            <a:noFill/>
            <a:round/>
            <a:headEnd/>
            <a:tailEnd/>
          </a:ln>
        </p:spPr>
        <p:txBody>
          <a:bodyPr wrap="none" anchor="ctr"/>
          <a:lstStyle/>
          <a:p>
            <a:endParaRPr lang="zh-TW" altLang="en-US"/>
          </a:p>
        </p:txBody>
      </p:sp>
      <p:sp>
        <p:nvSpPr>
          <p:cNvPr id="34825" name="矩形 16"/>
          <p:cNvSpPr>
            <a:spLocks noChangeArrowheads="1"/>
          </p:cNvSpPr>
          <p:nvPr/>
        </p:nvSpPr>
        <p:spPr bwMode="auto">
          <a:xfrm>
            <a:off x="6091238" y="3805238"/>
            <a:ext cx="2874962" cy="2168525"/>
          </a:xfrm>
          <a:prstGeom prst="rect">
            <a:avLst/>
          </a:prstGeom>
          <a:blipFill dpi="0" rotWithShape="1">
            <a:blip r:embed="rId7" cstate="print"/>
            <a:srcRect/>
            <a:stretch>
              <a:fillRect/>
            </a:stretch>
          </a:blipFill>
          <a:ln w="12700" algn="ctr">
            <a:noFill/>
            <a:round/>
            <a:headEnd/>
            <a:tailEnd/>
          </a:ln>
        </p:spPr>
        <p:txBody>
          <a:bodyPr wrap="none" anchor="ctr"/>
          <a:lstStyle/>
          <a:p>
            <a:endParaRPr lang="zh-TW" altLang="en-US"/>
          </a:p>
        </p:txBody>
      </p:sp>
      <p:sp>
        <p:nvSpPr>
          <p:cNvPr id="18" name="Text Box 12"/>
          <p:cNvSpPr txBox="1">
            <a:spLocks noChangeArrowheads="1"/>
          </p:cNvSpPr>
          <p:nvPr/>
        </p:nvSpPr>
        <p:spPr bwMode="auto">
          <a:xfrm>
            <a:off x="120650" y="6003925"/>
            <a:ext cx="1744663" cy="338138"/>
          </a:xfrm>
          <a:prstGeom prst="rect">
            <a:avLst/>
          </a:prstGeom>
          <a:noFill/>
          <a:ln w="9525">
            <a:noFill/>
            <a:miter lim="800000"/>
            <a:headEnd/>
            <a:tailEnd/>
          </a:ln>
          <a:effectLst/>
        </p:spPr>
        <p:txBody>
          <a:bodyPr wrap="none">
            <a:spAutoFit/>
          </a:bodyPr>
          <a:lstStyle/>
          <a:p>
            <a:pPr>
              <a:defRPr/>
            </a:pPr>
            <a:r>
              <a:rPr lang="zh-TW" altLang="en-US" sz="1600" dirty="0">
                <a:effectLst>
                  <a:outerShdw blurRad="38100" dist="38100" dir="2700000" algn="tl">
                    <a:srgbClr val="C0C0C0"/>
                  </a:outerShdw>
                </a:effectLst>
                <a:latin typeface="華康正顏楷體W5" pitchFamily="65" charset="-120"/>
                <a:ea typeface="微軟正黑體" pitchFamily="34" charset="-120"/>
              </a:rPr>
              <a:t>◆同心公園紀念碑</a:t>
            </a:r>
            <a:endParaRPr lang="zh-TW" altLang="en-US" sz="1600" dirty="0">
              <a:effectLst>
                <a:outerShdw blurRad="38100" dist="38100" dir="2700000" algn="tl">
                  <a:srgbClr val="C0C0C0"/>
                </a:outerShdw>
              </a:effectLst>
              <a:ea typeface="微軟正黑體" pitchFamily="34" charset="-120"/>
            </a:endParaRPr>
          </a:p>
        </p:txBody>
      </p:sp>
      <p:sp>
        <p:nvSpPr>
          <p:cNvPr id="19" name="Text Box 15"/>
          <p:cNvSpPr txBox="1">
            <a:spLocks noChangeArrowheads="1"/>
          </p:cNvSpPr>
          <p:nvPr/>
        </p:nvSpPr>
        <p:spPr bwMode="auto">
          <a:xfrm>
            <a:off x="3073400" y="6003925"/>
            <a:ext cx="1539875" cy="338138"/>
          </a:xfrm>
          <a:prstGeom prst="rect">
            <a:avLst/>
          </a:prstGeom>
          <a:noFill/>
          <a:ln w="9525">
            <a:noFill/>
            <a:miter lim="800000"/>
            <a:headEnd/>
            <a:tailEnd/>
          </a:ln>
          <a:effectLst/>
        </p:spPr>
        <p:txBody>
          <a:bodyPr wrap="none">
            <a:spAutoFit/>
          </a:bodyPr>
          <a:lstStyle/>
          <a:p>
            <a:pPr>
              <a:defRPr/>
            </a:pPr>
            <a:r>
              <a:rPr lang="zh-TW" altLang="en-US" sz="1600" dirty="0">
                <a:effectLst>
                  <a:outerShdw blurRad="38100" dist="38100" dir="2700000" algn="tl">
                    <a:srgbClr val="C0C0C0"/>
                  </a:outerShdw>
                </a:effectLst>
                <a:latin typeface="華康正顏楷體W5" pitchFamily="65" charset="-120"/>
                <a:ea typeface="微軟正黑體" pitchFamily="34" charset="-120"/>
              </a:rPr>
              <a:t>◆觀賞糖廠簡介</a:t>
            </a:r>
            <a:endParaRPr lang="zh-TW" altLang="en-US" sz="1600" dirty="0">
              <a:effectLst>
                <a:outerShdw blurRad="38100" dist="38100" dir="2700000" algn="tl">
                  <a:srgbClr val="C0C0C0"/>
                </a:outerShdw>
              </a:effectLst>
              <a:ea typeface="微軟正黑體" pitchFamily="34" charset="-120"/>
            </a:endParaRPr>
          </a:p>
        </p:txBody>
      </p:sp>
      <p:sp>
        <p:nvSpPr>
          <p:cNvPr id="20" name="Text Box 18"/>
          <p:cNvSpPr txBox="1">
            <a:spLocks noChangeArrowheads="1"/>
          </p:cNvSpPr>
          <p:nvPr/>
        </p:nvSpPr>
        <p:spPr bwMode="auto">
          <a:xfrm>
            <a:off x="6026150" y="5956300"/>
            <a:ext cx="1744663" cy="338138"/>
          </a:xfrm>
          <a:prstGeom prst="rect">
            <a:avLst/>
          </a:prstGeom>
          <a:noFill/>
          <a:ln w="9525">
            <a:noFill/>
            <a:miter lim="800000"/>
            <a:headEnd/>
            <a:tailEnd/>
          </a:ln>
          <a:effectLst/>
        </p:spPr>
        <p:txBody>
          <a:bodyPr wrap="none">
            <a:spAutoFit/>
          </a:bodyPr>
          <a:lstStyle/>
          <a:p>
            <a:pPr>
              <a:defRPr/>
            </a:pPr>
            <a:r>
              <a:rPr lang="zh-TW" altLang="en-US" sz="1600" dirty="0">
                <a:effectLst>
                  <a:outerShdw blurRad="38100" dist="38100" dir="2700000" algn="tl">
                    <a:srgbClr val="C0C0C0"/>
                  </a:outerShdw>
                </a:effectLst>
                <a:latin typeface="華康正顏楷體W5" pitchFamily="65" charset="-120"/>
                <a:ea typeface="微軟正黑體" pitchFamily="34" charset="-120"/>
              </a:rPr>
              <a:t>◆</a:t>
            </a:r>
            <a:r>
              <a:rPr lang="zh-TW" altLang="en-US" sz="1600" dirty="0">
                <a:effectLst>
                  <a:outerShdw blurRad="38100" dist="38100" dir="2700000" algn="tl">
                    <a:srgbClr val="000000">
                      <a:alpha val="43137"/>
                    </a:srgbClr>
                  </a:outerShdw>
                </a:effectLst>
                <a:latin typeface="微軟正黑體" pitchFamily="34" charset="-120"/>
                <a:ea typeface="微軟正黑體" pitchFamily="34" charset="-120"/>
              </a:rPr>
              <a:t>參觀糖廠文史館</a:t>
            </a:r>
          </a:p>
        </p:txBody>
      </p:sp>
      <p:sp>
        <p:nvSpPr>
          <p:cNvPr id="21" name="Text Box 28"/>
          <p:cNvSpPr txBox="1">
            <a:spLocks noChangeArrowheads="1"/>
          </p:cNvSpPr>
          <p:nvPr/>
        </p:nvSpPr>
        <p:spPr bwMode="auto">
          <a:xfrm>
            <a:off x="100013" y="3470275"/>
            <a:ext cx="1744662" cy="338138"/>
          </a:xfrm>
          <a:prstGeom prst="rect">
            <a:avLst/>
          </a:prstGeom>
          <a:noFill/>
          <a:ln w="9525">
            <a:noFill/>
            <a:miter lim="800000"/>
            <a:headEnd/>
            <a:tailEnd/>
          </a:ln>
          <a:effectLst/>
        </p:spPr>
        <p:txBody>
          <a:bodyPr wrap="none">
            <a:spAutoFit/>
          </a:bodyPr>
          <a:lstStyle/>
          <a:p>
            <a:pPr>
              <a:defRPr/>
            </a:pPr>
            <a:r>
              <a:rPr lang="zh-TW" altLang="en-US" sz="1600" dirty="0">
                <a:effectLst>
                  <a:outerShdw blurRad="38100" dist="38100" dir="2700000" algn="tl">
                    <a:srgbClr val="C0C0C0"/>
                  </a:outerShdw>
                </a:effectLst>
                <a:latin typeface="華康正顏楷體W5" pitchFamily="65" charset="-120"/>
                <a:ea typeface="微軟正黑體" pitchFamily="34" charset="-120"/>
              </a:rPr>
              <a:t>◆同心公園火車頭</a:t>
            </a:r>
            <a:endParaRPr lang="zh-TW" altLang="en-US" sz="1600" dirty="0">
              <a:effectLst>
                <a:outerShdw blurRad="38100" dist="38100" dir="2700000" algn="tl">
                  <a:srgbClr val="C0C0C0"/>
                </a:outerShdw>
              </a:effectLst>
              <a:ea typeface="微軟正黑體" pitchFamily="34" charset="-120"/>
            </a:endParaRPr>
          </a:p>
        </p:txBody>
      </p:sp>
      <p:sp>
        <p:nvSpPr>
          <p:cNvPr id="22" name="Text Box 31"/>
          <p:cNvSpPr txBox="1">
            <a:spLocks noChangeArrowheads="1"/>
          </p:cNvSpPr>
          <p:nvPr/>
        </p:nvSpPr>
        <p:spPr bwMode="auto">
          <a:xfrm>
            <a:off x="3073400" y="3470275"/>
            <a:ext cx="2155825" cy="338138"/>
          </a:xfrm>
          <a:prstGeom prst="rect">
            <a:avLst/>
          </a:prstGeom>
          <a:noFill/>
          <a:ln w="9525">
            <a:noFill/>
            <a:miter lim="800000"/>
            <a:headEnd/>
            <a:tailEnd/>
          </a:ln>
          <a:effectLst/>
        </p:spPr>
        <p:txBody>
          <a:bodyPr wrap="none">
            <a:spAutoFit/>
          </a:bodyPr>
          <a:lstStyle/>
          <a:p>
            <a:pPr>
              <a:defRPr/>
            </a:pPr>
            <a:r>
              <a:rPr lang="zh-TW" altLang="en-US" sz="1600" dirty="0">
                <a:effectLst>
                  <a:outerShdw blurRad="38100" dist="38100" dir="2700000" algn="tl">
                    <a:srgbClr val="C0C0C0"/>
                  </a:outerShdw>
                </a:effectLst>
                <a:latin typeface="華康正顏楷體W5" pitchFamily="65" charset="-120"/>
                <a:ea typeface="微軟正黑體" pitchFamily="34" charset="-120"/>
              </a:rPr>
              <a:t>◆介紹台灣毛巾原物料</a:t>
            </a:r>
            <a:endParaRPr lang="zh-TW" altLang="en-US" sz="1600" dirty="0">
              <a:effectLst>
                <a:outerShdw blurRad="38100" dist="38100" dir="2700000" algn="tl">
                  <a:srgbClr val="C0C0C0"/>
                </a:outerShdw>
              </a:effectLst>
              <a:ea typeface="微軟正黑體" pitchFamily="34" charset="-120"/>
            </a:endParaRPr>
          </a:p>
        </p:txBody>
      </p:sp>
      <p:sp>
        <p:nvSpPr>
          <p:cNvPr id="23" name="Text Box 34"/>
          <p:cNvSpPr txBox="1">
            <a:spLocks noChangeArrowheads="1"/>
          </p:cNvSpPr>
          <p:nvPr/>
        </p:nvSpPr>
        <p:spPr bwMode="auto">
          <a:xfrm>
            <a:off x="6026150" y="3482975"/>
            <a:ext cx="1847850" cy="338138"/>
          </a:xfrm>
          <a:prstGeom prst="rect">
            <a:avLst/>
          </a:prstGeom>
          <a:noFill/>
          <a:ln w="9525">
            <a:noFill/>
            <a:miter lim="800000"/>
            <a:headEnd/>
            <a:tailEnd/>
          </a:ln>
          <a:effectLst/>
        </p:spPr>
        <p:txBody>
          <a:bodyPr wrap="none">
            <a:spAutoFit/>
          </a:bodyPr>
          <a:lstStyle/>
          <a:p>
            <a:pPr>
              <a:defRPr/>
            </a:pPr>
            <a:r>
              <a:rPr lang="zh-TW" altLang="en-US" sz="1600" dirty="0">
                <a:effectLst>
                  <a:outerShdw blurRad="38100" dist="38100" dir="2700000" algn="tl">
                    <a:srgbClr val="C0C0C0"/>
                  </a:outerShdw>
                </a:effectLst>
                <a:latin typeface="華康正顏楷體W5" pitchFamily="65" charset="-120"/>
                <a:ea typeface="微軟正黑體" pitchFamily="34" charset="-120"/>
              </a:rPr>
              <a:t>◆實際體驗毛巾</a:t>
            </a:r>
            <a:r>
              <a:rPr lang="en-US" altLang="zh-TW" sz="1600" dirty="0">
                <a:effectLst>
                  <a:outerShdw blurRad="38100" dist="38100" dir="2700000" algn="tl">
                    <a:srgbClr val="C0C0C0"/>
                  </a:outerShdw>
                </a:effectLst>
                <a:latin typeface="華康正顏楷體W5" pitchFamily="65" charset="-120"/>
                <a:ea typeface="微軟正黑體" pitchFamily="34" charset="-120"/>
              </a:rPr>
              <a:t>DIY</a:t>
            </a:r>
            <a:endParaRPr lang="zh-TW" altLang="en-US" sz="1600" dirty="0">
              <a:effectLst>
                <a:outerShdw blurRad="38100" dist="38100" dir="2700000" algn="tl">
                  <a:srgbClr val="C0C0C0"/>
                </a:outerShdw>
              </a:effectLst>
              <a:ea typeface="微軟正黑體" pitchFamily="34" charset="-12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a:xfrm>
            <a:off x="323850" y="1196975"/>
            <a:ext cx="8532813" cy="4724400"/>
          </a:xfrm>
        </p:spPr>
        <p:txBody>
          <a:bodyPr/>
          <a:lstStyle/>
          <a:p>
            <a:pPr marL="182563" indent="-182563" eaLnBrk="1" hangingPunct="1">
              <a:buFont typeface="Wingdings" pitchFamily="2" charset="2"/>
              <a:buNone/>
            </a:pPr>
            <a:r>
              <a:rPr lang="zh-TW" altLang="en-US" sz="2000" smtClean="0">
                <a:ea typeface="標楷體" pitchFamily="65" charset="-120"/>
              </a:rPr>
              <a:t>  　　</a:t>
            </a:r>
            <a:r>
              <a:rPr lang="zh-TW" altLang="zh-TW" sz="2000" smtClean="0">
                <a:ea typeface="標楷體" pitchFamily="65" charset="-120"/>
              </a:rPr>
              <a:t>虎尾是日治時期的新興工業</a:t>
            </a:r>
            <a:r>
              <a:rPr lang="en-US" altLang="zh-TW" sz="2000" smtClean="0">
                <a:ea typeface="標楷體" pitchFamily="65" charset="-120"/>
              </a:rPr>
              <a:t>(</a:t>
            </a:r>
            <a:r>
              <a:rPr lang="zh-TW" altLang="zh-TW" sz="2000" smtClean="0">
                <a:ea typeface="標楷體" pitchFamily="65" charset="-120"/>
              </a:rPr>
              <a:t>糖業農企</a:t>
            </a:r>
            <a:r>
              <a:rPr lang="en-US" altLang="zh-TW" sz="2000" smtClean="0">
                <a:ea typeface="標楷體" pitchFamily="65" charset="-120"/>
              </a:rPr>
              <a:t>)</a:t>
            </a:r>
            <a:r>
              <a:rPr lang="zh-TW" altLang="zh-TW" sz="2000" smtClean="0">
                <a:ea typeface="標楷體" pitchFamily="65" charset="-120"/>
              </a:rPr>
              <a:t>城市，號稱為「百年糖都」。今日之虎尾也是雲林縣的中心區域，未來有高鐵特區及中部科學園區，也是新興科技之都市。虎尾有新型的高科技、也有傳統的生活百貨行業，更有從日據時期保存至今的特色古蹟，是新舊交織混居的多元文化城。這也是我們要努力去整合「創新」及「在地傳統特色文化」文化面貌。所以從「文化資產」切入，喚醒虎尾人光榮的人文歷史感並迎向發展中的虎尾高科技生活思維，遂成「亦新亦舊」的適合人居的新生活首都。</a:t>
            </a:r>
          </a:p>
          <a:p>
            <a:pPr marL="182563" indent="-182563" eaLnBrk="1" hangingPunct="1">
              <a:buFont typeface="Wingdings" pitchFamily="2" charset="2"/>
              <a:buNone/>
            </a:pPr>
            <a:r>
              <a:rPr lang="zh-TW" altLang="en-US" sz="2000" smtClean="0">
                <a:ea typeface="標楷體" pitchFamily="65" charset="-120"/>
              </a:rPr>
              <a:t>　　「生活首都」的品牌，就是人文、安居、新虎尾的生活文化；文創新商機就是幸福產業、分享產業、公共文化財的新產業。讓「文化資產」可以深化生活實踐，提升虎尾人的生活新視野，並讓社區小人物的亮點故事產生生活動新感，打造出具有生活文化美學的虎尾新文化「生活首都」。</a:t>
            </a:r>
          </a:p>
        </p:txBody>
      </p:sp>
      <p:pic>
        <p:nvPicPr>
          <p:cNvPr id="19459" name="Picture 5" descr="雲林故~1"/>
          <p:cNvPicPr>
            <a:picLocks noChangeAspect="1" noChangeArrowheads="1"/>
          </p:cNvPicPr>
          <p:nvPr/>
        </p:nvPicPr>
        <p:blipFill>
          <a:blip r:embed="rId2" cstate="print"/>
          <a:srcRect/>
          <a:stretch>
            <a:fillRect/>
          </a:stretch>
        </p:blipFill>
        <p:spPr bwMode="auto">
          <a:xfrm>
            <a:off x="6804025" y="4940300"/>
            <a:ext cx="2232025" cy="1584325"/>
          </a:xfrm>
          <a:prstGeom prst="rect">
            <a:avLst/>
          </a:prstGeom>
          <a:noFill/>
          <a:ln w="12700">
            <a:solidFill>
              <a:schemeClr val="bg1"/>
            </a:solidFill>
            <a:miter lim="800000"/>
            <a:headEnd/>
            <a:tailEnd/>
          </a:ln>
          <a:effectLst>
            <a:outerShdw dist="35921" dir="2700000" algn="ctr" rotWithShape="0">
              <a:srgbClr val="808080"/>
            </a:outerShdw>
          </a:effectLst>
        </p:spPr>
      </p:pic>
      <p:pic>
        <p:nvPicPr>
          <p:cNvPr id="19460" name="Picture 7" descr="虎尾街~1"/>
          <p:cNvPicPr>
            <a:picLocks noChangeAspect="1" noChangeArrowheads="1"/>
          </p:cNvPicPr>
          <p:nvPr/>
        </p:nvPicPr>
        <p:blipFill>
          <a:blip r:embed="rId3" cstate="print"/>
          <a:srcRect/>
          <a:stretch>
            <a:fillRect/>
          </a:stretch>
        </p:blipFill>
        <p:spPr bwMode="auto">
          <a:xfrm>
            <a:off x="2268538" y="4940300"/>
            <a:ext cx="2160587" cy="1584325"/>
          </a:xfrm>
          <a:prstGeom prst="rect">
            <a:avLst/>
          </a:prstGeom>
          <a:noFill/>
          <a:ln w="12700">
            <a:solidFill>
              <a:schemeClr val="bg1"/>
            </a:solidFill>
            <a:miter lim="800000"/>
            <a:headEnd/>
            <a:tailEnd/>
          </a:ln>
          <a:effectLst>
            <a:outerShdw dist="35921" dir="2700000" algn="ctr" rotWithShape="0">
              <a:srgbClr val="808080"/>
            </a:outerShdw>
          </a:effectLst>
        </p:spPr>
      </p:pic>
      <p:pic>
        <p:nvPicPr>
          <p:cNvPr id="19461" name="圖片 5" descr="S036.jpg"/>
          <p:cNvPicPr>
            <a:picLocks noChangeAspect="1"/>
          </p:cNvPicPr>
          <p:nvPr/>
        </p:nvPicPr>
        <p:blipFill>
          <a:blip r:embed="rId4" cstate="print"/>
          <a:srcRect/>
          <a:stretch>
            <a:fillRect/>
          </a:stretch>
        </p:blipFill>
        <p:spPr bwMode="auto">
          <a:xfrm>
            <a:off x="4500563" y="4940300"/>
            <a:ext cx="2232025" cy="1584325"/>
          </a:xfrm>
          <a:prstGeom prst="rect">
            <a:avLst/>
          </a:prstGeom>
          <a:noFill/>
          <a:ln w="12700" algn="ctr">
            <a:solidFill>
              <a:schemeClr val="bg1"/>
            </a:solidFill>
            <a:miter lim="800000"/>
            <a:headEnd/>
            <a:tailEnd/>
          </a:ln>
          <a:effectLst>
            <a:outerShdw dist="35921" dir="2700000" algn="ctr" rotWithShape="0">
              <a:srgbClr val="808080"/>
            </a:outerShdw>
          </a:effectLst>
        </p:spPr>
      </p:pic>
      <p:pic>
        <p:nvPicPr>
          <p:cNvPr id="19462" name="Picture 6" descr="14391022"/>
          <p:cNvPicPr>
            <a:picLocks noChangeArrowheads="1"/>
          </p:cNvPicPr>
          <p:nvPr/>
        </p:nvPicPr>
        <p:blipFill>
          <a:blip r:embed="rId5" cstate="print"/>
          <a:srcRect/>
          <a:stretch>
            <a:fillRect/>
          </a:stretch>
        </p:blipFill>
        <p:spPr bwMode="auto">
          <a:xfrm>
            <a:off x="34925" y="4940300"/>
            <a:ext cx="2160588" cy="1584325"/>
          </a:xfrm>
          <a:prstGeom prst="rect">
            <a:avLst/>
          </a:prstGeom>
          <a:noFill/>
          <a:ln w="12700" algn="ctr">
            <a:solidFill>
              <a:schemeClr val="bg1"/>
            </a:solidFill>
            <a:miter lim="800000"/>
            <a:headEnd/>
            <a:tailEnd/>
          </a:ln>
          <a:effectLst>
            <a:outerShdw dist="35921" dir="2700000" algn="ctr" rotWithShape="0">
              <a:srgbClr val="808080"/>
            </a:outerShdw>
          </a:effectLst>
        </p:spPr>
      </p:pic>
      <p:grpSp>
        <p:nvGrpSpPr>
          <p:cNvPr id="8199" name="Group 4"/>
          <p:cNvGrpSpPr>
            <a:grpSpLocks/>
          </p:cNvGrpSpPr>
          <p:nvPr/>
        </p:nvGrpSpPr>
        <p:grpSpPr bwMode="auto">
          <a:xfrm>
            <a:off x="0" y="44450"/>
            <a:ext cx="8893175" cy="1036638"/>
            <a:chOff x="0" y="-4"/>
            <a:chExt cx="5602" cy="653"/>
          </a:xfrm>
        </p:grpSpPr>
        <p:sp>
          <p:nvSpPr>
            <p:cNvPr id="19464" name="Rectangle 5"/>
            <p:cNvSpPr>
              <a:spLocks noChangeArrowheads="1"/>
            </p:cNvSpPr>
            <p:nvPr/>
          </p:nvSpPr>
          <p:spPr bwMode="auto">
            <a:xfrm>
              <a:off x="0" y="164"/>
              <a:ext cx="5602" cy="272"/>
            </a:xfrm>
            <a:prstGeom prst="rect">
              <a:avLst/>
            </a:prstGeom>
            <a:solidFill>
              <a:srgbClr val="99CC00"/>
            </a:solidFill>
            <a:ln w="9525">
              <a:noFill/>
              <a:miter lim="800000"/>
              <a:headEnd/>
              <a:tailEnd/>
            </a:ln>
            <a:effectLst>
              <a:outerShdw dist="81320" dir="3080412" algn="ctr" rotWithShape="0">
                <a:srgbClr val="808080">
                  <a:alpha val="50000"/>
                </a:srgbClr>
              </a:outerShdw>
            </a:effectLst>
          </p:spPr>
          <p:txBody>
            <a:bodyPr wrap="none" anchor="ctr"/>
            <a:lstStyle/>
            <a:p>
              <a:pPr>
                <a:defRPr/>
              </a:pPr>
              <a:endParaRPr lang="zh-TW" altLang="zh-TW">
                <a:latin typeface="Arial" pitchFamily="34" charset="0"/>
              </a:endParaRPr>
            </a:p>
          </p:txBody>
        </p:sp>
        <p:sp>
          <p:nvSpPr>
            <p:cNvPr id="19465" name="Text Box 6"/>
            <p:cNvSpPr txBox="1">
              <a:spLocks noChangeArrowheads="1"/>
            </p:cNvSpPr>
            <p:nvPr/>
          </p:nvSpPr>
          <p:spPr bwMode="auto">
            <a:xfrm>
              <a:off x="1156" y="186"/>
              <a:ext cx="3856" cy="407"/>
            </a:xfrm>
            <a:prstGeom prst="rect">
              <a:avLst/>
            </a:prstGeom>
            <a:noFill/>
            <a:ln w="9525">
              <a:noFill/>
              <a:miter lim="800000"/>
              <a:headEnd/>
              <a:tailEnd/>
            </a:ln>
            <a:effectLst>
              <a:outerShdw dist="28398" dir="1593903" algn="ctr" rotWithShape="0">
                <a:schemeClr val="bg1"/>
              </a:outerShdw>
            </a:effectLst>
          </p:spPr>
          <p:txBody>
            <a:bodyPr>
              <a:spAutoFit/>
            </a:bodyPr>
            <a:lstStyle/>
            <a:p>
              <a:pPr>
                <a:defRPr/>
              </a:pPr>
              <a:r>
                <a:rPr lang="zh-TW" altLang="en-US" sz="1200" b="1">
                  <a:latin typeface="華康正顏楷體W5" pitchFamily="65" charset="-120"/>
                  <a:ea typeface="華康正顏楷體W5" pitchFamily="65" charset="-120"/>
                </a:rPr>
                <a:t>社造文化小鎮亮點計畫                </a:t>
              </a:r>
              <a:r>
                <a:rPr lang="zh-TW" altLang="en-US" b="1">
                  <a:solidFill>
                    <a:schemeClr val="bg2"/>
                  </a:solidFill>
                </a:rPr>
                <a:t>虎尾人文背景</a:t>
              </a:r>
            </a:p>
            <a:p>
              <a:pPr>
                <a:defRPr/>
              </a:pPr>
              <a:endParaRPr lang="en-US" altLang="zh-TW" b="1"/>
            </a:p>
          </p:txBody>
        </p:sp>
        <p:pic>
          <p:nvPicPr>
            <p:cNvPr id="19466" name="Picture 7" descr="生活首都"/>
            <p:cNvPicPr>
              <a:picLocks noChangeAspect="1" noChangeArrowheads="1"/>
            </p:cNvPicPr>
            <p:nvPr/>
          </p:nvPicPr>
          <p:blipFill>
            <a:blip r:embed="rId6" cstate="print"/>
            <a:srcRect/>
            <a:stretch>
              <a:fillRect/>
            </a:stretch>
          </p:blipFill>
          <p:spPr bwMode="auto">
            <a:xfrm>
              <a:off x="22" y="-4"/>
              <a:ext cx="1156" cy="653"/>
            </a:xfrm>
            <a:prstGeom prst="rect">
              <a:avLst/>
            </a:prstGeom>
            <a:noFill/>
            <a:ln w="9525">
              <a:noFill/>
              <a:miter lim="800000"/>
              <a:headEnd/>
              <a:tailEnd/>
            </a:ln>
            <a:effectLst>
              <a:outerShdw dist="63500" dir="2212194" algn="ctr" rotWithShape="0">
                <a:schemeClr val="bg1">
                  <a:alpha val="50000"/>
                </a:schemeClr>
              </a:outerShdw>
            </a:effectLst>
          </p:spPr>
        </p:pic>
      </p:gr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17463"/>
            <a:ext cx="9144000" cy="6858000"/>
          </a:xfrm>
          <a:prstGeom prst="rect">
            <a:avLst/>
          </a:prstGeom>
          <a:gradFill flip="none" rotWithShape="1">
            <a:gsLst>
              <a:gs pos="0">
                <a:schemeClr val="bg1">
                  <a:lumMod val="65000"/>
                  <a:alpha val="55000"/>
                </a:schemeClr>
              </a:gs>
              <a:gs pos="50000">
                <a:schemeClr val="bg1"/>
              </a:gs>
              <a:gs pos="68000">
                <a:schemeClr val="bg1">
                  <a:lumMod val="65000"/>
                  <a:alpha val="3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9495" tIns="59747" rIns="119495" bIns="59747" anchor="ctr"/>
          <a:lstStyle/>
          <a:p>
            <a:pPr algn="ctr">
              <a:defRPr/>
            </a:pPr>
            <a:endParaRPr lang="zh-TW" altLang="en-US">
              <a:solidFill>
                <a:prstClr val="white"/>
              </a:solidFill>
            </a:endParaRPr>
          </a:p>
        </p:txBody>
      </p:sp>
      <p:sp>
        <p:nvSpPr>
          <p:cNvPr id="84995" name="WordArt 2"/>
          <p:cNvSpPr>
            <a:spLocks noChangeArrowheads="1" noChangeShapeType="1" noTextEdit="1"/>
          </p:cNvSpPr>
          <p:nvPr/>
        </p:nvSpPr>
        <p:spPr bwMode="auto">
          <a:xfrm>
            <a:off x="179512" y="548680"/>
            <a:ext cx="8964488" cy="4176464"/>
          </a:xfrm>
          <a:prstGeom prst="rect">
            <a:avLst/>
          </a:prstGeom>
        </p:spPr>
        <p:txBody>
          <a:bodyPr wrap="none" fromWordArt="1">
            <a:prstTxWarp prst="textInflate">
              <a:avLst>
                <a:gd name="adj" fmla="val 0"/>
              </a:avLst>
            </a:prstTxWarp>
          </a:bodyPr>
          <a:lstStyle/>
          <a:p>
            <a:pPr algn="ctr">
              <a:defRPr/>
            </a:pPr>
            <a:r>
              <a:rPr lang="zh-TW" altLang="en-US" sz="5200" kern="10" spc="1046" normalizeH="1" dirty="0">
                <a:ln w="9525">
                  <a:noFill/>
                  <a:round/>
                  <a:headEnd/>
                  <a:tailEnd/>
                </a:ln>
                <a:solidFill>
                  <a:srgbClr val="4F6228"/>
                </a:solidFill>
                <a:latin typeface="標楷體" pitchFamily="65" charset="-120"/>
                <a:ea typeface="標楷體" pitchFamily="65" charset="-120"/>
              </a:rPr>
              <a:t>地方文化館</a:t>
            </a:r>
            <a:endParaRPr lang="en-US" altLang="zh-TW" sz="5200" kern="10" spc="1046" normalizeH="1" dirty="0">
              <a:ln w="9525">
                <a:noFill/>
                <a:round/>
                <a:headEnd/>
                <a:tailEnd/>
              </a:ln>
              <a:solidFill>
                <a:srgbClr val="4F6228"/>
              </a:solidFill>
              <a:latin typeface="標楷體" pitchFamily="65" charset="-120"/>
              <a:ea typeface="標楷體" pitchFamily="65" charset="-120"/>
            </a:endParaRPr>
          </a:p>
          <a:p>
            <a:pPr algn="ctr">
              <a:defRPr/>
            </a:pPr>
            <a:r>
              <a:rPr lang="zh-TW" altLang="en-US" sz="5200" kern="10" spc="1046" normalizeH="1" dirty="0">
                <a:ln w="9525">
                  <a:noFill/>
                  <a:round/>
                  <a:headEnd/>
                  <a:tailEnd/>
                </a:ln>
                <a:solidFill>
                  <a:srgbClr val="4F6228"/>
                </a:solidFill>
                <a:latin typeface="標楷體" pitchFamily="65" charset="-120"/>
                <a:ea typeface="標楷體" pitchFamily="65" charset="-120"/>
              </a:rPr>
              <a:t>虎尾文化生活圈</a:t>
            </a:r>
            <a:r>
              <a:rPr lang="en-US" altLang="zh-TW" sz="5200" kern="10" spc="1046" normalizeH="1" dirty="0">
                <a:ln w="9525">
                  <a:noFill/>
                  <a:round/>
                  <a:headEnd/>
                  <a:tailEnd/>
                </a:ln>
                <a:solidFill>
                  <a:srgbClr val="4F6228"/>
                </a:solidFill>
                <a:latin typeface="標楷體" pitchFamily="65" charset="-120"/>
                <a:ea typeface="標楷體" pitchFamily="65" charset="-120"/>
              </a:rPr>
              <a:t>(98~104)</a:t>
            </a:r>
          </a:p>
          <a:p>
            <a:pPr algn="ctr">
              <a:defRPr/>
            </a:pPr>
            <a:r>
              <a:rPr lang="zh-TW" altLang="en-US" sz="5200" kern="10" spc="1046" normalizeH="1" dirty="0">
                <a:ln w="9525">
                  <a:noFill/>
                  <a:round/>
                  <a:headEnd/>
                  <a:tailEnd/>
                </a:ln>
                <a:solidFill>
                  <a:srgbClr val="4F6228"/>
                </a:solidFill>
                <a:latin typeface="標楷體" pitchFamily="65" charset="-120"/>
                <a:ea typeface="標楷體" pitchFamily="65" charset="-120"/>
              </a:rPr>
              <a:t>民間</a:t>
            </a:r>
            <a:r>
              <a:rPr lang="en-US" altLang="zh-TW" sz="5200" kern="10" spc="1046" normalizeH="1" dirty="0">
                <a:ln w="9525">
                  <a:noFill/>
                  <a:round/>
                  <a:headEnd/>
                  <a:tailEnd/>
                </a:ln>
                <a:solidFill>
                  <a:srgbClr val="4F6228"/>
                </a:solidFill>
                <a:latin typeface="標楷體" pitchFamily="65" charset="-120"/>
                <a:ea typeface="標楷體" pitchFamily="65" charset="-120"/>
              </a:rPr>
              <a:t>+</a:t>
            </a:r>
            <a:r>
              <a:rPr lang="zh-TW" altLang="en-US" sz="5200" kern="10" spc="1046" normalizeH="1" dirty="0">
                <a:ln w="9525">
                  <a:noFill/>
                  <a:round/>
                  <a:headEnd/>
                  <a:tailEnd/>
                </a:ln>
                <a:solidFill>
                  <a:srgbClr val="4F6228"/>
                </a:solidFill>
                <a:latin typeface="標楷體" pitchFamily="65" charset="-120"/>
                <a:ea typeface="標楷體" pitchFamily="65" charset="-120"/>
              </a:rPr>
              <a:t>官方合作</a:t>
            </a:r>
            <a:r>
              <a:rPr lang="en-US" altLang="zh-TW" sz="5200" kern="10" spc="1046" normalizeH="1" dirty="0">
                <a:ln w="9525">
                  <a:noFill/>
                  <a:round/>
                  <a:headEnd/>
                  <a:tailEnd/>
                </a:ln>
                <a:solidFill>
                  <a:srgbClr val="4F6228"/>
                </a:solidFill>
                <a:latin typeface="標楷體" pitchFamily="65" charset="-120"/>
                <a:ea typeface="標楷體" pitchFamily="65" charset="-120"/>
              </a:rPr>
              <a:t>:</a:t>
            </a:r>
          </a:p>
          <a:p>
            <a:pPr algn="ctr">
              <a:defRPr/>
            </a:pPr>
            <a:r>
              <a:rPr lang="zh-TW" altLang="en-US" sz="5200" kern="10" spc="1046" normalizeH="1" dirty="0">
                <a:ln w="9525">
                  <a:noFill/>
                  <a:round/>
                  <a:headEnd/>
                  <a:tailEnd/>
                </a:ln>
                <a:solidFill>
                  <a:srgbClr val="4F6228"/>
                </a:solidFill>
                <a:latin typeface="標楷體" pitchFamily="65" charset="-120"/>
                <a:ea typeface="標楷體" pitchFamily="65" charset="-120"/>
              </a:rPr>
              <a:t>故事館</a:t>
            </a:r>
            <a:r>
              <a:rPr lang="en-US" altLang="zh-TW" sz="5200" kern="10" spc="1046" normalizeH="1" dirty="0">
                <a:ln w="9525">
                  <a:noFill/>
                  <a:round/>
                  <a:headEnd/>
                  <a:tailEnd/>
                </a:ln>
                <a:solidFill>
                  <a:srgbClr val="4F6228"/>
                </a:solidFill>
                <a:latin typeface="標楷體" pitchFamily="65" charset="-120"/>
                <a:ea typeface="標楷體" pitchFamily="65" charset="-120"/>
              </a:rPr>
              <a:t>(</a:t>
            </a:r>
            <a:r>
              <a:rPr lang="zh-TW" altLang="en-US" sz="5200" kern="10" spc="1046" normalizeH="1" dirty="0">
                <a:ln w="9525">
                  <a:noFill/>
                  <a:round/>
                  <a:headEnd/>
                  <a:tailEnd/>
                </a:ln>
                <a:solidFill>
                  <a:srgbClr val="4F6228"/>
                </a:solidFill>
                <a:latin typeface="標楷體" pitchFamily="65" charset="-120"/>
                <a:ea typeface="標楷體" pitchFamily="65" charset="-120"/>
              </a:rPr>
              <a:t>文化處</a:t>
            </a:r>
            <a:r>
              <a:rPr lang="en-US" altLang="zh-TW" sz="5200" kern="10" spc="1046" normalizeH="1" dirty="0">
                <a:ln w="9525">
                  <a:noFill/>
                  <a:round/>
                  <a:headEnd/>
                  <a:tailEnd/>
                </a:ln>
                <a:solidFill>
                  <a:srgbClr val="4F6228"/>
                </a:solidFill>
                <a:latin typeface="標楷體" pitchFamily="65" charset="-120"/>
                <a:ea typeface="標楷體" pitchFamily="65" charset="-120"/>
              </a:rPr>
              <a:t>).</a:t>
            </a:r>
            <a:r>
              <a:rPr lang="zh-TW" altLang="en-US" sz="5200" kern="10" spc="1046" normalizeH="1" dirty="0">
                <a:ln w="9525">
                  <a:noFill/>
                  <a:round/>
                  <a:headEnd/>
                  <a:tailEnd/>
                </a:ln>
                <a:solidFill>
                  <a:srgbClr val="4F6228"/>
                </a:solidFill>
                <a:latin typeface="標楷體" pitchFamily="65" charset="-120"/>
                <a:ea typeface="標楷體" pitchFamily="65" charset="-120"/>
              </a:rPr>
              <a:t>虎尾厝</a:t>
            </a:r>
            <a:r>
              <a:rPr lang="en-US" altLang="zh-TW" sz="5200" kern="10" spc="1046" normalizeH="1" dirty="0">
                <a:ln w="9525">
                  <a:noFill/>
                  <a:round/>
                  <a:headEnd/>
                  <a:tailEnd/>
                </a:ln>
                <a:solidFill>
                  <a:srgbClr val="4F6228"/>
                </a:solidFill>
                <a:latin typeface="標楷體" pitchFamily="65" charset="-120"/>
                <a:ea typeface="標楷體" pitchFamily="65" charset="-120"/>
              </a:rPr>
              <a:t>.</a:t>
            </a:r>
            <a:r>
              <a:rPr lang="zh-TW" altLang="en-US" sz="5200" kern="10" spc="1046" normalizeH="1" dirty="0">
                <a:ln w="9525">
                  <a:noFill/>
                  <a:round/>
                  <a:headEnd/>
                  <a:tailEnd/>
                </a:ln>
                <a:solidFill>
                  <a:srgbClr val="4F6228"/>
                </a:solidFill>
                <a:latin typeface="標楷體" pitchFamily="65" charset="-120"/>
                <a:ea typeface="標楷體" pitchFamily="65" charset="-120"/>
              </a:rPr>
              <a:t>鎮公所</a:t>
            </a:r>
            <a:r>
              <a:rPr lang="en-US" altLang="zh-TW" sz="5200" kern="10" spc="1046" normalizeH="1" dirty="0">
                <a:ln w="9525">
                  <a:noFill/>
                  <a:round/>
                  <a:headEnd/>
                  <a:tailEnd/>
                </a:ln>
                <a:solidFill>
                  <a:srgbClr val="4F6228"/>
                </a:solidFill>
                <a:latin typeface="標楷體" pitchFamily="65" charset="-120"/>
                <a:ea typeface="標楷體" pitchFamily="65" charset="-120"/>
              </a:rPr>
              <a:t>.</a:t>
            </a:r>
            <a:r>
              <a:rPr lang="zh-TW" altLang="en-US" sz="5200" kern="10" spc="1046" normalizeH="1" dirty="0">
                <a:ln w="9525">
                  <a:noFill/>
                  <a:round/>
                  <a:headEnd/>
                  <a:tailEnd/>
                </a:ln>
                <a:solidFill>
                  <a:srgbClr val="4F6228"/>
                </a:solidFill>
                <a:latin typeface="標楷體" pitchFamily="65" charset="-120"/>
                <a:ea typeface="標楷體" pitchFamily="65" charset="-120"/>
              </a:rPr>
              <a:t>魅力商圈</a:t>
            </a:r>
            <a:endParaRPr lang="en-US" altLang="zh-TW" sz="5200" kern="10" spc="1046" normalizeH="1" dirty="0">
              <a:ln w="9525">
                <a:noFill/>
                <a:round/>
                <a:headEnd/>
                <a:tailEnd/>
              </a:ln>
              <a:solidFill>
                <a:srgbClr val="4F6228"/>
              </a:solidFill>
              <a:latin typeface="標楷體" pitchFamily="65" charset="-120"/>
              <a:ea typeface="標楷體" pitchFamily="65" charset="-120"/>
            </a:endParaRPr>
          </a:p>
          <a:p>
            <a:pPr algn="ctr">
              <a:defRPr/>
            </a:pPr>
            <a:endParaRPr lang="zh-TW" altLang="en-US" sz="5200" kern="10" spc="1046" normalizeH="1" dirty="0">
              <a:ln w="9525">
                <a:noFill/>
                <a:round/>
                <a:headEnd/>
                <a:tailEnd/>
              </a:ln>
              <a:solidFill>
                <a:srgbClr val="4F6228"/>
              </a:solidFill>
              <a:latin typeface="標楷體" pitchFamily="65" charset="-120"/>
              <a:ea typeface="標楷體" pitchFamily="65" charset="-120"/>
            </a:endParaRPr>
          </a:p>
        </p:txBody>
      </p:sp>
      <p:grpSp>
        <p:nvGrpSpPr>
          <p:cNvPr id="35844" name="群組 4"/>
          <p:cNvGrpSpPr>
            <a:grpSpLocks/>
          </p:cNvGrpSpPr>
          <p:nvPr/>
        </p:nvGrpSpPr>
        <p:grpSpPr bwMode="auto">
          <a:xfrm>
            <a:off x="6899275" y="5713413"/>
            <a:ext cx="1746250" cy="769937"/>
            <a:chOff x="216396" y="3600747"/>
            <a:chExt cx="1512168" cy="484632"/>
          </a:xfrm>
        </p:grpSpPr>
        <p:sp>
          <p:nvSpPr>
            <p:cNvPr id="6" name="＞形箭號 5"/>
            <p:cNvSpPr/>
            <p:nvPr/>
          </p:nvSpPr>
          <p:spPr>
            <a:xfrm>
              <a:off x="216396" y="3600747"/>
              <a:ext cx="484632" cy="484632"/>
            </a:xfrm>
            <a:prstGeom prst="chevron">
              <a:avLst/>
            </a:prstGeom>
            <a:gradFill flip="none" rotWithShape="1">
              <a:gsLst>
                <a:gs pos="0">
                  <a:srgbClr val="63BE53">
                    <a:shade val="30000"/>
                    <a:satMod val="115000"/>
                  </a:srgbClr>
                </a:gs>
                <a:gs pos="50000">
                  <a:srgbClr val="63BE53">
                    <a:shade val="67500"/>
                    <a:satMod val="115000"/>
                  </a:srgbClr>
                </a:gs>
                <a:gs pos="100000">
                  <a:srgbClr val="63BE53">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black"/>
                </a:solidFill>
              </a:endParaRPr>
            </a:p>
          </p:txBody>
        </p:sp>
        <p:sp>
          <p:nvSpPr>
            <p:cNvPr id="7" name="＞形箭號 6"/>
            <p:cNvSpPr/>
            <p:nvPr/>
          </p:nvSpPr>
          <p:spPr>
            <a:xfrm>
              <a:off x="739876" y="3600747"/>
              <a:ext cx="484632" cy="484632"/>
            </a:xfrm>
            <a:prstGeom prst="chevron">
              <a:avLst/>
            </a:prstGeom>
            <a:gradFill flip="none" rotWithShape="1">
              <a:gsLst>
                <a:gs pos="0">
                  <a:srgbClr val="63BE53">
                    <a:shade val="30000"/>
                    <a:satMod val="115000"/>
                  </a:srgbClr>
                </a:gs>
                <a:gs pos="50000">
                  <a:srgbClr val="63BE53">
                    <a:shade val="67500"/>
                    <a:satMod val="115000"/>
                  </a:srgbClr>
                </a:gs>
                <a:gs pos="100000">
                  <a:srgbClr val="63BE53">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black"/>
                </a:solidFill>
              </a:endParaRPr>
            </a:p>
          </p:txBody>
        </p:sp>
        <p:sp>
          <p:nvSpPr>
            <p:cNvPr id="8" name="＞形箭號 7"/>
            <p:cNvSpPr/>
            <p:nvPr/>
          </p:nvSpPr>
          <p:spPr>
            <a:xfrm>
              <a:off x="1243932" y="3600747"/>
              <a:ext cx="484632" cy="484632"/>
            </a:xfrm>
            <a:prstGeom prst="chevron">
              <a:avLst/>
            </a:prstGeom>
            <a:gradFill flip="none" rotWithShape="1">
              <a:gsLst>
                <a:gs pos="0">
                  <a:srgbClr val="63BE53">
                    <a:shade val="30000"/>
                    <a:satMod val="115000"/>
                  </a:srgbClr>
                </a:gs>
                <a:gs pos="50000">
                  <a:srgbClr val="63BE53">
                    <a:shade val="67500"/>
                    <a:satMod val="115000"/>
                  </a:srgbClr>
                </a:gs>
                <a:gs pos="100000">
                  <a:srgbClr val="63BE53">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black"/>
                </a:solidFill>
              </a:endParaRP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內容版面配置區 5" descr="虎尾歷史文化生活圈.bmp"/>
          <p:cNvPicPr>
            <a:picLocks noGrp="1" noChangeAspect="1"/>
          </p:cNvPicPr>
          <p:nvPr>
            <p:ph sz="quarter" idx="4294967295"/>
          </p:nvPr>
        </p:nvPicPr>
        <p:blipFill>
          <a:blip r:embed="rId2" cstate="print"/>
          <a:srcRect/>
          <a:stretch>
            <a:fillRect/>
          </a:stretch>
        </p:blipFill>
        <p:spPr>
          <a:xfrm>
            <a:off x="0" y="357188"/>
            <a:ext cx="9145588" cy="6500812"/>
          </a:xfrm>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97" name="Group 29"/>
          <p:cNvGraphicFramePr>
            <a:graphicFrameLocks noGrp="1"/>
          </p:cNvGraphicFramePr>
          <p:nvPr>
            <p:ph idx="4294967295"/>
          </p:nvPr>
        </p:nvGraphicFramePr>
        <p:xfrm>
          <a:off x="0" y="714375"/>
          <a:ext cx="9144000" cy="6419533"/>
        </p:xfrm>
        <a:graphic>
          <a:graphicData uri="http://schemas.openxmlformats.org/drawingml/2006/table">
            <a:tbl>
              <a:tblPr/>
              <a:tblGrid>
                <a:gridCol w="1071563"/>
                <a:gridCol w="2500312"/>
                <a:gridCol w="5572125"/>
              </a:tblGrid>
              <a:tr h="357188">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200" b="1" i="0" u="none" strike="noStrike" cap="none" normalizeH="0" baseline="0" smtClean="0">
                          <a:ln>
                            <a:noFill/>
                          </a:ln>
                          <a:solidFill>
                            <a:srgbClr val="FFFFFF"/>
                          </a:solidFill>
                          <a:effectLst/>
                          <a:latin typeface="Verdana" pitchFamily="34" charset="0"/>
                          <a:ea typeface="新細明體" pitchFamily="18" charset="-120"/>
                        </a:rPr>
                        <a:t>虎尾文化生活之周邊資源</a:t>
                      </a:r>
                      <a:endParaRPr kumimoji="1" lang="zh-TW" altLang="en-US" sz="2200" b="1" i="0" u="none" strike="noStrike" cap="none" normalizeH="0" baseline="0" smtClean="0">
                        <a:ln>
                          <a:noFill/>
                        </a:ln>
                        <a:solidFill>
                          <a:srgbClr val="FFFFFF"/>
                        </a:solidFill>
                        <a:effectLst/>
                        <a:latin typeface="Calibri" pitchFamily="34" charset="0"/>
                        <a:ea typeface="文鼎粗隸" pitchFamily="49"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hMerge="1">
                  <a:txBody>
                    <a:bodyPr/>
                    <a:lstStyle/>
                    <a:p>
                      <a:endParaRPr lang="zh-TW" altLang="en-US"/>
                    </a:p>
                  </a:txBody>
                  <a:tcPr/>
                </a:tc>
                <a:tc hMerge="1">
                  <a:txBody>
                    <a:bodyPr/>
                    <a:lstStyle/>
                    <a:p>
                      <a:endParaRPr lang="zh-TW" altLang="en-US"/>
                    </a:p>
                  </a:txBody>
                  <a:tcPr/>
                </a:tc>
              </a:tr>
              <a:tr h="1778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smtClean="0">
                          <a:ln>
                            <a:noFill/>
                          </a:ln>
                          <a:solidFill>
                            <a:srgbClr val="000000"/>
                          </a:solidFill>
                          <a:effectLst/>
                          <a:latin typeface="Verdana" pitchFamily="34" charset="0"/>
                          <a:ea typeface="新細明體" pitchFamily="18" charset="-120"/>
                        </a:rPr>
                        <a:t>節慶類</a:t>
                      </a:r>
                      <a:endParaRPr kumimoji="1" lang="zh-TW" altLang="en-US" sz="1600" b="0" i="0" u="none" strike="noStrike" cap="none" normalizeH="0" baseline="0" smtClean="0">
                        <a:ln>
                          <a:noFill/>
                        </a:ln>
                        <a:solidFill>
                          <a:srgbClr val="FFFF00"/>
                        </a:solidFill>
                        <a:effectLst/>
                        <a:latin typeface="Calibri" pitchFamily="34" charset="0"/>
                        <a:ea typeface="新細明體" pitchFamily="18" charset="-12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1" lang="zh-TW" altLang="en-US" sz="1600" b="0" i="0" u="none" strike="noStrike" cap="none" normalizeH="0" baseline="0" smtClean="0">
                          <a:ln>
                            <a:noFill/>
                          </a:ln>
                          <a:solidFill>
                            <a:srgbClr val="000000"/>
                          </a:solidFill>
                          <a:effectLst/>
                          <a:latin typeface="Verdana" pitchFamily="34" charset="0"/>
                          <a:ea typeface="新細明體" pitchFamily="18" charset="-120"/>
                        </a:rPr>
                        <a:t>虎尾中元節</a:t>
                      </a:r>
                      <a:r>
                        <a:rPr kumimoji="1" lang="zh-TW" altLang="zh-TW" sz="1600" b="0" i="0" u="none" strike="noStrike" cap="none" normalizeH="0" baseline="0" smtClean="0">
                          <a:ln>
                            <a:noFill/>
                          </a:ln>
                          <a:solidFill>
                            <a:srgbClr val="000000"/>
                          </a:solidFill>
                          <a:effectLst/>
                          <a:latin typeface="Verdana" pitchFamily="34" charset="0"/>
                          <a:ea typeface="新細明體" pitchFamily="18" charset="-120"/>
                        </a:rPr>
                        <a:t>〈</a:t>
                      </a:r>
                      <a:r>
                        <a:rPr kumimoji="1" lang="zh-TW" altLang="en-US" sz="1600" b="0" i="0" u="none" strike="noStrike" cap="none" normalizeH="0" baseline="0" smtClean="0">
                          <a:ln>
                            <a:noFill/>
                          </a:ln>
                          <a:solidFill>
                            <a:srgbClr val="000000"/>
                          </a:solidFill>
                          <a:effectLst/>
                          <a:latin typeface="Verdana" pitchFamily="34" charset="0"/>
                          <a:ea typeface="新細明體" pitchFamily="18" charset="-120"/>
                        </a:rPr>
                        <a:t>大崙腳普</a:t>
                      </a:r>
                      <a:r>
                        <a:rPr kumimoji="1" lang="zh-TW" altLang="zh-TW" sz="1600" b="0" i="0" u="none" strike="noStrike" cap="none" normalizeH="0" baseline="0" smtClean="0">
                          <a:ln>
                            <a:noFill/>
                          </a:ln>
                          <a:solidFill>
                            <a:srgbClr val="000000"/>
                          </a:solidFill>
                          <a:effectLst/>
                          <a:latin typeface="Verdana" pitchFamily="34" charset="0"/>
                          <a:ea typeface="新細明體" pitchFamily="18" charset="-120"/>
                        </a:rPr>
                        <a:t>〉</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1" lang="zh-TW" altLang="en-US" sz="1600" b="0" i="0" u="none" strike="noStrike" cap="none" normalizeH="0" baseline="0" smtClean="0">
                          <a:ln>
                            <a:noFill/>
                          </a:ln>
                          <a:solidFill>
                            <a:srgbClr val="000000"/>
                          </a:solidFill>
                          <a:effectLst/>
                          <a:latin typeface="Verdana" pitchFamily="34" charset="0"/>
                          <a:ea typeface="新細明體" pitchFamily="18" charset="-120"/>
                        </a:rPr>
                        <a:t>六房媽天上聖母</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1" lang="zh-TW" altLang="en-US" sz="1600" b="0" i="0" u="none" strike="noStrike" cap="none" normalizeH="0" baseline="0" smtClean="0">
                          <a:ln>
                            <a:noFill/>
                          </a:ln>
                          <a:solidFill>
                            <a:srgbClr val="000000"/>
                          </a:solidFill>
                          <a:effectLst/>
                          <a:latin typeface="Verdana" pitchFamily="34" charset="0"/>
                          <a:ea typeface="新細明體" pitchFamily="18" charset="-120"/>
                        </a:rPr>
                        <a:t>白鶴文化節</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1" lang="zh-TW" altLang="en-US" sz="1600" b="0" i="0" u="none" strike="noStrike" cap="none" normalizeH="0" baseline="0" smtClean="0">
                          <a:ln>
                            <a:noFill/>
                          </a:ln>
                          <a:solidFill>
                            <a:srgbClr val="000000"/>
                          </a:solidFill>
                          <a:effectLst/>
                          <a:latin typeface="Verdana" pitchFamily="34" charset="0"/>
                          <a:ea typeface="新細明體" pitchFamily="18" charset="-120"/>
                        </a:rPr>
                        <a:t>國際偶戲節</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zh-TW" altLang="zh-TW" sz="1600" b="0" i="0" u="none" strike="noStrike" cap="none" normalizeH="0" baseline="0" smtClean="0">
                          <a:ln>
                            <a:noFill/>
                          </a:ln>
                          <a:solidFill>
                            <a:srgbClr val="000000"/>
                          </a:solidFill>
                          <a:effectLst/>
                          <a:latin typeface="Verdana" pitchFamily="34" charset="0"/>
                          <a:ea typeface="新細明體" pitchFamily="18" charset="-120"/>
                        </a:rPr>
                        <a:t/>
                      </a:r>
                      <a:br>
                        <a:rPr kumimoji="1" lang="zh-TW" altLang="zh-TW" sz="1600" b="0" i="0" u="none" strike="noStrike" cap="none" normalizeH="0" baseline="0" smtClean="0">
                          <a:ln>
                            <a:noFill/>
                          </a:ln>
                          <a:solidFill>
                            <a:srgbClr val="000000"/>
                          </a:solidFill>
                          <a:effectLst/>
                          <a:latin typeface="Verdana" pitchFamily="34" charset="0"/>
                          <a:ea typeface="新細明體" pitchFamily="18" charset="-120"/>
                        </a:rPr>
                      </a:br>
                      <a:endParaRPr kumimoji="1" lang="zh-TW" altLang="zh-TW" sz="1600" b="0" i="0" u="none" strike="noStrike" cap="none" normalizeH="0" baseline="0" smtClean="0">
                        <a:ln>
                          <a:noFill/>
                        </a:ln>
                        <a:solidFill>
                          <a:srgbClr val="FFFF00"/>
                        </a:solidFill>
                        <a:effectLst/>
                        <a:latin typeface="Calibri" pitchFamily="34" charset="0"/>
                        <a:ea typeface="新細明體" pitchFamily="18" charset="-12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200" b="0" i="0" u="none" strike="noStrike" cap="none" normalizeH="0" baseline="0" smtClean="0">
                        <a:ln>
                          <a:noFill/>
                        </a:ln>
                        <a:solidFill>
                          <a:srgbClr val="000000"/>
                        </a:solidFill>
                        <a:effectLst/>
                        <a:latin typeface="Verdana" pitchFamily="34" charset="0"/>
                        <a:ea typeface="新細明體" pitchFamily="18"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r>
              <a:tr h="2000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smtClean="0">
                          <a:ln>
                            <a:noFill/>
                          </a:ln>
                          <a:solidFill>
                            <a:srgbClr val="000000"/>
                          </a:solidFill>
                          <a:effectLst/>
                          <a:latin typeface="Verdana" pitchFamily="34" charset="0"/>
                          <a:ea typeface="新細明體" pitchFamily="18" charset="-120"/>
                        </a:rPr>
                        <a:t>文化資產類</a:t>
                      </a:r>
                      <a:endParaRPr kumimoji="1" lang="zh-TW" altLang="en-US" sz="1600" b="0" i="0" u="none" strike="noStrike" cap="none" normalizeH="0" baseline="0" smtClean="0">
                        <a:ln>
                          <a:noFill/>
                        </a:ln>
                        <a:solidFill>
                          <a:srgbClr val="FFFF00"/>
                        </a:solidFill>
                        <a:effectLst/>
                        <a:latin typeface="Calibri" pitchFamily="34" charset="0"/>
                        <a:ea typeface="新細明體" pitchFamily="18" charset="-12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1" lang="zh-TW" altLang="en-US" sz="1600" b="0" i="0" u="none" strike="noStrike" cap="none" normalizeH="0" baseline="0" smtClean="0">
                          <a:ln>
                            <a:noFill/>
                          </a:ln>
                          <a:solidFill>
                            <a:srgbClr val="000000"/>
                          </a:solidFill>
                          <a:effectLst/>
                          <a:latin typeface="Verdana" pitchFamily="34" charset="0"/>
                          <a:ea typeface="新細明體" pitchFamily="18" charset="-120"/>
                        </a:rPr>
                        <a:t>虎尾台糖舊診所及理髮廳</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1" lang="zh-TW" altLang="en-US" sz="1600" b="0" i="0" u="none" strike="noStrike" cap="none" normalizeH="0" baseline="0" smtClean="0">
                          <a:ln>
                            <a:noFill/>
                          </a:ln>
                          <a:solidFill>
                            <a:srgbClr val="000000"/>
                          </a:solidFill>
                          <a:effectLst/>
                          <a:latin typeface="Verdana" pitchFamily="34" charset="0"/>
                          <a:ea typeface="新細明體" pitchFamily="18" charset="-120"/>
                        </a:rPr>
                        <a:t>虎尾糖廠鐵橋</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1" lang="zh-TW" altLang="en-US" sz="1600" b="0" i="0" u="none" strike="noStrike" cap="none" normalizeH="0" baseline="0" smtClean="0">
                          <a:ln>
                            <a:noFill/>
                          </a:ln>
                          <a:solidFill>
                            <a:srgbClr val="000000"/>
                          </a:solidFill>
                          <a:effectLst/>
                          <a:latin typeface="Verdana" pitchFamily="34" charset="0"/>
                          <a:ea typeface="新細明體" pitchFamily="18" charset="-120"/>
                        </a:rPr>
                        <a:t>虎尾郡役所</a:t>
                      </a:r>
                      <a:r>
                        <a:rPr kumimoji="1" lang="en-US" altLang="zh-TW" sz="1600" b="0" i="0" u="none" strike="noStrike" cap="none" normalizeH="0" baseline="0" smtClean="0">
                          <a:ln>
                            <a:noFill/>
                          </a:ln>
                          <a:solidFill>
                            <a:srgbClr val="000000"/>
                          </a:solidFill>
                          <a:effectLst/>
                          <a:latin typeface="Verdana" pitchFamily="34" charset="0"/>
                          <a:ea typeface="新細明體" pitchFamily="18" charset="-120"/>
                        </a:rPr>
                        <a:t>(</a:t>
                      </a:r>
                      <a:r>
                        <a:rPr kumimoji="1" lang="zh-TW" altLang="en-US" sz="1600" b="0" i="0" u="none" strike="noStrike" cap="none" normalizeH="0" baseline="0" smtClean="0">
                          <a:ln>
                            <a:noFill/>
                          </a:ln>
                          <a:solidFill>
                            <a:srgbClr val="000000"/>
                          </a:solidFill>
                          <a:effectLst/>
                          <a:latin typeface="Verdana" pitchFamily="34" charset="0"/>
                          <a:ea typeface="新細明體" pitchFamily="18" charset="-120"/>
                        </a:rPr>
                        <a:t>布袋戲館</a:t>
                      </a:r>
                      <a:r>
                        <a:rPr kumimoji="1" lang="en-US" altLang="zh-TW" sz="1600" b="0" i="0" u="none" strike="noStrike" cap="none" normalizeH="0" baseline="0" smtClean="0">
                          <a:ln>
                            <a:noFill/>
                          </a:ln>
                          <a:solidFill>
                            <a:srgbClr val="000000"/>
                          </a:solidFill>
                          <a:effectLst/>
                          <a:latin typeface="Verdana" pitchFamily="34" charset="0"/>
                          <a:ea typeface="新細明體" pitchFamily="18" charset="-120"/>
                        </a:rPr>
                        <a:t>)</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1" lang="zh-TW" altLang="en-US" sz="1600" b="0" i="0" u="none" strike="noStrike" cap="none" normalizeH="0" baseline="0" smtClean="0">
                          <a:ln>
                            <a:noFill/>
                          </a:ln>
                          <a:solidFill>
                            <a:srgbClr val="000000"/>
                          </a:solidFill>
                          <a:effectLst/>
                          <a:latin typeface="Verdana" pitchFamily="34" charset="0"/>
                          <a:ea typeface="新細明體" pitchFamily="18" charset="-120"/>
                        </a:rPr>
                        <a:t>虎尾郡役所官邸</a:t>
                      </a:r>
                      <a:r>
                        <a:rPr kumimoji="1" lang="en-US" altLang="zh-TW" sz="1600" b="0" i="0" u="none" strike="noStrike" cap="none" normalizeH="0" baseline="0" smtClean="0">
                          <a:ln>
                            <a:noFill/>
                          </a:ln>
                          <a:solidFill>
                            <a:srgbClr val="000000"/>
                          </a:solidFill>
                          <a:effectLst/>
                          <a:latin typeface="Verdana" pitchFamily="34" charset="0"/>
                          <a:ea typeface="新細明體" pitchFamily="18" charset="-120"/>
                        </a:rPr>
                        <a:t>(</a:t>
                      </a:r>
                      <a:r>
                        <a:rPr kumimoji="1" lang="zh-TW" altLang="en-US" sz="1600" b="0" i="0" u="none" strike="noStrike" cap="none" normalizeH="0" baseline="0" smtClean="0">
                          <a:ln>
                            <a:noFill/>
                          </a:ln>
                          <a:solidFill>
                            <a:srgbClr val="000000"/>
                          </a:solidFill>
                          <a:effectLst/>
                          <a:latin typeface="Verdana" pitchFamily="34" charset="0"/>
                          <a:ea typeface="新細明體" pitchFamily="18" charset="-120"/>
                        </a:rPr>
                        <a:t>故事館</a:t>
                      </a:r>
                      <a:r>
                        <a:rPr kumimoji="1" lang="en-US" altLang="zh-TW" sz="1600" b="0" i="0" u="none" strike="noStrike" cap="none" normalizeH="0" baseline="0" smtClean="0">
                          <a:ln>
                            <a:noFill/>
                          </a:ln>
                          <a:solidFill>
                            <a:srgbClr val="000000"/>
                          </a:solidFill>
                          <a:effectLst/>
                          <a:latin typeface="Verdana" pitchFamily="34" charset="0"/>
                          <a:ea typeface="新細明體" pitchFamily="18" charset="-120"/>
                        </a:rPr>
                        <a:t>)</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1" lang="zh-TW" altLang="en-US" sz="1600" b="0" i="0" u="none" strike="noStrike" cap="none" normalizeH="0" baseline="0" smtClean="0">
                          <a:ln>
                            <a:noFill/>
                          </a:ln>
                          <a:solidFill>
                            <a:srgbClr val="000000"/>
                          </a:solidFill>
                          <a:effectLst/>
                          <a:latin typeface="Verdana" pitchFamily="34" charset="0"/>
                          <a:ea typeface="新細明體" pitchFamily="18" charset="-120"/>
                        </a:rPr>
                        <a:t>合同廳舍</a:t>
                      </a:r>
                      <a:br>
                        <a:rPr kumimoji="1" lang="zh-TW" altLang="en-US" sz="1600" b="0" i="0" u="none" strike="noStrike" cap="none" normalizeH="0" baseline="0" smtClean="0">
                          <a:ln>
                            <a:noFill/>
                          </a:ln>
                          <a:solidFill>
                            <a:srgbClr val="000000"/>
                          </a:solidFill>
                          <a:effectLst/>
                          <a:latin typeface="Verdana" pitchFamily="34" charset="0"/>
                          <a:ea typeface="新細明體" pitchFamily="18" charset="-120"/>
                        </a:rPr>
                      </a:br>
                      <a:endParaRPr kumimoji="1" lang="zh-TW" altLang="en-US" sz="1600" b="0" i="0" u="none" strike="noStrike" cap="none" normalizeH="0" baseline="0" smtClean="0">
                        <a:ln>
                          <a:noFill/>
                        </a:ln>
                        <a:solidFill>
                          <a:srgbClr val="FFFF00"/>
                        </a:solidFill>
                        <a:effectLst/>
                        <a:latin typeface="Calibri" pitchFamily="34" charset="0"/>
                        <a:ea typeface="新細明體" pitchFamily="18" charset="-12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200" b="0" i="0" u="none" strike="noStrike" cap="none" normalizeH="0" baseline="0" smtClean="0">
                        <a:ln>
                          <a:noFill/>
                        </a:ln>
                        <a:solidFill>
                          <a:srgbClr val="000000"/>
                        </a:solidFill>
                        <a:effectLst/>
                        <a:latin typeface="Verdana" pitchFamily="34" charset="0"/>
                        <a:ea typeface="新細明體" pitchFamily="18"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r>
              <a:tr h="2214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smtClean="0">
                          <a:ln>
                            <a:noFill/>
                          </a:ln>
                          <a:solidFill>
                            <a:srgbClr val="000000"/>
                          </a:solidFill>
                          <a:effectLst/>
                          <a:latin typeface="Verdana" pitchFamily="34" charset="0"/>
                          <a:ea typeface="新細明體" pitchFamily="18" charset="-120"/>
                        </a:rPr>
                        <a:t>文化空間類</a:t>
                      </a:r>
                      <a:endParaRPr kumimoji="1" lang="zh-TW" altLang="en-US" sz="1600" b="0" i="0" u="none" strike="noStrike" cap="none" normalizeH="0" baseline="0" smtClean="0">
                        <a:ln>
                          <a:noFill/>
                        </a:ln>
                        <a:solidFill>
                          <a:srgbClr val="FFFF00"/>
                        </a:solidFill>
                        <a:effectLst/>
                        <a:latin typeface="Calibri" pitchFamily="34" charset="0"/>
                        <a:ea typeface="新細明體" pitchFamily="18" charset="-12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1" lang="zh-TW" altLang="en-US" sz="1600" b="0" i="0" u="none" strike="noStrike" cap="none" normalizeH="0" baseline="0" smtClean="0">
                          <a:ln>
                            <a:noFill/>
                          </a:ln>
                          <a:solidFill>
                            <a:srgbClr val="000000"/>
                          </a:solidFill>
                          <a:effectLst/>
                          <a:latin typeface="Verdana" pitchFamily="34" charset="0"/>
                          <a:ea typeface="新細明體" pitchFamily="18" charset="-120"/>
                        </a:rPr>
                        <a:t>同心公園</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1" lang="zh-TW" altLang="en-US" sz="1600" b="0" i="0" u="none" strike="noStrike" cap="none" normalizeH="0" baseline="0" smtClean="0">
                          <a:ln>
                            <a:noFill/>
                          </a:ln>
                          <a:solidFill>
                            <a:srgbClr val="000000"/>
                          </a:solidFill>
                          <a:effectLst/>
                          <a:latin typeface="Verdana" pitchFamily="34" charset="0"/>
                          <a:ea typeface="新細明體" pitchFamily="18" charset="-120"/>
                        </a:rPr>
                        <a:t>雲林故事館</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1" lang="zh-TW" altLang="en-US" sz="1600" b="0" i="0" u="none" strike="noStrike" cap="none" normalizeH="0" baseline="0" smtClean="0">
                          <a:ln>
                            <a:noFill/>
                          </a:ln>
                          <a:solidFill>
                            <a:srgbClr val="000000"/>
                          </a:solidFill>
                          <a:effectLst/>
                          <a:latin typeface="Verdana" pitchFamily="34" charset="0"/>
                          <a:ea typeface="新細明體" pitchFamily="18" charset="-120"/>
                        </a:rPr>
                        <a:t>虎尾糖廠招待所</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1" lang="zh-TW" altLang="en-US" sz="1600" b="0" i="0" u="none" strike="noStrike" cap="none" normalizeH="0" baseline="0" smtClean="0">
                          <a:ln>
                            <a:noFill/>
                          </a:ln>
                          <a:solidFill>
                            <a:srgbClr val="000000"/>
                          </a:solidFill>
                          <a:effectLst/>
                          <a:latin typeface="Verdana" pitchFamily="34" charset="0"/>
                          <a:ea typeface="新細明體" pitchFamily="18" charset="-120"/>
                        </a:rPr>
                        <a:t>雲林布袋戲館</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1" lang="zh-TW" altLang="en-US" sz="1600" b="0" i="0" u="none" strike="noStrike" cap="none" normalizeH="0" baseline="0" smtClean="0">
                          <a:ln>
                            <a:noFill/>
                          </a:ln>
                          <a:solidFill>
                            <a:srgbClr val="000000"/>
                          </a:solidFill>
                          <a:effectLst/>
                          <a:latin typeface="Verdana" pitchFamily="34" charset="0"/>
                          <a:ea typeface="新細明體" pitchFamily="18" charset="-120"/>
                        </a:rPr>
                        <a:t>興隆毛巾觀光工廠</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endParaRPr kumimoji="1" lang="zh-TW" altLang="en-US" sz="1600" b="0" i="0" u="none" strike="noStrike" cap="none" normalizeH="0" baseline="0" smtClean="0">
                        <a:ln>
                          <a:noFill/>
                        </a:ln>
                        <a:solidFill>
                          <a:srgbClr val="000000"/>
                        </a:solidFill>
                        <a:effectLst/>
                        <a:latin typeface="Verdana" pitchFamily="34" charset="0"/>
                        <a:ea typeface="新細明體" pitchFamily="18" charset="-120"/>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endParaRPr kumimoji="1" lang="en-US" altLang="zh-TW" sz="1600" b="0" i="0" u="none" strike="noStrike" cap="none" normalizeH="0" baseline="0" smtClean="0">
                        <a:ln>
                          <a:noFill/>
                        </a:ln>
                        <a:solidFill>
                          <a:srgbClr val="FFFF00"/>
                        </a:solidFill>
                        <a:effectLst/>
                        <a:latin typeface="Calibri" pitchFamily="34" charset="0"/>
                        <a:ea typeface="新細明體" pitchFamily="18" charset="-12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200" b="0" i="0" u="none" strike="noStrike" cap="none" normalizeH="0" baseline="0" smtClean="0">
                        <a:ln>
                          <a:noFill/>
                        </a:ln>
                        <a:solidFill>
                          <a:srgbClr val="000000"/>
                        </a:solidFill>
                        <a:effectLst/>
                        <a:latin typeface="Verdana" pitchFamily="34" charset="0"/>
                        <a:ea typeface="新細明體" pitchFamily="18"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r>
            </a:tbl>
          </a:graphicData>
        </a:graphic>
      </p:graphicFrame>
      <p:sp>
        <p:nvSpPr>
          <p:cNvPr id="25622" name="投影片編號版面配置區 3"/>
          <p:cNvSpPr txBox="1">
            <a:spLocks noGrp="1"/>
          </p:cNvSpPr>
          <p:nvPr/>
        </p:nvSpPr>
        <p:spPr>
          <a:xfrm>
            <a:off x="7924800" y="6356350"/>
            <a:ext cx="762000" cy="365125"/>
          </a:xfrm>
          <a:prstGeom prst="rect">
            <a:avLst/>
          </a:prstGeom>
          <a:noFill/>
        </p:spPr>
        <p:txBody>
          <a:bodyPr lIns="0" tIns="0" rIns="0" bIns="0" anchor="b"/>
          <a:lstStyle/>
          <a:p>
            <a:pPr algn="r" fontAlgn="auto">
              <a:spcBef>
                <a:spcPts val="0"/>
              </a:spcBef>
              <a:spcAft>
                <a:spcPts val="0"/>
              </a:spcAft>
              <a:defRPr/>
            </a:pPr>
            <a:fld id="{F3BE8086-2E3E-4C88-B998-0652E578039E}" type="slidenum">
              <a:rPr kumimoji="0" lang="en-US" altLang="zh-TW" sz="1200">
                <a:solidFill>
                  <a:schemeClr val="tx2">
                    <a:shade val="90000"/>
                  </a:schemeClr>
                </a:solidFill>
                <a:latin typeface="Arial" pitchFamily="34" charset="0"/>
                <a:ea typeface="+mn-ea"/>
              </a:rPr>
              <a:pPr algn="r" fontAlgn="auto">
                <a:spcBef>
                  <a:spcPts val="0"/>
                </a:spcBef>
                <a:spcAft>
                  <a:spcPts val="0"/>
                </a:spcAft>
                <a:defRPr/>
              </a:pPr>
              <a:t>32</a:t>
            </a:fld>
            <a:endParaRPr kumimoji="0" lang="en-US" altLang="zh-TW" sz="1200">
              <a:solidFill>
                <a:schemeClr val="tx2">
                  <a:shade val="90000"/>
                </a:schemeClr>
              </a:solidFill>
              <a:latin typeface="Arial" pitchFamily="34" charset="0"/>
              <a:ea typeface="+mn-ea"/>
            </a:endParaRPr>
          </a:p>
        </p:txBody>
      </p:sp>
      <p:pic>
        <p:nvPicPr>
          <p:cNvPr id="37911" name="圖片 4" descr="偶戲節.jpg"/>
          <p:cNvPicPr>
            <a:picLocks noChangeAspect="1"/>
          </p:cNvPicPr>
          <p:nvPr/>
        </p:nvPicPr>
        <p:blipFill>
          <a:blip r:embed="rId3" cstate="print"/>
          <a:srcRect/>
          <a:stretch>
            <a:fillRect/>
          </a:stretch>
        </p:blipFill>
        <p:spPr bwMode="auto">
          <a:xfrm>
            <a:off x="4000500" y="1143000"/>
            <a:ext cx="2214563" cy="1660525"/>
          </a:xfrm>
          <a:prstGeom prst="rect">
            <a:avLst/>
          </a:prstGeom>
          <a:noFill/>
          <a:ln w="9525">
            <a:noFill/>
            <a:miter lim="800000"/>
            <a:headEnd/>
            <a:tailEnd/>
          </a:ln>
        </p:spPr>
      </p:pic>
      <p:pic>
        <p:nvPicPr>
          <p:cNvPr id="37912" name="圖片 5" descr="六房媽1.jpg"/>
          <p:cNvPicPr>
            <a:picLocks noChangeAspect="1"/>
          </p:cNvPicPr>
          <p:nvPr/>
        </p:nvPicPr>
        <p:blipFill>
          <a:blip r:embed="rId4" cstate="print"/>
          <a:srcRect/>
          <a:stretch>
            <a:fillRect/>
          </a:stretch>
        </p:blipFill>
        <p:spPr bwMode="auto">
          <a:xfrm>
            <a:off x="6500813" y="1143000"/>
            <a:ext cx="2190750" cy="1643063"/>
          </a:xfrm>
          <a:prstGeom prst="rect">
            <a:avLst/>
          </a:prstGeom>
          <a:noFill/>
          <a:ln w="9525">
            <a:noFill/>
            <a:miter lim="800000"/>
            <a:headEnd/>
            <a:tailEnd/>
          </a:ln>
        </p:spPr>
      </p:pic>
      <p:pic>
        <p:nvPicPr>
          <p:cNvPr id="37913" name="圖片 6" descr="虎尾糖廠車站.gif"/>
          <p:cNvPicPr>
            <a:picLocks noChangeAspect="1"/>
          </p:cNvPicPr>
          <p:nvPr/>
        </p:nvPicPr>
        <p:blipFill>
          <a:blip r:embed="rId5" cstate="print"/>
          <a:srcRect/>
          <a:stretch>
            <a:fillRect/>
          </a:stretch>
        </p:blipFill>
        <p:spPr bwMode="auto">
          <a:xfrm>
            <a:off x="4000500" y="3071813"/>
            <a:ext cx="2286000" cy="1635125"/>
          </a:xfrm>
          <a:prstGeom prst="rect">
            <a:avLst/>
          </a:prstGeom>
          <a:noFill/>
          <a:ln w="9525">
            <a:noFill/>
            <a:miter lim="800000"/>
            <a:headEnd/>
            <a:tailEnd/>
          </a:ln>
        </p:spPr>
      </p:pic>
      <p:pic>
        <p:nvPicPr>
          <p:cNvPr id="37914" name="圖片 7" descr="布袋戲文化館.jpg"/>
          <p:cNvPicPr>
            <a:picLocks noChangeAspect="1"/>
          </p:cNvPicPr>
          <p:nvPr/>
        </p:nvPicPr>
        <p:blipFill>
          <a:blip r:embed="rId6" cstate="print"/>
          <a:srcRect/>
          <a:stretch>
            <a:fillRect/>
          </a:stretch>
        </p:blipFill>
        <p:spPr bwMode="auto">
          <a:xfrm>
            <a:off x="7143750" y="3000375"/>
            <a:ext cx="1339850" cy="1785938"/>
          </a:xfrm>
          <a:prstGeom prst="rect">
            <a:avLst/>
          </a:prstGeom>
          <a:noFill/>
          <a:ln w="9525">
            <a:noFill/>
            <a:miter lim="800000"/>
            <a:headEnd/>
            <a:tailEnd/>
          </a:ln>
        </p:spPr>
      </p:pic>
      <p:pic>
        <p:nvPicPr>
          <p:cNvPr id="37915" name="圖片 12" descr="IMG_3971.JPG"/>
          <p:cNvPicPr>
            <a:picLocks noChangeAspect="1"/>
          </p:cNvPicPr>
          <p:nvPr/>
        </p:nvPicPr>
        <p:blipFill>
          <a:blip r:embed="rId7" cstate="print"/>
          <a:srcRect/>
          <a:stretch>
            <a:fillRect/>
          </a:stretch>
        </p:blipFill>
        <p:spPr bwMode="auto">
          <a:xfrm>
            <a:off x="4214813" y="5143500"/>
            <a:ext cx="2166937" cy="1625600"/>
          </a:xfrm>
          <a:prstGeom prst="rect">
            <a:avLst/>
          </a:prstGeom>
          <a:noFill/>
          <a:ln w="9525">
            <a:noFill/>
            <a:miter lim="800000"/>
            <a:headEnd/>
            <a:tailEnd/>
          </a:ln>
        </p:spPr>
      </p:pic>
      <p:pic>
        <p:nvPicPr>
          <p:cNvPr id="37916" name="圖片 13" descr="DSC02066.JPG"/>
          <p:cNvPicPr>
            <a:picLocks noChangeAspect="1"/>
          </p:cNvPicPr>
          <p:nvPr/>
        </p:nvPicPr>
        <p:blipFill>
          <a:blip r:embed="rId8" cstate="print"/>
          <a:srcRect/>
          <a:stretch>
            <a:fillRect/>
          </a:stretch>
        </p:blipFill>
        <p:spPr bwMode="auto">
          <a:xfrm>
            <a:off x="6834188" y="5143500"/>
            <a:ext cx="2095500" cy="15716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066800" y="33338"/>
            <a:ext cx="7772400" cy="1143000"/>
          </a:xfrm>
          <a:noFill/>
        </p:spPr>
        <p:txBody>
          <a:bodyPr/>
          <a:lstStyle/>
          <a:p>
            <a:r>
              <a:rPr lang="zh-TW" altLang="en-US" sz="4000" b="1" smtClean="0">
                <a:solidFill>
                  <a:srgbClr val="003399"/>
                </a:solidFill>
                <a:latin typeface="新細明體" pitchFamily="18" charset="-120"/>
              </a:rPr>
              <a:t>總體思考與分年目標</a:t>
            </a:r>
          </a:p>
        </p:txBody>
      </p:sp>
      <p:sp>
        <p:nvSpPr>
          <p:cNvPr id="38915" name="Rectangle 3"/>
          <p:cNvSpPr>
            <a:spLocks noChangeArrowheads="1"/>
          </p:cNvSpPr>
          <p:nvPr/>
        </p:nvSpPr>
        <p:spPr bwMode="auto">
          <a:xfrm>
            <a:off x="1187450" y="1773238"/>
            <a:ext cx="7705725" cy="4359275"/>
          </a:xfrm>
          <a:prstGeom prst="rect">
            <a:avLst/>
          </a:prstGeom>
          <a:noFill/>
          <a:ln w="9525">
            <a:noFill/>
            <a:miter lim="800000"/>
            <a:headEnd/>
            <a:tailEnd/>
          </a:ln>
        </p:spPr>
        <p:txBody>
          <a:bodyPr anchor="ctr">
            <a:spAutoFit/>
          </a:bodyPr>
          <a:lstStyle/>
          <a:p>
            <a:pPr>
              <a:tabLst>
                <a:tab pos="458788" algn="l"/>
                <a:tab pos="1247775" algn="l"/>
              </a:tabLst>
            </a:pPr>
            <a:r>
              <a:rPr lang="en-US" altLang="zh-TW" sz="2000">
                <a:solidFill>
                  <a:srgbClr val="006600"/>
                </a:solidFill>
                <a:latin typeface="Times New Roman" pitchFamily="18" charset="0"/>
              </a:rPr>
              <a:t>(</a:t>
            </a:r>
            <a:r>
              <a:rPr lang="zh-TW" altLang="en-US" sz="2000">
                <a:solidFill>
                  <a:srgbClr val="006600"/>
                </a:solidFill>
                <a:latin typeface="Times New Roman" pitchFamily="18" charset="0"/>
              </a:rPr>
              <a:t>一</a:t>
            </a:r>
            <a:r>
              <a:rPr lang="en-US" altLang="zh-TW" sz="2000">
                <a:solidFill>
                  <a:srgbClr val="006600"/>
                </a:solidFill>
                <a:latin typeface="Times New Roman" pitchFamily="18" charset="0"/>
              </a:rPr>
              <a:t>)</a:t>
            </a:r>
            <a:r>
              <a:rPr lang="zh-TW" altLang="en-US" sz="2000">
                <a:solidFill>
                  <a:srgbClr val="006600"/>
                </a:solidFill>
                <a:latin typeface="Times New Roman" pitchFamily="18" charset="0"/>
              </a:rPr>
              <a:t>整體目標</a:t>
            </a:r>
            <a:r>
              <a:rPr lang="en-US" altLang="zh-TW" sz="2000">
                <a:solidFill>
                  <a:srgbClr val="006600"/>
                </a:solidFill>
                <a:latin typeface="Arial" charset="0"/>
              </a:rPr>
              <a:t>—</a:t>
            </a:r>
            <a:r>
              <a:rPr lang="zh-TW" altLang="en-US" sz="2000">
                <a:solidFill>
                  <a:srgbClr val="006600"/>
                </a:solidFill>
                <a:latin typeface="Times New Roman" pitchFamily="18" charset="0"/>
              </a:rPr>
              <a:t>大雲林故事文化平台建構</a:t>
            </a:r>
          </a:p>
          <a:p>
            <a:pPr>
              <a:tabLst>
                <a:tab pos="458788" algn="l"/>
                <a:tab pos="1247775" algn="l"/>
              </a:tabLst>
            </a:pPr>
            <a:endParaRPr lang="zh-TW" altLang="en-US" sz="2000">
              <a:solidFill>
                <a:srgbClr val="006600"/>
              </a:solidFill>
              <a:latin typeface="Times New Roman" pitchFamily="18" charset="0"/>
            </a:endParaRPr>
          </a:p>
          <a:p>
            <a:pPr>
              <a:tabLst>
                <a:tab pos="458788" algn="l"/>
                <a:tab pos="1247775" algn="l"/>
              </a:tabLst>
            </a:pPr>
            <a:r>
              <a:rPr lang="en-US" altLang="zh-TW" sz="2000">
                <a:solidFill>
                  <a:srgbClr val="006600"/>
                </a:solidFill>
                <a:latin typeface="Times New Roman" pitchFamily="18" charset="0"/>
              </a:rPr>
              <a:t>(</a:t>
            </a:r>
            <a:r>
              <a:rPr lang="zh-TW" altLang="en-US" sz="2000">
                <a:solidFill>
                  <a:srgbClr val="006600"/>
                </a:solidFill>
                <a:latin typeface="Times New Roman" pitchFamily="18" charset="0"/>
              </a:rPr>
              <a:t>二</a:t>
            </a:r>
            <a:r>
              <a:rPr lang="en-US" altLang="zh-TW" sz="2000">
                <a:solidFill>
                  <a:srgbClr val="006600"/>
                </a:solidFill>
                <a:latin typeface="Times New Roman" pitchFamily="18" charset="0"/>
              </a:rPr>
              <a:t>)</a:t>
            </a:r>
            <a:r>
              <a:rPr lang="zh-TW" altLang="en-US" sz="2000">
                <a:solidFill>
                  <a:srgbClr val="006600"/>
                </a:solidFill>
                <a:latin typeface="Times New Roman" pitchFamily="18" charset="0"/>
              </a:rPr>
              <a:t>雲林故事館營運年度計畫：逐年以重點發展分階段進行</a:t>
            </a:r>
          </a:p>
          <a:p>
            <a:pPr>
              <a:tabLst>
                <a:tab pos="458788" algn="l"/>
                <a:tab pos="1247775" algn="l"/>
              </a:tabLst>
            </a:pPr>
            <a:r>
              <a:rPr lang="zh-TW" altLang="en-US" sz="2000">
                <a:solidFill>
                  <a:srgbClr val="2F1F0F"/>
                </a:solidFill>
                <a:latin typeface="Times New Roman" pitchFamily="18" charset="0"/>
              </a:rPr>
              <a:t>第一年（</a:t>
            </a:r>
            <a:r>
              <a:rPr lang="en-US" altLang="zh-TW" sz="2000">
                <a:solidFill>
                  <a:srgbClr val="2F1F0F"/>
                </a:solidFill>
                <a:latin typeface="Times New Roman" pitchFamily="18" charset="0"/>
              </a:rPr>
              <a:t>9 9</a:t>
            </a:r>
            <a:r>
              <a:rPr lang="zh-TW" altLang="en-US" sz="2000">
                <a:solidFill>
                  <a:srgbClr val="2F1F0F"/>
                </a:solidFill>
                <a:latin typeface="Times New Roman" pitchFamily="18" charset="0"/>
              </a:rPr>
              <a:t>年）：第一階段提昇館舍營運及服務能力－</a:t>
            </a:r>
          </a:p>
          <a:p>
            <a:pPr>
              <a:tabLst>
                <a:tab pos="458788" algn="l"/>
                <a:tab pos="1247775" algn="l"/>
              </a:tabLst>
            </a:pPr>
            <a:r>
              <a:rPr lang="zh-TW" altLang="en-US" sz="2000">
                <a:solidFill>
                  <a:srgbClr val="2F1F0F"/>
                </a:solidFill>
                <a:latin typeface="Times New Roman" pitchFamily="18" charset="0"/>
              </a:rPr>
              <a:t>                                 提升營運團隊的專業能力與素養。</a:t>
            </a:r>
          </a:p>
          <a:p>
            <a:pPr>
              <a:tabLst>
                <a:tab pos="458788" algn="l"/>
                <a:tab pos="1247775" algn="l"/>
              </a:tabLst>
            </a:pPr>
            <a:endParaRPr lang="zh-TW" altLang="en-US" sz="2000">
              <a:solidFill>
                <a:srgbClr val="2F1F0F"/>
              </a:solidFill>
              <a:latin typeface="Times New Roman" pitchFamily="18" charset="0"/>
            </a:endParaRPr>
          </a:p>
          <a:p>
            <a:pPr>
              <a:tabLst>
                <a:tab pos="458788" algn="l"/>
                <a:tab pos="1247775" algn="l"/>
              </a:tabLst>
            </a:pPr>
            <a:r>
              <a:rPr lang="zh-TW" altLang="en-US" sz="2000">
                <a:solidFill>
                  <a:srgbClr val="2F1F0F"/>
                </a:solidFill>
                <a:latin typeface="Times New Roman" pitchFamily="18" charset="0"/>
              </a:rPr>
              <a:t>第二年（</a:t>
            </a:r>
            <a:r>
              <a:rPr lang="en-US" altLang="zh-TW" sz="2000">
                <a:solidFill>
                  <a:srgbClr val="2F1F0F"/>
                </a:solidFill>
                <a:latin typeface="Times New Roman" pitchFamily="18" charset="0"/>
              </a:rPr>
              <a:t>100</a:t>
            </a:r>
            <a:r>
              <a:rPr lang="zh-TW" altLang="en-US" sz="2000">
                <a:solidFill>
                  <a:srgbClr val="2F1F0F"/>
                </a:solidFill>
                <a:latin typeface="Times New Roman" pitchFamily="18" charset="0"/>
              </a:rPr>
              <a:t>年）：深化在地文化及開發故事館特色－</a:t>
            </a:r>
          </a:p>
          <a:p>
            <a:pPr>
              <a:tabLst>
                <a:tab pos="458788" algn="l"/>
                <a:tab pos="1247775" algn="l"/>
              </a:tabLst>
            </a:pPr>
            <a:r>
              <a:rPr lang="zh-TW" altLang="en-US" sz="2000">
                <a:solidFill>
                  <a:srgbClr val="2F1F0F"/>
                </a:solidFill>
                <a:latin typeface="Times New Roman" pitchFamily="18" charset="0"/>
              </a:rPr>
              <a:t>                                  發展館舍的特色經營。</a:t>
            </a:r>
          </a:p>
          <a:p>
            <a:pPr>
              <a:tabLst>
                <a:tab pos="458788" algn="l"/>
                <a:tab pos="1247775" algn="l"/>
              </a:tabLst>
            </a:pPr>
            <a:endParaRPr lang="zh-TW" altLang="en-US" sz="2000">
              <a:solidFill>
                <a:srgbClr val="2F1F0F"/>
              </a:solidFill>
              <a:latin typeface="Times New Roman" pitchFamily="18" charset="0"/>
            </a:endParaRPr>
          </a:p>
          <a:p>
            <a:pPr>
              <a:tabLst>
                <a:tab pos="458788" algn="l"/>
                <a:tab pos="1247775" algn="l"/>
              </a:tabLst>
            </a:pPr>
            <a:r>
              <a:rPr lang="zh-TW" altLang="en-US" sz="2000">
                <a:solidFill>
                  <a:srgbClr val="2F1F0F"/>
                </a:solidFill>
                <a:latin typeface="Times New Roman" pitchFamily="18" charset="0"/>
              </a:rPr>
              <a:t>第三年（</a:t>
            </a:r>
            <a:r>
              <a:rPr lang="en-US" altLang="zh-TW" sz="2000">
                <a:solidFill>
                  <a:srgbClr val="2F1F0F"/>
                </a:solidFill>
                <a:latin typeface="Times New Roman" pitchFamily="18" charset="0"/>
              </a:rPr>
              <a:t>101</a:t>
            </a:r>
            <a:r>
              <a:rPr lang="zh-TW" altLang="en-US" sz="2000">
                <a:solidFill>
                  <a:srgbClr val="2F1F0F"/>
                </a:solidFill>
                <a:latin typeface="Times New Roman" pitchFamily="18" charset="0"/>
              </a:rPr>
              <a:t>年）：建構在地故事文化交流平台－</a:t>
            </a:r>
          </a:p>
          <a:p>
            <a:pPr>
              <a:tabLst>
                <a:tab pos="458788" algn="l"/>
                <a:tab pos="1247775" algn="l"/>
              </a:tabLst>
            </a:pPr>
            <a:r>
              <a:rPr lang="zh-TW" altLang="en-US" sz="2000">
                <a:solidFill>
                  <a:srgbClr val="2F1F0F"/>
                </a:solidFill>
                <a:latin typeface="Times New Roman" pitchFamily="18" charset="0"/>
              </a:rPr>
              <a:t>                                  建構在地故事文化平台</a:t>
            </a:r>
            <a:r>
              <a:rPr lang="en-US" altLang="zh-TW" sz="2000">
                <a:solidFill>
                  <a:srgbClr val="2F1F0F"/>
                </a:solidFill>
                <a:latin typeface="Times New Roman" pitchFamily="18" charset="0"/>
              </a:rPr>
              <a:t>--</a:t>
            </a:r>
            <a:r>
              <a:rPr lang="zh-TW" altLang="en-US" sz="2000">
                <a:solidFill>
                  <a:srgbClr val="2F1F0F"/>
                </a:solidFill>
                <a:latin typeface="Times New Roman" pitchFamily="18" charset="0"/>
              </a:rPr>
              <a:t>結合社區生活文化。</a:t>
            </a:r>
          </a:p>
          <a:p>
            <a:pPr>
              <a:tabLst>
                <a:tab pos="458788" algn="l"/>
                <a:tab pos="1247775" algn="l"/>
              </a:tabLst>
            </a:pPr>
            <a:endParaRPr lang="zh-TW" altLang="en-US" sz="2000">
              <a:solidFill>
                <a:srgbClr val="2F1F0F"/>
              </a:solidFill>
              <a:latin typeface="Times New Roman" pitchFamily="18" charset="0"/>
            </a:endParaRPr>
          </a:p>
          <a:p>
            <a:pPr>
              <a:tabLst>
                <a:tab pos="458788" algn="l"/>
                <a:tab pos="1247775" algn="l"/>
              </a:tabLst>
            </a:pPr>
            <a:r>
              <a:rPr lang="zh-TW" altLang="en-US" sz="2000">
                <a:solidFill>
                  <a:srgbClr val="2F1F0F"/>
                </a:solidFill>
                <a:latin typeface="Times New Roman" pitchFamily="18" charset="0"/>
              </a:rPr>
              <a:t>第四年（</a:t>
            </a:r>
            <a:r>
              <a:rPr lang="en-US" altLang="zh-TW" sz="2000">
                <a:solidFill>
                  <a:srgbClr val="2F1F0F"/>
                </a:solidFill>
                <a:latin typeface="Times New Roman" pitchFamily="18" charset="0"/>
              </a:rPr>
              <a:t>102</a:t>
            </a:r>
            <a:r>
              <a:rPr lang="zh-TW" altLang="en-US" sz="2000">
                <a:solidFill>
                  <a:srgbClr val="2F1F0F"/>
                </a:solidFill>
                <a:latin typeface="Times New Roman" pitchFamily="18" charset="0"/>
              </a:rPr>
              <a:t>年）：整合社會資源及拓展新視野－</a:t>
            </a:r>
          </a:p>
          <a:p>
            <a:pPr>
              <a:tabLst>
                <a:tab pos="458788" algn="l"/>
                <a:tab pos="1247775" algn="l"/>
              </a:tabLst>
            </a:pPr>
            <a:r>
              <a:rPr lang="zh-TW" altLang="en-US" sz="2000">
                <a:solidFill>
                  <a:srgbClr val="2F1F0F"/>
                </a:solidFill>
                <a:latin typeface="Times New Roman" pitchFamily="18" charset="0"/>
              </a:rPr>
              <a:t>                                  整合社會資源以永續活化文化館舍營運。</a:t>
            </a:r>
          </a:p>
        </p:txBody>
      </p:sp>
      <p:sp>
        <p:nvSpPr>
          <p:cNvPr id="38916" name="Rectangle 4"/>
          <p:cNvSpPr>
            <a:spLocks noChangeArrowheads="1"/>
          </p:cNvSpPr>
          <p:nvPr/>
        </p:nvSpPr>
        <p:spPr bwMode="auto">
          <a:xfrm>
            <a:off x="1187450" y="1171575"/>
            <a:ext cx="5314950" cy="457200"/>
          </a:xfrm>
          <a:prstGeom prst="rect">
            <a:avLst/>
          </a:prstGeom>
          <a:noFill/>
          <a:ln w="9525">
            <a:noFill/>
            <a:miter lim="800000"/>
            <a:headEnd/>
            <a:tailEnd/>
          </a:ln>
        </p:spPr>
        <p:txBody>
          <a:bodyPr wrap="none">
            <a:spAutoFit/>
          </a:bodyPr>
          <a:lstStyle/>
          <a:p>
            <a:r>
              <a:rPr lang="zh-TW" altLang="en-US" sz="2400" b="1">
                <a:solidFill>
                  <a:srgbClr val="660066"/>
                </a:solidFill>
                <a:latin typeface="Times New Roman" pitchFamily="18" charset="0"/>
              </a:rPr>
              <a:t>本計畫總體思考（</a:t>
            </a:r>
            <a:r>
              <a:rPr lang="en-US" altLang="zh-TW" sz="2400" b="1">
                <a:solidFill>
                  <a:srgbClr val="660066"/>
                </a:solidFill>
                <a:latin typeface="Times New Roman" pitchFamily="18" charset="0"/>
              </a:rPr>
              <a:t>99-102</a:t>
            </a:r>
            <a:r>
              <a:rPr lang="zh-TW" altLang="en-US" sz="2400" b="1">
                <a:solidFill>
                  <a:srgbClr val="660066"/>
                </a:solidFill>
                <a:latin typeface="Times New Roman" pitchFamily="18" charset="0"/>
              </a:rPr>
              <a:t>年整體目標）</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20080601與您有約~黃大魚兒童劇團-小李子不是大騙子片段花絮"/>
          <p:cNvPicPr>
            <a:picLocks noChangeAspect="1" noChangeArrowheads="1"/>
          </p:cNvPicPr>
          <p:nvPr/>
        </p:nvPicPr>
        <p:blipFill>
          <a:blip r:embed="rId2" cstate="print"/>
          <a:srcRect/>
          <a:stretch>
            <a:fillRect/>
          </a:stretch>
        </p:blipFill>
        <p:spPr bwMode="auto">
          <a:xfrm>
            <a:off x="1331913" y="1196975"/>
            <a:ext cx="3960812" cy="2630488"/>
          </a:xfrm>
          <a:prstGeom prst="rect">
            <a:avLst/>
          </a:prstGeom>
          <a:noFill/>
          <a:ln w="9525">
            <a:noFill/>
            <a:miter lim="800000"/>
            <a:headEnd/>
            <a:tailEnd/>
          </a:ln>
        </p:spPr>
      </p:pic>
      <p:sp>
        <p:nvSpPr>
          <p:cNvPr id="39939" name="Rectangle 3"/>
          <p:cNvSpPr>
            <a:spLocks noGrp="1" noChangeArrowheads="1"/>
          </p:cNvSpPr>
          <p:nvPr>
            <p:ph type="title"/>
          </p:nvPr>
        </p:nvSpPr>
        <p:spPr>
          <a:xfrm>
            <a:off x="1042988" y="188913"/>
            <a:ext cx="7772400" cy="1143000"/>
          </a:xfrm>
          <a:noFill/>
        </p:spPr>
        <p:txBody>
          <a:bodyPr/>
          <a:lstStyle/>
          <a:p>
            <a:r>
              <a:rPr lang="en-US" altLang="zh-TW" b="1" smtClean="0">
                <a:solidFill>
                  <a:srgbClr val="003399"/>
                </a:solidFill>
              </a:rPr>
              <a:t>99-102</a:t>
            </a:r>
            <a:r>
              <a:rPr lang="zh-TW" altLang="en-US" b="1" smtClean="0">
                <a:solidFill>
                  <a:srgbClr val="003399"/>
                </a:solidFill>
              </a:rPr>
              <a:t>年實施計畫說明</a:t>
            </a:r>
          </a:p>
        </p:txBody>
      </p:sp>
      <p:sp>
        <p:nvSpPr>
          <p:cNvPr id="39940" name="Rectangle 4"/>
          <p:cNvSpPr>
            <a:spLocks noChangeArrowheads="1"/>
          </p:cNvSpPr>
          <p:nvPr/>
        </p:nvSpPr>
        <p:spPr bwMode="auto">
          <a:xfrm rot="435111">
            <a:off x="4716463" y="2636838"/>
            <a:ext cx="3744912" cy="3744912"/>
          </a:xfrm>
          <a:prstGeom prst="rect">
            <a:avLst/>
          </a:prstGeom>
          <a:solidFill>
            <a:srgbClr val="99CCFF"/>
          </a:solidFill>
          <a:ln w="9525">
            <a:noFill/>
            <a:miter lim="800000"/>
            <a:headEnd/>
            <a:tailEnd/>
          </a:ln>
        </p:spPr>
        <p:txBody>
          <a:bodyPr wrap="none" anchor="ctr"/>
          <a:lstStyle/>
          <a:p>
            <a:endParaRPr lang="zh-TW" altLang="en-US"/>
          </a:p>
        </p:txBody>
      </p:sp>
      <p:sp>
        <p:nvSpPr>
          <p:cNvPr id="39941" name="Rectangle 5"/>
          <p:cNvSpPr>
            <a:spLocks noChangeArrowheads="1"/>
          </p:cNvSpPr>
          <p:nvPr/>
        </p:nvSpPr>
        <p:spPr bwMode="auto">
          <a:xfrm rot="186925">
            <a:off x="5184775" y="2852738"/>
            <a:ext cx="4572000" cy="3444875"/>
          </a:xfrm>
          <a:prstGeom prst="rect">
            <a:avLst/>
          </a:prstGeom>
          <a:noFill/>
          <a:ln w="9525">
            <a:noFill/>
            <a:miter lim="800000"/>
            <a:headEnd/>
            <a:tailEnd/>
          </a:ln>
        </p:spPr>
        <p:txBody>
          <a:bodyPr>
            <a:spAutoFit/>
          </a:bodyPr>
          <a:lstStyle/>
          <a:p>
            <a:r>
              <a:rPr lang="en-US" altLang="zh-TW" sz="2000" b="1">
                <a:solidFill>
                  <a:srgbClr val="006600"/>
                </a:solidFill>
                <a:latin typeface="Times New Roman" pitchFamily="18" charset="0"/>
              </a:rPr>
              <a:t>100</a:t>
            </a:r>
            <a:r>
              <a:rPr lang="zh-TW" altLang="en-US" sz="2000" b="1">
                <a:solidFill>
                  <a:srgbClr val="006600"/>
                </a:solidFill>
                <a:latin typeface="Times New Roman" pitchFamily="18" charset="0"/>
              </a:rPr>
              <a:t>年度</a:t>
            </a:r>
          </a:p>
          <a:p>
            <a:r>
              <a:rPr lang="zh-TW" altLang="en-US" sz="2000">
                <a:latin typeface="Times New Roman" pitchFamily="18" charset="0"/>
              </a:rPr>
              <a:t>區域內特色活動整合</a:t>
            </a:r>
          </a:p>
          <a:p>
            <a:r>
              <a:rPr lang="zh-TW" altLang="en-US" sz="2000">
                <a:latin typeface="Times New Roman" pitchFamily="18" charset="0"/>
              </a:rPr>
              <a:t>故事文化商品開發</a:t>
            </a:r>
          </a:p>
          <a:p>
            <a:r>
              <a:rPr lang="zh-TW" altLang="en-US" sz="2000">
                <a:solidFill>
                  <a:srgbClr val="FF0000"/>
                </a:solidFill>
                <a:latin typeface="Times New Roman" pitchFamily="18" charset="0"/>
              </a:rPr>
              <a:t>志工成長團體</a:t>
            </a:r>
          </a:p>
          <a:p>
            <a:r>
              <a:rPr lang="en-US" altLang="zh-TW" sz="2000" b="1">
                <a:solidFill>
                  <a:srgbClr val="006600"/>
                </a:solidFill>
                <a:latin typeface="Times New Roman" pitchFamily="18" charset="0"/>
              </a:rPr>
              <a:t>101</a:t>
            </a:r>
            <a:r>
              <a:rPr lang="zh-TW" altLang="en-US" sz="2000" b="1">
                <a:solidFill>
                  <a:srgbClr val="006600"/>
                </a:solidFill>
                <a:latin typeface="Times New Roman" pitchFamily="18" charset="0"/>
              </a:rPr>
              <a:t>年度</a:t>
            </a:r>
          </a:p>
          <a:p>
            <a:r>
              <a:rPr lang="zh-TW" altLang="en-US" sz="2000">
                <a:latin typeface="Times New Roman" pitchFamily="18" charset="0"/>
              </a:rPr>
              <a:t>異業結合</a:t>
            </a:r>
          </a:p>
          <a:p>
            <a:r>
              <a:rPr lang="zh-TW" altLang="en-US" sz="2000">
                <a:latin typeface="Times New Roman" pitchFamily="18" charset="0"/>
              </a:rPr>
              <a:t>雲林故事文化交流</a:t>
            </a:r>
          </a:p>
          <a:p>
            <a:endParaRPr lang="zh-TW" altLang="en-US" sz="2000">
              <a:latin typeface="Times New Roman" pitchFamily="18" charset="0"/>
            </a:endParaRPr>
          </a:p>
          <a:p>
            <a:r>
              <a:rPr lang="en-US" altLang="zh-TW" sz="2000" b="1">
                <a:solidFill>
                  <a:srgbClr val="006600"/>
                </a:solidFill>
                <a:latin typeface="Times New Roman" pitchFamily="18" charset="0"/>
              </a:rPr>
              <a:t>102</a:t>
            </a:r>
            <a:r>
              <a:rPr lang="zh-TW" altLang="en-US" sz="2000" b="1">
                <a:solidFill>
                  <a:srgbClr val="006600"/>
                </a:solidFill>
                <a:latin typeface="Times New Roman" pitchFamily="18" charset="0"/>
              </a:rPr>
              <a:t>年度</a:t>
            </a:r>
          </a:p>
          <a:p>
            <a:r>
              <a:rPr lang="zh-TW" altLang="en-US" sz="2000">
                <a:latin typeface="Times New Roman" pitchFamily="18" charset="0"/>
              </a:rPr>
              <a:t>故事文化商品出版與發行</a:t>
            </a:r>
          </a:p>
          <a:p>
            <a:r>
              <a:rPr lang="zh-TW" altLang="en-US" sz="2000">
                <a:latin typeface="Times New Roman" pitchFamily="18" charset="0"/>
              </a:rPr>
              <a:t>生活資源整合</a:t>
            </a:r>
          </a:p>
        </p:txBody>
      </p:sp>
      <p:sp>
        <p:nvSpPr>
          <p:cNvPr id="39942" name="Rectangle 6"/>
          <p:cNvSpPr>
            <a:spLocks noChangeArrowheads="1"/>
          </p:cNvSpPr>
          <p:nvPr/>
        </p:nvSpPr>
        <p:spPr bwMode="auto">
          <a:xfrm>
            <a:off x="1258888" y="3851275"/>
            <a:ext cx="4572000" cy="2835275"/>
          </a:xfrm>
          <a:prstGeom prst="rect">
            <a:avLst/>
          </a:prstGeom>
          <a:noFill/>
          <a:ln w="9525">
            <a:noFill/>
            <a:miter lim="800000"/>
            <a:headEnd/>
            <a:tailEnd/>
          </a:ln>
        </p:spPr>
        <p:txBody>
          <a:bodyPr>
            <a:spAutoFit/>
          </a:bodyPr>
          <a:lstStyle/>
          <a:p>
            <a:r>
              <a:rPr lang="en-US" altLang="zh-TW" sz="2000" b="1">
                <a:solidFill>
                  <a:srgbClr val="006600"/>
                </a:solidFill>
                <a:latin typeface="Times New Roman" pitchFamily="18" charset="0"/>
              </a:rPr>
              <a:t> 99</a:t>
            </a:r>
            <a:r>
              <a:rPr lang="zh-TW" altLang="en-US" sz="2000" b="1">
                <a:solidFill>
                  <a:srgbClr val="006600"/>
                </a:solidFill>
                <a:latin typeface="Times New Roman" pitchFamily="18" charset="0"/>
              </a:rPr>
              <a:t>年度</a:t>
            </a:r>
          </a:p>
          <a:p>
            <a:pPr>
              <a:buFontTx/>
              <a:buChar char="•"/>
            </a:pPr>
            <a:r>
              <a:rPr lang="zh-TW" altLang="en-US" sz="2000">
                <a:latin typeface="Times New Roman" pitchFamily="18" charset="0"/>
              </a:rPr>
              <a:t>雲林故事館特色發展</a:t>
            </a:r>
          </a:p>
          <a:p>
            <a:pPr>
              <a:buFontTx/>
              <a:buChar char="•"/>
            </a:pPr>
            <a:r>
              <a:rPr lang="zh-TW" altLang="en-US" sz="2000">
                <a:latin typeface="Times New Roman" pitchFamily="18" charset="0"/>
              </a:rPr>
              <a:t>文化團體策略聯盟</a:t>
            </a:r>
          </a:p>
          <a:p>
            <a:pPr>
              <a:buFontTx/>
              <a:buChar char="•"/>
            </a:pPr>
            <a:r>
              <a:rPr lang="zh-TW" altLang="en-US" sz="2000">
                <a:latin typeface="Times New Roman" pitchFamily="18" charset="0"/>
              </a:rPr>
              <a:t>多元文化綜合座談</a:t>
            </a:r>
          </a:p>
          <a:p>
            <a:pPr>
              <a:buFontTx/>
              <a:buChar char="•"/>
            </a:pPr>
            <a:r>
              <a:rPr lang="zh-TW" altLang="en-US" sz="2000">
                <a:latin typeface="Times New Roman" pitchFamily="18" charset="0"/>
              </a:rPr>
              <a:t>資料整理與數位典藏</a:t>
            </a:r>
          </a:p>
          <a:p>
            <a:pPr>
              <a:buFontTx/>
              <a:buChar char="•"/>
            </a:pPr>
            <a:r>
              <a:rPr lang="zh-TW" altLang="en-US" sz="2000">
                <a:latin typeface="Times New Roman" pitchFamily="18" charset="0"/>
              </a:rPr>
              <a:t>中外文整體導覽文宣</a:t>
            </a:r>
          </a:p>
          <a:p>
            <a:r>
              <a:rPr lang="zh-TW" altLang="en-US" sz="2000">
                <a:latin typeface="Times New Roman" pitchFamily="18" charset="0"/>
              </a:rPr>
              <a:t>  整合行銷資源共享</a:t>
            </a:r>
          </a:p>
          <a:p>
            <a:pPr>
              <a:buFontTx/>
              <a:buChar char="•"/>
            </a:pPr>
            <a:r>
              <a:rPr lang="zh-TW" altLang="en-US" sz="2000">
                <a:latin typeface="Times New Roman" pitchFamily="18" charset="0"/>
              </a:rPr>
              <a:t>自我評量與未來發展</a:t>
            </a:r>
          </a:p>
          <a:p>
            <a:endParaRPr lang="en-US" altLang="zh-TW" sz="2000" b="1">
              <a:solidFill>
                <a:srgbClr val="006600"/>
              </a:solidFill>
              <a:latin typeface="Times New Roman" pitchFamily="18" charset="0"/>
            </a:endParaRPr>
          </a:p>
        </p:txBody>
      </p:sp>
      <p:pic>
        <p:nvPicPr>
          <p:cNvPr id="39943" name="Picture 7" descr="20081128館舍導覽-紙芝居介紹"/>
          <p:cNvPicPr>
            <a:picLocks noChangeAspect="1" noChangeArrowheads="1"/>
          </p:cNvPicPr>
          <p:nvPr/>
        </p:nvPicPr>
        <p:blipFill>
          <a:blip r:embed="rId3" cstate="print"/>
          <a:srcRect/>
          <a:stretch>
            <a:fillRect/>
          </a:stretch>
        </p:blipFill>
        <p:spPr bwMode="auto">
          <a:xfrm rot="449478">
            <a:off x="6516688" y="1628775"/>
            <a:ext cx="2160587" cy="1443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9238" y="228600"/>
            <a:ext cx="6816725" cy="6516688"/>
          </a:xfrm>
          <a:prstGeom prst="rect">
            <a:avLst/>
          </a:prstGeom>
          <a:noFill/>
          <a:ln w="28575">
            <a:solidFill>
              <a:srgbClr val="63BE53"/>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119495" tIns="59747" rIns="119495" bIns="59747" anchor="ctr"/>
          <a:lstStyle/>
          <a:p>
            <a:pPr algn="ctr">
              <a:defRPr/>
            </a:pPr>
            <a:endParaRPr lang="zh-TW" altLang="en-US">
              <a:solidFill>
                <a:prstClr val="white"/>
              </a:solidFill>
            </a:endParaRPr>
          </a:p>
        </p:txBody>
      </p:sp>
      <p:sp>
        <p:nvSpPr>
          <p:cNvPr id="5" name="矩形 4"/>
          <p:cNvSpPr/>
          <p:nvPr/>
        </p:nvSpPr>
        <p:spPr>
          <a:xfrm>
            <a:off x="7397750" y="228600"/>
            <a:ext cx="1579563" cy="6513513"/>
          </a:xfrm>
          <a:prstGeom prst="rect">
            <a:avLst/>
          </a:prstGeom>
          <a:noFill/>
          <a:ln>
            <a:solidFill>
              <a:srgbClr val="63BE53"/>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19495" tIns="59747" rIns="119495" bIns="59747" anchor="ctr"/>
          <a:lstStyle/>
          <a:p>
            <a:pPr algn="ctr">
              <a:defRPr/>
            </a:pPr>
            <a:endParaRPr lang="zh-TW" altLang="en-US">
              <a:solidFill>
                <a:prstClr val="white"/>
              </a:solidFill>
            </a:endParaRPr>
          </a:p>
        </p:txBody>
      </p:sp>
      <p:sp>
        <p:nvSpPr>
          <p:cNvPr id="40964" name="矩形 5"/>
          <p:cNvSpPr>
            <a:spLocks noChangeArrowheads="1"/>
          </p:cNvSpPr>
          <p:nvPr/>
        </p:nvSpPr>
        <p:spPr bwMode="auto">
          <a:xfrm>
            <a:off x="7477125" y="6157913"/>
            <a:ext cx="1558925" cy="441325"/>
          </a:xfrm>
          <a:prstGeom prst="rect">
            <a:avLst/>
          </a:prstGeom>
          <a:noFill/>
          <a:ln w="9525">
            <a:noFill/>
            <a:miter lim="800000"/>
            <a:headEnd/>
            <a:tailEnd/>
          </a:ln>
        </p:spPr>
        <p:txBody>
          <a:bodyPr wrap="none" lIns="119495" tIns="59747" rIns="119495" bIns="59747">
            <a:spAutoFit/>
          </a:bodyPr>
          <a:lstStyle/>
          <a:p>
            <a:r>
              <a:rPr kumimoji="0" lang="zh-TW" altLang="en-US" sz="2100">
                <a:solidFill>
                  <a:srgbClr val="000000"/>
                </a:solidFill>
                <a:latin typeface="Arial" charset="0"/>
              </a:rPr>
              <a:t> </a:t>
            </a:r>
            <a:r>
              <a:rPr kumimoji="0" lang="en-US" altLang="zh-TW" sz="2100">
                <a:solidFill>
                  <a:srgbClr val="000000"/>
                </a:solidFill>
                <a:latin typeface="Arial" charset="0"/>
              </a:rPr>
              <a:t>102.10.05</a:t>
            </a:r>
            <a:r>
              <a:rPr kumimoji="0" lang="en-US" altLang="zh-TW">
                <a:solidFill>
                  <a:srgbClr val="000000"/>
                </a:solidFill>
                <a:latin typeface="Arial" charset="0"/>
              </a:rPr>
              <a:t> </a:t>
            </a:r>
          </a:p>
        </p:txBody>
      </p:sp>
      <p:sp>
        <p:nvSpPr>
          <p:cNvPr id="40965" name="Text Box 11"/>
          <p:cNvSpPr txBox="1">
            <a:spLocks noChangeArrowheads="1"/>
          </p:cNvSpPr>
          <p:nvPr/>
        </p:nvSpPr>
        <p:spPr bwMode="auto">
          <a:xfrm>
            <a:off x="8459788" y="342900"/>
            <a:ext cx="517525" cy="5829300"/>
          </a:xfrm>
          <a:prstGeom prst="rect">
            <a:avLst/>
          </a:prstGeom>
          <a:noFill/>
          <a:ln w="9525">
            <a:noFill/>
            <a:miter lim="800000"/>
            <a:headEnd/>
            <a:tailEnd/>
          </a:ln>
        </p:spPr>
        <p:txBody>
          <a:bodyPr vert="eaVert" lIns="119461" tIns="59730" rIns="119461" bIns="59730">
            <a:spAutoFit/>
          </a:bodyPr>
          <a:lstStyle/>
          <a:p>
            <a:r>
              <a:rPr kumimoji="0" lang="zh-TW" altLang="en-US">
                <a:solidFill>
                  <a:srgbClr val="000000"/>
                </a:solidFill>
                <a:latin typeface="Arial" charset="0"/>
              </a:rPr>
              <a:t>虎尾文化生活圈之草地音樂會暨農村市集。</a:t>
            </a:r>
          </a:p>
        </p:txBody>
      </p:sp>
      <p:pic>
        <p:nvPicPr>
          <p:cNvPr id="40966" name="Picture 7" descr="1383602_444722515636773_1402897033_n"/>
          <p:cNvPicPr>
            <a:picLocks noChangeAspect="1" noChangeArrowheads="1"/>
          </p:cNvPicPr>
          <p:nvPr/>
        </p:nvPicPr>
        <p:blipFill>
          <a:blip r:embed="rId2" cstate="print"/>
          <a:srcRect/>
          <a:stretch>
            <a:fillRect/>
          </a:stretch>
        </p:blipFill>
        <p:spPr bwMode="auto">
          <a:xfrm>
            <a:off x="500063" y="458788"/>
            <a:ext cx="6316662" cy="6086475"/>
          </a:xfrm>
          <a:prstGeom prst="rect">
            <a:avLst/>
          </a:prstGeom>
          <a:blipFill dpi="0" rotWithShape="1">
            <a:blip r:embed="rId3" cstate="print"/>
            <a:srcRect/>
            <a:stretch>
              <a:fillRect/>
            </a:stretch>
          </a:blipFill>
          <a:ln w="57150" algn="ctr">
            <a:solidFill>
              <a:srgbClr val="84BD00"/>
            </a:solid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Owner\Downloads\EDM虎尾文化生活圈總海報.jpg"/>
          <p:cNvPicPr>
            <a:picLocks noChangeAspect="1" noChangeArrowheads="1"/>
          </p:cNvPicPr>
          <p:nvPr/>
        </p:nvPicPr>
        <p:blipFill>
          <a:blip r:embed="rId2" cstate="print"/>
          <a:srcRect/>
          <a:stretch>
            <a:fillRect/>
          </a:stretch>
        </p:blipFill>
        <p:spPr bwMode="auto">
          <a:xfrm>
            <a:off x="0" y="166688"/>
            <a:ext cx="9144000" cy="6524625"/>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084" name="Rectangle 12"/>
          <p:cNvSpPr>
            <a:spLocks noChangeArrowheads="1"/>
          </p:cNvSpPr>
          <p:nvPr/>
        </p:nvSpPr>
        <p:spPr bwMode="auto">
          <a:xfrm>
            <a:off x="0" y="98425"/>
            <a:ext cx="5334000" cy="658813"/>
          </a:xfrm>
          <a:prstGeom prst="rect">
            <a:avLst/>
          </a:prstGeom>
          <a:gradFill rotWithShape="1">
            <a:gsLst>
              <a:gs pos="0">
                <a:schemeClr val="bg1">
                  <a:gamma/>
                  <a:tint val="0"/>
                  <a:invGamma/>
                </a:schemeClr>
              </a:gs>
              <a:gs pos="100000">
                <a:schemeClr val="bg1">
                  <a:alpha val="0"/>
                </a:schemeClr>
              </a:gs>
            </a:gsLst>
            <a:lin ang="0" scaled="1"/>
          </a:gradFill>
          <a:ln w="12700">
            <a:noFill/>
            <a:miter lim="800000"/>
            <a:headEnd/>
            <a:tailEnd/>
          </a:ln>
          <a:effectLst/>
        </p:spPr>
        <p:txBody>
          <a:bodyPr wrap="none" anchor="ctr"/>
          <a:lstStyle/>
          <a:p>
            <a:pPr>
              <a:defRPr/>
            </a:pPr>
            <a:endParaRPr lang="zh-TW" altLang="en-US">
              <a:latin typeface="Arial" charset="0"/>
            </a:endParaRPr>
          </a:p>
        </p:txBody>
      </p:sp>
      <p:pic>
        <p:nvPicPr>
          <p:cNvPr id="43011" name="Picture 57"/>
          <p:cNvPicPr>
            <a:picLocks noChangeArrowheads="1"/>
          </p:cNvPicPr>
          <p:nvPr/>
        </p:nvPicPr>
        <p:blipFill>
          <a:blip r:embed="rId2" cstate="print">
            <a:lum bright="24000"/>
          </a:blip>
          <a:srcRect r="-449"/>
          <a:stretch>
            <a:fillRect/>
          </a:stretch>
        </p:blipFill>
        <p:spPr bwMode="gray">
          <a:xfrm>
            <a:off x="0" y="0"/>
            <a:ext cx="5399088" cy="107950"/>
          </a:xfrm>
          <a:prstGeom prst="rect">
            <a:avLst/>
          </a:prstGeom>
          <a:noFill/>
          <a:ln w="9525">
            <a:noFill/>
            <a:miter lim="800000"/>
            <a:headEnd/>
            <a:tailEnd/>
          </a:ln>
        </p:spPr>
      </p:pic>
      <p:sp>
        <p:nvSpPr>
          <p:cNvPr id="43012" name="Rectangle 15"/>
          <p:cNvSpPr>
            <a:spLocks noChangeArrowheads="1"/>
          </p:cNvSpPr>
          <p:nvPr/>
        </p:nvSpPr>
        <p:spPr bwMode="auto">
          <a:xfrm>
            <a:off x="85725" y="173038"/>
            <a:ext cx="1809750" cy="579437"/>
          </a:xfrm>
          <a:prstGeom prst="rect">
            <a:avLst/>
          </a:prstGeom>
          <a:noFill/>
          <a:ln w="12700">
            <a:noFill/>
            <a:miter lim="800000"/>
            <a:headEnd/>
            <a:tailEnd/>
          </a:ln>
        </p:spPr>
        <p:txBody>
          <a:bodyPr wrap="none">
            <a:spAutoFit/>
          </a:bodyPr>
          <a:lstStyle/>
          <a:p>
            <a:r>
              <a:rPr lang="zh-TW" altLang="en-US" sz="3200">
                <a:solidFill>
                  <a:srgbClr val="003366"/>
                </a:solidFill>
                <a:latin typeface="微軟正黑體" pitchFamily="34" charset="-120"/>
                <a:ea typeface="微軟正黑體" pitchFamily="34" charset="-120"/>
              </a:rPr>
              <a:t>共識會議</a:t>
            </a:r>
            <a:endParaRPr lang="en-US" altLang="zh-TW" sz="3200">
              <a:solidFill>
                <a:srgbClr val="003366"/>
              </a:solidFill>
              <a:latin typeface="微軟正黑體" pitchFamily="34" charset="-120"/>
              <a:ea typeface="微軟正黑體" pitchFamily="34" charset="-120"/>
            </a:endParaRPr>
          </a:p>
        </p:txBody>
      </p:sp>
      <p:sp>
        <p:nvSpPr>
          <p:cNvPr id="43013" name="AutoShape 20"/>
          <p:cNvSpPr>
            <a:spLocks noChangeArrowheads="1"/>
          </p:cNvSpPr>
          <p:nvPr/>
        </p:nvSpPr>
        <p:spPr bwMode="auto">
          <a:xfrm>
            <a:off x="158750" y="876300"/>
            <a:ext cx="8813800" cy="2806700"/>
          </a:xfrm>
          <a:prstGeom prst="roundRect">
            <a:avLst>
              <a:gd name="adj" fmla="val 509"/>
            </a:avLst>
          </a:prstGeom>
          <a:noFill/>
          <a:ln w="28575">
            <a:solidFill>
              <a:schemeClr val="accent1"/>
            </a:solidFill>
            <a:prstDash val="sysDot"/>
            <a:round/>
            <a:headEnd/>
            <a:tailEnd/>
          </a:ln>
        </p:spPr>
        <p:txBody>
          <a:bodyPr wrap="none" anchor="ctr"/>
          <a:lstStyle/>
          <a:p>
            <a:endParaRPr lang="zh-TW" altLang="en-US"/>
          </a:p>
        </p:txBody>
      </p:sp>
      <p:sp>
        <p:nvSpPr>
          <p:cNvPr id="1155096" name="Text Box 24"/>
          <p:cNvSpPr txBox="1">
            <a:spLocks noChangeArrowheads="1"/>
          </p:cNvSpPr>
          <p:nvPr/>
        </p:nvSpPr>
        <p:spPr bwMode="auto">
          <a:xfrm>
            <a:off x="161925" y="2884488"/>
            <a:ext cx="1581150" cy="762000"/>
          </a:xfrm>
          <a:prstGeom prst="rect">
            <a:avLst/>
          </a:prstGeom>
          <a:noFill/>
          <a:ln w="12700">
            <a:noFill/>
            <a:miter lim="800000"/>
            <a:headEnd/>
            <a:tailEnd/>
          </a:ln>
          <a:effectLst/>
        </p:spPr>
        <p:txBody>
          <a:bodyPr wrap="none">
            <a:spAutoFit/>
          </a:bodyPr>
          <a:lstStyle/>
          <a:p>
            <a:pPr algn="r">
              <a:defRPr/>
            </a:pPr>
            <a:r>
              <a:rPr lang="zh-TW" altLang="en-US" sz="2200">
                <a:solidFill>
                  <a:schemeClr val="accent1"/>
                </a:solidFill>
                <a:effectLst>
                  <a:outerShdw blurRad="38100" dist="38100" dir="2700000" algn="tl">
                    <a:srgbClr val="C0C0C0"/>
                  </a:outerShdw>
                </a:effectLst>
                <a:latin typeface="Arial" charset="0"/>
                <a:ea typeface="微軟正黑體" pitchFamily="34" charset="-120"/>
              </a:rPr>
              <a:t>在地藝術家</a:t>
            </a:r>
          </a:p>
          <a:p>
            <a:pPr algn="r">
              <a:defRPr/>
            </a:pPr>
            <a:r>
              <a:rPr lang="zh-TW" altLang="en-US" sz="2200">
                <a:solidFill>
                  <a:schemeClr val="accent1"/>
                </a:solidFill>
                <a:effectLst>
                  <a:outerShdw blurRad="38100" dist="38100" dir="2700000" algn="tl">
                    <a:srgbClr val="C0C0C0"/>
                  </a:outerShdw>
                </a:effectLst>
                <a:latin typeface="Arial" charset="0"/>
                <a:ea typeface="微軟正黑體" pitchFamily="34" charset="-120"/>
              </a:rPr>
              <a:t>聯合座談會</a:t>
            </a:r>
          </a:p>
        </p:txBody>
      </p:sp>
      <p:sp>
        <p:nvSpPr>
          <p:cNvPr id="43015" name="AutoShape 26" descr="DSC00503"/>
          <p:cNvSpPr>
            <a:spLocks noChangeArrowheads="1"/>
          </p:cNvSpPr>
          <p:nvPr/>
        </p:nvSpPr>
        <p:spPr bwMode="auto">
          <a:xfrm>
            <a:off x="5334000" y="939800"/>
            <a:ext cx="3562350" cy="2663825"/>
          </a:xfrm>
          <a:prstGeom prst="roundRect">
            <a:avLst>
              <a:gd name="adj" fmla="val 5245"/>
            </a:avLst>
          </a:prstGeom>
          <a:blipFill dpi="0" rotWithShape="1">
            <a:blip r:embed="rId3" cstate="print"/>
            <a:srcRect/>
            <a:stretch>
              <a:fillRect/>
            </a:stretch>
          </a:blipFill>
          <a:ln w="38100">
            <a:solidFill>
              <a:schemeClr val="hlink"/>
            </a:solidFill>
            <a:round/>
            <a:headEnd/>
            <a:tailEnd/>
          </a:ln>
        </p:spPr>
        <p:txBody>
          <a:bodyPr wrap="none" anchor="ctr"/>
          <a:lstStyle/>
          <a:p>
            <a:endParaRPr lang="zh-TW" altLang="en-US"/>
          </a:p>
        </p:txBody>
      </p:sp>
      <p:sp>
        <p:nvSpPr>
          <p:cNvPr id="43016" name="AutoShape 27" descr="DSC00501"/>
          <p:cNvSpPr>
            <a:spLocks noChangeArrowheads="1"/>
          </p:cNvSpPr>
          <p:nvPr/>
        </p:nvSpPr>
        <p:spPr bwMode="auto">
          <a:xfrm>
            <a:off x="1701800" y="939800"/>
            <a:ext cx="3562350" cy="2663825"/>
          </a:xfrm>
          <a:prstGeom prst="roundRect">
            <a:avLst>
              <a:gd name="adj" fmla="val 5245"/>
            </a:avLst>
          </a:prstGeom>
          <a:blipFill dpi="0" rotWithShape="1">
            <a:blip r:embed="rId4" cstate="print"/>
            <a:srcRect/>
            <a:stretch>
              <a:fillRect/>
            </a:stretch>
          </a:blipFill>
          <a:ln w="38100">
            <a:solidFill>
              <a:schemeClr val="hlink"/>
            </a:solidFill>
            <a:round/>
            <a:headEnd/>
            <a:tailEnd/>
          </a:ln>
        </p:spPr>
        <p:txBody>
          <a:bodyPr wrap="none" anchor="ctr"/>
          <a:lstStyle/>
          <a:p>
            <a:endParaRPr lang="zh-TW" altLang="en-US"/>
          </a:p>
        </p:txBody>
      </p:sp>
      <p:sp>
        <p:nvSpPr>
          <p:cNvPr id="43017" name="AutoShape 28"/>
          <p:cNvSpPr>
            <a:spLocks noChangeArrowheads="1"/>
          </p:cNvSpPr>
          <p:nvPr/>
        </p:nvSpPr>
        <p:spPr bwMode="auto">
          <a:xfrm>
            <a:off x="158750" y="3784600"/>
            <a:ext cx="8813800" cy="2806700"/>
          </a:xfrm>
          <a:prstGeom prst="roundRect">
            <a:avLst>
              <a:gd name="adj" fmla="val 509"/>
            </a:avLst>
          </a:prstGeom>
          <a:noFill/>
          <a:ln w="28575">
            <a:solidFill>
              <a:schemeClr val="accent1"/>
            </a:solidFill>
            <a:prstDash val="sysDot"/>
            <a:round/>
            <a:headEnd/>
            <a:tailEnd/>
          </a:ln>
        </p:spPr>
        <p:txBody>
          <a:bodyPr wrap="none" anchor="ctr"/>
          <a:lstStyle/>
          <a:p>
            <a:endParaRPr lang="zh-TW" altLang="en-US"/>
          </a:p>
        </p:txBody>
      </p:sp>
      <p:sp>
        <p:nvSpPr>
          <p:cNvPr id="1155101" name="Text Box 29"/>
          <p:cNvSpPr txBox="1">
            <a:spLocks noChangeArrowheads="1"/>
          </p:cNvSpPr>
          <p:nvPr/>
        </p:nvSpPr>
        <p:spPr bwMode="auto">
          <a:xfrm>
            <a:off x="161925" y="5792788"/>
            <a:ext cx="1581150" cy="762000"/>
          </a:xfrm>
          <a:prstGeom prst="rect">
            <a:avLst/>
          </a:prstGeom>
          <a:noFill/>
          <a:ln w="12700">
            <a:noFill/>
            <a:miter lim="800000"/>
            <a:headEnd/>
            <a:tailEnd/>
          </a:ln>
          <a:effectLst/>
        </p:spPr>
        <p:txBody>
          <a:bodyPr wrap="none">
            <a:spAutoFit/>
          </a:bodyPr>
          <a:lstStyle/>
          <a:p>
            <a:pPr algn="r">
              <a:defRPr/>
            </a:pPr>
            <a:r>
              <a:rPr lang="zh-TW" altLang="en-US" sz="2200">
                <a:solidFill>
                  <a:schemeClr val="accent1"/>
                </a:solidFill>
                <a:effectLst>
                  <a:outerShdw blurRad="38100" dist="38100" dir="2700000" algn="tl">
                    <a:srgbClr val="C0C0C0"/>
                  </a:outerShdw>
                </a:effectLst>
                <a:latin typeface="Arial" charset="0"/>
                <a:ea typeface="微軟正黑體" pitchFamily="34" charset="-120"/>
              </a:rPr>
              <a:t>社造中心</a:t>
            </a:r>
          </a:p>
          <a:p>
            <a:pPr algn="r">
              <a:defRPr/>
            </a:pPr>
            <a:r>
              <a:rPr lang="zh-TW" altLang="en-US" sz="2200">
                <a:solidFill>
                  <a:schemeClr val="accent1"/>
                </a:solidFill>
                <a:effectLst>
                  <a:outerShdw blurRad="38100" dist="38100" dir="2700000" algn="tl">
                    <a:srgbClr val="C0C0C0"/>
                  </a:outerShdw>
                </a:effectLst>
                <a:latin typeface="Arial" charset="0"/>
                <a:ea typeface="微軟正黑體" pitchFamily="34" charset="-120"/>
              </a:rPr>
              <a:t>社區座談會</a:t>
            </a:r>
          </a:p>
        </p:txBody>
      </p:sp>
      <p:sp>
        <p:nvSpPr>
          <p:cNvPr id="43019" name="AutoShape 30" descr="DSC00831"/>
          <p:cNvSpPr>
            <a:spLocks noChangeArrowheads="1"/>
          </p:cNvSpPr>
          <p:nvPr/>
        </p:nvSpPr>
        <p:spPr bwMode="auto">
          <a:xfrm>
            <a:off x="5334000" y="3848100"/>
            <a:ext cx="3562350" cy="2663825"/>
          </a:xfrm>
          <a:prstGeom prst="roundRect">
            <a:avLst>
              <a:gd name="adj" fmla="val 5245"/>
            </a:avLst>
          </a:prstGeom>
          <a:blipFill dpi="0" rotWithShape="1">
            <a:blip r:embed="rId5" cstate="print"/>
            <a:srcRect/>
            <a:stretch>
              <a:fillRect/>
            </a:stretch>
          </a:blipFill>
          <a:ln w="38100">
            <a:solidFill>
              <a:schemeClr val="hlink"/>
            </a:solidFill>
            <a:round/>
            <a:headEnd/>
            <a:tailEnd/>
          </a:ln>
        </p:spPr>
        <p:txBody>
          <a:bodyPr wrap="none" anchor="ctr"/>
          <a:lstStyle/>
          <a:p>
            <a:endParaRPr lang="zh-TW" altLang="en-US"/>
          </a:p>
        </p:txBody>
      </p:sp>
      <p:sp>
        <p:nvSpPr>
          <p:cNvPr id="43020" name="AutoShape 31" descr="DSC00838"/>
          <p:cNvSpPr>
            <a:spLocks noChangeArrowheads="1"/>
          </p:cNvSpPr>
          <p:nvPr/>
        </p:nvSpPr>
        <p:spPr bwMode="auto">
          <a:xfrm>
            <a:off x="1701800" y="3848100"/>
            <a:ext cx="3562350" cy="2663825"/>
          </a:xfrm>
          <a:prstGeom prst="roundRect">
            <a:avLst>
              <a:gd name="adj" fmla="val 5245"/>
            </a:avLst>
          </a:prstGeom>
          <a:blipFill dpi="0" rotWithShape="1">
            <a:blip r:embed="rId6" cstate="print"/>
            <a:srcRect/>
            <a:stretch>
              <a:fillRect/>
            </a:stretch>
          </a:blipFill>
          <a:ln w="38100">
            <a:solidFill>
              <a:schemeClr val="hlink"/>
            </a:solidFill>
            <a:round/>
            <a:headEnd/>
            <a:tailEnd/>
          </a:ln>
        </p:spPr>
        <p:txBody>
          <a:bodyPr wrap="none" anchor="ctr"/>
          <a:lstStyle/>
          <a:p>
            <a:endParaRPr lang="zh-TW" altLang="en-US"/>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338" name="Rectangle 2"/>
          <p:cNvSpPr>
            <a:spLocks noChangeArrowheads="1"/>
          </p:cNvSpPr>
          <p:nvPr/>
        </p:nvSpPr>
        <p:spPr bwMode="auto">
          <a:xfrm>
            <a:off x="0" y="98425"/>
            <a:ext cx="5334000" cy="658813"/>
          </a:xfrm>
          <a:prstGeom prst="rect">
            <a:avLst/>
          </a:prstGeom>
          <a:gradFill rotWithShape="1">
            <a:gsLst>
              <a:gs pos="0">
                <a:schemeClr val="bg1">
                  <a:gamma/>
                  <a:tint val="0"/>
                  <a:invGamma/>
                </a:schemeClr>
              </a:gs>
              <a:gs pos="100000">
                <a:schemeClr val="bg1">
                  <a:alpha val="0"/>
                </a:schemeClr>
              </a:gs>
            </a:gsLst>
            <a:lin ang="0" scaled="1"/>
          </a:gradFill>
          <a:ln w="12700">
            <a:noFill/>
            <a:miter lim="800000"/>
            <a:headEnd/>
            <a:tailEnd/>
          </a:ln>
          <a:effectLst/>
        </p:spPr>
        <p:txBody>
          <a:bodyPr wrap="none" anchor="ctr"/>
          <a:lstStyle/>
          <a:p>
            <a:pPr>
              <a:defRPr/>
            </a:pPr>
            <a:endParaRPr lang="zh-TW" altLang="en-US">
              <a:latin typeface="Arial" charset="0"/>
            </a:endParaRPr>
          </a:p>
        </p:txBody>
      </p:sp>
      <p:pic>
        <p:nvPicPr>
          <p:cNvPr id="44035" name="Picture 57"/>
          <p:cNvPicPr>
            <a:picLocks noChangeArrowheads="1"/>
          </p:cNvPicPr>
          <p:nvPr/>
        </p:nvPicPr>
        <p:blipFill>
          <a:blip r:embed="rId2" cstate="print">
            <a:lum bright="24000"/>
          </a:blip>
          <a:srcRect r="-449"/>
          <a:stretch>
            <a:fillRect/>
          </a:stretch>
        </p:blipFill>
        <p:spPr bwMode="gray">
          <a:xfrm>
            <a:off x="0" y="0"/>
            <a:ext cx="5399088" cy="107950"/>
          </a:xfrm>
          <a:prstGeom prst="rect">
            <a:avLst/>
          </a:prstGeom>
          <a:noFill/>
          <a:ln w="9525">
            <a:noFill/>
            <a:miter lim="800000"/>
            <a:headEnd/>
            <a:tailEnd/>
          </a:ln>
        </p:spPr>
      </p:pic>
      <p:sp>
        <p:nvSpPr>
          <p:cNvPr id="44036" name="Rectangle 4"/>
          <p:cNvSpPr>
            <a:spLocks noChangeArrowheads="1"/>
          </p:cNvSpPr>
          <p:nvPr/>
        </p:nvSpPr>
        <p:spPr bwMode="auto">
          <a:xfrm>
            <a:off x="85725" y="173038"/>
            <a:ext cx="1809750" cy="579437"/>
          </a:xfrm>
          <a:prstGeom prst="rect">
            <a:avLst/>
          </a:prstGeom>
          <a:noFill/>
          <a:ln w="12700">
            <a:noFill/>
            <a:miter lim="800000"/>
            <a:headEnd/>
            <a:tailEnd/>
          </a:ln>
        </p:spPr>
        <p:txBody>
          <a:bodyPr wrap="none">
            <a:spAutoFit/>
          </a:bodyPr>
          <a:lstStyle/>
          <a:p>
            <a:r>
              <a:rPr lang="zh-TW" altLang="en-US" sz="3200">
                <a:solidFill>
                  <a:srgbClr val="003366"/>
                </a:solidFill>
                <a:latin typeface="微軟正黑體" pitchFamily="34" charset="-120"/>
                <a:ea typeface="微軟正黑體" pitchFamily="34" charset="-120"/>
              </a:rPr>
              <a:t>公共論壇</a:t>
            </a:r>
            <a:endParaRPr lang="en-US" altLang="zh-TW" sz="3200">
              <a:solidFill>
                <a:srgbClr val="003366"/>
              </a:solidFill>
              <a:latin typeface="微軟正黑體" pitchFamily="34" charset="-120"/>
              <a:ea typeface="微軟正黑體" pitchFamily="34" charset="-120"/>
            </a:endParaRPr>
          </a:p>
        </p:txBody>
      </p:sp>
      <p:sp>
        <p:nvSpPr>
          <p:cNvPr id="44037" name="AutoShape 5"/>
          <p:cNvSpPr>
            <a:spLocks noChangeArrowheads="1"/>
          </p:cNvSpPr>
          <p:nvPr/>
        </p:nvSpPr>
        <p:spPr bwMode="auto">
          <a:xfrm>
            <a:off x="158750" y="876300"/>
            <a:ext cx="8813800" cy="2806700"/>
          </a:xfrm>
          <a:prstGeom prst="roundRect">
            <a:avLst>
              <a:gd name="adj" fmla="val 509"/>
            </a:avLst>
          </a:prstGeom>
          <a:noFill/>
          <a:ln w="28575">
            <a:solidFill>
              <a:schemeClr val="accent1"/>
            </a:solidFill>
            <a:prstDash val="sysDot"/>
            <a:round/>
            <a:headEnd/>
            <a:tailEnd/>
          </a:ln>
        </p:spPr>
        <p:txBody>
          <a:bodyPr wrap="none" anchor="ctr"/>
          <a:lstStyle/>
          <a:p>
            <a:endParaRPr lang="zh-TW" altLang="en-US"/>
          </a:p>
        </p:txBody>
      </p:sp>
      <p:sp>
        <p:nvSpPr>
          <p:cNvPr id="1166342" name="Text Box 6"/>
          <p:cNvSpPr txBox="1">
            <a:spLocks noChangeArrowheads="1"/>
          </p:cNvSpPr>
          <p:nvPr/>
        </p:nvSpPr>
        <p:spPr bwMode="auto">
          <a:xfrm>
            <a:off x="161925" y="2884488"/>
            <a:ext cx="1581150" cy="762000"/>
          </a:xfrm>
          <a:prstGeom prst="rect">
            <a:avLst/>
          </a:prstGeom>
          <a:noFill/>
          <a:ln w="12700">
            <a:noFill/>
            <a:miter lim="800000"/>
            <a:headEnd/>
            <a:tailEnd/>
          </a:ln>
          <a:effectLst/>
        </p:spPr>
        <p:txBody>
          <a:bodyPr wrap="none">
            <a:spAutoFit/>
          </a:bodyPr>
          <a:lstStyle/>
          <a:p>
            <a:pPr algn="r">
              <a:defRPr/>
            </a:pPr>
            <a:r>
              <a:rPr lang="zh-TW" altLang="en-US" sz="2200">
                <a:solidFill>
                  <a:schemeClr val="accent1"/>
                </a:solidFill>
                <a:effectLst>
                  <a:outerShdw blurRad="38100" dist="38100" dir="2700000" algn="tl">
                    <a:srgbClr val="C0C0C0"/>
                  </a:outerShdw>
                </a:effectLst>
                <a:latin typeface="Arial" charset="0"/>
                <a:ea typeface="微軟正黑體" pitchFamily="34" charset="-120"/>
              </a:rPr>
              <a:t>文史團體</a:t>
            </a:r>
          </a:p>
          <a:p>
            <a:pPr algn="r">
              <a:defRPr/>
            </a:pPr>
            <a:r>
              <a:rPr lang="zh-TW" altLang="en-US" sz="2200">
                <a:solidFill>
                  <a:schemeClr val="accent1"/>
                </a:solidFill>
                <a:effectLst>
                  <a:outerShdw blurRad="38100" dist="38100" dir="2700000" algn="tl">
                    <a:srgbClr val="C0C0C0"/>
                  </a:outerShdw>
                </a:effectLst>
                <a:latin typeface="Arial" charset="0"/>
                <a:ea typeface="微軟正黑體" pitchFamily="34" charset="-120"/>
              </a:rPr>
              <a:t>綜合座談會</a:t>
            </a:r>
          </a:p>
        </p:txBody>
      </p:sp>
      <p:sp>
        <p:nvSpPr>
          <p:cNvPr id="44039" name="AutoShape 7" descr="DSC00852"/>
          <p:cNvSpPr>
            <a:spLocks noChangeArrowheads="1"/>
          </p:cNvSpPr>
          <p:nvPr/>
        </p:nvSpPr>
        <p:spPr bwMode="auto">
          <a:xfrm>
            <a:off x="5334000" y="939800"/>
            <a:ext cx="3562350" cy="2663825"/>
          </a:xfrm>
          <a:prstGeom prst="roundRect">
            <a:avLst>
              <a:gd name="adj" fmla="val 5245"/>
            </a:avLst>
          </a:prstGeom>
          <a:blipFill dpi="0" rotWithShape="1">
            <a:blip r:embed="rId3" cstate="print"/>
            <a:srcRect/>
            <a:stretch>
              <a:fillRect/>
            </a:stretch>
          </a:blipFill>
          <a:ln w="38100">
            <a:solidFill>
              <a:schemeClr val="hlink"/>
            </a:solidFill>
            <a:round/>
            <a:headEnd/>
            <a:tailEnd/>
          </a:ln>
        </p:spPr>
        <p:txBody>
          <a:bodyPr wrap="none" anchor="ctr"/>
          <a:lstStyle/>
          <a:p>
            <a:endParaRPr lang="zh-TW" altLang="en-US"/>
          </a:p>
        </p:txBody>
      </p:sp>
      <p:sp>
        <p:nvSpPr>
          <p:cNvPr id="44040" name="AutoShape 8" descr="DSC00854"/>
          <p:cNvSpPr>
            <a:spLocks noChangeArrowheads="1"/>
          </p:cNvSpPr>
          <p:nvPr/>
        </p:nvSpPr>
        <p:spPr bwMode="auto">
          <a:xfrm>
            <a:off x="1701800" y="939800"/>
            <a:ext cx="3562350" cy="2663825"/>
          </a:xfrm>
          <a:prstGeom prst="roundRect">
            <a:avLst>
              <a:gd name="adj" fmla="val 5245"/>
            </a:avLst>
          </a:prstGeom>
          <a:blipFill dpi="0" rotWithShape="1">
            <a:blip r:embed="rId4" cstate="print"/>
            <a:srcRect/>
            <a:stretch>
              <a:fillRect/>
            </a:stretch>
          </a:blipFill>
          <a:ln w="38100">
            <a:solidFill>
              <a:schemeClr val="hlink"/>
            </a:solidFill>
            <a:round/>
            <a:headEnd/>
            <a:tailEnd/>
          </a:ln>
        </p:spPr>
        <p:txBody>
          <a:bodyPr wrap="none" anchor="ctr"/>
          <a:lstStyle/>
          <a:p>
            <a:endParaRPr lang="zh-TW" altLang="en-US"/>
          </a:p>
        </p:txBody>
      </p:sp>
      <p:sp>
        <p:nvSpPr>
          <p:cNvPr id="44041" name="AutoShape 9"/>
          <p:cNvSpPr>
            <a:spLocks noChangeArrowheads="1"/>
          </p:cNvSpPr>
          <p:nvPr/>
        </p:nvSpPr>
        <p:spPr bwMode="auto">
          <a:xfrm>
            <a:off x="158750" y="3784600"/>
            <a:ext cx="8813800" cy="2806700"/>
          </a:xfrm>
          <a:prstGeom prst="roundRect">
            <a:avLst>
              <a:gd name="adj" fmla="val 509"/>
            </a:avLst>
          </a:prstGeom>
          <a:noFill/>
          <a:ln w="28575">
            <a:solidFill>
              <a:schemeClr val="accent1"/>
            </a:solidFill>
            <a:prstDash val="sysDot"/>
            <a:round/>
            <a:headEnd/>
            <a:tailEnd/>
          </a:ln>
        </p:spPr>
        <p:txBody>
          <a:bodyPr wrap="none" anchor="ctr"/>
          <a:lstStyle/>
          <a:p>
            <a:endParaRPr lang="zh-TW" altLang="en-US"/>
          </a:p>
        </p:txBody>
      </p:sp>
      <p:sp>
        <p:nvSpPr>
          <p:cNvPr id="1166346" name="Text Box 10"/>
          <p:cNvSpPr txBox="1">
            <a:spLocks noChangeArrowheads="1"/>
          </p:cNvSpPr>
          <p:nvPr/>
        </p:nvSpPr>
        <p:spPr bwMode="auto">
          <a:xfrm>
            <a:off x="441325" y="5170488"/>
            <a:ext cx="1301750" cy="1431925"/>
          </a:xfrm>
          <a:prstGeom prst="rect">
            <a:avLst/>
          </a:prstGeom>
          <a:noFill/>
          <a:ln w="12700">
            <a:noFill/>
            <a:miter lim="800000"/>
            <a:headEnd/>
            <a:tailEnd/>
          </a:ln>
          <a:effectLst/>
        </p:spPr>
        <p:txBody>
          <a:bodyPr wrap="none">
            <a:spAutoFit/>
          </a:bodyPr>
          <a:lstStyle/>
          <a:p>
            <a:pPr algn="r">
              <a:defRPr/>
            </a:pPr>
            <a:r>
              <a:rPr lang="zh-TW" altLang="en-US" sz="2200">
                <a:solidFill>
                  <a:schemeClr val="accent1"/>
                </a:solidFill>
                <a:effectLst>
                  <a:outerShdw blurRad="38100" dist="38100" dir="2700000" algn="tl">
                    <a:srgbClr val="C0C0C0"/>
                  </a:outerShdw>
                </a:effectLst>
                <a:latin typeface="Arial" charset="0"/>
                <a:ea typeface="微軟正黑體" pitchFamily="34" charset="-120"/>
              </a:rPr>
              <a:t>與</a:t>
            </a:r>
          </a:p>
          <a:p>
            <a:pPr algn="r">
              <a:defRPr/>
            </a:pPr>
            <a:r>
              <a:rPr lang="zh-TW" altLang="en-US" sz="2200">
                <a:solidFill>
                  <a:schemeClr val="accent1"/>
                </a:solidFill>
                <a:effectLst>
                  <a:outerShdw blurRad="38100" dist="38100" dir="2700000" algn="tl">
                    <a:srgbClr val="C0C0C0"/>
                  </a:outerShdw>
                </a:effectLst>
                <a:latin typeface="Arial" charset="0"/>
                <a:ea typeface="微軟正黑體" pitchFamily="34" charset="-120"/>
              </a:rPr>
              <a:t>藝術家</a:t>
            </a:r>
          </a:p>
          <a:p>
            <a:pPr algn="r">
              <a:defRPr/>
            </a:pPr>
            <a:r>
              <a:rPr lang="zh-TW" altLang="en-US" sz="2200">
                <a:solidFill>
                  <a:schemeClr val="accent1"/>
                </a:solidFill>
                <a:effectLst>
                  <a:outerShdw blurRad="38100" dist="38100" dir="2700000" algn="tl">
                    <a:srgbClr val="C0C0C0"/>
                  </a:outerShdw>
                </a:effectLst>
                <a:latin typeface="Arial" charset="0"/>
                <a:ea typeface="微軟正黑體" pitchFamily="34" charset="-120"/>
              </a:rPr>
              <a:t>有約</a:t>
            </a:r>
          </a:p>
          <a:p>
            <a:pPr algn="r">
              <a:defRPr/>
            </a:pPr>
            <a:r>
              <a:rPr lang="zh-TW" altLang="en-US" sz="2200">
                <a:solidFill>
                  <a:schemeClr val="accent1"/>
                </a:solidFill>
                <a:effectLst>
                  <a:outerShdw blurRad="38100" dist="38100" dir="2700000" algn="tl">
                    <a:srgbClr val="C0C0C0"/>
                  </a:outerShdw>
                </a:effectLst>
                <a:latin typeface="Arial" charset="0"/>
                <a:ea typeface="微軟正黑體" pitchFamily="34" charset="-120"/>
              </a:rPr>
              <a:t>文創討論</a:t>
            </a:r>
          </a:p>
        </p:txBody>
      </p:sp>
      <p:sp>
        <p:nvSpPr>
          <p:cNvPr id="44043" name="AutoShape 11" descr="DSC00815"/>
          <p:cNvSpPr>
            <a:spLocks noChangeArrowheads="1"/>
          </p:cNvSpPr>
          <p:nvPr/>
        </p:nvSpPr>
        <p:spPr bwMode="auto">
          <a:xfrm>
            <a:off x="5334000" y="3848100"/>
            <a:ext cx="3562350" cy="2663825"/>
          </a:xfrm>
          <a:prstGeom prst="roundRect">
            <a:avLst>
              <a:gd name="adj" fmla="val 5245"/>
            </a:avLst>
          </a:prstGeom>
          <a:blipFill dpi="0" rotWithShape="1">
            <a:blip r:embed="rId5" cstate="print"/>
            <a:srcRect/>
            <a:stretch>
              <a:fillRect/>
            </a:stretch>
          </a:blipFill>
          <a:ln w="38100">
            <a:solidFill>
              <a:schemeClr val="hlink"/>
            </a:solidFill>
            <a:round/>
            <a:headEnd/>
            <a:tailEnd/>
          </a:ln>
        </p:spPr>
        <p:txBody>
          <a:bodyPr wrap="none" anchor="ctr"/>
          <a:lstStyle/>
          <a:p>
            <a:endParaRPr lang="zh-TW" altLang="en-US"/>
          </a:p>
        </p:txBody>
      </p:sp>
      <p:sp>
        <p:nvSpPr>
          <p:cNvPr id="44044" name="AutoShape 12" descr="DSC00907"/>
          <p:cNvSpPr>
            <a:spLocks noChangeArrowheads="1"/>
          </p:cNvSpPr>
          <p:nvPr/>
        </p:nvSpPr>
        <p:spPr bwMode="auto">
          <a:xfrm>
            <a:off x="1701800" y="3848100"/>
            <a:ext cx="3562350" cy="2663825"/>
          </a:xfrm>
          <a:prstGeom prst="roundRect">
            <a:avLst>
              <a:gd name="adj" fmla="val 5245"/>
            </a:avLst>
          </a:prstGeom>
          <a:blipFill dpi="0" rotWithShape="1">
            <a:blip r:embed="rId6" cstate="print"/>
            <a:srcRect/>
            <a:stretch>
              <a:fillRect/>
            </a:stretch>
          </a:blipFill>
          <a:ln w="38100">
            <a:solidFill>
              <a:schemeClr val="hlink"/>
            </a:solidFill>
            <a:round/>
            <a:headEnd/>
            <a:tailEnd/>
          </a:ln>
        </p:spPr>
        <p:txBody>
          <a:bodyPr wrap="none" anchor="ctr"/>
          <a:lstStyle/>
          <a:p>
            <a:endParaRPr lang="zh-TW" altLang="en-US"/>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62" name="Rectangle 2"/>
          <p:cNvSpPr>
            <a:spLocks noChangeArrowheads="1"/>
          </p:cNvSpPr>
          <p:nvPr/>
        </p:nvSpPr>
        <p:spPr bwMode="auto">
          <a:xfrm>
            <a:off x="0" y="98425"/>
            <a:ext cx="5334000" cy="658813"/>
          </a:xfrm>
          <a:prstGeom prst="rect">
            <a:avLst/>
          </a:prstGeom>
          <a:gradFill rotWithShape="1">
            <a:gsLst>
              <a:gs pos="0">
                <a:schemeClr val="bg1">
                  <a:gamma/>
                  <a:tint val="0"/>
                  <a:invGamma/>
                </a:schemeClr>
              </a:gs>
              <a:gs pos="100000">
                <a:schemeClr val="bg1">
                  <a:alpha val="0"/>
                </a:schemeClr>
              </a:gs>
            </a:gsLst>
            <a:lin ang="0" scaled="1"/>
          </a:gradFill>
          <a:ln w="12700">
            <a:noFill/>
            <a:miter lim="800000"/>
            <a:headEnd/>
            <a:tailEnd/>
          </a:ln>
          <a:effectLst/>
        </p:spPr>
        <p:txBody>
          <a:bodyPr wrap="none" anchor="ctr"/>
          <a:lstStyle/>
          <a:p>
            <a:pPr>
              <a:defRPr/>
            </a:pPr>
            <a:endParaRPr lang="zh-TW" altLang="en-US">
              <a:latin typeface="Arial" charset="0"/>
            </a:endParaRPr>
          </a:p>
        </p:txBody>
      </p:sp>
      <p:pic>
        <p:nvPicPr>
          <p:cNvPr id="45059" name="Picture 57"/>
          <p:cNvPicPr>
            <a:picLocks noChangeArrowheads="1"/>
          </p:cNvPicPr>
          <p:nvPr/>
        </p:nvPicPr>
        <p:blipFill>
          <a:blip r:embed="rId2" cstate="print">
            <a:lum bright="24000"/>
          </a:blip>
          <a:srcRect r="-449"/>
          <a:stretch>
            <a:fillRect/>
          </a:stretch>
        </p:blipFill>
        <p:spPr bwMode="gray">
          <a:xfrm>
            <a:off x="0" y="0"/>
            <a:ext cx="5399088" cy="107950"/>
          </a:xfrm>
          <a:prstGeom prst="rect">
            <a:avLst/>
          </a:prstGeom>
          <a:noFill/>
          <a:ln w="9525">
            <a:noFill/>
            <a:miter lim="800000"/>
            <a:headEnd/>
            <a:tailEnd/>
          </a:ln>
        </p:spPr>
      </p:pic>
      <p:sp>
        <p:nvSpPr>
          <p:cNvPr id="45060" name="Rectangle 4"/>
          <p:cNvSpPr>
            <a:spLocks noChangeArrowheads="1"/>
          </p:cNvSpPr>
          <p:nvPr/>
        </p:nvSpPr>
        <p:spPr bwMode="auto">
          <a:xfrm>
            <a:off x="85725" y="173038"/>
            <a:ext cx="4783138" cy="579437"/>
          </a:xfrm>
          <a:prstGeom prst="rect">
            <a:avLst/>
          </a:prstGeom>
          <a:noFill/>
          <a:ln w="12700">
            <a:noFill/>
            <a:miter lim="800000"/>
            <a:headEnd/>
            <a:tailEnd/>
          </a:ln>
        </p:spPr>
        <p:txBody>
          <a:bodyPr wrap="none">
            <a:spAutoFit/>
          </a:bodyPr>
          <a:lstStyle/>
          <a:p>
            <a:r>
              <a:rPr lang="zh-TW" altLang="en-US" sz="3200">
                <a:solidFill>
                  <a:srgbClr val="003366"/>
                </a:solidFill>
                <a:latin typeface="微軟正黑體" pitchFamily="34" charset="-120"/>
                <a:ea typeface="微軟正黑體" pitchFamily="34" charset="-120"/>
              </a:rPr>
              <a:t>虎尾中元節</a:t>
            </a:r>
            <a:r>
              <a:rPr lang="en-US" altLang="zh-TW" sz="3200">
                <a:solidFill>
                  <a:srgbClr val="003366"/>
                </a:solidFill>
                <a:latin typeface="微軟正黑體" pitchFamily="34" charset="-120"/>
                <a:ea typeface="微軟正黑體" pitchFamily="34" charset="-120"/>
              </a:rPr>
              <a:t>-</a:t>
            </a:r>
            <a:r>
              <a:rPr lang="zh-TW" altLang="en-US" sz="3200">
                <a:solidFill>
                  <a:srgbClr val="003366"/>
                </a:solidFill>
                <a:latin typeface="微軟正黑體" pitchFamily="34" charset="-120"/>
                <a:ea typeface="微軟正黑體" pitchFamily="34" charset="-120"/>
              </a:rPr>
              <a:t>文化主題活動</a:t>
            </a:r>
            <a:endParaRPr lang="en-US" altLang="zh-TW" sz="3200">
              <a:solidFill>
                <a:srgbClr val="003366"/>
              </a:solidFill>
              <a:latin typeface="微軟正黑體" pitchFamily="34" charset="-120"/>
              <a:ea typeface="微軟正黑體" pitchFamily="34" charset="-120"/>
            </a:endParaRPr>
          </a:p>
        </p:txBody>
      </p:sp>
      <p:sp>
        <p:nvSpPr>
          <p:cNvPr id="45061" name="AutoShape 5"/>
          <p:cNvSpPr>
            <a:spLocks noChangeArrowheads="1"/>
          </p:cNvSpPr>
          <p:nvPr/>
        </p:nvSpPr>
        <p:spPr bwMode="auto">
          <a:xfrm>
            <a:off x="158750" y="876300"/>
            <a:ext cx="8813800" cy="2806700"/>
          </a:xfrm>
          <a:prstGeom prst="roundRect">
            <a:avLst>
              <a:gd name="adj" fmla="val 509"/>
            </a:avLst>
          </a:prstGeom>
          <a:noFill/>
          <a:ln w="28575">
            <a:solidFill>
              <a:schemeClr val="accent1"/>
            </a:solidFill>
            <a:prstDash val="sysDot"/>
            <a:round/>
            <a:headEnd/>
            <a:tailEnd/>
          </a:ln>
        </p:spPr>
        <p:txBody>
          <a:bodyPr wrap="none" anchor="ctr"/>
          <a:lstStyle/>
          <a:p>
            <a:endParaRPr lang="zh-TW" altLang="en-US"/>
          </a:p>
        </p:txBody>
      </p:sp>
      <p:sp>
        <p:nvSpPr>
          <p:cNvPr id="1167366" name="Text Box 6"/>
          <p:cNvSpPr txBox="1">
            <a:spLocks noChangeArrowheads="1"/>
          </p:cNvSpPr>
          <p:nvPr/>
        </p:nvSpPr>
        <p:spPr bwMode="auto">
          <a:xfrm>
            <a:off x="161925" y="2605088"/>
            <a:ext cx="1581150" cy="1096962"/>
          </a:xfrm>
          <a:prstGeom prst="rect">
            <a:avLst/>
          </a:prstGeom>
          <a:noFill/>
          <a:ln w="12700">
            <a:noFill/>
            <a:miter lim="800000"/>
            <a:headEnd/>
            <a:tailEnd/>
          </a:ln>
          <a:effectLst/>
        </p:spPr>
        <p:txBody>
          <a:bodyPr wrap="none">
            <a:spAutoFit/>
          </a:bodyPr>
          <a:lstStyle/>
          <a:p>
            <a:pPr algn="r">
              <a:defRPr/>
            </a:pPr>
            <a:r>
              <a:rPr lang="zh-TW" altLang="en-US" sz="2200">
                <a:solidFill>
                  <a:schemeClr val="accent1"/>
                </a:solidFill>
                <a:effectLst>
                  <a:outerShdw blurRad="38100" dist="38100" dir="2700000" algn="tl">
                    <a:srgbClr val="C0C0C0"/>
                  </a:outerShdw>
                </a:effectLst>
                <a:latin typeface="Arial" charset="0"/>
                <a:ea typeface="微軟正黑體" pitchFamily="34" charset="-120"/>
              </a:rPr>
              <a:t>虎尾大展</a:t>
            </a:r>
          </a:p>
          <a:p>
            <a:pPr algn="r">
              <a:defRPr/>
            </a:pPr>
            <a:r>
              <a:rPr lang="zh-TW" altLang="en-US" sz="2200">
                <a:solidFill>
                  <a:schemeClr val="accent1"/>
                </a:solidFill>
                <a:effectLst>
                  <a:outerShdw blurRad="38100" dist="38100" dir="2700000" algn="tl">
                    <a:srgbClr val="C0C0C0"/>
                  </a:outerShdw>
                </a:effectLst>
                <a:latin typeface="Arial" charset="0"/>
                <a:ea typeface="微軟正黑體" pitchFamily="34" charset="-120"/>
              </a:rPr>
              <a:t>開幕記者會</a:t>
            </a:r>
          </a:p>
          <a:p>
            <a:pPr algn="r">
              <a:defRPr/>
            </a:pPr>
            <a:r>
              <a:rPr lang="zh-TW" altLang="en-US" sz="2200">
                <a:solidFill>
                  <a:schemeClr val="accent1"/>
                </a:solidFill>
                <a:effectLst>
                  <a:outerShdw blurRad="38100" dist="38100" dir="2700000" algn="tl">
                    <a:srgbClr val="C0C0C0"/>
                  </a:outerShdw>
                </a:effectLst>
                <a:latin typeface="Arial" charset="0"/>
                <a:ea typeface="微軟正黑體" pitchFamily="34" charset="-120"/>
              </a:rPr>
              <a:t>與媒體專訪</a:t>
            </a:r>
          </a:p>
        </p:txBody>
      </p:sp>
      <p:sp>
        <p:nvSpPr>
          <p:cNvPr id="45063" name="AutoShape 7" descr="DSC01366"/>
          <p:cNvSpPr>
            <a:spLocks noChangeArrowheads="1"/>
          </p:cNvSpPr>
          <p:nvPr/>
        </p:nvSpPr>
        <p:spPr bwMode="auto">
          <a:xfrm>
            <a:off x="5334000" y="939800"/>
            <a:ext cx="3562350" cy="2663825"/>
          </a:xfrm>
          <a:prstGeom prst="roundRect">
            <a:avLst>
              <a:gd name="adj" fmla="val 5245"/>
            </a:avLst>
          </a:prstGeom>
          <a:blipFill dpi="0" rotWithShape="1">
            <a:blip r:embed="rId3" cstate="print"/>
            <a:srcRect/>
            <a:stretch>
              <a:fillRect/>
            </a:stretch>
          </a:blipFill>
          <a:ln w="38100">
            <a:solidFill>
              <a:schemeClr val="hlink"/>
            </a:solidFill>
            <a:round/>
            <a:headEnd/>
            <a:tailEnd/>
          </a:ln>
        </p:spPr>
        <p:txBody>
          <a:bodyPr wrap="none" anchor="ctr"/>
          <a:lstStyle/>
          <a:p>
            <a:endParaRPr lang="zh-TW" altLang="en-US"/>
          </a:p>
        </p:txBody>
      </p:sp>
      <p:sp>
        <p:nvSpPr>
          <p:cNvPr id="45064" name="AutoShape 8" descr="DSC01401"/>
          <p:cNvSpPr>
            <a:spLocks noChangeArrowheads="1"/>
          </p:cNvSpPr>
          <p:nvPr/>
        </p:nvSpPr>
        <p:spPr bwMode="auto">
          <a:xfrm>
            <a:off x="1701800" y="939800"/>
            <a:ext cx="3562350" cy="2663825"/>
          </a:xfrm>
          <a:prstGeom prst="roundRect">
            <a:avLst>
              <a:gd name="adj" fmla="val 5245"/>
            </a:avLst>
          </a:prstGeom>
          <a:blipFill dpi="0" rotWithShape="1">
            <a:blip r:embed="rId4" cstate="print"/>
            <a:srcRect/>
            <a:stretch>
              <a:fillRect/>
            </a:stretch>
          </a:blipFill>
          <a:ln w="38100">
            <a:solidFill>
              <a:schemeClr val="hlink"/>
            </a:solidFill>
            <a:round/>
            <a:headEnd/>
            <a:tailEnd/>
          </a:ln>
        </p:spPr>
        <p:txBody>
          <a:bodyPr wrap="none" anchor="ctr"/>
          <a:lstStyle/>
          <a:p>
            <a:endParaRPr lang="zh-TW" altLang="en-US"/>
          </a:p>
        </p:txBody>
      </p:sp>
      <p:sp>
        <p:nvSpPr>
          <p:cNvPr id="45065" name="AutoShape 9"/>
          <p:cNvSpPr>
            <a:spLocks noChangeArrowheads="1"/>
          </p:cNvSpPr>
          <p:nvPr/>
        </p:nvSpPr>
        <p:spPr bwMode="auto">
          <a:xfrm>
            <a:off x="158750" y="3784600"/>
            <a:ext cx="8813800" cy="2806700"/>
          </a:xfrm>
          <a:prstGeom prst="roundRect">
            <a:avLst>
              <a:gd name="adj" fmla="val 509"/>
            </a:avLst>
          </a:prstGeom>
          <a:noFill/>
          <a:ln w="28575">
            <a:solidFill>
              <a:schemeClr val="accent1"/>
            </a:solidFill>
            <a:prstDash val="sysDot"/>
            <a:round/>
            <a:headEnd/>
            <a:tailEnd/>
          </a:ln>
        </p:spPr>
        <p:txBody>
          <a:bodyPr wrap="none" anchor="ctr"/>
          <a:lstStyle/>
          <a:p>
            <a:endParaRPr lang="zh-TW" altLang="en-US"/>
          </a:p>
        </p:txBody>
      </p:sp>
      <p:sp>
        <p:nvSpPr>
          <p:cNvPr id="1167370" name="Text Box 10"/>
          <p:cNvSpPr txBox="1">
            <a:spLocks noChangeArrowheads="1"/>
          </p:cNvSpPr>
          <p:nvPr/>
        </p:nvSpPr>
        <p:spPr bwMode="auto">
          <a:xfrm>
            <a:off x="161925" y="5487988"/>
            <a:ext cx="1581150" cy="1096962"/>
          </a:xfrm>
          <a:prstGeom prst="rect">
            <a:avLst/>
          </a:prstGeom>
          <a:noFill/>
          <a:ln w="12700">
            <a:noFill/>
            <a:miter lim="800000"/>
            <a:headEnd/>
            <a:tailEnd/>
          </a:ln>
          <a:effectLst/>
        </p:spPr>
        <p:txBody>
          <a:bodyPr wrap="none">
            <a:spAutoFit/>
          </a:bodyPr>
          <a:lstStyle/>
          <a:p>
            <a:pPr algn="r">
              <a:defRPr/>
            </a:pPr>
            <a:r>
              <a:rPr lang="zh-TW" altLang="en-US" sz="2200">
                <a:solidFill>
                  <a:schemeClr val="accent1"/>
                </a:solidFill>
                <a:effectLst>
                  <a:outerShdw blurRad="38100" dist="38100" dir="2700000" algn="tl">
                    <a:srgbClr val="C0C0C0"/>
                  </a:outerShdw>
                </a:effectLst>
                <a:latin typeface="Arial" charset="0"/>
                <a:ea typeface="微軟正黑體" pitchFamily="34" charset="-120"/>
              </a:rPr>
              <a:t>虎尾大展</a:t>
            </a:r>
          </a:p>
          <a:p>
            <a:pPr algn="r">
              <a:defRPr/>
            </a:pPr>
            <a:r>
              <a:rPr lang="zh-TW" altLang="en-US" sz="2200">
                <a:solidFill>
                  <a:schemeClr val="accent1"/>
                </a:solidFill>
                <a:effectLst>
                  <a:outerShdw blurRad="38100" dist="38100" dir="2700000" algn="tl">
                    <a:srgbClr val="C0C0C0"/>
                  </a:outerShdw>
                </a:effectLst>
                <a:latin typeface="Arial" charset="0"/>
                <a:ea typeface="微軟正黑體" pitchFamily="34" charset="-120"/>
              </a:rPr>
              <a:t>月娘音樂會</a:t>
            </a:r>
          </a:p>
          <a:p>
            <a:pPr algn="r">
              <a:defRPr/>
            </a:pPr>
            <a:r>
              <a:rPr lang="zh-TW" altLang="en-US" sz="2200">
                <a:solidFill>
                  <a:schemeClr val="accent1"/>
                </a:solidFill>
                <a:effectLst>
                  <a:outerShdw blurRad="38100" dist="38100" dir="2700000" algn="tl">
                    <a:srgbClr val="C0C0C0"/>
                  </a:outerShdw>
                </a:effectLst>
                <a:latin typeface="Arial" charset="0"/>
                <a:ea typeface="微軟正黑體" pitchFamily="34" charset="-120"/>
              </a:rPr>
              <a:t>與普渡煙火</a:t>
            </a:r>
          </a:p>
        </p:txBody>
      </p:sp>
      <p:sp>
        <p:nvSpPr>
          <p:cNvPr id="45067" name="AutoShape 11" descr="DSC01483"/>
          <p:cNvSpPr>
            <a:spLocks noChangeArrowheads="1"/>
          </p:cNvSpPr>
          <p:nvPr/>
        </p:nvSpPr>
        <p:spPr bwMode="auto">
          <a:xfrm>
            <a:off x="5334000" y="3848100"/>
            <a:ext cx="3562350" cy="2663825"/>
          </a:xfrm>
          <a:prstGeom prst="roundRect">
            <a:avLst>
              <a:gd name="adj" fmla="val 5245"/>
            </a:avLst>
          </a:prstGeom>
          <a:blipFill dpi="0" rotWithShape="1">
            <a:blip r:embed="rId5" cstate="print"/>
            <a:srcRect/>
            <a:stretch>
              <a:fillRect/>
            </a:stretch>
          </a:blipFill>
          <a:ln w="38100">
            <a:solidFill>
              <a:schemeClr val="hlink"/>
            </a:solidFill>
            <a:round/>
            <a:headEnd/>
            <a:tailEnd/>
          </a:ln>
        </p:spPr>
        <p:txBody>
          <a:bodyPr wrap="none" anchor="ctr"/>
          <a:lstStyle/>
          <a:p>
            <a:endParaRPr lang="zh-TW" altLang="en-US"/>
          </a:p>
        </p:txBody>
      </p:sp>
      <p:sp>
        <p:nvSpPr>
          <p:cNvPr id="45068" name="AutoShape 12" descr="DSC01454"/>
          <p:cNvSpPr>
            <a:spLocks noChangeArrowheads="1"/>
          </p:cNvSpPr>
          <p:nvPr/>
        </p:nvSpPr>
        <p:spPr bwMode="auto">
          <a:xfrm>
            <a:off x="1701800" y="3848100"/>
            <a:ext cx="3562350" cy="2663825"/>
          </a:xfrm>
          <a:prstGeom prst="roundRect">
            <a:avLst>
              <a:gd name="adj" fmla="val 5245"/>
            </a:avLst>
          </a:prstGeom>
          <a:blipFill dpi="0" rotWithShape="1">
            <a:blip r:embed="rId6" cstate="print"/>
            <a:srcRect/>
            <a:stretch>
              <a:fillRect/>
            </a:stretch>
          </a:blipFill>
          <a:ln w="38100">
            <a:solidFill>
              <a:schemeClr val="hlink"/>
            </a:solidFill>
            <a:round/>
            <a:headEnd/>
            <a:tailEnd/>
          </a:ln>
        </p:spPr>
        <p:txBody>
          <a:bodyPr wrap="none" anchor="ctr"/>
          <a:lstStyle/>
          <a:p>
            <a:endParaRPr lang="zh-TW" alt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539750" y="1052513"/>
            <a:ext cx="8137525" cy="5113337"/>
          </a:xfrm>
        </p:spPr>
        <p:txBody>
          <a:bodyPr/>
          <a:lstStyle/>
          <a:p>
            <a:pPr marL="0" indent="15875" eaLnBrk="1" hangingPunct="1">
              <a:buFont typeface="Wingdings" pitchFamily="2" charset="2"/>
              <a:buNone/>
            </a:pPr>
            <a:r>
              <a:rPr lang="zh-TW" altLang="en-US" sz="2400" smtClean="0">
                <a:latin typeface="標楷體" pitchFamily="65" charset="-120"/>
                <a:ea typeface="標楷體" pitchFamily="65" charset="-120"/>
              </a:rPr>
              <a:t>　</a:t>
            </a:r>
            <a:r>
              <a:rPr lang="zh-TW" altLang="en-US" sz="2000" smtClean="0">
                <a:latin typeface="標楷體" pitchFamily="65" charset="-120"/>
                <a:ea typeface="標楷體" pitchFamily="65" charset="-120"/>
              </a:rPr>
              <a:t>　虎尾鎮社區營造運動自</a:t>
            </a:r>
            <a:r>
              <a:rPr lang="en-US" altLang="zh-TW" sz="2000" smtClean="0">
                <a:latin typeface="標楷體" pitchFamily="65" charset="-120"/>
                <a:ea typeface="標楷體" pitchFamily="65" charset="-120"/>
              </a:rPr>
              <a:t>100</a:t>
            </a:r>
            <a:r>
              <a:rPr lang="zh-TW" altLang="en-US" sz="2000" smtClean="0">
                <a:latin typeface="標楷體" pitchFamily="65" charset="-120"/>
                <a:ea typeface="標楷體" pitchFamily="65" charset="-120"/>
              </a:rPr>
              <a:t>年起三年，將藉由本計畫期在行政機關、社區發展協會與民間組織</a:t>
            </a:r>
            <a:r>
              <a:rPr lang="en-US" altLang="zh-TW" sz="2000" smtClean="0">
                <a:latin typeface="標楷體" pitchFamily="65" charset="-120"/>
                <a:ea typeface="標楷體" pitchFamily="65" charset="-120"/>
              </a:rPr>
              <a:t>NGO</a:t>
            </a:r>
            <a:r>
              <a:rPr lang="zh-TW" altLang="en-US" sz="2000" smtClean="0">
                <a:latin typeface="標楷體" pitchFamily="65" charset="-120"/>
                <a:ea typeface="標楷體" pitchFamily="65" charset="-120"/>
              </a:rPr>
              <a:t>或學術團隊的合作下，讓公所作為公部門資源整合的平台，帶動輔導並扶植各社區，無論是在生活問題、環境改善、空間塑造、公共建設議題、老式建築、聚落保存、地方文史、民俗慶典、藝文活動、終身學習、地方健康、社會福祉方面，均能達成自主管理經營「造人、造景、造產、造文化」的生活魅力小鎮，積極培養出各社區居民的社區共同體意識與公民責任感。</a:t>
            </a:r>
          </a:p>
          <a:p>
            <a:pPr marL="0" indent="15875" eaLnBrk="1" hangingPunct="1">
              <a:buFont typeface="Wingdings" pitchFamily="2" charset="2"/>
              <a:buNone/>
            </a:pPr>
            <a:r>
              <a:rPr lang="zh-TW" altLang="en-US" sz="2000" smtClean="0">
                <a:latin typeface="標楷體" pitchFamily="65" charset="-120"/>
                <a:ea typeface="標楷體" pitchFamily="65" charset="-120"/>
              </a:rPr>
              <a:t>　　鎮公所應用有形、無形的文化資產深入虎尾人的生活文化中來提升虎尾大社區發展性與前瞻性，建構創立具有在地特色的公民社會。</a:t>
            </a:r>
          </a:p>
        </p:txBody>
      </p:sp>
      <p:grpSp>
        <p:nvGrpSpPr>
          <p:cNvPr id="9219" name="Group 4"/>
          <p:cNvGrpSpPr>
            <a:grpSpLocks/>
          </p:cNvGrpSpPr>
          <p:nvPr/>
        </p:nvGrpSpPr>
        <p:grpSpPr bwMode="auto">
          <a:xfrm>
            <a:off x="0" y="44450"/>
            <a:ext cx="8893175" cy="1036638"/>
            <a:chOff x="0" y="-4"/>
            <a:chExt cx="5602" cy="653"/>
          </a:xfrm>
        </p:grpSpPr>
        <p:sp>
          <p:nvSpPr>
            <p:cNvPr id="20485" name="Rectangle 5"/>
            <p:cNvSpPr>
              <a:spLocks noChangeArrowheads="1"/>
            </p:cNvSpPr>
            <p:nvPr/>
          </p:nvSpPr>
          <p:spPr bwMode="auto">
            <a:xfrm>
              <a:off x="0" y="164"/>
              <a:ext cx="5602" cy="272"/>
            </a:xfrm>
            <a:prstGeom prst="rect">
              <a:avLst/>
            </a:prstGeom>
            <a:solidFill>
              <a:srgbClr val="99CC00"/>
            </a:solidFill>
            <a:ln w="9525">
              <a:noFill/>
              <a:miter lim="800000"/>
              <a:headEnd/>
              <a:tailEnd/>
            </a:ln>
            <a:effectLst>
              <a:outerShdw dist="81320" dir="3080412" algn="ctr" rotWithShape="0">
                <a:srgbClr val="808080">
                  <a:alpha val="50000"/>
                </a:srgbClr>
              </a:outerShdw>
            </a:effectLst>
          </p:spPr>
          <p:txBody>
            <a:bodyPr wrap="none" anchor="ctr"/>
            <a:lstStyle/>
            <a:p>
              <a:pPr>
                <a:defRPr/>
              </a:pPr>
              <a:endParaRPr lang="zh-TW" altLang="zh-TW">
                <a:latin typeface="Arial" pitchFamily="34" charset="0"/>
              </a:endParaRPr>
            </a:p>
          </p:txBody>
        </p:sp>
        <p:sp>
          <p:nvSpPr>
            <p:cNvPr id="20486" name="Text Box 6"/>
            <p:cNvSpPr txBox="1">
              <a:spLocks noChangeArrowheads="1"/>
            </p:cNvSpPr>
            <p:nvPr/>
          </p:nvSpPr>
          <p:spPr bwMode="auto">
            <a:xfrm>
              <a:off x="1156" y="186"/>
              <a:ext cx="3856" cy="427"/>
            </a:xfrm>
            <a:prstGeom prst="rect">
              <a:avLst/>
            </a:prstGeom>
            <a:noFill/>
            <a:ln w="9525">
              <a:noFill/>
              <a:miter lim="800000"/>
              <a:headEnd/>
              <a:tailEnd/>
            </a:ln>
            <a:effectLst>
              <a:outerShdw dist="28398" dir="1593903" algn="ctr" rotWithShape="0">
                <a:schemeClr val="bg1"/>
              </a:outerShdw>
            </a:effectLst>
          </p:spPr>
          <p:txBody>
            <a:bodyPr>
              <a:spAutoFit/>
            </a:bodyPr>
            <a:lstStyle/>
            <a:p>
              <a:pPr>
                <a:defRPr/>
              </a:pPr>
              <a:r>
                <a:rPr lang="zh-TW" altLang="en-US" sz="1200" b="1">
                  <a:latin typeface="華康正顏楷體W5" pitchFamily="65" charset="-120"/>
                  <a:ea typeface="華康正顏楷體W5" pitchFamily="65" charset="-120"/>
                </a:rPr>
                <a:t>社造文化小鎮亮點計畫 </a:t>
              </a:r>
              <a:r>
                <a:rPr lang="zh-TW" altLang="en-US" b="1"/>
                <a:t>        </a:t>
              </a:r>
              <a:r>
                <a:rPr lang="zh-TW" altLang="en-US" sz="2000" b="1"/>
                <a:t>三年規劃策劃</a:t>
              </a:r>
              <a:r>
                <a:rPr lang="en-US" altLang="zh-TW" sz="2000" b="1"/>
                <a:t>(100~102</a:t>
              </a:r>
              <a:r>
                <a:rPr lang="zh-TW" altLang="en-US" sz="2000" b="1"/>
                <a:t>年</a:t>
              </a:r>
              <a:r>
                <a:rPr lang="en-US" altLang="zh-TW" sz="2000" b="1"/>
                <a:t>)</a:t>
              </a:r>
              <a:r>
                <a:rPr lang="zh-TW" altLang="en-US" sz="2000" b="1"/>
                <a:t>  </a:t>
              </a:r>
            </a:p>
            <a:p>
              <a:pPr>
                <a:defRPr/>
              </a:pPr>
              <a:endParaRPr lang="en-US" altLang="zh-TW" b="1"/>
            </a:p>
          </p:txBody>
        </p:sp>
        <p:pic>
          <p:nvPicPr>
            <p:cNvPr id="20487" name="Picture 7" descr="生活首都"/>
            <p:cNvPicPr>
              <a:picLocks noChangeAspect="1" noChangeArrowheads="1"/>
            </p:cNvPicPr>
            <p:nvPr/>
          </p:nvPicPr>
          <p:blipFill>
            <a:blip r:embed="rId2" cstate="print"/>
            <a:srcRect/>
            <a:stretch>
              <a:fillRect/>
            </a:stretch>
          </p:blipFill>
          <p:spPr bwMode="auto">
            <a:xfrm>
              <a:off x="22" y="-4"/>
              <a:ext cx="1156" cy="653"/>
            </a:xfrm>
            <a:prstGeom prst="rect">
              <a:avLst/>
            </a:prstGeom>
            <a:noFill/>
            <a:ln w="9525">
              <a:noFill/>
              <a:miter lim="800000"/>
              <a:headEnd/>
              <a:tailEnd/>
            </a:ln>
            <a:effectLst>
              <a:outerShdw dist="63500" dir="2212194" algn="ctr" rotWithShape="0">
                <a:schemeClr val="bg1">
                  <a:alpha val="50000"/>
                </a:schemeClr>
              </a:outerShdw>
            </a:effectLst>
          </p:spPr>
        </p:pic>
      </p:grpSp>
      <p:pic>
        <p:nvPicPr>
          <p:cNvPr id="9220" name="Picture 13" descr="虎尾亮報1225(反面)"/>
          <p:cNvPicPr>
            <a:picLocks noChangeAspect="1" noChangeArrowheads="1"/>
          </p:cNvPicPr>
          <p:nvPr/>
        </p:nvPicPr>
        <p:blipFill>
          <a:blip r:embed="rId3" cstate="print"/>
          <a:srcRect/>
          <a:stretch>
            <a:fillRect/>
          </a:stretch>
        </p:blipFill>
        <p:spPr bwMode="auto">
          <a:xfrm>
            <a:off x="611188" y="4005263"/>
            <a:ext cx="7848600" cy="2708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458" name="Rectangle 2"/>
          <p:cNvSpPr>
            <a:spLocks noChangeArrowheads="1"/>
          </p:cNvSpPr>
          <p:nvPr/>
        </p:nvSpPr>
        <p:spPr bwMode="auto">
          <a:xfrm>
            <a:off x="0" y="98425"/>
            <a:ext cx="5334000" cy="658813"/>
          </a:xfrm>
          <a:prstGeom prst="rect">
            <a:avLst/>
          </a:prstGeom>
          <a:gradFill rotWithShape="1">
            <a:gsLst>
              <a:gs pos="0">
                <a:schemeClr val="bg1">
                  <a:gamma/>
                  <a:tint val="0"/>
                  <a:invGamma/>
                </a:schemeClr>
              </a:gs>
              <a:gs pos="100000">
                <a:schemeClr val="bg1">
                  <a:alpha val="0"/>
                </a:schemeClr>
              </a:gs>
            </a:gsLst>
            <a:lin ang="0" scaled="1"/>
          </a:gradFill>
          <a:ln w="12700">
            <a:noFill/>
            <a:miter lim="800000"/>
            <a:headEnd/>
            <a:tailEnd/>
          </a:ln>
          <a:effectLst/>
        </p:spPr>
        <p:txBody>
          <a:bodyPr wrap="none" anchor="ctr"/>
          <a:lstStyle/>
          <a:p>
            <a:pPr>
              <a:defRPr/>
            </a:pPr>
            <a:endParaRPr lang="zh-TW" altLang="en-US">
              <a:latin typeface="Arial" charset="0"/>
            </a:endParaRPr>
          </a:p>
        </p:txBody>
      </p:sp>
      <p:pic>
        <p:nvPicPr>
          <p:cNvPr id="46083" name="Picture 57"/>
          <p:cNvPicPr>
            <a:picLocks noChangeArrowheads="1"/>
          </p:cNvPicPr>
          <p:nvPr/>
        </p:nvPicPr>
        <p:blipFill>
          <a:blip r:embed="rId2" cstate="print">
            <a:lum bright="24000"/>
          </a:blip>
          <a:srcRect r="-449"/>
          <a:stretch>
            <a:fillRect/>
          </a:stretch>
        </p:blipFill>
        <p:spPr bwMode="gray">
          <a:xfrm>
            <a:off x="0" y="0"/>
            <a:ext cx="5399088" cy="107950"/>
          </a:xfrm>
          <a:prstGeom prst="rect">
            <a:avLst/>
          </a:prstGeom>
          <a:noFill/>
          <a:ln w="9525">
            <a:noFill/>
            <a:miter lim="800000"/>
            <a:headEnd/>
            <a:tailEnd/>
          </a:ln>
        </p:spPr>
      </p:pic>
      <p:sp>
        <p:nvSpPr>
          <p:cNvPr id="46084" name="Rectangle 4"/>
          <p:cNvSpPr>
            <a:spLocks noChangeArrowheads="1"/>
          </p:cNvSpPr>
          <p:nvPr/>
        </p:nvSpPr>
        <p:spPr bwMode="auto">
          <a:xfrm>
            <a:off x="85725" y="173038"/>
            <a:ext cx="3841750" cy="579437"/>
          </a:xfrm>
          <a:prstGeom prst="rect">
            <a:avLst/>
          </a:prstGeom>
          <a:noFill/>
          <a:ln w="12700">
            <a:noFill/>
            <a:miter lim="800000"/>
            <a:headEnd/>
            <a:tailEnd/>
          </a:ln>
        </p:spPr>
        <p:txBody>
          <a:bodyPr wrap="none">
            <a:spAutoFit/>
          </a:bodyPr>
          <a:lstStyle/>
          <a:p>
            <a:r>
              <a:rPr lang="zh-TW" altLang="en-US" sz="3200">
                <a:solidFill>
                  <a:srgbClr val="003366"/>
                </a:solidFill>
                <a:latin typeface="微軟正黑體" pitchFamily="34" charset="-120"/>
                <a:ea typeface="微軟正黑體" pitchFamily="34" charset="-120"/>
              </a:rPr>
              <a:t>建立地方學研討活動</a:t>
            </a:r>
            <a:endParaRPr lang="en-US" altLang="zh-TW" sz="3200">
              <a:solidFill>
                <a:srgbClr val="003366"/>
              </a:solidFill>
              <a:latin typeface="微軟正黑體" pitchFamily="34" charset="-120"/>
              <a:ea typeface="微軟正黑體" pitchFamily="34" charset="-120"/>
            </a:endParaRPr>
          </a:p>
        </p:txBody>
      </p:sp>
      <p:sp>
        <p:nvSpPr>
          <p:cNvPr id="46085" name="AutoShape 5"/>
          <p:cNvSpPr>
            <a:spLocks noChangeArrowheads="1"/>
          </p:cNvSpPr>
          <p:nvPr/>
        </p:nvSpPr>
        <p:spPr bwMode="auto">
          <a:xfrm>
            <a:off x="158750" y="876300"/>
            <a:ext cx="8813800" cy="2806700"/>
          </a:xfrm>
          <a:prstGeom prst="roundRect">
            <a:avLst>
              <a:gd name="adj" fmla="val 509"/>
            </a:avLst>
          </a:prstGeom>
          <a:noFill/>
          <a:ln w="28575">
            <a:solidFill>
              <a:schemeClr val="accent1"/>
            </a:solidFill>
            <a:prstDash val="sysDot"/>
            <a:round/>
            <a:headEnd/>
            <a:tailEnd/>
          </a:ln>
        </p:spPr>
        <p:txBody>
          <a:bodyPr wrap="none" anchor="ctr"/>
          <a:lstStyle/>
          <a:p>
            <a:endParaRPr lang="zh-TW" altLang="en-US"/>
          </a:p>
        </p:txBody>
      </p:sp>
      <p:sp>
        <p:nvSpPr>
          <p:cNvPr id="1171462" name="Text Box 6"/>
          <p:cNvSpPr txBox="1">
            <a:spLocks noChangeArrowheads="1"/>
          </p:cNvSpPr>
          <p:nvPr/>
        </p:nvSpPr>
        <p:spPr bwMode="auto">
          <a:xfrm>
            <a:off x="441325" y="2628900"/>
            <a:ext cx="1301750" cy="1096963"/>
          </a:xfrm>
          <a:prstGeom prst="rect">
            <a:avLst/>
          </a:prstGeom>
          <a:noFill/>
          <a:ln w="12700">
            <a:noFill/>
            <a:miter lim="800000"/>
            <a:headEnd/>
            <a:tailEnd/>
          </a:ln>
          <a:effectLst/>
        </p:spPr>
        <p:txBody>
          <a:bodyPr wrap="none">
            <a:spAutoFit/>
          </a:bodyPr>
          <a:lstStyle/>
          <a:p>
            <a:pPr algn="r">
              <a:defRPr/>
            </a:pPr>
            <a:r>
              <a:rPr lang="zh-TW" altLang="en-US" sz="2200">
                <a:solidFill>
                  <a:schemeClr val="accent1"/>
                </a:solidFill>
                <a:effectLst>
                  <a:outerShdw blurRad="38100" dist="38100" dir="2700000" algn="tl">
                    <a:srgbClr val="C0C0C0"/>
                  </a:outerShdw>
                </a:effectLst>
                <a:latin typeface="Arial" charset="0"/>
                <a:ea typeface="微軟正黑體" pitchFamily="34" charset="-120"/>
              </a:rPr>
              <a:t>虎尾學</a:t>
            </a:r>
          </a:p>
          <a:p>
            <a:pPr algn="r">
              <a:defRPr/>
            </a:pPr>
            <a:r>
              <a:rPr lang="zh-TW" altLang="en-US" sz="2200">
                <a:solidFill>
                  <a:schemeClr val="accent1"/>
                </a:solidFill>
                <a:effectLst>
                  <a:outerShdw blurRad="38100" dist="38100" dir="2700000" algn="tl">
                    <a:srgbClr val="C0C0C0"/>
                  </a:outerShdw>
                </a:effectLst>
                <a:latin typeface="Arial" charset="0"/>
                <a:ea typeface="微軟正黑體" pitchFamily="34" charset="-120"/>
              </a:rPr>
              <a:t>學虎尾</a:t>
            </a:r>
          </a:p>
          <a:p>
            <a:pPr algn="r">
              <a:defRPr/>
            </a:pPr>
            <a:r>
              <a:rPr lang="zh-TW" altLang="en-US" sz="2200">
                <a:solidFill>
                  <a:schemeClr val="accent1"/>
                </a:solidFill>
                <a:effectLst>
                  <a:outerShdw blurRad="38100" dist="38100" dir="2700000" algn="tl">
                    <a:srgbClr val="C0C0C0"/>
                  </a:outerShdw>
                </a:effectLst>
                <a:latin typeface="Arial" charset="0"/>
                <a:ea typeface="微軟正黑體" pitchFamily="34" charset="-120"/>
              </a:rPr>
              <a:t>開幕活動</a:t>
            </a:r>
          </a:p>
        </p:txBody>
      </p:sp>
      <p:sp>
        <p:nvSpPr>
          <p:cNvPr id="46087" name="AutoShape 7" descr="DSC00917"/>
          <p:cNvSpPr>
            <a:spLocks noChangeArrowheads="1"/>
          </p:cNvSpPr>
          <p:nvPr/>
        </p:nvSpPr>
        <p:spPr bwMode="auto">
          <a:xfrm>
            <a:off x="5334000" y="939800"/>
            <a:ext cx="3562350" cy="2663825"/>
          </a:xfrm>
          <a:prstGeom prst="roundRect">
            <a:avLst>
              <a:gd name="adj" fmla="val 5245"/>
            </a:avLst>
          </a:prstGeom>
          <a:blipFill dpi="0" rotWithShape="1">
            <a:blip r:embed="rId3" cstate="print"/>
            <a:srcRect/>
            <a:stretch>
              <a:fillRect/>
            </a:stretch>
          </a:blipFill>
          <a:ln w="38100">
            <a:solidFill>
              <a:schemeClr val="hlink"/>
            </a:solidFill>
            <a:round/>
            <a:headEnd/>
            <a:tailEnd/>
          </a:ln>
        </p:spPr>
        <p:txBody>
          <a:bodyPr wrap="none" anchor="ctr"/>
          <a:lstStyle/>
          <a:p>
            <a:endParaRPr lang="zh-TW" altLang="en-US"/>
          </a:p>
        </p:txBody>
      </p:sp>
      <p:sp>
        <p:nvSpPr>
          <p:cNvPr id="46088" name="AutoShape 8" descr="DSC00909"/>
          <p:cNvSpPr>
            <a:spLocks noChangeArrowheads="1"/>
          </p:cNvSpPr>
          <p:nvPr/>
        </p:nvSpPr>
        <p:spPr bwMode="auto">
          <a:xfrm>
            <a:off x="1701800" y="939800"/>
            <a:ext cx="3562350" cy="2663825"/>
          </a:xfrm>
          <a:prstGeom prst="roundRect">
            <a:avLst>
              <a:gd name="adj" fmla="val 5245"/>
            </a:avLst>
          </a:prstGeom>
          <a:blipFill dpi="0" rotWithShape="1">
            <a:blip r:embed="rId4" cstate="print"/>
            <a:srcRect/>
            <a:stretch>
              <a:fillRect/>
            </a:stretch>
          </a:blipFill>
          <a:ln w="38100">
            <a:solidFill>
              <a:schemeClr val="hlink"/>
            </a:solidFill>
            <a:round/>
            <a:headEnd/>
            <a:tailEnd/>
          </a:ln>
        </p:spPr>
        <p:txBody>
          <a:bodyPr wrap="none" anchor="ctr"/>
          <a:lstStyle/>
          <a:p>
            <a:endParaRPr lang="zh-TW" altLang="en-US"/>
          </a:p>
        </p:txBody>
      </p:sp>
      <p:sp>
        <p:nvSpPr>
          <p:cNvPr id="46089" name="AutoShape 9"/>
          <p:cNvSpPr>
            <a:spLocks noChangeArrowheads="1"/>
          </p:cNvSpPr>
          <p:nvPr/>
        </p:nvSpPr>
        <p:spPr bwMode="auto">
          <a:xfrm>
            <a:off x="158750" y="3784600"/>
            <a:ext cx="8813800" cy="2806700"/>
          </a:xfrm>
          <a:prstGeom prst="roundRect">
            <a:avLst>
              <a:gd name="adj" fmla="val 509"/>
            </a:avLst>
          </a:prstGeom>
          <a:noFill/>
          <a:ln w="28575">
            <a:solidFill>
              <a:schemeClr val="accent1"/>
            </a:solidFill>
            <a:prstDash val="sysDot"/>
            <a:round/>
            <a:headEnd/>
            <a:tailEnd/>
          </a:ln>
        </p:spPr>
        <p:txBody>
          <a:bodyPr wrap="none" anchor="ctr"/>
          <a:lstStyle/>
          <a:p>
            <a:endParaRPr lang="zh-TW" altLang="en-US"/>
          </a:p>
        </p:txBody>
      </p:sp>
      <p:sp>
        <p:nvSpPr>
          <p:cNvPr id="1171466" name="Text Box 10"/>
          <p:cNvSpPr txBox="1">
            <a:spLocks noChangeArrowheads="1"/>
          </p:cNvSpPr>
          <p:nvPr/>
        </p:nvSpPr>
        <p:spPr bwMode="auto">
          <a:xfrm>
            <a:off x="441325" y="5526088"/>
            <a:ext cx="1301750" cy="1096962"/>
          </a:xfrm>
          <a:prstGeom prst="rect">
            <a:avLst/>
          </a:prstGeom>
          <a:noFill/>
          <a:ln w="12700">
            <a:noFill/>
            <a:miter lim="800000"/>
            <a:headEnd/>
            <a:tailEnd/>
          </a:ln>
          <a:effectLst/>
        </p:spPr>
        <p:txBody>
          <a:bodyPr wrap="none">
            <a:spAutoFit/>
          </a:bodyPr>
          <a:lstStyle/>
          <a:p>
            <a:pPr algn="r">
              <a:defRPr/>
            </a:pPr>
            <a:r>
              <a:rPr lang="zh-TW" altLang="en-US" sz="2200">
                <a:solidFill>
                  <a:schemeClr val="accent1"/>
                </a:solidFill>
                <a:effectLst>
                  <a:outerShdw blurRad="38100" dist="38100" dir="2700000" algn="tl">
                    <a:srgbClr val="C0C0C0"/>
                  </a:outerShdw>
                </a:effectLst>
                <a:latin typeface="Arial" charset="0"/>
                <a:ea typeface="微軟正黑體" pitchFamily="34" charset="-120"/>
              </a:rPr>
              <a:t>虎尾學</a:t>
            </a:r>
          </a:p>
          <a:p>
            <a:pPr algn="r">
              <a:defRPr/>
            </a:pPr>
            <a:r>
              <a:rPr lang="zh-TW" altLang="en-US" sz="2200">
                <a:solidFill>
                  <a:schemeClr val="accent1"/>
                </a:solidFill>
                <a:effectLst>
                  <a:outerShdw blurRad="38100" dist="38100" dir="2700000" algn="tl">
                    <a:srgbClr val="C0C0C0"/>
                  </a:outerShdw>
                </a:effectLst>
                <a:latin typeface="Arial" charset="0"/>
                <a:ea typeface="微軟正黑體" pitchFamily="34" charset="-120"/>
              </a:rPr>
              <a:t>學虎尾</a:t>
            </a:r>
          </a:p>
          <a:p>
            <a:pPr algn="r">
              <a:defRPr/>
            </a:pPr>
            <a:r>
              <a:rPr lang="zh-TW" altLang="en-US" sz="2200">
                <a:solidFill>
                  <a:schemeClr val="accent1"/>
                </a:solidFill>
                <a:effectLst>
                  <a:outerShdw blurRad="38100" dist="38100" dir="2700000" algn="tl">
                    <a:srgbClr val="C0C0C0"/>
                  </a:outerShdw>
                </a:effectLst>
                <a:latin typeface="Arial" charset="0"/>
                <a:ea typeface="微軟正黑體" pitchFamily="34" charset="-120"/>
              </a:rPr>
              <a:t>講座照片</a:t>
            </a:r>
          </a:p>
        </p:txBody>
      </p:sp>
      <p:sp>
        <p:nvSpPr>
          <p:cNvPr id="46091" name="AutoShape 11" descr="DSC00921"/>
          <p:cNvSpPr>
            <a:spLocks noChangeArrowheads="1"/>
          </p:cNvSpPr>
          <p:nvPr/>
        </p:nvSpPr>
        <p:spPr bwMode="auto">
          <a:xfrm>
            <a:off x="5334000" y="3848100"/>
            <a:ext cx="3562350" cy="2663825"/>
          </a:xfrm>
          <a:prstGeom prst="roundRect">
            <a:avLst>
              <a:gd name="adj" fmla="val 5245"/>
            </a:avLst>
          </a:prstGeom>
          <a:blipFill dpi="0" rotWithShape="1">
            <a:blip r:embed="rId5" cstate="print"/>
            <a:srcRect/>
            <a:stretch>
              <a:fillRect/>
            </a:stretch>
          </a:blipFill>
          <a:ln w="38100">
            <a:solidFill>
              <a:schemeClr val="hlink"/>
            </a:solidFill>
            <a:round/>
            <a:headEnd/>
            <a:tailEnd/>
          </a:ln>
        </p:spPr>
        <p:txBody>
          <a:bodyPr wrap="none" anchor="ctr"/>
          <a:lstStyle/>
          <a:p>
            <a:endParaRPr lang="zh-TW" altLang="en-US"/>
          </a:p>
        </p:txBody>
      </p:sp>
      <p:sp>
        <p:nvSpPr>
          <p:cNvPr id="46092" name="AutoShape 12" descr="DSC00922"/>
          <p:cNvSpPr>
            <a:spLocks noChangeArrowheads="1"/>
          </p:cNvSpPr>
          <p:nvPr/>
        </p:nvSpPr>
        <p:spPr bwMode="auto">
          <a:xfrm>
            <a:off x="1701800" y="3848100"/>
            <a:ext cx="3562350" cy="2663825"/>
          </a:xfrm>
          <a:prstGeom prst="roundRect">
            <a:avLst>
              <a:gd name="adj" fmla="val 5245"/>
            </a:avLst>
          </a:prstGeom>
          <a:blipFill dpi="0" rotWithShape="1">
            <a:blip r:embed="rId6" cstate="print"/>
            <a:srcRect/>
            <a:stretch>
              <a:fillRect/>
            </a:stretch>
          </a:blipFill>
          <a:ln w="38100">
            <a:solidFill>
              <a:schemeClr val="hlink"/>
            </a:solidFill>
            <a:round/>
            <a:headEnd/>
            <a:tailEnd/>
          </a:ln>
        </p:spPr>
        <p:txBody>
          <a:bodyPr wrap="none" anchor="ctr"/>
          <a:lstStyle/>
          <a:p>
            <a:endParaRPr lang="zh-TW" altLang="en-US"/>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506" name="Rectangle 2"/>
          <p:cNvSpPr>
            <a:spLocks noChangeArrowheads="1"/>
          </p:cNvSpPr>
          <p:nvPr/>
        </p:nvSpPr>
        <p:spPr bwMode="auto">
          <a:xfrm>
            <a:off x="0" y="98425"/>
            <a:ext cx="5334000" cy="658813"/>
          </a:xfrm>
          <a:prstGeom prst="rect">
            <a:avLst/>
          </a:prstGeom>
          <a:gradFill rotWithShape="1">
            <a:gsLst>
              <a:gs pos="0">
                <a:schemeClr val="bg1">
                  <a:gamma/>
                  <a:tint val="0"/>
                  <a:invGamma/>
                </a:schemeClr>
              </a:gs>
              <a:gs pos="100000">
                <a:schemeClr val="bg1">
                  <a:alpha val="0"/>
                </a:schemeClr>
              </a:gs>
            </a:gsLst>
            <a:lin ang="0" scaled="1"/>
          </a:gradFill>
          <a:ln w="12700">
            <a:noFill/>
            <a:miter lim="800000"/>
            <a:headEnd/>
            <a:tailEnd/>
          </a:ln>
          <a:effectLst/>
        </p:spPr>
        <p:txBody>
          <a:bodyPr wrap="none" anchor="ctr"/>
          <a:lstStyle/>
          <a:p>
            <a:pPr>
              <a:defRPr/>
            </a:pPr>
            <a:endParaRPr lang="zh-TW" altLang="en-US">
              <a:latin typeface="Arial" charset="0"/>
            </a:endParaRPr>
          </a:p>
        </p:txBody>
      </p:sp>
      <p:pic>
        <p:nvPicPr>
          <p:cNvPr id="47107" name="Picture 57"/>
          <p:cNvPicPr>
            <a:picLocks noChangeArrowheads="1"/>
          </p:cNvPicPr>
          <p:nvPr/>
        </p:nvPicPr>
        <p:blipFill>
          <a:blip r:embed="rId2" cstate="print">
            <a:lum bright="24000"/>
          </a:blip>
          <a:srcRect r="-449"/>
          <a:stretch>
            <a:fillRect/>
          </a:stretch>
        </p:blipFill>
        <p:spPr bwMode="gray">
          <a:xfrm>
            <a:off x="0" y="0"/>
            <a:ext cx="5399088" cy="107950"/>
          </a:xfrm>
          <a:prstGeom prst="rect">
            <a:avLst/>
          </a:prstGeom>
          <a:noFill/>
          <a:ln w="9525">
            <a:noFill/>
            <a:miter lim="800000"/>
            <a:headEnd/>
            <a:tailEnd/>
          </a:ln>
        </p:spPr>
      </p:pic>
      <p:sp>
        <p:nvSpPr>
          <p:cNvPr id="47108" name="Rectangle 4"/>
          <p:cNvSpPr>
            <a:spLocks noChangeArrowheads="1"/>
          </p:cNvSpPr>
          <p:nvPr/>
        </p:nvSpPr>
        <p:spPr bwMode="auto">
          <a:xfrm>
            <a:off x="85725" y="173038"/>
            <a:ext cx="5189538" cy="579437"/>
          </a:xfrm>
          <a:prstGeom prst="rect">
            <a:avLst/>
          </a:prstGeom>
          <a:noFill/>
          <a:ln w="12700">
            <a:noFill/>
            <a:miter lim="800000"/>
            <a:headEnd/>
            <a:tailEnd/>
          </a:ln>
        </p:spPr>
        <p:txBody>
          <a:bodyPr wrap="none">
            <a:spAutoFit/>
          </a:bodyPr>
          <a:lstStyle/>
          <a:p>
            <a:r>
              <a:rPr lang="zh-TW" altLang="en-US" sz="3200">
                <a:solidFill>
                  <a:srgbClr val="003366"/>
                </a:solidFill>
                <a:latin typeface="微軟正黑體" pitchFamily="34" charset="-120"/>
                <a:ea typeface="微軟正黑體" pitchFamily="34" charset="-120"/>
              </a:rPr>
              <a:t>虎尾鐵橋斷橋事件</a:t>
            </a:r>
            <a:r>
              <a:rPr lang="en-US" altLang="zh-TW" sz="3200">
                <a:solidFill>
                  <a:srgbClr val="003366"/>
                </a:solidFill>
                <a:latin typeface="微軟正黑體" pitchFamily="34" charset="-120"/>
                <a:ea typeface="微軟正黑體" pitchFamily="34" charset="-120"/>
              </a:rPr>
              <a:t>-</a:t>
            </a:r>
            <a:r>
              <a:rPr lang="zh-TW" altLang="en-US" sz="3200">
                <a:solidFill>
                  <a:srgbClr val="003366"/>
                </a:solidFill>
                <a:latin typeface="微軟正黑體" pitchFamily="34" charset="-120"/>
                <a:ea typeface="微軟正黑體" pitchFamily="34" charset="-120"/>
              </a:rPr>
              <a:t>主題討論</a:t>
            </a:r>
            <a:endParaRPr lang="en-US" altLang="zh-TW" sz="3200">
              <a:solidFill>
                <a:srgbClr val="003366"/>
              </a:solidFill>
              <a:latin typeface="微軟正黑體" pitchFamily="34" charset="-120"/>
              <a:ea typeface="微軟正黑體" pitchFamily="34" charset="-120"/>
            </a:endParaRPr>
          </a:p>
        </p:txBody>
      </p:sp>
      <p:sp>
        <p:nvSpPr>
          <p:cNvPr id="47109" name="AutoShape 5"/>
          <p:cNvSpPr>
            <a:spLocks noChangeArrowheads="1"/>
          </p:cNvSpPr>
          <p:nvPr/>
        </p:nvSpPr>
        <p:spPr bwMode="auto">
          <a:xfrm>
            <a:off x="158750" y="876300"/>
            <a:ext cx="8813800" cy="2806700"/>
          </a:xfrm>
          <a:prstGeom prst="roundRect">
            <a:avLst>
              <a:gd name="adj" fmla="val 509"/>
            </a:avLst>
          </a:prstGeom>
          <a:noFill/>
          <a:ln w="28575">
            <a:solidFill>
              <a:schemeClr val="accent1"/>
            </a:solidFill>
            <a:prstDash val="sysDot"/>
            <a:round/>
            <a:headEnd/>
            <a:tailEnd/>
          </a:ln>
        </p:spPr>
        <p:txBody>
          <a:bodyPr wrap="none" anchor="ctr"/>
          <a:lstStyle/>
          <a:p>
            <a:endParaRPr lang="zh-TW" altLang="en-US"/>
          </a:p>
        </p:txBody>
      </p:sp>
      <p:sp>
        <p:nvSpPr>
          <p:cNvPr id="1173510" name="Text Box 6"/>
          <p:cNvSpPr txBox="1">
            <a:spLocks noChangeArrowheads="1"/>
          </p:cNvSpPr>
          <p:nvPr/>
        </p:nvSpPr>
        <p:spPr bwMode="auto">
          <a:xfrm>
            <a:off x="0" y="3027363"/>
            <a:ext cx="2470150" cy="976312"/>
          </a:xfrm>
          <a:prstGeom prst="rect">
            <a:avLst/>
          </a:prstGeom>
          <a:noFill/>
          <a:ln w="12700">
            <a:noFill/>
            <a:miter lim="800000"/>
            <a:headEnd/>
            <a:tailEnd/>
          </a:ln>
          <a:effectLst/>
        </p:spPr>
        <p:txBody>
          <a:bodyPr wrap="none">
            <a:spAutoFit/>
          </a:bodyPr>
          <a:lstStyle/>
          <a:p>
            <a:pPr>
              <a:defRPr/>
            </a:pPr>
            <a:r>
              <a:rPr lang="zh-TW" altLang="en-US">
                <a:solidFill>
                  <a:schemeClr val="accent1"/>
                </a:solidFill>
                <a:effectLst>
                  <a:outerShdw blurRad="38100" dist="38100" dir="2700000" algn="tl">
                    <a:srgbClr val="C0C0C0"/>
                  </a:outerShdw>
                </a:effectLst>
              </a:rPr>
              <a:t>虎尾鐵橋編織藝術品、</a:t>
            </a:r>
          </a:p>
          <a:p>
            <a:pPr>
              <a:defRPr/>
            </a:pPr>
            <a:r>
              <a:rPr lang="zh-TW" altLang="en-US">
                <a:solidFill>
                  <a:schemeClr val="accent1"/>
                </a:solidFill>
                <a:effectLst>
                  <a:outerShdw blurRad="38100" dist="38100" dir="2700000" algn="tl">
                    <a:srgbClr val="C0C0C0"/>
                  </a:outerShdw>
                </a:effectLst>
              </a:rPr>
              <a:t>詩詞歌謠與簽名集氣板</a:t>
            </a:r>
          </a:p>
          <a:p>
            <a:pPr>
              <a:defRPr/>
            </a:pPr>
            <a:endParaRPr lang="zh-TW" altLang="en-US" sz="2200">
              <a:solidFill>
                <a:schemeClr val="accent1"/>
              </a:solidFill>
              <a:effectLst>
                <a:outerShdw blurRad="38100" dist="38100" dir="2700000" algn="tl">
                  <a:srgbClr val="C0C0C0"/>
                </a:outerShdw>
              </a:effectLst>
              <a:ea typeface="微軟正黑體" pitchFamily="34" charset="-120"/>
            </a:endParaRPr>
          </a:p>
        </p:txBody>
      </p:sp>
      <p:sp>
        <p:nvSpPr>
          <p:cNvPr id="47111" name="AutoShape 9"/>
          <p:cNvSpPr>
            <a:spLocks noChangeArrowheads="1"/>
          </p:cNvSpPr>
          <p:nvPr/>
        </p:nvSpPr>
        <p:spPr bwMode="auto">
          <a:xfrm>
            <a:off x="158750" y="3784600"/>
            <a:ext cx="8813800" cy="2806700"/>
          </a:xfrm>
          <a:prstGeom prst="roundRect">
            <a:avLst>
              <a:gd name="adj" fmla="val 509"/>
            </a:avLst>
          </a:prstGeom>
          <a:noFill/>
          <a:ln w="28575">
            <a:solidFill>
              <a:schemeClr val="accent1"/>
            </a:solidFill>
            <a:prstDash val="sysDot"/>
            <a:round/>
            <a:headEnd/>
            <a:tailEnd/>
          </a:ln>
        </p:spPr>
        <p:txBody>
          <a:bodyPr wrap="none" anchor="ctr"/>
          <a:lstStyle/>
          <a:p>
            <a:endParaRPr lang="zh-TW" altLang="en-US"/>
          </a:p>
        </p:txBody>
      </p:sp>
      <p:sp>
        <p:nvSpPr>
          <p:cNvPr id="1173514" name="Text Box 10"/>
          <p:cNvSpPr txBox="1">
            <a:spLocks noChangeArrowheads="1"/>
          </p:cNvSpPr>
          <p:nvPr/>
        </p:nvSpPr>
        <p:spPr bwMode="auto">
          <a:xfrm>
            <a:off x="161925" y="5792788"/>
            <a:ext cx="1581150" cy="762000"/>
          </a:xfrm>
          <a:prstGeom prst="rect">
            <a:avLst/>
          </a:prstGeom>
          <a:noFill/>
          <a:ln w="12700">
            <a:noFill/>
            <a:miter lim="800000"/>
            <a:headEnd/>
            <a:tailEnd/>
          </a:ln>
          <a:effectLst/>
        </p:spPr>
        <p:txBody>
          <a:bodyPr wrap="none">
            <a:spAutoFit/>
          </a:bodyPr>
          <a:lstStyle/>
          <a:p>
            <a:pPr algn="r">
              <a:defRPr/>
            </a:pPr>
            <a:r>
              <a:rPr lang="zh-TW" altLang="en-US" sz="2200">
                <a:solidFill>
                  <a:schemeClr val="accent1"/>
                </a:solidFill>
                <a:effectLst>
                  <a:outerShdw blurRad="38100" dist="38100" dir="2700000" algn="tl">
                    <a:srgbClr val="C0C0C0"/>
                  </a:outerShdw>
                </a:effectLst>
                <a:latin typeface="Arial" charset="0"/>
                <a:ea typeface="微軟正黑體" pitchFamily="34" charset="-120"/>
              </a:rPr>
              <a:t>鐵橋</a:t>
            </a:r>
          </a:p>
          <a:p>
            <a:pPr algn="r">
              <a:defRPr/>
            </a:pPr>
            <a:r>
              <a:rPr lang="zh-TW" altLang="en-US" sz="2200">
                <a:solidFill>
                  <a:schemeClr val="accent1"/>
                </a:solidFill>
                <a:effectLst>
                  <a:outerShdw blurRad="38100" dist="38100" dir="2700000" algn="tl">
                    <a:srgbClr val="C0C0C0"/>
                  </a:outerShdw>
                </a:effectLst>
                <a:latin typeface="Arial" charset="0"/>
                <a:ea typeface="微軟正黑體" pitchFamily="34" charset="-120"/>
              </a:rPr>
              <a:t>紀念座談會</a:t>
            </a:r>
          </a:p>
        </p:txBody>
      </p:sp>
      <p:sp>
        <p:nvSpPr>
          <p:cNvPr id="47113" name="AutoShape 11" descr="DSC01243"/>
          <p:cNvSpPr>
            <a:spLocks noChangeArrowheads="1"/>
          </p:cNvSpPr>
          <p:nvPr/>
        </p:nvSpPr>
        <p:spPr bwMode="auto">
          <a:xfrm>
            <a:off x="5334000" y="3848100"/>
            <a:ext cx="3562350" cy="2663825"/>
          </a:xfrm>
          <a:prstGeom prst="roundRect">
            <a:avLst>
              <a:gd name="adj" fmla="val 5245"/>
            </a:avLst>
          </a:prstGeom>
          <a:blipFill dpi="0" rotWithShape="1">
            <a:blip r:embed="rId3" cstate="print"/>
            <a:srcRect/>
            <a:stretch>
              <a:fillRect/>
            </a:stretch>
          </a:blipFill>
          <a:ln w="38100">
            <a:solidFill>
              <a:schemeClr val="hlink"/>
            </a:solidFill>
            <a:round/>
            <a:headEnd/>
            <a:tailEnd/>
          </a:ln>
        </p:spPr>
        <p:txBody>
          <a:bodyPr wrap="none" anchor="ctr"/>
          <a:lstStyle/>
          <a:p>
            <a:endParaRPr lang="zh-TW" altLang="en-US"/>
          </a:p>
        </p:txBody>
      </p:sp>
      <p:sp>
        <p:nvSpPr>
          <p:cNvPr id="47114" name="AutoShape 12" descr="DSC01201"/>
          <p:cNvSpPr>
            <a:spLocks noChangeArrowheads="1"/>
          </p:cNvSpPr>
          <p:nvPr/>
        </p:nvSpPr>
        <p:spPr bwMode="auto">
          <a:xfrm>
            <a:off x="1701800" y="3848100"/>
            <a:ext cx="3562350" cy="2663825"/>
          </a:xfrm>
          <a:prstGeom prst="roundRect">
            <a:avLst>
              <a:gd name="adj" fmla="val 5245"/>
            </a:avLst>
          </a:prstGeom>
          <a:blipFill dpi="0" rotWithShape="1">
            <a:blip r:embed="rId4" cstate="print"/>
            <a:srcRect/>
            <a:stretch>
              <a:fillRect/>
            </a:stretch>
          </a:blipFill>
          <a:ln w="38100">
            <a:solidFill>
              <a:schemeClr val="hlink"/>
            </a:solidFill>
            <a:round/>
            <a:headEnd/>
            <a:tailEnd/>
          </a:ln>
        </p:spPr>
        <p:txBody>
          <a:bodyPr wrap="none" anchor="ctr"/>
          <a:lstStyle/>
          <a:p>
            <a:endParaRPr lang="zh-TW" altLang="en-US"/>
          </a:p>
        </p:txBody>
      </p:sp>
      <p:sp>
        <p:nvSpPr>
          <p:cNvPr id="47115" name="AutoShape 12" descr="DSC01698"/>
          <p:cNvSpPr>
            <a:spLocks noChangeArrowheads="1"/>
          </p:cNvSpPr>
          <p:nvPr/>
        </p:nvSpPr>
        <p:spPr bwMode="auto">
          <a:xfrm>
            <a:off x="2693988" y="963613"/>
            <a:ext cx="3013075" cy="2663825"/>
          </a:xfrm>
          <a:prstGeom prst="roundRect">
            <a:avLst>
              <a:gd name="adj" fmla="val 5245"/>
            </a:avLst>
          </a:prstGeom>
          <a:blipFill dpi="0" rotWithShape="1">
            <a:blip r:embed="rId5" cstate="print"/>
            <a:srcRect/>
            <a:stretch>
              <a:fillRect/>
            </a:stretch>
          </a:blipFill>
          <a:ln w="38100">
            <a:solidFill>
              <a:schemeClr val="hlink"/>
            </a:solidFill>
            <a:round/>
            <a:headEnd/>
            <a:tailEnd/>
          </a:ln>
        </p:spPr>
        <p:txBody>
          <a:bodyPr wrap="none" anchor="ctr"/>
          <a:lstStyle/>
          <a:p>
            <a:endParaRPr lang="zh-TW" altLang="en-US"/>
          </a:p>
        </p:txBody>
      </p:sp>
      <p:sp>
        <p:nvSpPr>
          <p:cNvPr id="47116" name="AutoShape 11" descr="DSC01700"/>
          <p:cNvSpPr>
            <a:spLocks noChangeArrowheads="1"/>
          </p:cNvSpPr>
          <p:nvPr/>
        </p:nvSpPr>
        <p:spPr bwMode="auto">
          <a:xfrm rot="-5400000">
            <a:off x="6064250" y="804863"/>
            <a:ext cx="2813050" cy="2882900"/>
          </a:xfrm>
          <a:prstGeom prst="roundRect">
            <a:avLst>
              <a:gd name="adj" fmla="val 5245"/>
            </a:avLst>
          </a:prstGeom>
          <a:blipFill dpi="0" rotWithShape="1">
            <a:blip r:embed="rId6" cstate="print"/>
            <a:srcRect/>
            <a:stretch>
              <a:fillRect/>
            </a:stretch>
          </a:blipFill>
          <a:ln w="38100">
            <a:solidFill>
              <a:schemeClr val="hlink"/>
            </a:solidFill>
            <a:round/>
            <a:headEnd/>
            <a:tailEnd/>
          </a:ln>
        </p:spPr>
        <p:txBody>
          <a:bodyPr vert="eaVert" wrap="none" anchor="ctr"/>
          <a:lstStyle/>
          <a:p>
            <a:endParaRPr lang="zh-TW" altLang="en-US"/>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資料庫圖表 3"/>
          <p:cNvPicPr>
            <a:picLocks noChangeArrowheads="1"/>
          </p:cNvPicPr>
          <p:nvPr/>
        </p:nvPicPr>
        <p:blipFill>
          <a:blip r:embed="rId2" cstate="print"/>
          <a:srcRect/>
          <a:stretch>
            <a:fillRect/>
          </a:stretch>
        </p:blipFill>
        <p:spPr bwMode="auto">
          <a:xfrm>
            <a:off x="146050" y="188913"/>
            <a:ext cx="8815388" cy="3230562"/>
          </a:xfrm>
          <a:prstGeom prst="rect">
            <a:avLst/>
          </a:prstGeom>
          <a:noFill/>
          <a:ln w="9525">
            <a:noFill/>
            <a:miter lim="800000"/>
            <a:headEnd/>
            <a:tailEnd/>
          </a:ln>
        </p:spPr>
      </p:pic>
      <p:pic>
        <p:nvPicPr>
          <p:cNvPr id="5" name="資料庫圖表 4"/>
          <p:cNvPicPr>
            <a:picLocks noChangeArrowheads="1"/>
          </p:cNvPicPr>
          <p:nvPr/>
        </p:nvPicPr>
        <p:blipFill>
          <a:blip r:embed="rId3" cstate="print"/>
          <a:srcRect/>
          <a:stretch>
            <a:fillRect/>
          </a:stretch>
        </p:blipFill>
        <p:spPr bwMode="auto">
          <a:xfrm>
            <a:off x="109538" y="3505200"/>
            <a:ext cx="8918575" cy="32242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9388" y="549275"/>
            <a:ext cx="8964612" cy="38877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TW" sz="6000" b="1" dirty="0">
              <a:solidFill>
                <a:schemeClr val="accent5">
                  <a:lumMod val="25000"/>
                </a:schemeClr>
              </a:solidFill>
              <a:effectLst>
                <a:outerShdw blurRad="38100" dist="38100" dir="2700000" algn="tl">
                  <a:srgbClr val="000000">
                    <a:alpha val="43137"/>
                  </a:srgbClr>
                </a:outerShdw>
              </a:effectLst>
              <a:latin typeface="微軟正黑體" pitchFamily="34" charset="-120"/>
              <a:ea typeface="微軟正黑體" pitchFamily="34" charset="-120"/>
            </a:endParaRPr>
          </a:p>
          <a:p>
            <a:pPr algn="ctr">
              <a:defRPr/>
            </a:pPr>
            <a:r>
              <a:rPr lang="zh-TW" altLang="en-US" sz="6000" b="1" dirty="0">
                <a:solidFill>
                  <a:schemeClr val="accent5">
                    <a:lumMod val="25000"/>
                  </a:schemeClr>
                </a:solidFill>
                <a:effectLst>
                  <a:outerShdw blurRad="38100" dist="38100" dir="2700000" algn="tl">
                    <a:srgbClr val="000000">
                      <a:alpha val="43137"/>
                    </a:srgbClr>
                  </a:outerShdw>
                </a:effectLst>
                <a:latin typeface="微軟正黑體" pitchFamily="34" charset="-120"/>
                <a:ea typeface="微軟正黑體" pitchFamily="34" charset="-120"/>
              </a:rPr>
              <a:t>農委會水保局</a:t>
            </a:r>
            <a:endParaRPr lang="en-US" altLang="zh-TW" sz="6000" b="1" dirty="0">
              <a:solidFill>
                <a:schemeClr val="accent5">
                  <a:lumMod val="25000"/>
                </a:schemeClr>
              </a:solidFill>
              <a:effectLst>
                <a:outerShdw blurRad="38100" dist="38100" dir="2700000" algn="tl">
                  <a:srgbClr val="000000">
                    <a:alpha val="43137"/>
                  </a:srgbClr>
                </a:outerShdw>
              </a:effectLst>
              <a:latin typeface="微軟正黑體" pitchFamily="34" charset="-120"/>
              <a:ea typeface="微軟正黑體" pitchFamily="34" charset="-120"/>
            </a:endParaRPr>
          </a:p>
          <a:p>
            <a:pPr algn="ctr">
              <a:defRPr/>
            </a:pPr>
            <a:r>
              <a:rPr lang="zh-TW" altLang="en-US" sz="4000" b="1" dirty="0">
                <a:solidFill>
                  <a:schemeClr val="accent5">
                    <a:lumMod val="25000"/>
                  </a:schemeClr>
                </a:solidFill>
                <a:effectLst>
                  <a:outerShdw blurRad="38100" dist="38100" dir="2700000" algn="tl">
                    <a:srgbClr val="000000">
                      <a:alpha val="43137"/>
                    </a:srgbClr>
                  </a:outerShdw>
                </a:effectLst>
                <a:latin typeface="微軟正黑體" pitchFamily="34" charset="-120"/>
                <a:ea typeface="微軟正黑體" pitchFamily="34" charset="-120"/>
              </a:rPr>
              <a:t>農村再生基金型專案</a:t>
            </a:r>
            <a:r>
              <a:rPr lang="en-US" altLang="zh-TW" sz="4000" b="1" dirty="0">
                <a:solidFill>
                  <a:schemeClr val="accent5">
                    <a:lumMod val="25000"/>
                  </a:schemeClr>
                </a:solidFill>
                <a:effectLst>
                  <a:outerShdw blurRad="38100" dist="38100" dir="2700000" algn="tl">
                    <a:srgbClr val="000000">
                      <a:alpha val="43137"/>
                    </a:srgbClr>
                  </a:outerShdw>
                </a:effectLst>
                <a:latin typeface="微軟正黑體" pitchFamily="34" charset="-120"/>
                <a:ea typeface="微軟正黑體" pitchFamily="34" charset="-120"/>
              </a:rPr>
              <a:t>10</a:t>
            </a:r>
            <a:r>
              <a:rPr lang="zh-TW" altLang="en-US" sz="4000" b="1" dirty="0">
                <a:solidFill>
                  <a:schemeClr val="accent5">
                    <a:lumMod val="25000"/>
                  </a:schemeClr>
                </a:solidFill>
                <a:effectLst>
                  <a:outerShdw blurRad="38100" dist="38100" dir="2700000" algn="tl">
                    <a:srgbClr val="000000">
                      <a:alpha val="43137"/>
                    </a:srgbClr>
                  </a:outerShdw>
                </a:effectLst>
                <a:latin typeface="微軟正黑體" pitchFamily="34" charset="-120"/>
                <a:ea typeface="微軟正黑體" pitchFamily="34" charset="-120"/>
              </a:rPr>
              <a:t>年計畫</a:t>
            </a:r>
            <a:r>
              <a:rPr lang="en-US" altLang="zh-TW" sz="4000" b="1" dirty="0">
                <a:solidFill>
                  <a:schemeClr val="accent5">
                    <a:lumMod val="25000"/>
                  </a:schemeClr>
                </a:solidFill>
                <a:effectLst>
                  <a:outerShdw blurRad="38100" dist="38100" dir="2700000" algn="tl">
                    <a:srgbClr val="000000">
                      <a:alpha val="43137"/>
                    </a:srgbClr>
                  </a:outerShdw>
                </a:effectLst>
                <a:latin typeface="微軟正黑體" pitchFamily="34" charset="-120"/>
                <a:ea typeface="微軟正黑體" pitchFamily="34" charset="-120"/>
              </a:rPr>
              <a:t>(99-104)</a:t>
            </a:r>
          </a:p>
          <a:p>
            <a:pPr algn="ctr">
              <a:defRPr/>
            </a:pPr>
            <a:endParaRPr lang="en-US" altLang="zh-TW" sz="4000" b="1" dirty="0">
              <a:solidFill>
                <a:schemeClr val="accent5">
                  <a:lumMod val="25000"/>
                </a:schemeClr>
              </a:solidFill>
              <a:effectLst>
                <a:outerShdw blurRad="38100" dist="38100" dir="2700000" algn="tl">
                  <a:srgbClr val="000000">
                    <a:alpha val="43137"/>
                  </a:srgbClr>
                </a:outerShdw>
              </a:effectLst>
              <a:latin typeface="微軟正黑體" pitchFamily="34" charset="-120"/>
              <a:ea typeface="微軟正黑體" pitchFamily="34" charset="-120"/>
            </a:endParaRPr>
          </a:p>
          <a:p>
            <a:pPr algn="ctr">
              <a:defRPr/>
            </a:pPr>
            <a:r>
              <a:rPr lang="zh-TW" altLang="en-US" sz="3600" b="1" dirty="0">
                <a:solidFill>
                  <a:schemeClr val="accent5">
                    <a:lumMod val="25000"/>
                  </a:schemeClr>
                </a:solidFill>
                <a:effectLst>
                  <a:outerShdw blurRad="38100" dist="38100" dir="2700000" algn="tl">
                    <a:srgbClr val="000000">
                      <a:alpha val="43137"/>
                    </a:srgbClr>
                  </a:outerShdw>
                </a:effectLst>
                <a:latin typeface="微軟正黑體" pitchFamily="34" charset="-120"/>
                <a:ea typeface="微軟正黑體" pitchFamily="34" charset="-120"/>
              </a:rPr>
              <a:t>陪伴社區農村庄頭整體發展</a:t>
            </a:r>
            <a:endParaRPr lang="en-US" altLang="zh-TW" sz="3600" b="1" dirty="0">
              <a:solidFill>
                <a:schemeClr val="accent5">
                  <a:lumMod val="25000"/>
                </a:schemeClr>
              </a:solidFill>
              <a:effectLst>
                <a:outerShdw blurRad="38100" dist="38100" dir="2700000" algn="tl">
                  <a:srgbClr val="000000">
                    <a:alpha val="43137"/>
                  </a:srgbClr>
                </a:outerShdw>
              </a:effectLst>
              <a:latin typeface="微軟正黑體" pitchFamily="34" charset="-120"/>
              <a:ea typeface="微軟正黑體" pitchFamily="34" charset="-120"/>
            </a:endParaRPr>
          </a:p>
          <a:p>
            <a:pPr algn="ctr">
              <a:defRPr/>
            </a:pPr>
            <a:r>
              <a:rPr lang="zh-TW" altLang="en-US" sz="3600" b="1" dirty="0">
                <a:solidFill>
                  <a:schemeClr val="accent5">
                    <a:lumMod val="25000"/>
                  </a:schemeClr>
                </a:solidFill>
                <a:effectLst>
                  <a:outerShdw blurRad="38100" dist="38100" dir="2700000" algn="tl">
                    <a:srgbClr val="000000">
                      <a:alpha val="43137"/>
                    </a:srgbClr>
                  </a:outerShdw>
                </a:effectLst>
                <a:latin typeface="微軟正黑體" pitchFamily="34" charset="-120"/>
                <a:ea typeface="微軟正黑體" pitchFamily="34" charset="-120"/>
              </a:rPr>
              <a:t>及跨域結盟合作策略</a:t>
            </a:r>
            <a:endParaRPr lang="en-US" altLang="zh-TW" sz="3600" b="1" dirty="0">
              <a:solidFill>
                <a:schemeClr val="accent5">
                  <a:lumMod val="25000"/>
                </a:schemeClr>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410" name="Rectangle 2"/>
          <p:cNvSpPr>
            <a:spLocks noChangeArrowheads="1"/>
          </p:cNvSpPr>
          <p:nvPr/>
        </p:nvSpPr>
        <p:spPr bwMode="auto">
          <a:xfrm>
            <a:off x="0" y="404813"/>
            <a:ext cx="8820150" cy="1368425"/>
          </a:xfrm>
          <a:prstGeom prst="rect">
            <a:avLst/>
          </a:prstGeom>
          <a:ln w="9525">
            <a:noFill/>
            <a:miter lim="800000"/>
            <a:headEnd/>
            <a:tailEnd/>
          </a:ln>
        </p:spPr>
        <p:txBody>
          <a:bodyPr wrap="none" anchor="ctr"/>
          <a:lstStyle/>
          <a:p>
            <a:endParaRPr lang="zh-TW" altLang="en-US"/>
          </a:p>
        </p:txBody>
      </p:sp>
      <p:grpSp>
        <p:nvGrpSpPr>
          <p:cNvPr id="2" name="Group 4"/>
          <p:cNvGrpSpPr>
            <a:grpSpLocks/>
          </p:cNvGrpSpPr>
          <p:nvPr/>
        </p:nvGrpSpPr>
        <p:grpSpPr bwMode="auto">
          <a:xfrm>
            <a:off x="0" y="44450"/>
            <a:ext cx="8893175" cy="1036638"/>
            <a:chOff x="0" y="-4"/>
            <a:chExt cx="5602" cy="653"/>
          </a:xfrm>
        </p:grpSpPr>
        <p:sp>
          <p:nvSpPr>
            <p:cNvPr id="29731" name="Rectangle 5"/>
            <p:cNvSpPr>
              <a:spLocks noChangeArrowheads="1"/>
            </p:cNvSpPr>
            <p:nvPr/>
          </p:nvSpPr>
          <p:spPr bwMode="auto">
            <a:xfrm>
              <a:off x="0" y="164"/>
              <a:ext cx="5602" cy="272"/>
            </a:xfrm>
            <a:prstGeom prst="rect">
              <a:avLst/>
            </a:prstGeom>
            <a:solidFill>
              <a:srgbClr val="99CC00"/>
            </a:solidFill>
            <a:ln w="9525">
              <a:noFill/>
              <a:miter lim="800000"/>
              <a:headEnd/>
              <a:tailEnd/>
            </a:ln>
            <a:effectLst>
              <a:outerShdw dist="81320" dir="3080412" algn="ctr" rotWithShape="0">
                <a:srgbClr val="808080">
                  <a:alpha val="50000"/>
                </a:srgbClr>
              </a:outerShdw>
            </a:effectLst>
          </p:spPr>
          <p:txBody>
            <a:bodyPr wrap="none" anchor="ctr"/>
            <a:lstStyle/>
            <a:p>
              <a:pPr>
                <a:defRPr/>
              </a:pPr>
              <a:endParaRPr lang="zh-TW" altLang="zh-TW">
                <a:latin typeface="Arial" pitchFamily="34" charset="0"/>
              </a:endParaRPr>
            </a:p>
          </p:txBody>
        </p:sp>
        <p:sp>
          <p:nvSpPr>
            <p:cNvPr id="29732" name="Text Box 6"/>
            <p:cNvSpPr txBox="1">
              <a:spLocks noChangeArrowheads="1"/>
            </p:cNvSpPr>
            <p:nvPr/>
          </p:nvSpPr>
          <p:spPr bwMode="auto">
            <a:xfrm>
              <a:off x="1156" y="186"/>
              <a:ext cx="3875" cy="252"/>
            </a:xfrm>
            <a:prstGeom prst="rect">
              <a:avLst/>
            </a:prstGeom>
            <a:noFill/>
            <a:ln w="9525">
              <a:noFill/>
              <a:miter lim="800000"/>
              <a:headEnd/>
              <a:tailEnd/>
            </a:ln>
            <a:effectLst>
              <a:outerShdw dist="28398" dir="1593903" algn="ctr" rotWithShape="0">
                <a:schemeClr val="bg1"/>
              </a:outerShdw>
            </a:effectLst>
          </p:spPr>
          <p:txBody>
            <a:bodyPr wrap="none">
              <a:spAutoFit/>
            </a:bodyPr>
            <a:lstStyle/>
            <a:p>
              <a:pPr>
                <a:defRPr/>
              </a:pPr>
              <a:r>
                <a:rPr lang="zh-TW" altLang="en-US" sz="1200" b="1">
                  <a:latin typeface="華康正顏楷體W5" pitchFamily="65" charset="-120"/>
                  <a:ea typeface="華康正顏楷體W5" pitchFamily="65" charset="-120"/>
                </a:rPr>
                <a:t>社造文化小鎮亮點計畫  </a:t>
              </a:r>
              <a:r>
                <a:rPr lang="zh-TW" altLang="en-US" sz="2000" b="1"/>
                <a:t>                    堀頭</a:t>
              </a:r>
              <a:r>
                <a:rPr lang="zh-TW" altLang="zh-TW" sz="2000" b="1"/>
                <a:t>社區農村再生案例</a:t>
              </a:r>
              <a:endParaRPr lang="zh-TW" altLang="en-US" sz="2000" b="1"/>
            </a:p>
          </p:txBody>
        </p:sp>
        <p:pic>
          <p:nvPicPr>
            <p:cNvPr id="29733" name="Picture 7" descr="生活首都"/>
            <p:cNvPicPr>
              <a:picLocks noChangeAspect="1" noChangeArrowheads="1"/>
            </p:cNvPicPr>
            <p:nvPr/>
          </p:nvPicPr>
          <p:blipFill>
            <a:blip r:embed="rId2" cstate="print"/>
            <a:srcRect/>
            <a:stretch>
              <a:fillRect/>
            </a:stretch>
          </p:blipFill>
          <p:spPr bwMode="auto">
            <a:xfrm>
              <a:off x="22" y="-4"/>
              <a:ext cx="1156" cy="653"/>
            </a:xfrm>
            <a:prstGeom prst="rect">
              <a:avLst/>
            </a:prstGeom>
            <a:noFill/>
            <a:ln w="9525">
              <a:noFill/>
              <a:miter lim="800000"/>
              <a:headEnd/>
              <a:tailEnd/>
            </a:ln>
            <a:effectLst>
              <a:outerShdw dist="63500" dir="2212194" algn="ctr" rotWithShape="0">
                <a:schemeClr val="bg1">
                  <a:alpha val="50000"/>
                </a:schemeClr>
              </a:outerShdw>
            </a:effectLst>
          </p:spPr>
        </p:pic>
      </p:grpSp>
      <p:graphicFrame>
        <p:nvGraphicFramePr>
          <p:cNvPr id="103451" name="Group 27"/>
          <p:cNvGraphicFramePr>
            <a:graphicFrameLocks noGrp="1"/>
          </p:cNvGraphicFramePr>
          <p:nvPr/>
        </p:nvGraphicFramePr>
        <p:xfrm>
          <a:off x="682625" y="1485900"/>
          <a:ext cx="7705724" cy="4967288"/>
        </p:xfrm>
        <a:graphic>
          <a:graphicData uri="http://schemas.openxmlformats.org/drawingml/2006/table">
            <a:tbl>
              <a:tblPr/>
              <a:tblGrid>
                <a:gridCol w="2604495"/>
                <a:gridCol w="2606321"/>
                <a:gridCol w="2494908"/>
              </a:tblGrid>
              <a:tr h="379931">
                <a:tc gridSpan="3">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1" lang="zh-TW" altLang="en-US" sz="1600" b="0" i="0" u="none" strike="noStrike" cap="none" normalizeH="0" baseline="0" dirty="0" smtClean="0">
                          <a:ln>
                            <a:noFill/>
                          </a:ln>
                          <a:solidFill>
                            <a:schemeClr val="tx1"/>
                          </a:solidFill>
                          <a:effectLst/>
                          <a:latin typeface="Tahoma" pitchFamily="34" charset="0"/>
                          <a:ea typeface="新細明體" pitchFamily="18" charset="-120"/>
                        </a:rPr>
                        <a:t>照片說明</a:t>
                      </a:r>
                    </a:p>
                  </a:txBody>
                  <a:tcPr marL="91441" marR="91441" marT="45716" marB="4571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hMerge="1">
                  <a:txBody>
                    <a:bodyPr/>
                    <a:lstStyle/>
                    <a:p>
                      <a:endParaRPr lang="zh-TW" altLang="en-US"/>
                    </a:p>
                  </a:txBody>
                  <a:tcPr/>
                </a:tc>
                <a:tc hMerge="1">
                  <a:txBody>
                    <a:bodyPr/>
                    <a:lstStyle/>
                    <a:p>
                      <a:endParaRPr lang="zh-TW" altLang="en-US"/>
                    </a:p>
                  </a:txBody>
                  <a:tcPr/>
                </a:tc>
              </a:tr>
              <a:tr h="1923350">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endParaRPr kumimoji="1" lang="zh-TW" altLang="en-US" sz="2800" b="0" i="0" u="none" strike="noStrike" cap="none" normalizeH="0" baseline="0" smtClean="0">
                        <a:ln>
                          <a:noFill/>
                        </a:ln>
                        <a:solidFill>
                          <a:schemeClr val="tx1"/>
                        </a:solidFill>
                        <a:effectLst/>
                        <a:latin typeface="Tahoma" pitchFamily="34" charset="0"/>
                        <a:ea typeface="新細明體" pitchFamily="18" charset="-120"/>
                      </a:endParaRPr>
                    </a:p>
                  </a:txBody>
                  <a:tcPr marL="91441" marR="91441"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endParaRPr kumimoji="1" lang="zh-TW" altLang="en-US" sz="2800" b="0" i="0" u="none" strike="noStrike" cap="none" normalizeH="0" baseline="0" smtClean="0">
                        <a:ln>
                          <a:noFill/>
                        </a:ln>
                        <a:solidFill>
                          <a:schemeClr val="tx1"/>
                        </a:solidFill>
                        <a:effectLst/>
                        <a:latin typeface="Tahoma" pitchFamily="34" charset="0"/>
                        <a:ea typeface="新細明體" pitchFamily="18" charset="-120"/>
                      </a:endParaRPr>
                    </a:p>
                  </a:txBody>
                  <a:tcPr marL="91441" marR="91441"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endParaRPr kumimoji="1" lang="zh-TW" altLang="en-US" sz="2800" b="0" i="0" u="none" strike="noStrike" cap="none" normalizeH="0" baseline="0" smtClean="0">
                        <a:ln>
                          <a:noFill/>
                        </a:ln>
                        <a:solidFill>
                          <a:schemeClr val="tx1"/>
                        </a:solidFill>
                        <a:effectLst/>
                        <a:latin typeface="Tahoma" pitchFamily="34" charset="0"/>
                        <a:ea typeface="新細明體" pitchFamily="18" charset="-120"/>
                      </a:endParaRPr>
                    </a:p>
                  </a:txBody>
                  <a:tcPr marL="91441" marR="91441"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7016">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1" lang="zh-TW" altLang="en-US" sz="1400" b="0" i="0" u="none" strike="noStrike" cap="none" normalizeH="0" baseline="0" dirty="0" smtClean="0">
                          <a:ln>
                            <a:noFill/>
                          </a:ln>
                          <a:solidFill>
                            <a:schemeClr val="tx1"/>
                          </a:solidFill>
                          <a:effectLst/>
                          <a:latin typeface="Tahoma" pitchFamily="34" charset="0"/>
                          <a:ea typeface="新細明體" pitchFamily="18" charset="-120"/>
                        </a:rPr>
                        <a:t>培根課程：關懷班上課情形</a:t>
                      </a:r>
                      <a:endParaRPr kumimoji="1" lang="zh-TW" altLang="en-US" sz="1400" b="0" i="0" u="none" strike="noStrike" cap="none" normalizeH="0" baseline="0" dirty="0" smtClean="0">
                        <a:ln>
                          <a:noFill/>
                        </a:ln>
                        <a:solidFill>
                          <a:schemeClr val="tx1"/>
                        </a:solidFill>
                        <a:effectLst/>
                        <a:latin typeface="Tahoma" pitchFamily="34" charset="0"/>
                        <a:ea typeface="標楷體" pitchFamily="65" charset="-120"/>
                      </a:endParaRPr>
                    </a:p>
                  </a:txBody>
                  <a:tcPr marL="91441" marR="91441"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1" lang="zh-TW" altLang="en-US" sz="1400" b="0" i="0" u="none" strike="noStrike" cap="none" normalizeH="0" baseline="0" dirty="0" smtClean="0">
                          <a:ln>
                            <a:noFill/>
                          </a:ln>
                          <a:solidFill>
                            <a:schemeClr val="tx1"/>
                          </a:solidFill>
                          <a:effectLst/>
                          <a:latin typeface="Tahoma" pitchFamily="34" charset="0"/>
                          <a:ea typeface="新細明體" pitchFamily="18" charset="-120"/>
                        </a:rPr>
                        <a:t>培根課程：關懷班上課情形</a:t>
                      </a:r>
                      <a:endParaRPr kumimoji="1" lang="zh-TW" altLang="en-US" sz="1400" b="0" i="0" u="none" strike="noStrike" cap="none" normalizeH="0" baseline="0" dirty="0" smtClean="0">
                        <a:ln>
                          <a:noFill/>
                        </a:ln>
                        <a:solidFill>
                          <a:schemeClr val="tx1"/>
                        </a:solidFill>
                        <a:effectLst/>
                        <a:latin typeface="Tahoma" pitchFamily="34" charset="0"/>
                        <a:ea typeface="標楷體" pitchFamily="65" charset="-120"/>
                      </a:endParaRPr>
                    </a:p>
                  </a:txBody>
                  <a:tcPr marL="91441" marR="91441"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1" lang="zh-TW" altLang="en-US" sz="1400" b="0" i="0" u="none" strike="noStrike" cap="none" normalizeH="0" baseline="0" dirty="0" smtClean="0">
                          <a:ln>
                            <a:noFill/>
                          </a:ln>
                          <a:solidFill>
                            <a:schemeClr val="tx1"/>
                          </a:solidFill>
                          <a:effectLst/>
                          <a:latin typeface="Tahoma" pitchFamily="34" charset="0"/>
                          <a:ea typeface="新細明體" pitchFamily="18" charset="-120"/>
                        </a:rPr>
                        <a:t>培根課程：關懷班上課情形</a:t>
                      </a:r>
                      <a:endParaRPr kumimoji="1" lang="zh-TW" altLang="en-US" sz="1400" b="0" i="0" u="none" strike="noStrike" cap="none" normalizeH="0" baseline="0" dirty="0" smtClean="0">
                        <a:ln>
                          <a:noFill/>
                        </a:ln>
                        <a:solidFill>
                          <a:schemeClr val="tx1"/>
                        </a:solidFill>
                        <a:effectLst/>
                        <a:latin typeface="Tahoma" pitchFamily="34" charset="0"/>
                        <a:ea typeface="標楷體" pitchFamily="65" charset="-120"/>
                      </a:endParaRPr>
                    </a:p>
                  </a:txBody>
                  <a:tcPr marL="91441" marR="91441"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r>
              <a:tr h="1927057">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endParaRPr kumimoji="1" lang="zh-TW" altLang="en-US" sz="2800" b="0" i="0" u="none" strike="noStrike" cap="none" normalizeH="0" baseline="0" smtClean="0">
                        <a:ln>
                          <a:noFill/>
                        </a:ln>
                        <a:solidFill>
                          <a:schemeClr val="tx1"/>
                        </a:solidFill>
                        <a:effectLst/>
                        <a:latin typeface="Tahoma" pitchFamily="34" charset="0"/>
                        <a:ea typeface="新細明體" pitchFamily="18" charset="-120"/>
                      </a:endParaRPr>
                    </a:p>
                  </a:txBody>
                  <a:tcPr marL="91441" marR="91441"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endParaRPr kumimoji="1" lang="zh-TW" altLang="en-US" sz="2800" b="0" i="0" u="none" strike="noStrike" cap="none" normalizeH="0" baseline="0" dirty="0" smtClean="0">
                        <a:ln>
                          <a:noFill/>
                        </a:ln>
                        <a:solidFill>
                          <a:schemeClr val="tx1"/>
                        </a:solidFill>
                        <a:effectLst/>
                        <a:latin typeface="Tahoma" pitchFamily="34" charset="0"/>
                        <a:ea typeface="新細明體" pitchFamily="18" charset="-120"/>
                      </a:endParaRPr>
                    </a:p>
                  </a:txBody>
                  <a:tcPr marL="91441" marR="91441"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endParaRPr kumimoji="1" lang="zh-TW" altLang="en-US" sz="2800" b="0" i="0" u="none" strike="noStrike" cap="none" normalizeH="0" baseline="0" dirty="0" smtClean="0">
                        <a:ln>
                          <a:noFill/>
                        </a:ln>
                        <a:solidFill>
                          <a:schemeClr val="tx1"/>
                        </a:solidFill>
                        <a:effectLst/>
                        <a:latin typeface="Tahoma" pitchFamily="34" charset="0"/>
                        <a:ea typeface="新細明體" pitchFamily="18" charset="-120"/>
                      </a:endParaRPr>
                    </a:p>
                  </a:txBody>
                  <a:tcPr marL="91441" marR="91441"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9934">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1" lang="zh-TW" altLang="en-US" sz="1400" b="0" i="0" u="none" strike="noStrike" cap="none" normalizeH="0" baseline="0" dirty="0" smtClean="0">
                          <a:ln>
                            <a:noFill/>
                          </a:ln>
                          <a:solidFill>
                            <a:schemeClr val="tx1"/>
                          </a:solidFill>
                          <a:effectLst/>
                          <a:latin typeface="Tahoma" pitchFamily="34" charset="0"/>
                          <a:ea typeface="新細明體" pitchFamily="18" charset="-120"/>
                        </a:rPr>
                        <a:t>培根課程：關懷班上課情形</a:t>
                      </a:r>
                    </a:p>
                  </a:txBody>
                  <a:tcPr marL="91441" marR="91441"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1" lang="zh-TW" altLang="en-US" sz="1400" b="0" i="0" u="none" strike="noStrike" cap="none" normalizeH="0" baseline="0" dirty="0" smtClean="0">
                          <a:ln>
                            <a:noFill/>
                          </a:ln>
                          <a:solidFill>
                            <a:schemeClr val="tx1"/>
                          </a:solidFill>
                          <a:effectLst/>
                          <a:latin typeface="Tahoma" pitchFamily="34" charset="0"/>
                          <a:ea typeface="新細明體" pitchFamily="18" charset="-120"/>
                        </a:rPr>
                        <a:t>培根課程：關懷班互動情形</a:t>
                      </a:r>
                    </a:p>
                  </a:txBody>
                  <a:tcPr marL="91441" marR="91441"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1" lang="zh-TW" altLang="en-US" sz="1400" b="0" i="0" u="none" strike="noStrike" cap="none" normalizeH="0" baseline="0" dirty="0" smtClean="0">
                          <a:ln>
                            <a:noFill/>
                          </a:ln>
                          <a:solidFill>
                            <a:schemeClr val="tx1"/>
                          </a:solidFill>
                          <a:effectLst/>
                          <a:latin typeface="Tahoma" pitchFamily="34" charset="0"/>
                          <a:ea typeface="新細明體" pitchFamily="18" charset="-120"/>
                        </a:rPr>
                        <a:t>培根課程：關懷班實地參訪</a:t>
                      </a:r>
                    </a:p>
                  </a:txBody>
                  <a:tcPr marL="91441" marR="91441"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r>
            </a:tbl>
          </a:graphicData>
        </a:graphic>
      </p:graphicFrame>
      <p:grpSp>
        <p:nvGrpSpPr>
          <p:cNvPr id="3" name="群組 20"/>
          <p:cNvGrpSpPr>
            <a:grpSpLocks/>
          </p:cNvGrpSpPr>
          <p:nvPr/>
        </p:nvGrpSpPr>
        <p:grpSpPr bwMode="auto">
          <a:xfrm>
            <a:off x="755650" y="1973263"/>
            <a:ext cx="7561263" cy="4048125"/>
            <a:chOff x="755576" y="1973196"/>
            <a:chExt cx="7560840" cy="4048092"/>
          </a:xfrm>
        </p:grpSpPr>
        <p:sp>
          <p:nvSpPr>
            <p:cNvPr id="17437" name="Rectangle 59" descr="321493_507196269343831_1388666502_n"/>
            <p:cNvSpPr>
              <a:spLocks noChangeArrowheads="1"/>
            </p:cNvSpPr>
            <p:nvPr/>
          </p:nvSpPr>
          <p:spPr bwMode="auto">
            <a:xfrm>
              <a:off x="755576" y="1988840"/>
              <a:ext cx="2448272" cy="1728192"/>
            </a:xfrm>
            <a:prstGeom prst="rect">
              <a:avLst/>
            </a:prstGeom>
            <a:blipFill dpi="0" rotWithShape="1">
              <a:blip r:embed="rId3" cstate="print"/>
              <a:srcRect/>
              <a:stretch>
                <a:fillRect/>
              </a:stretch>
            </a:blipFill>
            <a:ln w="57150" algn="ctr">
              <a:noFill/>
              <a:miter lim="800000"/>
              <a:headEnd/>
              <a:tailEnd/>
            </a:ln>
          </p:spPr>
          <p:txBody>
            <a:bodyPr wrap="none" anchor="ctr"/>
            <a:lstStyle/>
            <a:p>
              <a:endParaRPr lang="zh-TW" altLang="en-US"/>
            </a:p>
          </p:txBody>
        </p:sp>
        <p:sp>
          <p:nvSpPr>
            <p:cNvPr id="17438" name="Rectangle 60" descr="IMG_2999_201306181451228308"/>
            <p:cNvSpPr>
              <a:spLocks noChangeArrowheads="1"/>
            </p:cNvSpPr>
            <p:nvPr/>
          </p:nvSpPr>
          <p:spPr bwMode="auto">
            <a:xfrm>
              <a:off x="3347864" y="1988840"/>
              <a:ext cx="2520280" cy="1728192"/>
            </a:xfrm>
            <a:prstGeom prst="rect">
              <a:avLst/>
            </a:prstGeom>
            <a:blipFill dpi="0" rotWithShape="1">
              <a:blip r:embed="rId4" cstate="print"/>
              <a:srcRect/>
              <a:stretch>
                <a:fillRect/>
              </a:stretch>
            </a:blipFill>
            <a:ln w="57150" algn="ctr">
              <a:noFill/>
              <a:miter lim="800000"/>
              <a:headEnd/>
              <a:tailEnd/>
            </a:ln>
          </p:spPr>
          <p:txBody>
            <a:bodyPr wrap="none" anchor="ctr"/>
            <a:lstStyle/>
            <a:p>
              <a:endParaRPr lang="zh-TW" altLang="en-US"/>
            </a:p>
          </p:txBody>
        </p:sp>
        <p:sp>
          <p:nvSpPr>
            <p:cNvPr id="17439" name="Rectangle 61" descr="62600_507193576010767_524147225_n"/>
            <p:cNvSpPr>
              <a:spLocks noChangeArrowheads="1"/>
            </p:cNvSpPr>
            <p:nvPr/>
          </p:nvSpPr>
          <p:spPr bwMode="auto">
            <a:xfrm>
              <a:off x="5940152" y="1973196"/>
              <a:ext cx="2376264" cy="1743836"/>
            </a:xfrm>
            <a:prstGeom prst="rect">
              <a:avLst/>
            </a:prstGeom>
            <a:blipFill dpi="0" rotWithShape="1">
              <a:blip r:embed="rId5" cstate="print"/>
              <a:srcRect/>
              <a:stretch>
                <a:fillRect/>
              </a:stretch>
            </a:blipFill>
            <a:ln w="57150" algn="ctr">
              <a:noFill/>
              <a:miter lim="800000"/>
              <a:headEnd/>
              <a:tailEnd/>
            </a:ln>
          </p:spPr>
          <p:txBody>
            <a:bodyPr wrap="none" anchor="ctr"/>
            <a:lstStyle/>
            <a:p>
              <a:endParaRPr lang="zh-TW" altLang="en-US"/>
            </a:p>
          </p:txBody>
        </p:sp>
        <p:sp>
          <p:nvSpPr>
            <p:cNvPr id="17440" name="Rectangle 59" descr="321493_507196269343831_1388666502_n"/>
            <p:cNvSpPr>
              <a:spLocks noChangeArrowheads="1"/>
            </p:cNvSpPr>
            <p:nvPr/>
          </p:nvSpPr>
          <p:spPr bwMode="auto">
            <a:xfrm>
              <a:off x="755576" y="4293096"/>
              <a:ext cx="2448272" cy="1728192"/>
            </a:xfrm>
            <a:prstGeom prst="rect">
              <a:avLst/>
            </a:prstGeom>
            <a:blipFill dpi="0" rotWithShape="1">
              <a:blip r:embed="rId6" cstate="print"/>
              <a:srcRect/>
              <a:stretch>
                <a:fillRect/>
              </a:stretch>
            </a:blipFill>
            <a:ln w="57150" algn="ctr">
              <a:noFill/>
              <a:miter lim="800000"/>
              <a:headEnd/>
              <a:tailEnd/>
            </a:ln>
          </p:spPr>
          <p:txBody>
            <a:bodyPr wrap="none" anchor="ctr"/>
            <a:lstStyle/>
            <a:p>
              <a:endParaRPr lang="zh-TW" altLang="en-US"/>
            </a:p>
          </p:txBody>
        </p:sp>
        <p:sp>
          <p:nvSpPr>
            <p:cNvPr id="17441" name="Rectangle 60" descr="IMG_2999_201306181451228308"/>
            <p:cNvSpPr>
              <a:spLocks noChangeArrowheads="1"/>
            </p:cNvSpPr>
            <p:nvPr/>
          </p:nvSpPr>
          <p:spPr bwMode="auto">
            <a:xfrm>
              <a:off x="3347864" y="4293096"/>
              <a:ext cx="2520280" cy="1728192"/>
            </a:xfrm>
            <a:prstGeom prst="rect">
              <a:avLst/>
            </a:prstGeom>
            <a:blipFill dpi="0" rotWithShape="1">
              <a:blip r:embed="rId7" cstate="print"/>
              <a:srcRect/>
              <a:stretch>
                <a:fillRect/>
              </a:stretch>
            </a:blipFill>
            <a:ln w="57150" algn="ctr">
              <a:noFill/>
              <a:miter lim="800000"/>
              <a:headEnd/>
              <a:tailEnd/>
            </a:ln>
          </p:spPr>
          <p:txBody>
            <a:bodyPr wrap="none" anchor="ctr"/>
            <a:lstStyle/>
            <a:p>
              <a:endParaRPr lang="zh-TW" altLang="en-US"/>
            </a:p>
          </p:txBody>
        </p:sp>
        <p:sp>
          <p:nvSpPr>
            <p:cNvPr id="17442" name="Rectangle 61" descr="62600_507193576010767_524147225_n"/>
            <p:cNvSpPr>
              <a:spLocks noChangeArrowheads="1"/>
            </p:cNvSpPr>
            <p:nvPr/>
          </p:nvSpPr>
          <p:spPr bwMode="auto">
            <a:xfrm>
              <a:off x="5940152" y="4293096"/>
              <a:ext cx="2376264" cy="1728192"/>
            </a:xfrm>
            <a:prstGeom prst="rect">
              <a:avLst/>
            </a:prstGeom>
            <a:blipFill dpi="0" rotWithShape="1">
              <a:blip r:embed="rId8" cstate="print"/>
              <a:srcRect/>
              <a:stretch>
                <a:fillRect/>
              </a:stretch>
            </a:blipFill>
            <a:ln w="57150" algn="ctr">
              <a:noFill/>
              <a:miter lim="800000"/>
              <a:headEnd/>
              <a:tailEnd/>
            </a:ln>
          </p:spPr>
          <p:txBody>
            <a:bodyPr wrap="none" anchor="ctr"/>
            <a:lstStyle/>
            <a:p>
              <a:endParaRPr lang="zh-TW" altLang="en-US"/>
            </a:p>
          </p:txBody>
        </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434" name="Rectangle 2"/>
          <p:cNvSpPr>
            <a:spLocks noChangeArrowheads="1"/>
          </p:cNvSpPr>
          <p:nvPr/>
        </p:nvSpPr>
        <p:spPr bwMode="auto">
          <a:xfrm>
            <a:off x="323850" y="404813"/>
            <a:ext cx="8820150" cy="1368425"/>
          </a:xfrm>
          <a:prstGeom prst="rect">
            <a:avLst/>
          </a:prstGeom>
          <a:ln w="9525">
            <a:noFill/>
            <a:miter lim="800000"/>
            <a:headEnd/>
            <a:tailEnd/>
          </a:ln>
        </p:spPr>
        <p:txBody>
          <a:bodyPr wrap="none" anchor="ctr"/>
          <a:lstStyle/>
          <a:p>
            <a:endParaRPr lang="zh-TW" altLang="en-US"/>
          </a:p>
        </p:txBody>
      </p:sp>
      <p:grpSp>
        <p:nvGrpSpPr>
          <p:cNvPr id="2" name="Group 4"/>
          <p:cNvGrpSpPr>
            <a:grpSpLocks/>
          </p:cNvGrpSpPr>
          <p:nvPr/>
        </p:nvGrpSpPr>
        <p:grpSpPr bwMode="auto">
          <a:xfrm>
            <a:off x="0" y="44450"/>
            <a:ext cx="8893175" cy="1036638"/>
            <a:chOff x="0" y="-4"/>
            <a:chExt cx="5602" cy="653"/>
          </a:xfrm>
        </p:grpSpPr>
        <p:sp>
          <p:nvSpPr>
            <p:cNvPr id="30728" name="Rectangle 5"/>
            <p:cNvSpPr>
              <a:spLocks noChangeArrowheads="1"/>
            </p:cNvSpPr>
            <p:nvPr/>
          </p:nvSpPr>
          <p:spPr bwMode="auto">
            <a:xfrm>
              <a:off x="0" y="164"/>
              <a:ext cx="5602" cy="272"/>
            </a:xfrm>
            <a:prstGeom prst="rect">
              <a:avLst/>
            </a:prstGeom>
            <a:solidFill>
              <a:srgbClr val="99CC00"/>
            </a:solidFill>
            <a:ln w="9525">
              <a:noFill/>
              <a:miter lim="800000"/>
              <a:headEnd/>
              <a:tailEnd/>
            </a:ln>
            <a:effectLst>
              <a:outerShdw dist="81320" dir="3080412" algn="ctr" rotWithShape="0">
                <a:srgbClr val="808080">
                  <a:alpha val="50000"/>
                </a:srgbClr>
              </a:outerShdw>
            </a:effectLst>
          </p:spPr>
          <p:txBody>
            <a:bodyPr wrap="none" anchor="ctr"/>
            <a:lstStyle/>
            <a:p>
              <a:pPr>
                <a:defRPr/>
              </a:pPr>
              <a:endParaRPr lang="zh-TW" altLang="zh-TW">
                <a:latin typeface="Arial" pitchFamily="34" charset="0"/>
              </a:endParaRPr>
            </a:p>
          </p:txBody>
        </p:sp>
        <p:sp>
          <p:nvSpPr>
            <p:cNvPr id="30729" name="Text Box 6"/>
            <p:cNvSpPr txBox="1">
              <a:spLocks noChangeArrowheads="1"/>
            </p:cNvSpPr>
            <p:nvPr/>
          </p:nvSpPr>
          <p:spPr bwMode="auto">
            <a:xfrm>
              <a:off x="1156" y="186"/>
              <a:ext cx="4100" cy="250"/>
            </a:xfrm>
            <a:prstGeom prst="rect">
              <a:avLst/>
            </a:prstGeom>
            <a:noFill/>
            <a:ln w="9525">
              <a:noFill/>
              <a:miter lim="800000"/>
              <a:headEnd/>
              <a:tailEnd/>
            </a:ln>
            <a:effectLst>
              <a:outerShdw dist="28398" dir="1593903" algn="ctr" rotWithShape="0">
                <a:schemeClr val="bg1"/>
              </a:outerShdw>
            </a:effectLst>
          </p:spPr>
          <p:txBody>
            <a:bodyPr wrap="none">
              <a:spAutoFit/>
            </a:bodyPr>
            <a:lstStyle/>
            <a:p>
              <a:pPr>
                <a:defRPr/>
              </a:pPr>
              <a:r>
                <a:rPr lang="zh-TW" altLang="en-US" sz="1200" b="1">
                  <a:latin typeface="華康正顏楷體W5" pitchFamily="65" charset="-120"/>
                  <a:ea typeface="華康正顏楷體W5" pitchFamily="65" charset="-120"/>
                </a:rPr>
                <a:t>社造文化小鎮亮點計畫                       </a:t>
              </a:r>
              <a:r>
                <a:rPr lang="zh-TW" altLang="zh-TW" sz="2000" b="1"/>
                <a:t>堀頭社區農村再生活化活動</a:t>
              </a:r>
              <a:endParaRPr lang="zh-TW" altLang="en-US" sz="2000" b="1"/>
            </a:p>
          </p:txBody>
        </p:sp>
        <p:pic>
          <p:nvPicPr>
            <p:cNvPr id="30730" name="Picture 7" descr="生活首都"/>
            <p:cNvPicPr>
              <a:picLocks noChangeAspect="1" noChangeArrowheads="1"/>
            </p:cNvPicPr>
            <p:nvPr/>
          </p:nvPicPr>
          <p:blipFill>
            <a:blip r:embed="rId2" cstate="print"/>
            <a:srcRect/>
            <a:stretch>
              <a:fillRect/>
            </a:stretch>
          </p:blipFill>
          <p:spPr bwMode="auto">
            <a:xfrm>
              <a:off x="22" y="-4"/>
              <a:ext cx="1156" cy="653"/>
            </a:xfrm>
            <a:prstGeom prst="rect">
              <a:avLst/>
            </a:prstGeom>
            <a:noFill/>
            <a:ln w="9525">
              <a:noFill/>
              <a:miter lim="800000"/>
              <a:headEnd/>
              <a:tailEnd/>
            </a:ln>
            <a:effectLst>
              <a:outerShdw dist="63500" dir="2212194" algn="ctr" rotWithShape="0">
                <a:schemeClr val="bg1">
                  <a:alpha val="50000"/>
                </a:schemeClr>
              </a:outerShdw>
            </a:effectLst>
          </p:spPr>
        </p:pic>
      </p:grpSp>
      <p:sp>
        <p:nvSpPr>
          <p:cNvPr id="30724" name="Rectangle 9" descr="1011436_670870829597105_759669959_n"/>
          <p:cNvSpPr>
            <a:spLocks noChangeArrowheads="1"/>
          </p:cNvSpPr>
          <p:nvPr/>
        </p:nvSpPr>
        <p:spPr bwMode="auto">
          <a:xfrm>
            <a:off x="107950" y="2135188"/>
            <a:ext cx="4321175" cy="3165475"/>
          </a:xfrm>
          <a:prstGeom prst="rect">
            <a:avLst/>
          </a:prstGeom>
          <a:blipFill dpi="0" rotWithShape="1">
            <a:blip r:embed="rId3" cstate="email"/>
            <a:srcRect/>
            <a:stretch>
              <a:fillRect/>
            </a:stretch>
          </a:blipFill>
          <a:ln w="57150" algn="ctr">
            <a:solidFill>
              <a:srgbClr val="C0C0C0"/>
            </a:solidFill>
            <a:miter lim="800000"/>
            <a:headEnd/>
            <a:tailEnd/>
          </a:ln>
          <a:effectLst>
            <a:outerShdw dist="71842" dir="2700000" algn="ctr" rotWithShape="0">
              <a:schemeClr val="bg2">
                <a:alpha val="50000"/>
              </a:schemeClr>
            </a:outerShdw>
          </a:effectLst>
        </p:spPr>
        <p:txBody>
          <a:bodyPr/>
          <a:lstStyle/>
          <a:p>
            <a:pPr>
              <a:defRPr/>
            </a:pPr>
            <a:endParaRPr lang="zh-TW" altLang="en-US"/>
          </a:p>
        </p:txBody>
      </p:sp>
      <p:sp>
        <p:nvSpPr>
          <p:cNvPr id="30725" name="Rectangle 9" descr="1011436_670870829597105_759669959_n"/>
          <p:cNvSpPr>
            <a:spLocks noChangeArrowheads="1"/>
          </p:cNvSpPr>
          <p:nvPr/>
        </p:nvSpPr>
        <p:spPr bwMode="auto">
          <a:xfrm>
            <a:off x="4643438" y="2135188"/>
            <a:ext cx="4321175" cy="3165475"/>
          </a:xfrm>
          <a:prstGeom prst="rect">
            <a:avLst/>
          </a:prstGeom>
          <a:blipFill dpi="0" rotWithShape="1">
            <a:blip r:embed="rId4" cstate="email"/>
            <a:srcRect/>
            <a:stretch>
              <a:fillRect/>
            </a:stretch>
          </a:blipFill>
          <a:ln w="57150" algn="ctr">
            <a:solidFill>
              <a:srgbClr val="C0C0C0"/>
            </a:solidFill>
            <a:miter lim="800000"/>
            <a:headEnd/>
            <a:tailEnd/>
          </a:ln>
          <a:effectLst>
            <a:outerShdw dist="71842" dir="2700000" algn="ctr" rotWithShape="0">
              <a:schemeClr val="bg2">
                <a:alpha val="50000"/>
              </a:schemeClr>
            </a:outerShdw>
          </a:effectLst>
        </p:spPr>
        <p:txBody>
          <a:bodyPr/>
          <a:lstStyle/>
          <a:p>
            <a:pPr>
              <a:defRPr/>
            </a:pPr>
            <a:endParaRPr lang="zh-TW" altLang="en-US"/>
          </a:p>
        </p:txBody>
      </p:sp>
      <p:sp>
        <p:nvSpPr>
          <p:cNvPr id="96265" name="Rectangle 9"/>
          <p:cNvSpPr>
            <a:spLocks noChangeArrowheads="1"/>
          </p:cNvSpPr>
          <p:nvPr/>
        </p:nvSpPr>
        <p:spPr bwMode="auto">
          <a:xfrm>
            <a:off x="468313" y="5661025"/>
            <a:ext cx="7920037" cy="504825"/>
          </a:xfrm>
          <a:prstGeom prst="rect">
            <a:avLst/>
          </a:prstGeom>
          <a:noFill/>
          <a:ln>
            <a:noFill/>
          </a:ln>
          <a:effectLst/>
          <a:extLst>
            <a:ext uri="{909E8E84-426E-40DD-AFC4-6F175D3DCCD1}"/>
            <a:ext uri="{91240B29-F687-4F45-9708-019B960494DF}"/>
            <a:ext uri="{AF507438-7753-43E0-B8FC-AC1667EBCBE1}"/>
          </a:extLst>
        </p:spPr>
        <p:txBody>
          <a:bodyPr wrap="none" anchor="ctr"/>
          <a:lstStyle/>
          <a:p>
            <a:pPr algn="ctr">
              <a:defRPr/>
            </a:pPr>
            <a:r>
              <a:rPr lang="zh-TW" altLang="en-US" sz="2400" b="1">
                <a:solidFill>
                  <a:srgbClr val="4D4D4D"/>
                </a:solidFill>
                <a:effectLst>
                  <a:outerShdw blurRad="38100" dist="38100" dir="2700000" algn="tl">
                    <a:srgbClr val="C0C0C0"/>
                  </a:outerShdw>
                </a:effectLst>
                <a:latin typeface="微軟正黑體" pitchFamily="34" charset="-120"/>
                <a:ea typeface="微軟正黑體" pitchFamily="34" charset="-120"/>
              </a:rPr>
              <a:t>堀頭社區實作課程活化活動－堪稱一</a:t>
            </a:r>
            <a:r>
              <a:rPr lang="en-US" altLang="zh-TW" sz="2400" b="1">
                <a:solidFill>
                  <a:srgbClr val="4D4D4D"/>
                </a:solidFill>
                <a:effectLst>
                  <a:outerShdw blurRad="38100" dist="38100" dir="2700000" algn="tl">
                    <a:srgbClr val="C0C0C0"/>
                  </a:outerShdw>
                </a:effectLst>
                <a:latin typeface="Arial"/>
                <a:ea typeface="微軟正黑體" pitchFamily="34" charset="-120"/>
              </a:rPr>
              <a:t>”</a:t>
            </a:r>
            <a:r>
              <a:rPr lang="zh-TW" altLang="en-US" sz="2400" b="1">
                <a:solidFill>
                  <a:srgbClr val="4D4D4D"/>
                </a:solidFill>
                <a:effectLst>
                  <a:outerShdw blurRad="38100" dist="38100" dir="2700000" algn="tl">
                    <a:srgbClr val="C0C0C0"/>
                  </a:outerShdw>
                </a:effectLst>
                <a:latin typeface="微軟正黑體" pitchFamily="34" charset="-120"/>
                <a:ea typeface="微軟正黑體" pitchFamily="34" charset="-120"/>
              </a:rPr>
              <a:t>堀 頭</a:t>
            </a:r>
            <a:r>
              <a:rPr lang="en-US" altLang="zh-TW" sz="2400" b="1">
                <a:solidFill>
                  <a:srgbClr val="4D4D4D"/>
                </a:solidFill>
                <a:effectLst>
                  <a:outerShdw blurRad="38100" dist="38100" dir="2700000" algn="tl">
                    <a:srgbClr val="C0C0C0"/>
                  </a:outerShdw>
                </a:effectLst>
                <a:latin typeface="Arial"/>
                <a:ea typeface="微軟正黑體" pitchFamily="34" charset="-120"/>
              </a:rPr>
              <a:t>”</a:t>
            </a:r>
            <a:r>
              <a:rPr lang="zh-TW" altLang="en-US" sz="2400" b="1">
                <a:solidFill>
                  <a:srgbClr val="4D4D4D"/>
                </a:solidFill>
                <a:effectLst>
                  <a:outerShdw blurRad="38100" dist="38100" dir="2700000" algn="tl">
                    <a:srgbClr val="C0C0C0"/>
                  </a:outerShdw>
                </a:effectLst>
                <a:latin typeface="微軟正黑體" pitchFamily="34" charset="-120"/>
                <a:ea typeface="微軟正黑體" pitchFamily="34" charset="-120"/>
              </a:rPr>
              <a:t>角崢峰</a:t>
            </a:r>
          </a:p>
        </p:txBody>
      </p:sp>
      <p:sp>
        <p:nvSpPr>
          <p:cNvPr id="30727" name="AutoShape 10"/>
          <p:cNvSpPr>
            <a:spLocks noChangeArrowheads="1"/>
          </p:cNvSpPr>
          <p:nvPr/>
        </p:nvSpPr>
        <p:spPr bwMode="auto">
          <a:xfrm rot="5400000">
            <a:off x="611188" y="5805488"/>
            <a:ext cx="287337" cy="287337"/>
          </a:xfrm>
          <a:prstGeom prst="triangle">
            <a:avLst>
              <a:gd name="adj" fmla="val 50000"/>
            </a:avLst>
          </a:prstGeom>
          <a:solidFill>
            <a:srgbClr val="FF0000"/>
          </a:solidFill>
          <a:ln w="57150" algn="ctr">
            <a:noFill/>
            <a:miter lim="800000"/>
            <a:headEnd/>
            <a:tailEnd/>
          </a:ln>
          <a:effectLst>
            <a:outerShdw dist="71842" dir="2700000" algn="ctr" rotWithShape="0">
              <a:schemeClr val="bg2">
                <a:alpha val="50000"/>
              </a:schemeClr>
            </a:outerShdw>
          </a:effectLst>
        </p:spPr>
        <p:txBody>
          <a:bodyPr wrap="none" anchor="ctr"/>
          <a:lstStyle/>
          <a:p>
            <a:pPr>
              <a:defRPr/>
            </a:pPr>
            <a:endParaRPr lang="zh-TW" alt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458" name="Rectangle 2"/>
          <p:cNvSpPr>
            <a:spLocks noChangeArrowheads="1"/>
          </p:cNvSpPr>
          <p:nvPr/>
        </p:nvSpPr>
        <p:spPr bwMode="auto">
          <a:xfrm>
            <a:off x="0" y="404813"/>
            <a:ext cx="8820150" cy="1368425"/>
          </a:xfrm>
          <a:prstGeom prst="rect">
            <a:avLst/>
          </a:prstGeom>
          <a:ln w="9525">
            <a:noFill/>
            <a:miter lim="800000"/>
            <a:headEnd/>
            <a:tailEnd/>
          </a:ln>
        </p:spPr>
        <p:txBody>
          <a:bodyPr wrap="none" anchor="ctr"/>
          <a:lstStyle/>
          <a:p>
            <a:endParaRPr lang="zh-TW" altLang="en-US"/>
          </a:p>
        </p:txBody>
      </p:sp>
      <p:grpSp>
        <p:nvGrpSpPr>
          <p:cNvPr id="2" name="Group 4"/>
          <p:cNvGrpSpPr>
            <a:grpSpLocks/>
          </p:cNvGrpSpPr>
          <p:nvPr/>
        </p:nvGrpSpPr>
        <p:grpSpPr bwMode="auto">
          <a:xfrm>
            <a:off x="0" y="44450"/>
            <a:ext cx="8893175" cy="1036638"/>
            <a:chOff x="0" y="-4"/>
            <a:chExt cx="5602" cy="653"/>
          </a:xfrm>
        </p:grpSpPr>
        <p:sp>
          <p:nvSpPr>
            <p:cNvPr id="31749" name="Rectangle 5"/>
            <p:cNvSpPr>
              <a:spLocks noChangeArrowheads="1"/>
            </p:cNvSpPr>
            <p:nvPr/>
          </p:nvSpPr>
          <p:spPr bwMode="auto">
            <a:xfrm>
              <a:off x="0" y="164"/>
              <a:ext cx="5602" cy="272"/>
            </a:xfrm>
            <a:prstGeom prst="rect">
              <a:avLst/>
            </a:prstGeom>
            <a:solidFill>
              <a:srgbClr val="99CC00"/>
            </a:solidFill>
            <a:ln w="9525">
              <a:noFill/>
              <a:miter lim="800000"/>
              <a:headEnd/>
              <a:tailEnd/>
            </a:ln>
            <a:effectLst>
              <a:outerShdw dist="81320" dir="3080412" algn="ctr" rotWithShape="0">
                <a:srgbClr val="808080">
                  <a:alpha val="50000"/>
                </a:srgbClr>
              </a:outerShdw>
            </a:effectLst>
          </p:spPr>
          <p:txBody>
            <a:bodyPr wrap="none" anchor="ctr"/>
            <a:lstStyle/>
            <a:p>
              <a:pPr>
                <a:defRPr/>
              </a:pPr>
              <a:endParaRPr lang="zh-TW" altLang="zh-TW">
                <a:latin typeface="Arial" pitchFamily="34" charset="0"/>
              </a:endParaRPr>
            </a:p>
          </p:txBody>
        </p:sp>
        <p:sp>
          <p:nvSpPr>
            <p:cNvPr id="31750" name="Text Box 6"/>
            <p:cNvSpPr txBox="1">
              <a:spLocks noChangeArrowheads="1"/>
            </p:cNvSpPr>
            <p:nvPr/>
          </p:nvSpPr>
          <p:spPr bwMode="auto">
            <a:xfrm>
              <a:off x="1156" y="186"/>
              <a:ext cx="3732" cy="250"/>
            </a:xfrm>
            <a:prstGeom prst="rect">
              <a:avLst/>
            </a:prstGeom>
            <a:noFill/>
            <a:ln w="9525">
              <a:noFill/>
              <a:miter lim="800000"/>
              <a:headEnd/>
              <a:tailEnd/>
            </a:ln>
            <a:effectLst>
              <a:outerShdw dist="28398" dir="1593903" algn="ctr" rotWithShape="0">
                <a:schemeClr val="bg1"/>
              </a:outerShdw>
            </a:effectLst>
          </p:spPr>
          <p:txBody>
            <a:bodyPr wrap="none">
              <a:spAutoFit/>
            </a:bodyPr>
            <a:lstStyle/>
            <a:p>
              <a:pPr>
                <a:defRPr/>
              </a:pPr>
              <a:r>
                <a:rPr lang="zh-TW" altLang="en-US" sz="1200" b="1">
                  <a:latin typeface="華康正顏楷體W5" pitchFamily="65" charset="-120"/>
                  <a:ea typeface="華康正顏楷體W5" pitchFamily="65" charset="-120"/>
                </a:rPr>
                <a:t>社造文化小鎮亮點計畫                      </a:t>
              </a:r>
              <a:r>
                <a:rPr lang="zh-TW" altLang="zh-TW" sz="2000" b="1"/>
                <a:t>墾地社區農村再生案例</a:t>
              </a:r>
              <a:endParaRPr lang="zh-TW" altLang="en-US" sz="2000" b="1"/>
            </a:p>
          </p:txBody>
        </p:sp>
        <p:pic>
          <p:nvPicPr>
            <p:cNvPr id="31751" name="Picture 7" descr="生活首都"/>
            <p:cNvPicPr>
              <a:picLocks noChangeAspect="1" noChangeArrowheads="1"/>
            </p:cNvPicPr>
            <p:nvPr/>
          </p:nvPicPr>
          <p:blipFill>
            <a:blip r:embed="rId2" cstate="print"/>
            <a:srcRect/>
            <a:stretch>
              <a:fillRect/>
            </a:stretch>
          </p:blipFill>
          <p:spPr bwMode="auto">
            <a:xfrm>
              <a:off x="22" y="-4"/>
              <a:ext cx="1156" cy="653"/>
            </a:xfrm>
            <a:prstGeom prst="rect">
              <a:avLst/>
            </a:prstGeom>
            <a:noFill/>
            <a:ln w="9525">
              <a:noFill/>
              <a:miter lim="800000"/>
              <a:headEnd/>
              <a:tailEnd/>
            </a:ln>
            <a:effectLst>
              <a:outerShdw dist="63500" dir="2212194" algn="ctr" rotWithShape="0">
                <a:schemeClr val="bg1">
                  <a:alpha val="50000"/>
                </a:schemeClr>
              </a:outerShdw>
            </a:effectLst>
          </p:spPr>
        </p:pic>
      </p:grpSp>
      <p:pic>
        <p:nvPicPr>
          <p:cNvPr id="19460" name="Picture 15"/>
          <p:cNvPicPr>
            <a:picLocks noChangeAspect="1" noChangeArrowheads="1"/>
          </p:cNvPicPr>
          <p:nvPr/>
        </p:nvPicPr>
        <p:blipFill>
          <a:blip r:embed="rId3" cstate="print"/>
          <a:srcRect/>
          <a:stretch>
            <a:fillRect/>
          </a:stretch>
        </p:blipFill>
        <p:spPr bwMode="auto">
          <a:xfrm>
            <a:off x="2627313" y="1169988"/>
            <a:ext cx="3944937" cy="5427662"/>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482" name="Rectangle 2"/>
          <p:cNvSpPr>
            <a:spLocks noChangeArrowheads="1"/>
          </p:cNvSpPr>
          <p:nvPr/>
        </p:nvSpPr>
        <p:spPr bwMode="auto">
          <a:xfrm>
            <a:off x="0" y="404813"/>
            <a:ext cx="8820150" cy="1368425"/>
          </a:xfrm>
          <a:prstGeom prst="rect">
            <a:avLst/>
          </a:prstGeom>
          <a:ln w="9525">
            <a:noFill/>
            <a:miter lim="800000"/>
            <a:headEnd/>
            <a:tailEnd/>
          </a:ln>
        </p:spPr>
        <p:txBody>
          <a:bodyPr wrap="none" anchor="ctr"/>
          <a:lstStyle/>
          <a:p>
            <a:endParaRPr lang="zh-TW" altLang="en-US"/>
          </a:p>
        </p:txBody>
      </p:sp>
      <p:grpSp>
        <p:nvGrpSpPr>
          <p:cNvPr id="2" name="Group 4"/>
          <p:cNvGrpSpPr>
            <a:grpSpLocks/>
          </p:cNvGrpSpPr>
          <p:nvPr/>
        </p:nvGrpSpPr>
        <p:grpSpPr bwMode="auto">
          <a:xfrm>
            <a:off x="0" y="44450"/>
            <a:ext cx="8893175" cy="1036638"/>
            <a:chOff x="0" y="-4"/>
            <a:chExt cx="5602" cy="653"/>
          </a:xfrm>
        </p:grpSpPr>
        <p:sp>
          <p:nvSpPr>
            <p:cNvPr id="32803" name="Rectangle 5"/>
            <p:cNvSpPr>
              <a:spLocks noChangeArrowheads="1"/>
            </p:cNvSpPr>
            <p:nvPr/>
          </p:nvSpPr>
          <p:spPr bwMode="auto">
            <a:xfrm>
              <a:off x="0" y="164"/>
              <a:ext cx="5602" cy="272"/>
            </a:xfrm>
            <a:prstGeom prst="rect">
              <a:avLst/>
            </a:prstGeom>
            <a:solidFill>
              <a:srgbClr val="99CC00"/>
            </a:solidFill>
            <a:ln w="9525">
              <a:noFill/>
              <a:miter lim="800000"/>
              <a:headEnd/>
              <a:tailEnd/>
            </a:ln>
            <a:effectLst>
              <a:outerShdw dist="81320" dir="3080412" algn="ctr" rotWithShape="0">
                <a:srgbClr val="808080">
                  <a:alpha val="50000"/>
                </a:srgbClr>
              </a:outerShdw>
            </a:effectLst>
          </p:spPr>
          <p:txBody>
            <a:bodyPr wrap="none" anchor="ctr"/>
            <a:lstStyle/>
            <a:p>
              <a:pPr>
                <a:defRPr/>
              </a:pPr>
              <a:endParaRPr lang="zh-TW" altLang="zh-TW">
                <a:latin typeface="Arial" pitchFamily="34" charset="0"/>
              </a:endParaRPr>
            </a:p>
          </p:txBody>
        </p:sp>
        <p:sp>
          <p:nvSpPr>
            <p:cNvPr id="32804" name="Text Box 6"/>
            <p:cNvSpPr txBox="1">
              <a:spLocks noChangeArrowheads="1"/>
            </p:cNvSpPr>
            <p:nvPr/>
          </p:nvSpPr>
          <p:spPr bwMode="auto">
            <a:xfrm>
              <a:off x="1156" y="186"/>
              <a:ext cx="3712" cy="250"/>
            </a:xfrm>
            <a:prstGeom prst="rect">
              <a:avLst/>
            </a:prstGeom>
            <a:noFill/>
            <a:ln w="9525">
              <a:noFill/>
              <a:miter lim="800000"/>
              <a:headEnd/>
              <a:tailEnd/>
            </a:ln>
            <a:effectLst>
              <a:outerShdw dist="28398" dir="1593903" algn="ctr" rotWithShape="0">
                <a:schemeClr val="bg1"/>
              </a:outerShdw>
            </a:effectLst>
          </p:spPr>
          <p:txBody>
            <a:bodyPr wrap="none">
              <a:spAutoFit/>
            </a:bodyPr>
            <a:lstStyle/>
            <a:p>
              <a:pPr>
                <a:defRPr/>
              </a:pPr>
              <a:r>
                <a:rPr lang="zh-TW" altLang="en-US" sz="1200" b="1">
                  <a:latin typeface="華康正顏楷體W5" pitchFamily="65" charset="-120"/>
                  <a:ea typeface="華康正顏楷體W5" pitchFamily="65" charset="-120"/>
                </a:rPr>
                <a:t>社造文化小鎮亮點計畫  </a:t>
              </a:r>
              <a:r>
                <a:rPr lang="zh-TW" altLang="en-US" sz="2000" b="1"/>
                <a:t>                    墾地</a:t>
              </a:r>
              <a:r>
                <a:rPr lang="zh-TW" altLang="zh-TW" sz="2000" b="1"/>
                <a:t>社區農村再生案例</a:t>
              </a:r>
              <a:endParaRPr lang="zh-TW" altLang="en-US" sz="2000" b="1"/>
            </a:p>
          </p:txBody>
        </p:sp>
        <p:pic>
          <p:nvPicPr>
            <p:cNvPr id="32805" name="Picture 7" descr="生活首都"/>
            <p:cNvPicPr>
              <a:picLocks noChangeAspect="1" noChangeArrowheads="1"/>
            </p:cNvPicPr>
            <p:nvPr/>
          </p:nvPicPr>
          <p:blipFill>
            <a:blip r:embed="rId2" cstate="print"/>
            <a:srcRect/>
            <a:stretch>
              <a:fillRect/>
            </a:stretch>
          </p:blipFill>
          <p:spPr bwMode="auto">
            <a:xfrm>
              <a:off x="22" y="-4"/>
              <a:ext cx="1156" cy="653"/>
            </a:xfrm>
            <a:prstGeom prst="rect">
              <a:avLst/>
            </a:prstGeom>
            <a:noFill/>
            <a:ln w="9525">
              <a:noFill/>
              <a:miter lim="800000"/>
              <a:headEnd/>
              <a:tailEnd/>
            </a:ln>
            <a:effectLst>
              <a:outerShdw dist="63500" dir="2212194" algn="ctr" rotWithShape="0">
                <a:schemeClr val="bg1">
                  <a:alpha val="50000"/>
                </a:schemeClr>
              </a:outerShdw>
            </a:effectLst>
          </p:spPr>
        </p:pic>
      </p:grpSp>
      <p:graphicFrame>
        <p:nvGraphicFramePr>
          <p:cNvPr id="99366" name="Group 38"/>
          <p:cNvGraphicFramePr>
            <a:graphicFrameLocks noGrp="1"/>
          </p:cNvGraphicFramePr>
          <p:nvPr/>
        </p:nvGraphicFramePr>
        <p:xfrm>
          <a:off x="682625" y="1485900"/>
          <a:ext cx="7705725" cy="4968876"/>
        </p:xfrm>
        <a:graphic>
          <a:graphicData uri="http://schemas.openxmlformats.org/drawingml/2006/table">
            <a:tbl>
              <a:tblPr/>
              <a:tblGrid>
                <a:gridCol w="2605088"/>
                <a:gridCol w="2605087"/>
                <a:gridCol w="2495550"/>
              </a:tblGrid>
              <a:tr h="379413">
                <a:tc gridSpan="3">
                  <a:txBody>
                    <a:bodyPr/>
                    <a:lstStyle>
                      <a:lvl1pPr eaLnBrk="0" hangingPunct="0">
                        <a:spcBef>
                          <a:spcPct val="20000"/>
                        </a:spcBef>
                        <a:buClr>
                          <a:schemeClr val="folHlink"/>
                        </a:buClr>
                        <a:buSzPct val="60000"/>
                        <a:buFont typeface="Wingdings" pitchFamily="2" charset="2"/>
                        <a:defRPr kumimoji="1" sz="28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defRPr kumimoji="1" sz="24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defRPr kumimoji="1" sz="20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defRPr kumimoji="1">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defRPr kumimoji="1">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9p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1" lang="zh-TW" altLang="en-US" sz="1600" b="0" i="0" u="none" strike="noStrike" cap="none" normalizeH="0" baseline="0" smtClean="0">
                          <a:ln>
                            <a:noFill/>
                          </a:ln>
                          <a:solidFill>
                            <a:schemeClr val="tx1"/>
                          </a:solidFill>
                          <a:effectLst/>
                          <a:latin typeface="Tahoma" pitchFamily="34" charset="0"/>
                          <a:ea typeface="新細明體" charset="-120"/>
                        </a:rPr>
                        <a:t>照片說明</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hMerge="1">
                  <a:txBody>
                    <a:bodyPr/>
                    <a:lstStyle/>
                    <a:p>
                      <a:endParaRPr lang="zh-TW" altLang="en-US"/>
                    </a:p>
                  </a:txBody>
                  <a:tcPr/>
                </a:tc>
                <a:tc hMerge="1">
                  <a:txBody>
                    <a:bodyPr/>
                    <a:lstStyle/>
                    <a:p>
                      <a:endParaRPr lang="zh-TW" altLang="en-US"/>
                    </a:p>
                  </a:txBody>
                  <a:tcPr/>
                </a:tc>
              </a:tr>
              <a:tr h="1924050">
                <a:tc>
                  <a:txBody>
                    <a:bodyPr/>
                    <a:lstStyle>
                      <a:lvl1pPr eaLnBrk="0" hangingPunct="0">
                        <a:spcBef>
                          <a:spcPct val="20000"/>
                        </a:spcBef>
                        <a:buClr>
                          <a:schemeClr val="folHlink"/>
                        </a:buClr>
                        <a:buSzPct val="60000"/>
                        <a:buFont typeface="Wingdings" pitchFamily="2" charset="2"/>
                        <a:defRPr kumimoji="1" sz="28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defRPr kumimoji="1" sz="24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defRPr kumimoji="1" sz="20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defRPr kumimoji="1">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defRPr kumimoji="1">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9p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endParaRPr kumimoji="1" lang="zh-TW" altLang="en-US" sz="2800" b="0" i="0" u="none" strike="noStrike" cap="none" normalizeH="0" baseline="0" smtClean="0">
                        <a:ln>
                          <a:noFill/>
                        </a:ln>
                        <a:solidFill>
                          <a:schemeClr val="tx1"/>
                        </a:solidFill>
                        <a:effectLst/>
                        <a:latin typeface="Tahoma" pitchFamily="34" charset="0"/>
                        <a:ea typeface="新細明體"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folHlink"/>
                        </a:buClr>
                        <a:buSzPct val="60000"/>
                        <a:buFont typeface="Wingdings" pitchFamily="2" charset="2"/>
                        <a:defRPr kumimoji="1" sz="28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defRPr kumimoji="1" sz="24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defRPr kumimoji="1" sz="20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defRPr kumimoji="1">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defRPr kumimoji="1">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9p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endParaRPr kumimoji="1" lang="zh-TW" altLang="en-US" sz="2800" b="0" i="0" u="none" strike="noStrike" cap="none" normalizeH="0" baseline="0" smtClean="0">
                        <a:ln>
                          <a:noFill/>
                        </a:ln>
                        <a:solidFill>
                          <a:schemeClr val="tx1"/>
                        </a:solidFill>
                        <a:effectLst/>
                        <a:latin typeface="Tahoma" pitchFamily="34" charset="0"/>
                        <a:ea typeface="新細明體"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folHlink"/>
                        </a:buClr>
                        <a:buSzPct val="60000"/>
                        <a:buFont typeface="Wingdings" pitchFamily="2" charset="2"/>
                        <a:defRPr kumimoji="1" sz="28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defRPr kumimoji="1" sz="24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defRPr kumimoji="1" sz="20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defRPr kumimoji="1">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defRPr kumimoji="1">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9p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endParaRPr kumimoji="1" lang="zh-TW" altLang="en-US" sz="2800" b="0" i="0" u="none" strike="noStrike" cap="none" normalizeH="0" baseline="0" smtClean="0">
                        <a:ln>
                          <a:noFill/>
                        </a:ln>
                        <a:solidFill>
                          <a:schemeClr val="tx1"/>
                        </a:solidFill>
                        <a:effectLst/>
                        <a:latin typeface="Tahoma" pitchFamily="34" charset="0"/>
                        <a:ea typeface="新細明體"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7825">
                <a:tc>
                  <a:txBody>
                    <a:bodyPr/>
                    <a:lstStyle>
                      <a:lvl1pPr eaLnBrk="0" hangingPunct="0">
                        <a:spcBef>
                          <a:spcPct val="20000"/>
                        </a:spcBef>
                        <a:buClr>
                          <a:schemeClr val="folHlink"/>
                        </a:buClr>
                        <a:buSzPct val="60000"/>
                        <a:buFont typeface="Wingdings" pitchFamily="2" charset="2"/>
                        <a:defRPr kumimoji="1" sz="28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defRPr kumimoji="1" sz="24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defRPr kumimoji="1" sz="20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defRPr kumimoji="1">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defRPr kumimoji="1">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9p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1" lang="zh-TW" altLang="en-US" sz="1400" b="0" i="0" u="none" strike="noStrike" cap="none" normalizeH="0" baseline="0" smtClean="0">
                          <a:ln>
                            <a:noFill/>
                          </a:ln>
                          <a:solidFill>
                            <a:schemeClr val="tx1"/>
                          </a:solidFill>
                          <a:effectLst/>
                          <a:latin typeface="Tahoma" pitchFamily="34" charset="0"/>
                          <a:ea typeface="新細明體" charset="-120"/>
                        </a:rPr>
                        <a:t>培根課程：實際操作課程</a:t>
                      </a:r>
                      <a:endParaRPr kumimoji="1" lang="zh-TW" altLang="en-US" sz="1400" b="0" i="0" u="none" strike="noStrike" cap="none" normalizeH="0" baseline="0" smtClean="0">
                        <a:ln>
                          <a:noFill/>
                        </a:ln>
                        <a:solidFill>
                          <a:schemeClr val="tx1"/>
                        </a:solidFill>
                        <a:effectLst/>
                        <a:latin typeface="Tahoma" pitchFamily="34" charset="0"/>
                        <a:ea typeface="標楷體" pitchFamily="65"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lvl1pPr eaLnBrk="0" hangingPunct="0">
                        <a:spcBef>
                          <a:spcPct val="20000"/>
                        </a:spcBef>
                        <a:buClr>
                          <a:schemeClr val="folHlink"/>
                        </a:buClr>
                        <a:buSzPct val="60000"/>
                        <a:buFont typeface="Wingdings" pitchFamily="2" charset="2"/>
                        <a:defRPr kumimoji="1" sz="28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defRPr kumimoji="1" sz="24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defRPr kumimoji="1" sz="20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defRPr kumimoji="1">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defRPr kumimoji="1">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9p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1" lang="zh-TW" altLang="en-US" sz="1400" b="0" i="0" u="none" strike="noStrike" cap="none" normalizeH="0" baseline="0" smtClean="0">
                          <a:ln>
                            <a:noFill/>
                          </a:ln>
                          <a:solidFill>
                            <a:schemeClr val="tx1"/>
                          </a:solidFill>
                          <a:effectLst/>
                          <a:latin typeface="Tahoma" pitchFamily="34" charset="0"/>
                          <a:ea typeface="新細明體" charset="-120"/>
                        </a:rPr>
                        <a:t>培根課程：實際操作課程</a:t>
                      </a:r>
                      <a:endParaRPr kumimoji="1" lang="zh-TW" altLang="en-US" sz="1400" b="0" i="0" u="none" strike="noStrike" cap="none" normalizeH="0" baseline="0" smtClean="0">
                        <a:ln>
                          <a:noFill/>
                        </a:ln>
                        <a:solidFill>
                          <a:schemeClr val="tx1"/>
                        </a:solidFill>
                        <a:effectLst/>
                        <a:latin typeface="Tahoma" pitchFamily="34" charset="0"/>
                        <a:ea typeface="標楷體" pitchFamily="65"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lvl1pPr eaLnBrk="0" hangingPunct="0">
                        <a:spcBef>
                          <a:spcPct val="20000"/>
                        </a:spcBef>
                        <a:buClr>
                          <a:schemeClr val="folHlink"/>
                        </a:buClr>
                        <a:buSzPct val="60000"/>
                        <a:buFont typeface="Wingdings" pitchFamily="2" charset="2"/>
                        <a:defRPr kumimoji="1" sz="28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defRPr kumimoji="1" sz="24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defRPr kumimoji="1" sz="20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defRPr kumimoji="1">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defRPr kumimoji="1">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9p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1" lang="zh-TW" altLang="en-US" sz="1400" b="0" i="0" u="none" strike="noStrike" cap="none" normalizeH="0" baseline="0" smtClean="0">
                          <a:ln>
                            <a:noFill/>
                          </a:ln>
                          <a:solidFill>
                            <a:schemeClr val="tx1"/>
                          </a:solidFill>
                          <a:effectLst/>
                          <a:latin typeface="Tahoma" pitchFamily="34" charset="0"/>
                          <a:ea typeface="新細明體" charset="-120"/>
                        </a:rPr>
                        <a:t>培根課程：實際操作課程</a:t>
                      </a:r>
                      <a:endParaRPr kumimoji="1" lang="zh-TW" altLang="en-US" sz="1400" b="0" i="0" u="none" strike="noStrike" cap="none" normalizeH="0" baseline="0" smtClean="0">
                        <a:ln>
                          <a:noFill/>
                        </a:ln>
                        <a:solidFill>
                          <a:schemeClr val="tx1"/>
                        </a:solidFill>
                        <a:effectLst/>
                        <a:latin typeface="Tahoma" pitchFamily="34" charset="0"/>
                        <a:ea typeface="標楷體" pitchFamily="65"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r>
              <a:tr h="1927225">
                <a:tc>
                  <a:txBody>
                    <a:bodyPr/>
                    <a:lstStyle>
                      <a:lvl1pPr eaLnBrk="0" hangingPunct="0">
                        <a:spcBef>
                          <a:spcPct val="20000"/>
                        </a:spcBef>
                        <a:buClr>
                          <a:schemeClr val="folHlink"/>
                        </a:buClr>
                        <a:buSzPct val="60000"/>
                        <a:buFont typeface="Wingdings" pitchFamily="2" charset="2"/>
                        <a:defRPr kumimoji="1" sz="28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defRPr kumimoji="1" sz="24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defRPr kumimoji="1" sz="20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defRPr kumimoji="1">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defRPr kumimoji="1">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9p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endParaRPr kumimoji="1" lang="zh-TW" altLang="en-US" sz="2800" b="0" i="0" u="none" strike="noStrike" cap="none" normalizeH="0" baseline="0" smtClean="0">
                        <a:ln>
                          <a:noFill/>
                        </a:ln>
                        <a:solidFill>
                          <a:schemeClr val="tx1"/>
                        </a:solidFill>
                        <a:effectLst/>
                        <a:latin typeface="Tahoma" pitchFamily="34" charset="0"/>
                        <a:ea typeface="新細明體"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folHlink"/>
                        </a:buClr>
                        <a:buSzPct val="60000"/>
                        <a:buFont typeface="Wingdings" pitchFamily="2" charset="2"/>
                        <a:defRPr kumimoji="1" sz="28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defRPr kumimoji="1" sz="24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defRPr kumimoji="1" sz="20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defRPr kumimoji="1">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defRPr kumimoji="1">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9p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endParaRPr kumimoji="1" lang="zh-TW" altLang="en-US" sz="2800" b="0" i="0" u="none" strike="noStrike" cap="none" normalizeH="0" baseline="0" smtClean="0">
                        <a:ln>
                          <a:noFill/>
                        </a:ln>
                        <a:solidFill>
                          <a:schemeClr val="tx1"/>
                        </a:solidFill>
                        <a:effectLst/>
                        <a:latin typeface="Tahoma" pitchFamily="34" charset="0"/>
                        <a:ea typeface="新細明體"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folHlink"/>
                        </a:buClr>
                        <a:buSzPct val="60000"/>
                        <a:buFont typeface="Wingdings" pitchFamily="2" charset="2"/>
                        <a:defRPr kumimoji="1" sz="28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defRPr kumimoji="1" sz="24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defRPr kumimoji="1" sz="20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defRPr kumimoji="1">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defRPr kumimoji="1">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9p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endParaRPr kumimoji="1" lang="zh-TW" altLang="en-US" sz="2800" b="0" i="0" u="none" strike="noStrike" cap="none" normalizeH="0" baseline="0" smtClean="0">
                        <a:ln>
                          <a:noFill/>
                        </a:ln>
                        <a:solidFill>
                          <a:schemeClr val="tx1"/>
                        </a:solidFill>
                        <a:effectLst/>
                        <a:latin typeface="Tahoma" pitchFamily="34" charset="0"/>
                        <a:ea typeface="新細明體"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lvl1pPr eaLnBrk="0" hangingPunct="0">
                        <a:spcBef>
                          <a:spcPct val="20000"/>
                        </a:spcBef>
                        <a:buClr>
                          <a:schemeClr val="folHlink"/>
                        </a:buClr>
                        <a:buSzPct val="60000"/>
                        <a:buFont typeface="Wingdings" pitchFamily="2" charset="2"/>
                        <a:defRPr kumimoji="1" sz="28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defRPr kumimoji="1" sz="24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defRPr kumimoji="1" sz="20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defRPr kumimoji="1">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defRPr kumimoji="1">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9p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1" lang="zh-TW" altLang="en-US" sz="1400" b="0" i="0" u="none" strike="noStrike" cap="none" normalizeH="0" baseline="0" smtClean="0">
                          <a:ln>
                            <a:noFill/>
                          </a:ln>
                          <a:solidFill>
                            <a:schemeClr val="tx1"/>
                          </a:solidFill>
                          <a:effectLst/>
                          <a:latin typeface="Tahoma" pitchFamily="34" charset="0"/>
                          <a:ea typeface="新細明體" charset="-120"/>
                        </a:rPr>
                        <a:t>培根課程：上課情形</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lvl1pPr eaLnBrk="0" hangingPunct="0">
                        <a:spcBef>
                          <a:spcPct val="20000"/>
                        </a:spcBef>
                        <a:buClr>
                          <a:schemeClr val="folHlink"/>
                        </a:buClr>
                        <a:buSzPct val="60000"/>
                        <a:buFont typeface="Wingdings" pitchFamily="2" charset="2"/>
                        <a:defRPr kumimoji="1" sz="28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defRPr kumimoji="1" sz="24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defRPr kumimoji="1" sz="20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defRPr kumimoji="1">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defRPr kumimoji="1">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9p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1" lang="zh-TW" altLang="en-US" sz="1400" b="0" i="0" u="none" strike="noStrike" cap="none" normalizeH="0" baseline="0" smtClean="0">
                          <a:ln>
                            <a:noFill/>
                          </a:ln>
                          <a:solidFill>
                            <a:schemeClr val="tx1"/>
                          </a:solidFill>
                          <a:effectLst/>
                          <a:latin typeface="Tahoma" pitchFamily="34" charset="0"/>
                          <a:ea typeface="新細明體" charset="-120"/>
                        </a:rPr>
                        <a:t>培根課程：實際參訪課程</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lvl1pPr eaLnBrk="0" hangingPunct="0">
                        <a:spcBef>
                          <a:spcPct val="20000"/>
                        </a:spcBef>
                        <a:buClr>
                          <a:schemeClr val="folHlink"/>
                        </a:buClr>
                        <a:buSzPct val="60000"/>
                        <a:buFont typeface="Wingdings" pitchFamily="2" charset="2"/>
                        <a:defRPr kumimoji="1" sz="28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defRPr kumimoji="1" sz="24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defRPr kumimoji="1" sz="20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defRPr kumimoji="1">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defRPr kumimoji="1">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charset="-120"/>
                        </a:defRPr>
                      </a:lvl9p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1" lang="zh-TW" altLang="en-US" sz="1400" b="0" i="0" u="none" strike="noStrike" cap="none" normalizeH="0" baseline="0" smtClean="0">
                          <a:ln>
                            <a:noFill/>
                          </a:ln>
                          <a:solidFill>
                            <a:schemeClr val="tx1"/>
                          </a:solidFill>
                          <a:effectLst/>
                          <a:latin typeface="Tahoma" pitchFamily="34" charset="0"/>
                          <a:ea typeface="新細明體" charset="-120"/>
                        </a:rPr>
                        <a:t>培根課程：實地參訪課程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r>
            </a:tbl>
          </a:graphicData>
        </a:graphic>
      </p:graphicFrame>
      <p:grpSp>
        <p:nvGrpSpPr>
          <p:cNvPr id="3" name="Group 39"/>
          <p:cNvGrpSpPr>
            <a:grpSpLocks/>
          </p:cNvGrpSpPr>
          <p:nvPr/>
        </p:nvGrpSpPr>
        <p:grpSpPr bwMode="auto">
          <a:xfrm>
            <a:off x="755650" y="1973263"/>
            <a:ext cx="7561263" cy="4048125"/>
            <a:chOff x="476" y="1243"/>
            <a:chExt cx="4763" cy="2550"/>
          </a:xfrm>
        </p:grpSpPr>
        <p:sp>
          <p:nvSpPr>
            <p:cNvPr id="20509" name="Rectangle 59" descr="321493_507196269343831_1388666502_n"/>
            <p:cNvSpPr>
              <a:spLocks noChangeArrowheads="1"/>
            </p:cNvSpPr>
            <p:nvPr/>
          </p:nvSpPr>
          <p:spPr bwMode="auto">
            <a:xfrm>
              <a:off x="476" y="1253"/>
              <a:ext cx="1542" cy="1088"/>
            </a:xfrm>
            <a:prstGeom prst="rect">
              <a:avLst/>
            </a:prstGeom>
            <a:blipFill dpi="0" rotWithShape="1">
              <a:blip r:embed="rId3" cstate="print"/>
              <a:srcRect/>
              <a:stretch>
                <a:fillRect/>
              </a:stretch>
            </a:blipFill>
            <a:ln w="57150" algn="ctr">
              <a:noFill/>
              <a:miter lim="800000"/>
              <a:headEnd/>
              <a:tailEnd/>
            </a:ln>
          </p:spPr>
          <p:txBody>
            <a:bodyPr wrap="none" anchor="ctr"/>
            <a:lstStyle/>
            <a:p>
              <a:endParaRPr lang="zh-TW" altLang="en-US"/>
            </a:p>
          </p:txBody>
        </p:sp>
        <p:sp>
          <p:nvSpPr>
            <p:cNvPr id="20510" name="Rectangle 60" descr="IMG_2999_201306181451228308"/>
            <p:cNvSpPr>
              <a:spLocks noChangeArrowheads="1"/>
            </p:cNvSpPr>
            <p:nvPr/>
          </p:nvSpPr>
          <p:spPr bwMode="auto">
            <a:xfrm>
              <a:off x="2109" y="1253"/>
              <a:ext cx="1588" cy="1088"/>
            </a:xfrm>
            <a:prstGeom prst="rect">
              <a:avLst/>
            </a:prstGeom>
            <a:blipFill dpi="0" rotWithShape="1">
              <a:blip r:embed="rId4" cstate="print"/>
              <a:srcRect/>
              <a:stretch>
                <a:fillRect/>
              </a:stretch>
            </a:blipFill>
            <a:ln w="57150" algn="ctr">
              <a:noFill/>
              <a:miter lim="800000"/>
              <a:headEnd/>
              <a:tailEnd/>
            </a:ln>
          </p:spPr>
          <p:txBody>
            <a:bodyPr wrap="none" anchor="ctr"/>
            <a:lstStyle/>
            <a:p>
              <a:endParaRPr lang="zh-TW" altLang="en-US"/>
            </a:p>
          </p:txBody>
        </p:sp>
        <p:sp>
          <p:nvSpPr>
            <p:cNvPr id="20511" name="Rectangle 61" descr="62600_507193576010767_524147225_n"/>
            <p:cNvSpPr>
              <a:spLocks noChangeArrowheads="1"/>
            </p:cNvSpPr>
            <p:nvPr/>
          </p:nvSpPr>
          <p:spPr bwMode="auto">
            <a:xfrm>
              <a:off x="3742" y="1243"/>
              <a:ext cx="1497" cy="1098"/>
            </a:xfrm>
            <a:prstGeom prst="rect">
              <a:avLst/>
            </a:prstGeom>
            <a:blipFill dpi="0" rotWithShape="1">
              <a:blip r:embed="rId5" cstate="print"/>
              <a:srcRect/>
              <a:stretch>
                <a:fillRect/>
              </a:stretch>
            </a:blipFill>
            <a:ln w="57150" algn="ctr">
              <a:noFill/>
              <a:miter lim="800000"/>
              <a:headEnd/>
              <a:tailEnd/>
            </a:ln>
          </p:spPr>
          <p:txBody>
            <a:bodyPr wrap="none" anchor="ctr"/>
            <a:lstStyle/>
            <a:p>
              <a:endParaRPr lang="zh-TW" altLang="en-US"/>
            </a:p>
          </p:txBody>
        </p:sp>
        <p:sp>
          <p:nvSpPr>
            <p:cNvPr id="20512" name="Rectangle 59" descr="321493_507196269343831_1388666502_n"/>
            <p:cNvSpPr>
              <a:spLocks noChangeArrowheads="1"/>
            </p:cNvSpPr>
            <p:nvPr/>
          </p:nvSpPr>
          <p:spPr bwMode="auto">
            <a:xfrm>
              <a:off x="476" y="2704"/>
              <a:ext cx="1542" cy="1089"/>
            </a:xfrm>
            <a:prstGeom prst="rect">
              <a:avLst/>
            </a:prstGeom>
            <a:blipFill dpi="0" rotWithShape="1">
              <a:blip r:embed="rId6" cstate="print"/>
              <a:srcRect/>
              <a:stretch>
                <a:fillRect/>
              </a:stretch>
            </a:blipFill>
            <a:ln w="57150" algn="ctr">
              <a:noFill/>
              <a:miter lim="800000"/>
              <a:headEnd/>
              <a:tailEnd/>
            </a:ln>
          </p:spPr>
          <p:txBody>
            <a:bodyPr wrap="none" anchor="ctr"/>
            <a:lstStyle/>
            <a:p>
              <a:endParaRPr lang="zh-TW" altLang="en-US"/>
            </a:p>
          </p:txBody>
        </p:sp>
        <p:sp>
          <p:nvSpPr>
            <p:cNvPr id="20513" name="Rectangle 60" descr="IMG_2999_201306181451228308"/>
            <p:cNvSpPr>
              <a:spLocks noChangeArrowheads="1"/>
            </p:cNvSpPr>
            <p:nvPr/>
          </p:nvSpPr>
          <p:spPr bwMode="auto">
            <a:xfrm>
              <a:off x="2109" y="2704"/>
              <a:ext cx="1588" cy="1089"/>
            </a:xfrm>
            <a:prstGeom prst="rect">
              <a:avLst/>
            </a:prstGeom>
            <a:blipFill dpi="0" rotWithShape="1">
              <a:blip r:embed="rId7" cstate="print"/>
              <a:srcRect/>
              <a:stretch>
                <a:fillRect/>
              </a:stretch>
            </a:blipFill>
            <a:ln w="57150" algn="ctr">
              <a:noFill/>
              <a:miter lim="800000"/>
              <a:headEnd/>
              <a:tailEnd/>
            </a:ln>
          </p:spPr>
          <p:txBody>
            <a:bodyPr wrap="none" anchor="ctr"/>
            <a:lstStyle/>
            <a:p>
              <a:endParaRPr lang="zh-TW" altLang="en-US"/>
            </a:p>
          </p:txBody>
        </p:sp>
        <p:sp>
          <p:nvSpPr>
            <p:cNvPr id="20514" name="Rectangle 61" descr="62600_507193576010767_524147225_n"/>
            <p:cNvSpPr>
              <a:spLocks noChangeArrowheads="1"/>
            </p:cNvSpPr>
            <p:nvPr/>
          </p:nvSpPr>
          <p:spPr bwMode="auto">
            <a:xfrm>
              <a:off x="3742" y="2704"/>
              <a:ext cx="1497" cy="1089"/>
            </a:xfrm>
            <a:prstGeom prst="rect">
              <a:avLst/>
            </a:prstGeom>
            <a:blipFill dpi="0" rotWithShape="1">
              <a:blip r:embed="rId8" cstate="print"/>
              <a:srcRect/>
              <a:stretch>
                <a:fillRect/>
              </a:stretch>
            </a:blipFill>
            <a:ln w="57150" algn="ctr">
              <a:noFill/>
              <a:miter lim="800000"/>
              <a:headEnd/>
              <a:tailEnd/>
            </a:ln>
          </p:spPr>
          <p:txBody>
            <a:bodyPr wrap="none" anchor="ctr"/>
            <a:lstStyle/>
            <a:p>
              <a:endParaRPr lang="zh-TW" altLang="en-US"/>
            </a:p>
          </p:txBody>
        </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506" name="Rectangle 2"/>
          <p:cNvSpPr>
            <a:spLocks noChangeArrowheads="1"/>
          </p:cNvSpPr>
          <p:nvPr/>
        </p:nvSpPr>
        <p:spPr bwMode="auto">
          <a:xfrm>
            <a:off x="0" y="404813"/>
            <a:ext cx="8820150" cy="1368425"/>
          </a:xfrm>
          <a:prstGeom prst="rect">
            <a:avLst/>
          </a:prstGeom>
          <a:ln w="9525">
            <a:noFill/>
            <a:miter lim="800000"/>
            <a:headEnd/>
            <a:tailEnd/>
          </a:ln>
        </p:spPr>
        <p:txBody>
          <a:bodyPr wrap="none" anchor="ctr"/>
          <a:lstStyle/>
          <a:p>
            <a:endParaRPr lang="zh-TW" altLang="en-US"/>
          </a:p>
        </p:txBody>
      </p:sp>
      <p:grpSp>
        <p:nvGrpSpPr>
          <p:cNvPr id="2" name="Group 4"/>
          <p:cNvGrpSpPr>
            <a:grpSpLocks/>
          </p:cNvGrpSpPr>
          <p:nvPr/>
        </p:nvGrpSpPr>
        <p:grpSpPr bwMode="auto">
          <a:xfrm>
            <a:off x="0" y="44450"/>
            <a:ext cx="8893175" cy="1036638"/>
            <a:chOff x="0" y="-4"/>
            <a:chExt cx="5602" cy="653"/>
          </a:xfrm>
        </p:grpSpPr>
        <p:sp>
          <p:nvSpPr>
            <p:cNvPr id="33799" name="Rectangle 5"/>
            <p:cNvSpPr>
              <a:spLocks noChangeArrowheads="1"/>
            </p:cNvSpPr>
            <p:nvPr/>
          </p:nvSpPr>
          <p:spPr bwMode="auto">
            <a:xfrm>
              <a:off x="0" y="164"/>
              <a:ext cx="5602" cy="272"/>
            </a:xfrm>
            <a:prstGeom prst="rect">
              <a:avLst/>
            </a:prstGeom>
            <a:solidFill>
              <a:srgbClr val="99CC00"/>
            </a:solidFill>
            <a:ln w="9525">
              <a:noFill/>
              <a:miter lim="800000"/>
              <a:headEnd/>
              <a:tailEnd/>
            </a:ln>
            <a:effectLst>
              <a:outerShdw dist="81320" dir="3080412" algn="ctr" rotWithShape="0">
                <a:srgbClr val="808080">
                  <a:alpha val="50000"/>
                </a:srgbClr>
              </a:outerShdw>
            </a:effectLst>
          </p:spPr>
          <p:txBody>
            <a:bodyPr wrap="none" anchor="ctr"/>
            <a:lstStyle/>
            <a:p>
              <a:pPr>
                <a:defRPr/>
              </a:pPr>
              <a:endParaRPr lang="zh-TW" altLang="zh-TW">
                <a:latin typeface="Arial" pitchFamily="34" charset="0"/>
              </a:endParaRPr>
            </a:p>
          </p:txBody>
        </p:sp>
        <p:sp>
          <p:nvSpPr>
            <p:cNvPr id="33800" name="Text Box 6"/>
            <p:cNvSpPr txBox="1">
              <a:spLocks noChangeArrowheads="1"/>
            </p:cNvSpPr>
            <p:nvPr/>
          </p:nvSpPr>
          <p:spPr bwMode="auto">
            <a:xfrm>
              <a:off x="1156" y="186"/>
              <a:ext cx="4052" cy="250"/>
            </a:xfrm>
            <a:prstGeom prst="rect">
              <a:avLst/>
            </a:prstGeom>
            <a:noFill/>
            <a:ln w="9525">
              <a:noFill/>
              <a:miter lim="800000"/>
              <a:headEnd/>
              <a:tailEnd/>
            </a:ln>
            <a:effectLst>
              <a:outerShdw dist="28398" dir="1593903" algn="ctr" rotWithShape="0">
                <a:schemeClr val="bg1"/>
              </a:outerShdw>
            </a:effectLst>
          </p:spPr>
          <p:txBody>
            <a:bodyPr wrap="none">
              <a:spAutoFit/>
            </a:bodyPr>
            <a:lstStyle/>
            <a:p>
              <a:pPr>
                <a:defRPr/>
              </a:pPr>
              <a:r>
                <a:rPr lang="zh-TW" altLang="en-US" sz="1200" b="1">
                  <a:latin typeface="華康正顏楷體W5" pitchFamily="65" charset="-120"/>
                  <a:ea typeface="華康正顏楷體W5" pitchFamily="65" charset="-120"/>
                </a:rPr>
                <a:t>社造文化小鎮亮點計畫                      </a:t>
              </a:r>
              <a:r>
                <a:rPr lang="zh-TW" altLang="zh-TW" sz="2000" b="1"/>
                <a:t>墾地社區農村再生活化活動</a:t>
              </a:r>
              <a:endParaRPr lang="zh-TW" altLang="en-US" sz="2000" b="1"/>
            </a:p>
          </p:txBody>
        </p:sp>
        <p:pic>
          <p:nvPicPr>
            <p:cNvPr id="33801" name="Picture 7" descr="生活首都"/>
            <p:cNvPicPr>
              <a:picLocks noChangeAspect="1" noChangeArrowheads="1"/>
            </p:cNvPicPr>
            <p:nvPr/>
          </p:nvPicPr>
          <p:blipFill>
            <a:blip r:embed="rId2" cstate="print"/>
            <a:srcRect/>
            <a:stretch>
              <a:fillRect/>
            </a:stretch>
          </p:blipFill>
          <p:spPr bwMode="auto">
            <a:xfrm>
              <a:off x="22" y="-4"/>
              <a:ext cx="1156" cy="653"/>
            </a:xfrm>
            <a:prstGeom prst="rect">
              <a:avLst/>
            </a:prstGeom>
            <a:noFill/>
            <a:ln w="9525">
              <a:noFill/>
              <a:miter lim="800000"/>
              <a:headEnd/>
              <a:tailEnd/>
            </a:ln>
            <a:effectLst>
              <a:outerShdw dist="63500" dir="2212194" algn="ctr" rotWithShape="0">
                <a:schemeClr val="bg1">
                  <a:alpha val="50000"/>
                </a:schemeClr>
              </a:outerShdw>
            </a:effectLst>
          </p:spPr>
        </p:pic>
      </p:grpSp>
      <p:sp>
        <p:nvSpPr>
          <p:cNvPr id="33796" name="Rectangle 8" descr="未命名"/>
          <p:cNvSpPr>
            <a:spLocks noChangeArrowheads="1"/>
          </p:cNvSpPr>
          <p:nvPr/>
        </p:nvSpPr>
        <p:spPr bwMode="auto">
          <a:xfrm>
            <a:off x="2482850" y="1125538"/>
            <a:ext cx="4105275" cy="5400675"/>
          </a:xfrm>
          <a:prstGeom prst="rect">
            <a:avLst/>
          </a:prstGeom>
          <a:blipFill dpi="0" rotWithShape="1">
            <a:blip r:embed="rId3" cstate="email"/>
            <a:srcRect/>
            <a:stretch>
              <a:fillRect/>
            </a:stretch>
          </a:blipFill>
          <a:ln w="3175" algn="ctr">
            <a:solidFill>
              <a:schemeClr val="tx1"/>
            </a:solidFill>
            <a:miter lim="800000"/>
            <a:headEnd/>
            <a:tailEnd/>
          </a:ln>
          <a:effectLst>
            <a:outerShdw dist="45791" dir="3378596" algn="ctr" rotWithShape="0">
              <a:schemeClr val="bg2"/>
            </a:outerShdw>
          </a:effectLst>
        </p:spPr>
        <p:txBody>
          <a:bodyPr wrap="none" anchor="ctr"/>
          <a:lstStyle/>
          <a:p>
            <a:pPr>
              <a:defRPr/>
            </a:pPr>
            <a:endParaRPr lang="zh-TW" altLang="en-US"/>
          </a:p>
        </p:txBody>
      </p:sp>
      <p:sp>
        <p:nvSpPr>
          <p:cNvPr id="84999" name="文字方塊 25"/>
          <p:cNvSpPr txBox="1">
            <a:spLocks noChangeArrowheads="1"/>
          </p:cNvSpPr>
          <p:nvPr/>
        </p:nvSpPr>
        <p:spPr bwMode="auto">
          <a:xfrm>
            <a:off x="8126413" y="1268413"/>
            <a:ext cx="549275" cy="4968875"/>
          </a:xfrm>
          <a:prstGeom prst="rect">
            <a:avLst/>
          </a:prstGeom>
          <a:noFill/>
          <a:ln w="9525">
            <a:noFill/>
            <a:miter lim="800000"/>
            <a:headEnd/>
            <a:tailEnd/>
          </a:ln>
        </p:spPr>
        <p:txBody>
          <a:bodyPr vert="eaVert">
            <a:spAutoFit/>
          </a:bodyPr>
          <a:lstStyle>
            <a:lvl1pPr eaLnBrk="0" hangingPunct="0">
              <a:defRPr kumimoji="1">
                <a:solidFill>
                  <a:schemeClr val="tx1"/>
                </a:solidFill>
                <a:latin typeface="Tahoma" pitchFamily="34" charset="0"/>
                <a:ea typeface="新細明體" charset="-120"/>
              </a:defRPr>
            </a:lvl1pPr>
            <a:lvl2pPr marL="742950" indent="-285750" eaLnBrk="0" hangingPunct="0">
              <a:defRPr kumimoji="1">
                <a:solidFill>
                  <a:schemeClr val="tx1"/>
                </a:solidFill>
                <a:latin typeface="Tahoma" pitchFamily="34" charset="0"/>
                <a:ea typeface="新細明體" charset="-120"/>
              </a:defRPr>
            </a:lvl2pPr>
            <a:lvl3pPr marL="1143000" indent="-228600" eaLnBrk="0" hangingPunct="0">
              <a:defRPr kumimoji="1">
                <a:solidFill>
                  <a:schemeClr val="tx1"/>
                </a:solidFill>
                <a:latin typeface="Tahoma" pitchFamily="34" charset="0"/>
                <a:ea typeface="新細明體" charset="-120"/>
              </a:defRPr>
            </a:lvl3pPr>
            <a:lvl4pPr marL="1600200" indent="-228600" eaLnBrk="0" hangingPunct="0">
              <a:defRPr kumimoji="1">
                <a:solidFill>
                  <a:schemeClr val="tx1"/>
                </a:solidFill>
                <a:latin typeface="Tahoma" pitchFamily="34" charset="0"/>
                <a:ea typeface="新細明體" charset="-120"/>
              </a:defRPr>
            </a:lvl4pPr>
            <a:lvl5pPr marL="2057400" indent="-228600" eaLnBrk="0" hangingPunct="0">
              <a:defRPr kumimoji="1">
                <a:solidFill>
                  <a:schemeClr val="tx1"/>
                </a:solidFill>
                <a:latin typeface="Tahoma" pitchFamily="34" charset="0"/>
                <a:ea typeface="新細明體"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charset="-120"/>
              </a:defRPr>
            </a:lvl9pPr>
          </a:lstStyle>
          <a:p>
            <a:pPr eaLnBrk="1" hangingPunct="1">
              <a:defRPr/>
            </a:pPr>
            <a:r>
              <a:rPr lang="zh-TW" altLang="en-US" sz="2400" b="1" smtClean="0">
                <a:solidFill>
                  <a:srgbClr val="4D4D4D"/>
                </a:solidFill>
                <a:effectLst>
                  <a:outerShdw blurRad="38100" dist="38100" dir="2700000" algn="tl">
                    <a:srgbClr val="C0C0C0"/>
                  </a:outerShdw>
                </a:effectLst>
                <a:latin typeface="微軟正黑體" pitchFamily="34" charset="-120"/>
                <a:ea typeface="微軟正黑體" pitchFamily="34" charset="-120"/>
              </a:rPr>
              <a:t>  墾地社區宋江陣研習成果展</a:t>
            </a:r>
            <a:endParaRPr lang="en-US" altLang="zh-TW" sz="2400" smtClean="0">
              <a:solidFill>
                <a:srgbClr val="4D4D4D"/>
              </a:solidFill>
              <a:effectLst>
                <a:outerShdw blurRad="38100" dist="38100" dir="2700000" algn="tl">
                  <a:srgbClr val="C0C0C0"/>
                </a:outerShdw>
              </a:effectLst>
              <a:ea typeface="微軟正黑體" pitchFamily="34" charset="-120"/>
            </a:endParaRPr>
          </a:p>
        </p:txBody>
      </p:sp>
      <p:sp>
        <p:nvSpPr>
          <p:cNvPr id="33798" name="AutoShape 8"/>
          <p:cNvSpPr>
            <a:spLocks noChangeArrowheads="1"/>
          </p:cNvSpPr>
          <p:nvPr/>
        </p:nvSpPr>
        <p:spPr bwMode="auto">
          <a:xfrm rot="10800000">
            <a:off x="8388350" y="1125538"/>
            <a:ext cx="360363" cy="360362"/>
          </a:xfrm>
          <a:prstGeom prst="rtTriangle">
            <a:avLst/>
          </a:prstGeom>
          <a:solidFill>
            <a:srgbClr val="FF0000"/>
          </a:solidFill>
          <a:ln w="57150" algn="ctr">
            <a:noFill/>
            <a:miter lim="800000"/>
            <a:headEnd/>
            <a:tailEnd/>
          </a:ln>
          <a:effectLst>
            <a:outerShdw dist="80322" dir="4293903" algn="ctr" rotWithShape="0">
              <a:srgbClr val="4D4D4D"/>
            </a:outerShdw>
          </a:effectLst>
        </p:spPr>
        <p:txBody>
          <a:bodyPr wrap="none" anchor="ctr"/>
          <a:lstStyle/>
          <a:p>
            <a:pPr>
              <a:defRPr/>
            </a:pPr>
            <a:endParaRPr lang="zh-TW" alt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530" name="Rectangle 2"/>
          <p:cNvSpPr>
            <a:spLocks noChangeArrowheads="1"/>
          </p:cNvSpPr>
          <p:nvPr/>
        </p:nvSpPr>
        <p:spPr bwMode="auto">
          <a:xfrm>
            <a:off x="0" y="404813"/>
            <a:ext cx="8820150" cy="1368425"/>
          </a:xfrm>
          <a:prstGeom prst="rect">
            <a:avLst/>
          </a:prstGeom>
          <a:ln w="9525">
            <a:noFill/>
            <a:miter lim="800000"/>
            <a:headEnd/>
            <a:tailEnd/>
          </a:ln>
        </p:spPr>
        <p:txBody>
          <a:bodyPr wrap="none" anchor="ctr"/>
          <a:lstStyle/>
          <a:p>
            <a:endParaRPr lang="zh-TW" altLang="en-US"/>
          </a:p>
        </p:txBody>
      </p:sp>
      <p:grpSp>
        <p:nvGrpSpPr>
          <p:cNvPr id="2" name="Group 4"/>
          <p:cNvGrpSpPr>
            <a:grpSpLocks/>
          </p:cNvGrpSpPr>
          <p:nvPr/>
        </p:nvGrpSpPr>
        <p:grpSpPr bwMode="auto">
          <a:xfrm>
            <a:off x="0" y="44450"/>
            <a:ext cx="8893175" cy="1036638"/>
            <a:chOff x="0" y="-4"/>
            <a:chExt cx="5602" cy="653"/>
          </a:xfrm>
        </p:grpSpPr>
        <p:sp>
          <p:nvSpPr>
            <p:cNvPr id="34862" name="Rectangle 5"/>
            <p:cNvSpPr>
              <a:spLocks noChangeArrowheads="1"/>
            </p:cNvSpPr>
            <p:nvPr/>
          </p:nvSpPr>
          <p:spPr bwMode="auto">
            <a:xfrm>
              <a:off x="0" y="164"/>
              <a:ext cx="5602" cy="272"/>
            </a:xfrm>
            <a:prstGeom prst="rect">
              <a:avLst/>
            </a:prstGeom>
            <a:solidFill>
              <a:srgbClr val="99CC00"/>
            </a:solidFill>
            <a:ln w="9525">
              <a:noFill/>
              <a:miter lim="800000"/>
              <a:headEnd/>
              <a:tailEnd/>
            </a:ln>
            <a:effectLst>
              <a:outerShdw dist="81320" dir="3080412" algn="ctr" rotWithShape="0">
                <a:srgbClr val="808080">
                  <a:alpha val="50000"/>
                </a:srgbClr>
              </a:outerShdw>
            </a:effectLst>
          </p:spPr>
          <p:txBody>
            <a:bodyPr wrap="none" anchor="ctr"/>
            <a:lstStyle/>
            <a:p>
              <a:pPr>
                <a:defRPr/>
              </a:pPr>
              <a:endParaRPr lang="zh-TW" altLang="zh-TW">
                <a:latin typeface="Arial" pitchFamily="34" charset="0"/>
              </a:endParaRPr>
            </a:p>
          </p:txBody>
        </p:sp>
        <p:sp>
          <p:nvSpPr>
            <p:cNvPr id="34863" name="Text Box 6"/>
            <p:cNvSpPr txBox="1">
              <a:spLocks noChangeArrowheads="1"/>
            </p:cNvSpPr>
            <p:nvPr/>
          </p:nvSpPr>
          <p:spPr bwMode="auto">
            <a:xfrm>
              <a:off x="1156" y="186"/>
              <a:ext cx="3732" cy="250"/>
            </a:xfrm>
            <a:prstGeom prst="rect">
              <a:avLst/>
            </a:prstGeom>
            <a:noFill/>
            <a:ln w="9525">
              <a:noFill/>
              <a:miter lim="800000"/>
              <a:headEnd/>
              <a:tailEnd/>
            </a:ln>
            <a:effectLst>
              <a:outerShdw dist="28398" dir="1593903" algn="ctr" rotWithShape="0">
                <a:schemeClr val="bg1"/>
              </a:outerShdw>
            </a:effectLst>
          </p:spPr>
          <p:txBody>
            <a:bodyPr wrap="none">
              <a:spAutoFit/>
            </a:bodyPr>
            <a:lstStyle/>
            <a:p>
              <a:pPr>
                <a:defRPr/>
              </a:pPr>
              <a:r>
                <a:rPr lang="zh-TW" altLang="en-US" sz="1200" b="1">
                  <a:latin typeface="華康正顏楷體W5" pitchFamily="65" charset="-120"/>
                  <a:ea typeface="華康正顏楷體W5" pitchFamily="65" charset="-120"/>
                </a:rPr>
                <a:t>社造文化小鎮亮點計畫                      </a:t>
              </a:r>
              <a:r>
                <a:rPr lang="zh-TW" altLang="en-US" sz="2000" b="1"/>
                <a:t>北</a:t>
              </a:r>
              <a:r>
                <a:rPr lang="zh-TW" altLang="zh-TW" sz="2000" b="1"/>
                <a:t>溪社區農村再生案例</a:t>
              </a:r>
              <a:endParaRPr lang="zh-TW" altLang="en-US" sz="2000" b="1"/>
            </a:p>
          </p:txBody>
        </p:sp>
        <p:pic>
          <p:nvPicPr>
            <p:cNvPr id="34864" name="Picture 7" descr="生活首都"/>
            <p:cNvPicPr>
              <a:picLocks noChangeAspect="1" noChangeArrowheads="1"/>
            </p:cNvPicPr>
            <p:nvPr/>
          </p:nvPicPr>
          <p:blipFill>
            <a:blip r:embed="rId2" cstate="print"/>
            <a:srcRect/>
            <a:stretch>
              <a:fillRect/>
            </a:stretch>
          </p:blipFill>
          <p:spPr bwMode="auto">
            <a:xfrm>
              <a:off x="22" y="-4"/>
              <a:ext cx="1156" cy="653"/>
            </a:xfrm>
            <a:prstGeom prst="rect">
              <a:avLst/>
            </a:prstGeom>
            <a:noFill/>
            <a:ln w="9525">
              <a:noFill/>
              <a:miter lim="800000"/>
              <a:headEnd/>
              <a:tailEnd/>
            </a:ln>
            <a:effectLst>
              <a:outerShdw dist="63500" dir="2212194" algn="ctr" rotWithShape="0">
                <a:schemeClr val="bg1">
                  <a:alpha val="50000"/>
                </a:schemeClr>
              </a:outerShdw>
            </a:effectLst>
          </p:spPr>
        </p:pic>
      </p:grpSp>
      <p:graphicFrame>
        <p:nvGraphicFramePr>
          <p:cNvPr id="104564" name="Group 116"/>
          <p:cNvGraphicFramePr>
            <a:graphicFrameLocks noGrp="1"/>
          </p:cNvGraphicFramePr>
          <p:nvPr/>
        </p:nvGraphicFramePr>
        <p:xfrm>
          <a:off x="1187450" y="1125538"/>
          <a:ext cx="6697663" cy="5460999"/>
        </p:xfrm>
        <a:graphic>
          <a:graphicData uri="http://schemas.openxmlformats.org/drawingml/2006/table">
            <a:tbl>
              <a:tblPr/>
              <a:tblGrid>
                <a:gridCol w="2263775"/>
                <a:gridCol w="2265363"/>
                <a:gridCol w="2168525"/>
              </a:tblGrid>
              <a:tr h="289560">
                <a:tc gridSpan="3">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1" lang="zh-TW" altLang="en-US" sz="1300" b="0" i="0" u="none" strike="noStrike" cap="none" normalizeH="0" baseline="0" smtClean="0">
                          <a:ln>
                            <a:noFill/>
                          </a:ln>
                          <a:solidFill>
                            <a:schemeClr val="tx1"/>
                          </a:solidFill>
                          <a:effectLst/>
                          <a:latin typeface="Tahoma" pitchFamily="34" charset="0"/>
                          <a:ea typeface="新細明體" pitchFamily="18" charset="-120"/>
                        </a:rPr>
                        <a:t>照片說明</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hMerge="1">
                  <a:txBody>
                    <a:bodyPr/>
                    <a:lstStyle/>
                    <a:p>
                      <a:endParaRPr lang="zh-TW" altLang="en-US"/>
                    </a:p>
                  </a:txBody>
                  <a:tcPr/>
                </a:tc>
                <a:tc hMerge="1">
                  <a:txBody>
                    <a:bodyPr/>
                    <a:lstStyle/>
                    <a:p>
                      <a:endParaRPr lang="zh-TW" altLang="en-US"/>
                    </a:p>
                  </a:txBody>
                  <a:tcPr/>
                </a:tc>
              </a:tr>
              <a:tr h="1439862">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endParaRPr kumimoji="1" lang="zh-TW" altLang="en-US" sz="2800" b="0" i="0" u="none" strike="noStrike" cap="none" normalizeH="0" baseline="0" smtClean="0">
                        <a:ln>
                          <a:noFill/>
                        </a:ln>
                        <a:solidFill>
                          <a:schemeClr val="tx1"/>
                        </a:solidFill>
                        <a:effectLst/>
                        <a:latin typeface="Tahoma" pitchFamily="34" charset="0"/>
                        <a:ea typeface="新細明體" pitchFamily="18"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endParaRPr kumimoji="1" lang="zh-TW" altLang="en-US" sz="2800" b="0" i="0" u="none" strike="noStrike" cap="none" normalizeH="0" baseline="0" smtClean="0">
                        <a:ln>
                          <a:noFill/>
                        </a:ln>
                        <a:solidFill>
                          <a:schemeClr val="tx1"/>
                        </a:solidFill>
                        <a:effectLst/>
                        <a:latin typeface="Tahoma"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endParaRPr kumimoji="1" lang="zh-TW" altLang="en-US" sz="2800" b="0" i="0" u="none" strike="noStrike" cap="none" normalizeH="0" baseline="0" smtClean="0">
                        <a:ln>
                          <a:noFill/>
                        </a:ln>
                        <a:solidFill>
                          <a:schemeClr val="tx1"/>
                        </a:solidFill>
                        <a:effectLst/>
                        <a:latin typeface="Tahoma"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7338">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1" lang="zh-TW" altLang="en-US" sz="1200" b="0" i="0" u="none" strike="noStrike" cap="none" normalizeH="0" baseline="0" smtClean="0">
                          <a:ln>
                            <a:noFill/>
                          </a:ln>
                          <a:solidFill>
                            <a:schemeClr val="tx1"/>
                          </a:solidFill>
                          <a:effectLst/>
                          <a:latin typeface="Tahoma" pitchFamily="34" charset="0"/>
                          <a:ea typeface="新細明體" pitchFamily="18" charset="-120"/>
                        </a:rPr>
                        <a:t>培根課程：關懷班培訓情形</a:t>
                      </a:r>
                      <a:endParaRPr kumimoji="1" lang="zh-TW" altLang="en-US" sz="1200" b="0" i="0" u="none" strike="noStrike" cap="none" normalizeH="0" baseline="0" smtClean="0">
                        <a:ln>
                          <a:noFill/>
                        </a:ln>
                        <a:solidFill>
                          <a:schemeClr val="tx1"/>
                        </a:solidFill>
                        <a:effectLst/>
                        <a:latin typeface="Tahoma" pitchFamily="34" charset="0"/>
                        <a:ea typeface="標楷體" pitchFamily="65"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1" lang="zh-TW" altLang="en-US" sz="1200" b="0" i="0" u="none" strike="noStrike" cap="none" normalizeH="0" baseline="0" smtClean="0">
                          <a:ln>
                            <a:noFill/>
                          </a:ln>
                          <a:solidFill>
                            <a:schemeClr val="tx1"/>
                          </a:solidFill>
                          <a:effectLst/>
                          <a:latin typeface="Tahoma" pitchFamily="34" charset="0"/>
                          <a:ea typeface="新細明體" pitchFamily="18" charset="-120"/>
                        </a:rPr>
                        <a:t>培根課程：關懷班培訓情形</a:t>
                      </a:r>
                      <a:endParaRPr kumimoji="1" lang="zh-TW" altLang="en-US" sz="1200" b="0" i="0" u="none" strike="noStrike" cap="none" normalizeH="0" baseline="0" smtClean="0">
                        <a:ln>
                          <a:noFill/>
                        </a:ln>
                        <a:solidFill>
                          <a:schemeClr val="tx1"/>
                        </a:solidFill>
                        <a:effectLst/>
                        <a:latin typeface="Tahoma" pitchFamily="34" charset="0"/>
                        <a:ea typeface="標楷體" pitchFamily="65"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1" lang="zh-TW" altLang="en-US" sz="1200" b="0" i="0" u="none" strike="noStrike" cap="none" normalizeH="0" baseline="0" smtClean="0">
                          <a:ln>
                            <a:noFill/>
                          </a:ln>
                          <a:solidFill>
                            <a:schemeClr val="tx1"/>
                          </a:solidFill>
                          <a:effectLst/>
                          <a:latin typeface="Tahoma" pitchFamily="34" charset="0"/>
                          <a:ea typeface="新細明體" pitchFamily="18" charset="-120"/>
                        </a:rPr>
                        <a:t>培根課程：關懷班培訓情形</a:t>
                      </a:r>
                      <a:endParaRPr kumimoji="1" lang="zh-TW" altLang="en-US" sz="1200" b="0" i="0" u="none" strike="noStrike" cap="none" normalizeH="0" baseline="0" smtClean="0">
                        <a:ln>
                          <a:noFill/>
                        </a:ln>
                        <a:solidFill>
                          <a:schemeClr val="tx1"/>
                        </a:solidFill>
                        <a:effectLst/>
                        <a:latin typeface="Tahoma" pitchFamily="34" charset="0"/>
                        <a:ea typeface="標楷體" pitchFamily="65"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r>
              <a:tr h="1439862">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endParaRPr kumimoji="1" lang="zh-TW" altLang="en-US" sz="2800" b="0" i="0" u="none" strike="noStrike" cap="none" normalizeH="0" baseline="0" smtClean="0">
                        <a:ln>
                          <a:noFill/>
                        </a:ln>
                        <a:solidFill>
                          <a:schemeClr val="tx1"/>
                        </a:solidFill>
                        <a:effectLst/>
                        <a:latin typeface="Tahoma" pitchFamily="34" charset="0"/>
                        <a:ea typeface="新細明體" pitchFamily="18"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endParaRPr kumimoji="1" lang="zh-TW" altLang="en-US" sz="2800" b="0" i="0" u="none" strike="noStrike" cap="none" normalizeH="0" baseline="0" smtClean="0">
                        <a:ln>
                          <a:noFill/>
                        </a:ln>
                        <a:solidFill>
                          <a:schemeClr val="tx1"/>
                        </a:solidFill>
                        <a:effectLst/>
                        <a:latin typeface="Tahoma"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endParaRPr kumimoji="1" lang="zh-TW" altLang="en-US" sz="2800" b="0" i="0" u="none" strike="noStrike" cap="none" normalizeH="0" baseline="0" smtClean="0">
                        <a:ln>
                          <a:noFill/>
                        </a:ln>
                        <a:solidFill>
                          <a:schemeClr val="tx1"/>
                        </a:solidFill>
                        <a:effectLst/>
                        <a:latin typeface="Tahoma"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320">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1" lang="zh-TW" altLang="en-US" sz="1200" b="0" i="0" u="none" strike="noStrike" cap="none" normalizeH="0" baseline="0" smtClean="0">
                          <a:ln>
                            <a:noFill/>
                          </a:ln>
                          <a:solidFill>
                            <a:schemeClr val="tx1"/>
                          </a:solidFill>
                          <a:effectLst/>
                          <a:latin typeface="Tahoma" pitchFamily="34" charset="0"/>
                          <a:ea typeface="新細明體" pitchFamily="18" charset="-120"/>
                        </a:rPr>
                        <a:t>培根課程：關懷班培訓情形</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1" lang="zh-TW" altLang="en-US" sz="1200" b="0" i="0" u="none" strike="noStrike" cap="none" normalizeH="0" baseline="0" smtClean="0">
                          <a:ln>
                            <a:noFill/>
                          </a:ln>
                          <a:solidFill>
                            <a:schemeClr val="tx1"/>
                          </a:solidFill>
                          <a:effectLst/>
                          <a:latin typeface="Tahoma" pitchFamily="34" charset="0"/>
                          <a:ea typeface="新細明體" pitchFamily="18" charset="-120"/>
                        </a:rPr>
                        <a:t>培根課程：關懷班培訓情形</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1" lang="zh-TW" altLang="en-US" sz="1200" b="0" i="0" u="none" strike="noStrike" cap="none" normalizeH="0" baseline="0" smtClean="0">
                          <a:ln>
                            <a:noFill/>
                          </a:ln>
                          <a:solidFill>
                            <a:schemeClr val="tx1"/>
                          </a:solidFill>
                          <a:effectLst/>
                          <a:latin typeface="Tahoma" pitchFamily="34" charset="0"/>
                          <a:ea typeface="新細明體" pitchFamily="18" charset="-120"/>
                        </a:rPr>
                        <a:t>培根課程：關懷班培訓情形</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r>
              <a:tr h="1455737">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endParaRPr kumimoji="1" lang="zh-TW" altLang="en-US" sz="2800" b="0" i="0" u="none" strike="noStrike" cap="none" normalizeH="0" baseline="0" smtClean="0">
                        <a:ln>
                          <a:noFill/>
                        </a:ln>
                        <a:solidFill>
                          <a:schemeClr val="tx1"/>
                        </a:solidFill>
                        <a:effectLst/>
                        <a:latin typeface="Tahoma" pitchFamily="34" charset="0"/>
                        <a:ea typeface="新細明體" pitchFamily="18"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endParaRPr kumimoji="1" lang="zh-TW" altLang="en-US" sz="2800" b="0" i="0" u="none" strike="noStrike" cap="none" normalizeH="0" baseline="0" smtClean="0">
                        <a:ln>
                          <a:noFill/>
                        </a:ln>
                        <a:solidFill>
                          <a:schemeClr val="tx1"/>
                        </a:solidFill>
                        <a:effectLst/>
                        <a:latin typeface="Tahoma"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endParaRPr kumimoji="1" lang="zh-TW" altLang="en-US" sz="2800" b="0" i="0" u="none" strike="noStrike" cap="none" normalizeH="0" baseline="0" smtClean="0">
                        <a:ln>
                          <a:noFill/>
                        </a:ln>
                        <a:solidFill>
                          <a:schemeClr val="tx1"/>
                        </a:solidFill>
                        <a:effectLst/>
                        <a:latin typeface="Tahoma"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320">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1" lang="zh-TW" altLang="en-US" sz="1200" b="0" i="0" u="none" strike="noStrike" cap="none" normalizeH="0" baseline="0" smtClean="0">
                          <a:ln>
                            <a:noFill/>
                          </a:ln>
                          <a:solidFill>
                            <a:schemeClr val="tx1"/>
                          </a:solidFill>
                          <a:effectLst/>
                          <a:latin typeface="Tahoma" pitchFamily="34" charset="0"/>
                          <a:ea typeface="新細明體" pitchFamily="18" charset="-120"/>
                        </a:rPr>
                        <a:t>培根課程：核心班培訓情形</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1" lang="zh-TW" altLang="en-US" sz="1200" b="0" i="0" u="none" strike="noStrike" cap="none" normalizeH="0" baseline="0" smtClean="0">
                          <a:ln>
                            <a:noFill/>
                          </a:ln>
                          <a:solidFill>
                            <a:schemeClr val="tx1"/>
                          </a:solidFill>
                          <a:effectLst/>
                          <a:latin typeface="Tahoma" pitchFamily="34" charset="0"/>
                          <a:ea typeface="新細明體" pitchFamily="18" charset="-120"/>
                        </a:rPr>
                        <a:t>培根課程：核心班培訓情形</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1" lang="zh-TW" altLang="en-US" sz="1200" b="0" i="0" u="none" strike="noStrike" cap="none" normalizeH="0" baseline="0" smtClean="0">
                          <a:ln>
                            <a:noFill/>
                          </a:ln>
                          <a:solidFill>
                            <a:schemeClr val="tx1"/>
                          </a:solidFill>
                          <a:effectLst/>
                          <a:latin typeface="Tahoma" pitchFamily="34" charset="0"/>
                          <a:ea typeface="新細明體" pitchFamily="18" charset="-120"/>
                        </a:rPr>
                        <a:t>討論社區產業盤點及活化對策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0C0C0"/>
                    </a:solidFill>
                  </a:tcPr>
                </a:tc>
              </a:tr>
            </a:tbl>
          </a:graphicData>
        </a:graphic>
      </p:graphicFrame>
      <p:grpSp>
        <p:nvGrpSpPr>
          <p:cNvPr id="3" name="群組 47"/>
          <p:cNvGrpSpPr>
            <a:grpSpLocks/>
          </p:cNvGrpSpPr>
          <p:nvPr/>
        </p:nvGrpSpPr>
        <p:grpSpPr bwMode="auto">
          <a:xfrm>
            <a:off x="1331913" y="1485900"/>
            <a:ext cx="6480175" cy="4752975"/>
            <a:chOff x="1331913" y="1485900"/>
            <a:chExt cx="6480175" cy="4752975"/>
          </a:xfrm>
        </p:grpSpPr>
        <p:sp>
          <p:nvSpPr>
            <p:cNvPr id="22565" name="Rectangle 86" descr="321493_507196269343831_1388666502_n"/>
            <p:cNvSpPr>
              <a:spLocks noChangeArrowheads="1"/>
            </p:cNvSpPr>
            <p:nvPr/>
          </p:nvSpPr>
          <p:spPr bwMode="auto">
            <a:xfrm>
              <a:off x="1331913" y="1485900"/>
              <a:ext cx="2016125" cy="1295400"/>
            </a:xfrm>
            <a:prstGeom prst="rect">
              <a:avLst/>
            </a:prstGeom>
            <a:blipFill dpi="0" rotWithShape="1">
              <a:blip r:embed="rId3" cstate="print"/>
              <a:srcRect/>
              <a:stretch>
                <a:fillRect/>
              </a:stretch>
            </a:blipFill>
            <a:ln w="57150" algn="ctr">
              <a:noFill/>
              <a:miter lim="800000"/>
              <a:headEnd/>
              <a:tailEnd/>
            </a:ln>
          </p:spPr>
          <p:txBody>
            <a:bodyPr wrap="none" anchor="ctr"/>
            <a:lstStyle/>
            <a:p>
              <a:endParaRPr lang="zh-TW" altLang="en-US"/>
            </a:p>
          </p:txBody>
        </p:sp>
        <p:sp>
          <p:nvSpPr>
            <p:cNvPr id="22566" name="Rectangle 88" descr="IMG_2999_201306181451228308"/>
            <p:cNvSpPr>
              <a:spLocks noChangeArrowheads="1"/>
            </p:cNvSpPr>
            <p:nvPr/>
          </p:nvSpPr>
          <p:spPr bwMode="auto">
            <a:xfrm>
              <a:off x="3563938" y="1485900"/>
              <a:ext cx="2016125" cy="1295400"/>
            </a:xfrm>
            <a:prstGeom prst="rect">
              <a:avLst/>
            </a:prstGeom>
            <a:blipFill dpi="0" rotWithShape="1">
              <a:blip r:embed="rId4" cstate="print"/>
              <a:srcRect/>
              <a:stretch>
                <a:fillRect/>
              </a:stretch>
            </a:blipFill>
            <a:ln w="57150" algn="ctr">
              <a:noFill/>
              <a:miter lim="800000"/>
              <a:headEnd/>
              <a:tailEnd/>
            </a:ln>
          </p:spPr>
          <p:txBody>
            <a:bodyPr wrap="none" anchor="ctr"/>
            <a:lstStyle/>
            <a:p>
              <a:endParaRPr lang="zh-TW" altLang="en-US"/>
            </a:p>
          </p:txBody>
        </p:sp>
        <p:sp>
          <p:nvSpPr>
            <p:cNvPr id="22567" name="Rectangle 89" descr="62600_507193576010767_524147225_n"/>
            <p:cNvSpPr>
              <a:spLocks noChangeArrowheads="1"/>
            </p:cNvSpPr>
            <p:nvPr/>
          </p:nvSpPr>
          <p:spPr bwMode="auto">
            <a:xfrm>
              <a:off x="5795963" y="1485900"/>
              <a:ext cx="2016125" cy="1295400"/>
            </a:xfrm>
            <a:prstGeom prst="rect">
              <a:avLst/>
            </a:prstGeom>
            <a:blipFill dpi="0" rotWithShape="1">
              <a:blip r:embed="rId5" cstate="print"/>
              <a:srcRect/>
              <a:stretch>
                <a:fillRect/>
              </a:stretch>
            </a:blipFill>
            <a:ln w="57150" algn="ctr">
              <a:noFill/>
              <a:miter lim="800000"/>
              <a:headEnd/>
              <a:tailEnd/>
            </a:ln>
          </p:spPr>
          <p:txBody>
            <a:bodyPr wrap="none" anchor="ctr"/>
            <a:lstStyle/>
            <a:p>
              <a:endParaRPr lang="zh-TW" altLang="en-US"/>
            </a:p>
          </p:txBody>
        </p:sp>
        <p:sp>
          <p:nvSpPr>
            <p:cNvPr id="22568" name="Rectangle 93" descr="941446_507641095966015_1326846506_n"/>
            <p:cNvSpPr>
              <a:spLocks noChangeArrowheads="1"/>
            </p:cNvSpPr>
            <p:nvPr/>
          </p:nvSpPr>
          <p:spPr bwMode="auto">
            <a:xfrm>
              <a:off x="1331913" y="3214688"/>
              <a:ext cx="2016125" cy="1295400"/>
            </a:xfrm>
            <a:prstGeom prst="rect">
              <a:avLst/>
            </a:prstGeom>
            <a:blipFill dpi="0" rotWithShape="1">
              <a:blip r:embed="rId6" cstate="print"/>
              <a:srcRect/>
              <a:stretch>
                <a:fillRect/>
              </a:stretch>
            </a:blipFill>
            <a:ln w="57150" algn="ctr">
              <a:noFill/>
              <a:miter lim="800000"/>
              <a:headEnd/>
              <a:tailEnd/>
            </a:ln>
          </p:spPr>
          <p:txBody>
            <a:bodyPr wrap="none" anchor="ctr"/>
            <a:lstStyle/>
            <a:p>
              <a:endParaRPr lang="zh-TW" altLang="en-US"/>
            </a:p>
          </p:txBody>
        </p:sp>
        <p:sp>
          <p:nvSpPr>
            <p:cNvPr id="22569" name="Rectangle 94" descr="944566_507641525965972_1689822014_n"/>
            <p:cNvSpPr>
              <a:spLocks noChangeArrowheads="1"/>
            </p:cNvSpPr>
            <p:nvPr/>
          </p:nvSpPr>
          <p:spPr bwMode="auto">
            <a:xfrm>
              <a:off x="3563938" y="3214688"/>
              <a:ext cx="2016125" cy="1295400"/>
            </a:xfrm>
            <a:prstGeom prst="rect">
              <a:avLst/>
            </a:prstGeom>
            <a:blipFill dpi="0" rotWithShape="1">
              <a:blip r:embed="rId7" cstate="print"/>
              <a:srcRect/>
              <a:stretch>
                <a:fillRect/>
              </a:stretch>
            </a:blipFill>
            <a:ln w="57150" algn="ctr">
              <a:noFill/>
              <a:miter lim="800000"/>
              <a:headEnd/>
              <a:tailEnd/>
            </a:ln>
          </p:spPr>
          <p:txBody>
            <a:bodyPr wrap="none" anchor="ctr"/>
            <a:lstStyle/>
            <a:p>
              <a:endParaRPr lang="zh-TW" altLang="en-US"/>
            </a:p>
          </p:txBody>
        </p:sp>
        <p:sp>
          <p:nvSpPr>
            <p:cNvPr id="22570" name="Rectangle 95" descr="935338_507641432632648_1416412293_n"/>
            <p:cNvSpPr>
              <a:spLocks noChangeArrowheads="1"/>
            </p:cNvSpPr>
            <p:nvPr/>
          </p:nvSpPr>
          <p:spPr bwMode="auto">
            <a:xfrm>
              <a:off x="5795963" y="3214688"/>
              <a:ext cx="2016125" cy="1295400"/>
            </a:xfrm>
            <a:prstGeom prst="rect">
              <a:avLst/>
            </a:prstGeom>
            <a:blipFill dpi="0" rotWithShape="1">
              <a:blip r:embed="rId8" cstate="print"/>
              <a:srcRect/>
              <a:stretch>
                <a:fillRect/>
              </a:stretch>
            </a:blipFill>
            <a:ln w="57150" algn="ctr">
              <a:noFill/>
              <a:miter lim="800000"/>
              <a:headEnd/>
              <a:tailEnd/>
            </a:ln>
          </p:spPr>
          <p:txBody>
            <a:bodyPr wrap="none" anchor="ctr"/>
            <a:lstStyle/>
            <a:p>
              <a:endParaRPr lang="zh-TW" altLang="en-US"/>
            </a:p>
          </p:txBody>
        </p:sp>
        <p:sp>
          <p:nvSpPr>
            <p:cNvPr id="22571" name="Rectangle 97" descr="IMG_5876_201308290146315380"/>
            <p:cNvSpPr>
              <a:spLocks noChangeArrowheads="1"/>
            </p:cNvSpPr>
            <p:nvPr/>
          </p:nvSpPr>
          <p:spPr bwMode="auto">
            <a:xfrm>
              <a:off x="1331913" y="4943475"/>
              <a:ext cx="2016125" cy="1295400"/>
            </a:xfrm>
            <a:prstGeom prst="rect">
              <a:avLst/>
            </a:prstGeom>
            <a:blipFill dpi="0" rotWithShape="1">
              <a:blip r:embed="rId9" cstate="print"/>
              <a:srcRect/>
              <a:stretch>
                <a:fillRect/>
              </a:stretch>
            </a:blipFill>
            <a:ln w="57150" algn="ctr">
              <a:noFill/>
              <a:miter lim="800000"/>
              <a:headEnd/>
              <a:tailEnd/>
            </a:ln>
          </p:spPr>
          <p:txBody>
            <a:bodyPr wrap="none" anchor="ctr"/>
            <a:lstStyle/>
            <a:p>
              <a:endParaRPr lang="zh-TW" altLang="en-US"/>
            </a:p>
          </p:txBody>
        </p:sp>
        <p:sp>
          <p:nvSpPr>
            <p:cNvPr id="22572" name="Rectangle 98" descr="IMG_5836_201308290147178817"/>
            <p:cNvSpPr>
              <a:spLocks noChangeArrowheads="1"/>
            </p:cNvSpPr>
            <p:nvPr/>
          </p:nvSpPr>
          <p:spPr bwMode="auto">
            <a:xfrm>
              <a:off x="3563938" y="4943475"/>
              <a:ext cx="2016125" cy="1295400"/>
            </a:xfrm>
            <a:prstGeom prst="rect">
              <a:avLst/>
            </a:prstGeom>
            <a:blipFill dpi="0" rotWithShape="1">
              <a:blip r:embed="rId10" cstate="print"/>
              <a:srcRect/>
              <a:stretch>
                <a:fillRect/>
              </a:stretch>
            </a:blipFill>
            <a:ln w="57150" algn="ctr">
              <a:noFill/>
              <a:miter lim="800000"/>
              <a:headEnd/>
              <a:tailEnd/>
            </a:ln>
          </p:spPr>
          <p:txBody>
            <a:bodyPr wrap="none" anchor="ctr"/>
            <a:lstStyle/>
            <a:p>
              <a:endParaRPr lang="zh-TW" altLang="en-US"/>
            </a:p>
          </p:txBody>
        </p:sp>
        <p:sp>
          <p:nvSpPr>
            <p:cNvPr id="22573" name="Rectangle 99" descr="IMG_5877_201308290145096786"/>
            <p:cNvSpPr>
              <a:spLocks noChangeArrowheads="1"/>
            </p:cNvSpPr>
            <p:nvPr/>
          </p:nvSpPr>
          <p:spPr bwMode="auto">
            <a:xfrm>
              <a:off x="5795963" y="4943475"/>
              <a:ext cx="2016125" cy="1295400"/>
            </a:xfrm>
            <a:prstGeom prst="rect">
              <a:avLst/>
            </a:prstGeom>
            <a:blipFill dpi="0" rotWithShape="1">
              <a:blip r:embed="rId11" cstate="print"/>
              <a:srcRect/>
              <a:stretch>
                <a:fillRect/>
              </a:stretch>
            </a:blipFill>
            <a:ln w="57150" algn="ctr">
              <a:noFill/>
              <a:miter lim="800000"/>
              <a:headEnd/>
              <a:tailEnd/>
            </a:ln>
          </p:spPr>
          <p:txBody>
            <a:bodyPr wrap="none" anchor="ctr"/>
            <a:lstStyle/>
            <a:p>
              <a:endParaRPr lang="zh-TW" altLang="en-US"/>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242" name="Rectangle 70"/>
          <p:cNvSpPr>
            <a:spLocks noChangeArrowheads="1"/>
          </p:cNvSpPr>
          <p:nvPr/>
        </p:nvSpPr>
        <p:spPr bwMode="auto">
          <a:xfrm>
            <a:off x="0" y="404813"/>
            <a:ext cx="8820150" cy="1368425"/>
          </a:xfrm>
          <a:prstGeom prst="rect">
            <a:avLst/>
          </a:prstGeom>
          <a:ln w="9525">
            <a:noFill/>
            <a:miter lim="800000"/>
            <a:headEnd/>
            <a:tailEnd/>
          </a:ln>
        </p:spPr>
        <p:txBody>
          <a:bodyPr wrap="none" anchor="ctr"/>
          <a:lstStyle/>
          <a:p>
            <a:endParaRPr lang="zh-TW" altLang="en-US"/>
          </a:p>
        </p:txBody>
      </p:sp>
      <p:sp>
        <p:nvSpPr>
          <p:cNvPr id="77828" name="Rectangle 4"/>
          <p:cNvSpPr>
            <a:spLocks noChangeArrowheads="1"/>
          </p:cNvSpPr>
          <p:nvPr/>
        </p:nvSpPr>
        <p:spPr bwMode="auto">
          <a:xfrm>
            <a:off x="5724525" y="3987800"/>
            <a:ext cx="3232150" cy="2465388"/>
          </a:xfrm>
          <a:prstGeom prst="rect">
            <a:avLst/>
          </a:prstGeom>
          <a:noFill/>
          <a:ln w="9525">
            <a:noFill/>
            <a:miter lim="800000"/>
            <a:headEnd/>
            <a:tailEnd/>
          </a:ln>
          <a:effectLst/>
        </p:spPr>
        <p:txBody>
          <a:bodyPr wrap="none" anchor="ctr">
            <a:spAutoFit/>
          </a:bodyPr>
          <a:lstStyle/>
          <a:p>
            <a:pPr>
              <a:tabLst>
                <a:tab pos="1066800" algn="l"/>
              </a:tabLst>
              <a:defRPr/>
            </a:pPr>
            <a:r>
              <a:rPr lang="zh-TW" altLang="en-US" sz="1200" b="1">
                <a:effectLst>
                  <a:outerShdw blurRad="38100" dist="38100" dir="2700000" algn="tl">
                    <a:srgbClr val="C0C0C0"/>
                  </a:outerShdw>
                </a:effectLst>
                <a:latin typeface="微軟正黑體" pitchFamily="34" charset="-120"/>
                <a:ea typeface="微軟正黑體" pitchFamily="34" charset="-120"/>
              </a:rPr>
              <a:t>［農經］：地方產業發展（基金）計畫</a:t>
            </a:r>
            <a:endParaRPr lang="zh-TW" altLang="en-US" sz="1200">
              <a:effectLst>
                <a:outerShdw blurRad="38100" dist="38100" dir="2700000" algn="tl">
                  <a:srgbClr val="C0C0C0"/>
                </a:outerShdw>
              </a:effectLst>
              <a:latin typeface="微軟正黑體" pitchFamily="34" charset="-120"/>
              <a:ea typeface="微軟正黑體" pitchFamily="34" charset="-120"/>
            </a:endParaRPr>
          </a:p>
          <a:p>
            <a:pPr>
              <a:tabLst>
                <a:tab pos="1066800" algn="l"/>
              </a:tabLst>
              <a:defRPr/>
            </a:pPr>
            <a:r>
              <a:rPr lang="zh-TW" altLang="en-US" sz="1200" b="1">
                <a:effectLst>
                  <a:outerShdw blurRad="38100" dist="38100" dir="2700000" algn="tl">
                    <a:srgbClr val="C0C0C0"/>
                  </a:outerShdw>
                </a:effectLst>
                <a:latin typeface="微軟正黑體" pitchFamily="34" charset="-120"/>
                <a:ea typeface="微軟正黑體" pitchFamily="34" charset="-120"/>
              </a:rPr>
              <a:t>　　　　    公共市場改善／商圈改造計畫</a:t>
            </a:r>
            <a:endParaRPr lang="zh-TW" altLang="en-US" sz="1200">
              <a:effectLst>
                <a:outerShdw blurRad="38100" dist="38100" dir="2700000" algn="tl">
                  <a:srgbClr val="C0C0C0"/>
                </a:outerShdw>
              </a:effectLst>
              <a:latin typeface="微軟正黑體" pitchFamily="34" charset="-120"/>
              <a:ea typeface="微軟正黑體" pitchFamily="34" charset="-120"/>
            </a:endParaRPr>
          </a:p>
          <a:p>
            <a:pPr>
              <a:tabLst>
                <a:tab pos="1066800" algn="l"/>
              </a:tabLst>
              <a:defRPr/>
            </a:pPr>
            <a:r>
              <a:rPr lang="zh-TW" altLang="en-US" sz="1200" b="1">
                <a:effectLst>
                  <a:outerShdw blurRad="38100" dist="38100" dir="2700000" algn="tl">
                    <a:srgbClr val="C0C0C0"/>
                  </a:outerShdw>
                </a:effectLst>
                <a:latin typeface="微軟正黑體" pitchFamily="34" charset="-120"/>
                <a:ea typeface="微軟正黑體" pitchFamily="34" charset="-120"/>
              </a:rPr>
              <a:t>       　         社區林業及綠美化計畫</a:t>
            </a:r>
            <a:endParaRPr lang="zh-TW" altLang="en-US" sz="1200">
              <a:effectLst>
                <a:outerShdw blurRad="38100" dist="38100" dir="2700000" algn="tl">
                  <a:srgbClr val="C0C0C0"/>
                </a:outerShdw>
              </a:effectLst>
              <a:latin typeface="微軟正黑體" pitchFamily="34" charset="-120"/>
              <a:ea typeface="微軟正黑體" pitchFamily="34" charset="-120"/>
            </a:endParaRPr>
          </a:p>
          <a:p>
            <a:pPr>
              <a:tabLst>
                <a:tab pos="1066800" algn="l"/>
              </a:tabLst>
              <a:defRPr/>
            </a:pPr>
            <a:r>
              <a:rPr lang="zh-TW" altLang="en-US" sz="1200" b="1">
                <a:effectLst>
                  <a:outerShdw blurRad="38100" dist="38100" dir="2700000" algn="tl">
                    <a:srgbClr val="C0C0C0"/>
                  </a:outerShdw>
                </a:effectLst>
                <a:latin typeface="微軟正黑體" pitchFamily="34" charset="-120"/>
                <a:ea typeface="微軟正黑體" pitchFamily="34" charset="-120"/>
              </a:rPr>
              <a:t>                    農村再生計畫／培根計畫</a:t>
            </a:r>
            <a:endParaRPr lang="zh-TW" altLang="en-US" sz="1200">
              <a:effectLst>
                <a:outerShdw blurRad="38100" dist="38100" dir="2700000" algn="tl">
                  <a:srgbClr val="C0C0C0"/>
                </a:outerShdw>
              </a:effectLst>
              <a:latin typeface="微軟正黑體" pitchFamily="34" charset="-120"/>
              <a:ea typeface="微軟正黑體" pitchFamily="34" charset="-120"/>
            </a:endParaRPr>
          </a:p>
          <a:p>
            <a:pPr>
              <a:tabLst>
                <a:tab pos="1066800" algn="l"/>
              </a:tabLst>
              <a:defRPr/>
            </a:pPr>
            <a:r>
              <a:rPr lang="zh-TW" altLang="en-US" sz="1200" b="1">
                <a:effectLst>
                  <a:outerShdw blurRad="38100" dist="38100" dir="2700000" algn="tl">
                    <a:srgbClr val="C0C0C0"/>
                  </a:outerShdw>
                </a:effectLst>
                <a:latin typeface="微軟正黑體" pitchFamily="34" charset="-120"/>
                <a:ea typeface="微軟正黑體" pitchFamily="34" charset="-120"/>
              </a:rPr>
              <a:t>　　　   　 農村新風貌</a:t>
            </a:r>
            <a:endParaRPr lang="zh-TW" altLang="en-US" sz="1200">
              <a:effectLst>
                <a:outerShdw blurRad="38100" dist="38100" dir="2700000" algn="tl">
                  <a:srgbClr val="C0C0C0"/>
                </a:outerShdw>
              </a:effectLst>
              <a:latin typeface="微軟正黑體" pitchFamily="34" charset="-120"/>
              <a:ea typeface="微軟正黑體" pitchFamily="34" charset="-120"/>
            </a:endParaRPr>
          </a:p>
          <a:p>
            <a:pPr>
              <a:tabLst>
                <a:tab pos="1066800" algn="l"/>
              </a:tabLst>
              <a:defRPr/>
            </a:pPr>
            <a:r>
              <a:rPr lang="zh-TW" altLang="en-US" sz="1200" b="1">
                <a:effectLst>
                  <a:outerShdw blurRad="38100" dist="38100" dir="2700000" algn="tl">
                    <a:srgbClr val="C0C0C0"/>
                  </a:outerShdw>
                </a:effectLst>
                <a:latin typeface="微軟正黑體" pitchFamily="34" charset="-120"/>
                <a:ea typeface="微軟正黑體" pitchFamily="34" charset="-120"/>
              </a:rPr>
              <a:t>［社會］：教育、藝文活動推展計畫</a:t>
            </a:r>
            <a:endParaRPr lang="zh-TW" altLang="en-US" sz="1200">
              <a:effectLst>
                <a:outerShdw blurRad="38100" dist="38100" dir="2700000" algn="tl">
                  <a:srgbClr val="C0C0C0"/>
                </a:outerShdw>
              </a:effectLst>
              <a:latin typeface="微軟正黑體" pitchFamily="34" charset="-120"/>
              <a:ea typeface="微軟正黑體" pitchFamily="34" charset="-120"/>
            </a:endParaRPr>
          </a:p>
          <a:p>
            <a:pPr>
              <a:tabLst>
                <a:tab pos="1066800" algn="l"/>
              </a:tabLst>
              <a:defRPr/>
            </a:pPr>
            <a:r>
              <a:rPr lang="zh-TW" altLang="en-US" sz="1200" b="1">
                <a:effectLst>
                  <a:outerShdw blurRad="38100" dist="38100" dir="2700000" algn="tl">
                    <a:srgbClr val="C0C0C0"/>
                  </a:outerShdw>
                </a:effectLst>
                <a:latin typeface="微軟正黑體" pitchFamily="34" charset="-120"/>
                <a:ea typeface="微軟正黑體" pitchFamily="34" charset="-120"/>
              </a:rPr>
              <a:t>　　　　    社區發展計畫</a:t>
            </a:r>
            <a:endParaRPr lang="zh-TW" altLang="en-US" sz="1200">
              <a:effectLst>
                <a:outerShdw blurRad="38100" dist="38100" dir="2700000" algn="tl">
                  <a:srgbClr val="C0C0C0"/>
                </a:outerShdw>
              </a:effectLst>
              <a:latin typeface="微軟正黑體" pitchFamily="34" charset="-120"/>
              <a:ea typeface="微軟正黑體" pitchFamily="34" charset="-120"/>
            </a:endParaRPr>
          </a:p>
          <a:p>
            <a:pPr>
              <a:tabLst>
                <a:tab pos="1066800" algn="l"/>
              </a:tabLst>
              <a:defRPr/>
            </a:pPr>
            <a:r>
              <a:rPr lang="zh-TW" altLang="en-US" sz="1200" b="1">
                <a:effectLst>
                  <a:outerShdw blurRad="38100" dist="38100" dir="2700000" algn="tl">
                    <a:srgbClr val="C0C0C0"/>
                  </a:outerShdw>
                </a:effectLst>
                <a:latin typeface="微軟正黑體" pitchFamily="34" charset="-120"/>
                <a:ea typeface="微軟正黑體" pitchFamily="34" charset="-120"/>
              </a:rPr>
              <a:t>　　　　    社區營造計畫</a:t>
            </a:r>
          </a:p>
          <a:p>
            <a:pPr>
              <a:tabLst>
                <a:tab pos="1066800" algn="l"/>
              </a:tabLst>
              <a:defRPr/>
            </a:pPr>
            <a:r>
              <a:rPr lang="zh-TW" altLang="en-US" sz="1200" b="1">
                <a:effectLst>
                  <a:outerShdw blurRad="38100" dist="38100" dir="2700000" algn="tl">
                    <a:srgbClr val="C0C0C0"/>
                  </a:outerShdw>
                </a:effectLst>
                <a:latin typeface="微軟正黑體" pitchFamily="34" charset="-120"/>
                <a:ea typeface="微軟正黑體" pitchFamily="34" charset="-120"/>
              </a:rPr>
              <a:t>                            （營造點、治安、健康社區）</a:t>
            </a:r>
            <a:endParaRPr lang="zh-TW" altLang="en-US" sz="1200">
              <a:effectLst>
                <a:outerShdw blurRad="38100" dist="38100" dir="2700000" algn="tl">
                  <a:srgbClr val="C0C0C0"/>
                </a:outerShdw>
              </a:effectLst>
              <a:latin typeface="微軟正黑體" pitchFamily="34" charset="-120"/>
              <a:ea typeface="微軟正黑體" pitchFamily="34" charset="-120"/>
            </a:endParaRPr>
          </a:p>
          <a:p>
            <a:pPr>
              <a:tabLst>
                <a:tab pos="1066800" algn="l"/>
              </a:tabLst>
              <a:defRPr/>
            </a:pPr>
            <a:r>
              <a:rPr lang="zh-TW" altLang="en-US" sz="1200" b="1">
                <a:effectLst>
                  <a:outerShdw blurRad="38100" dist="38100" dir="2700000" algn="tl">
                    <a:srgbClr val="C0C0C0"/>
                  </a:outerShdw>
                </a:effectLst>
                <a:latin typeface="微軟正黑體" pitchFamily="34" charset="-120"/>
                <a:ea typeface="微軟正黑體" pitchFamily="34" charset="-120"/>
              </a:rPr>
              <a:t>　　　　    社福旗艦計畫（關懷據點）</a:t>
            </a:r>
            <a:endParaRPr lang="zh-TW" altLang="en-US" sz="1200">
              <a:effectLst>
                <a:outerShdw blurRad="38100" dist="38100" dir="2700000" algn="tl">
                  <a:srgbClr val="C0C0C0"/>
                </a:outerShdw>
              </a:effectLst>
              <a:latin typeface="微軟正黑體" pitchFamily="34" charset="-120"/>
              <a:ea typeface="微軟正黑體" pitchFamily="34" charset="-120"/>
            </a:endParaRPr>
          </a:p>
          <a:p>
            <a:pPr>
              <a:tabLst>
                <a:tab pos="1066800" algn="l"/>
              </a:tabLst>
              <a:defRPr/>
            </a:pPr>
            <a:r>
              <a:rPr lang="zh-TW" altLang="en-US" sz="1200" b="1">
                <a:effectLst>
                  <a:outerShdw blurRad="38100" dist="38100" dir="2700000" algn="tl">
                    <a:srgbClr val="C0C0C0"/>
                  </a:outerShdw>
                </a:effectLst>
                <a:latin typeface="微軟正黑體" pitchFamily="34" charset="-120"/>
                <a:ea typeface="微軟正黑體" pitchFamily="34" charset="-120"/>
              </a:rPr>
              <a:t>［民政］：村里設施改善計畫，里幹事社工化</a:t>
            </a:r>
            <a:endParaRPr lang="zh-TW" altLang="en-US" sz="1200">
              <a:effectLst>
                <a:outerShdw blurRad="38100" dist="38100" dir="2700000" algn="tl">
                  <a:srgbClr val="C0C0C0"/>
                </a:outerShdw>
              </a:effectLst>
              <a:latin typeface="微軟正黑體" pitchFamily="34" charset="-120"/>
              <a:ea typeface="微軟正黑體" pitchFamily="34" charset="-120"/>
            </a:endParaRPr>
          </a:p>
          <a:p>
            <a:pPr>
              <a:tabLst>
                <a:tab pos="1066800" algn="l"/>
              </a:tabLst>
              <a:defRPr/>
            </a:pPr>
            <a:r>
              <a:rPr lang="zh-TW" altLang="en-US" sz="1200" b="1">
                <a:effectLst>
                  <a:outerShdw blurRad="38100" dist="38100" dir="2700000" algn="tl">
                    <a:srgbClr val="C0C0C0"/>
                  </a:outerShdw>
                </a:effectLst>
                <a:latin typeface="微軟正黑體" pitchFamily="34" charset="-120"/>
                <a:ea typeface="微軟正黑體" pitchFamily="34" charset="-120"/>
              </a:rPr>
              <a:t>［人事］：員工訓練及培力增能計畫</a:t>
            </a:r>
            <a:endParaRPr lang="zh-TW" altLang="en-US" sz="1200">
              <a:effectLst>
                <a:outerShdw blurRad="38100" dist="38100" dir="2700000" algn="tl">
                  <a:srgbClr val="C0C0C0"/>
                </a:outerShdw>
              </a:effectLst>
              <a:latin typeface="微軟正黑體" pitchFamily="34" charset="-120"/>
              <a:ea typeface="微軟正黑體" pitchFamily="34" charset="-120"/>
            </a:endParaRPr>
          </a:p>
          <a:p>
            <a:pPr>
              <a:tabLst>
                <a:tab pos="1066800" algn="l"/>
              </a:tabLst>
              <a:defRPr/>
            </a:pPr>
            <a:r>
              <a:rPr lang="zh-TW" altLang="en-US" sz="1200" b="1">
                <a:effectLst>
                  <a:outerShdw blurRad="38100" dist="38100" dir="2700000" algn="tl">
                    <a:srgbClr val="C0C0C0"/>
                  </a:outerShdw>
                </a:effectLst>
                <a:latin typeface="微軟正黑體" pitchFamily="34" charset="-120"/>
                <a:ea typeface="微軟正黑體" pitchFamily="34" charset="-120"/>
              </a:rPr>
              <a:t>                    社造讀書會之共識研討機制</a:t>
            </a:r>
          </a:p>
        </p:txBody>
      </p:sp>
      <p:grpSp>
        <p:nvGrpSpPr>
          <p:cNvPr id="10244" name="Group 174"/>
          <p:cNvGrpSpPr>
            <a:grpSpLocks/>
          </p:cNvGrpSpPr>
          <p:nvPr/>
        </p:nvGrpSpPr>
        <p:grpSpPr bwMode="auto">
          <a:xfrm>
            <a:off x="2482850" y="2735263"/>
            <a:ext cx="3690938" cy="3717925"/>
            <a:chOff x="1564" y="1842"/>
            <a:chExt cx="2325" cy="2342"/>
          </a:xfrm>
        </p:grpSpPr>
        <p:grpSp>
          <p:nvGrpSpPr>
            <p:cNvPr id="10262" name="Group 106"/>
            <p:cNvGrpSpPr>
              <a:grpSpLocks/>
            </p:cNvGrpSpPr>
            <p:nvPr/>
          </p:nvGrpSpPr>
          <p:grpSpPr bwMode="auto">
            <a:xfrm>
              <a:off x="1790" y="2340"/>
              <a:ext cx="1849" cy="1844"/>
              <a:chOff x="1719" y="1797"/>
              <a:chExt cx="1849" cy="1844"/>
            </a:xfrm>
          </p:grpSpPr>
          <p:sp>
            <p:nvSpPr>
              <p:cNvPr id="10306" name="AutoShape 107"/>
              <p:cNvSpPr>
                <a:spLocks noChangeArrowheads="1"/>
              </p:cNvSpPr>
              <p:nvPr/>
            </p:nvSpPr>
            <p:spPr bwMode="auto">
              <a:xfrm rot="8100000">
                <a:off x="2428" y="1797"/>
                <a:ext cx="409" cy="410"/>
              </a:xfrm>
              <a:prstGeom prst="cube">
                <a:avLst>
                  <a:gd name="adj" fmla="val 17454"/>
                </a:avLst>
              </a:prstGeom>
              <a:solidFill>
                <a:srgbClr val="C0C0C0"/>
              </a:solidFill>
              <a:ln w="9525">
                <a:noFill/>
                <a:miter lim="800000"/>
                <a:headEnd/>
                <a:tailEnd/>
              </a:ln>
            </p:spPr>
            <p:txBody>
              <a:bodyPr wrap="none" anchor="ctr"/>
              <a:lstStyle/>
              <a:p>
                <a:endParaRPr lang="zh-TW" altLang="zh-TW">
                  <a:latin typeface="Arial" charset="0"/>
                </a:endParaRPr>
              </a:p>
            </p:txBody>
          </p:sp>
          <p:sp>
            <p:nvSpPr>
              <p:cNvPr id="10307" name="AutoShape 108"/>
              <p:cNvSpPr>
                <a:spLocks noChangeArrowheads="1"/>
              </p:cNvSpPr>
              <p:nvPr/>
            </p:nvSpPr>
            <p:spPr bwMode="auto">
              <a:xfrm rot="8100000">
                <a:off x="2674" y="2032"/>
                <a:ext cx="410" cy="410"/>
              </a:xfrm>
              <a:prstGeom prst="cube">
                <a:avLst>
                  <a:gd name="adj" fmla="val 17454"/>
                </a:avLst>
              </a:prstGeom>
              <a:solidFill>
                <a:srgbClr val="00B4F4"/>
              </a:solidFill>
              <a:ln w="9525">
                <a:noFill/>
                <a:miter lim="800000"/>
                <a:headEnd/>
                <a:tailEnd/>
              </a:ln>
            </p:spPr>
            <p:txBody>
              <a:bodyPr wrap="none" anchor="ctr"/>
              <a:lstStyle/>
              <a:p>
                <a:endParaRPr lang="zh-TW" altLang="zh-TW">
                  <a:latin typeface="Arial" charset="0"/>
                </a:endParaRPr>
              </a:p>
            </p:txBody>
          </p:sp>
          <p:sp>
            <p:nvSpPr>
              <p:cNvPr id="10308" name="AutoShape 109"/>
              <p:cNvSpPr>
                <a:spLocks noChangeArrowheads="1"/>
              </p:cNvSpPr>
              <p:nvPr/>
            </p:nvSpPr>
            <p:spPr bwMode="auto">
              <a:xfrm rot="8100000">
                <a:off x="2915" y="2280"/>
                <a:ext cx="409" cy="410"/>
              </a:xfrm>
              <a:prstGeom prst="cube">
                <a:avLst>
                  <a:gd name="adj" fmla="val 17454"/>
                </a:avLst>
              </a:prstGeom>
              <a:solidFill>
                <a:srgbClr val="33CCFF"/>
              </a:solidFill>
              <a:ln w="9525">
                <a:noFill/>
                <a:miter lim="800000"/>
                <a:headEnd/>
                <a:tailEnd/>
              </a:ln>
            </p:spPr>
            <p:txBody>
              <a:bodyPr wrap="none" anchor="ctr"/>
              <a:lstStyle/>
              <a:p>
                <a:endParaRPr lang="zh-TW" altLang="zh-TW">
                  <a:latin typeface="Arial" charset="0"/>
                </a:endParaRPr>
              </a:p>
            </p:txBody>
          </p:sp>
          <p:sp>
            <p:nvSpPr>
              <p:cNvPr id="10309" name="AutoShape 110"/>
              <p:cNvSpPr>
                <a:spLocks noChangeArrowheads="1"/>
              </p:cNvSpPr>
              <p:nvPr/>
            </p:nvSpPr>
            <p:spPr bwMode="auto">
              <a:xfrm rot="8100000">
                <a:off x="3159" y="2529"/>
                <a:ext cx="409" cy="410"/>
              </a:xfrm>
              <a:prstGeom prst="cube">
                <a:avLst>
                  <a:gd name="adj" fmla="val 17454"/>
                </a:avLst>
              </a:prstGeom>
              <a:solidFill>
                <a:srgbClr val="C0C0C0"/>
              </a:solidFill>
              <a:ln w="9525">
                <a:noFill/>
                <a:miter lim="800000"/>
                <a:headEnd/>
                <a:tailEnd/>
              </a:ln>
            </p:spPr>
            <p:txBody>
              <a:bodyPr wrap="none" anchor="ctr"/>
              <a:lstStyle/>
              <a:p>
                <a:endParaRPr lang="zh-TW" altLang="zh-TW">
                  <a:latin typeface="Arial" charset="0"/>
                </a:endParaRPr>
              </a:p>
            </p:txBody>
          </p:sp>
          <p:sp>
            <p:nvSpPr>
              <p:cNvPr id="10310" name="AutoShape 111"/>
              <p:cNvSpPr>
                <a:spLocks noChangeArrowheads="1"/>
              </p:cNvSpPr>
              <p:nvPr/>
            </p:nvSpPr>
            <p:spPr bwMode="auto">
              <a:xfrm rot="8100000">
                <a:off x="2193" y="2031"/>
                <a:ext cx="410" cy="410"/>
              </a:xfrm>
              <a:prstGeom prst="cube">
                <a:avLst>
                  <a:gd name="adj" fmla="val 17454"/>
                </a:avLst>
              </a:prstGeom>
              <a:solidFill>
                <a:srgbClr val="FF9900"/>
              </a:solidFill>
              <a:ln w="9525">
                <a:noFill/>
                <a:miter lim="800000"/>
                <a:headEnd/>
                <a:tailEnd/>
              </a:ln>
            </p:spPr>
            <p:txBody>
              <a:bodyPr wrap="none" anchor="ctr"/>
              <a:lstStyle/>
              <a:p>
                <a:endParaRPr lang="zh-TW" altLang="zh-TW">
                  <a:latin typeface="Arial" charset="0"/>
                </a:endParaRPr>
              </a:p>
            </p:txBody>
          </p:sp>
          <p:sp>
            <p:nvSpPr>
              <p:cNvPr id="10311" name="AutoShape 112"/>
              <p:cNvSpPr>
                <a:spLocks noChangeArrowheads="1"/>
              </p:cNvSpPr>
              <p:nvPr/>
            </p:nvSpPr>
            <p:spPr bwMode="auto">
              <a:xfrm rot="8100000">
                <a:off x="1953" y="2264"/>
                <a:ext cx="409" cy="410"/>
              </a:xfrm>
              <a:prstGeom prst="cube">
                <a:avLst>
                  <a:gd name="adj" fmla="val 17454"/>
                </a:avLst>
              </a:prstGeom>
              <a:solidFill>
                <a:srgbClr val="FF6600"/>
              </a:solidFill>
              <a:ln w="9525">
                <a:noFill/>
                <a:miter lim="800000"/>
                <a:headEnd/>
                <a:tailEnd/>
              </a:ln>
            </p:spPr>
            <p:txBody>
              <a:bodyPr wrap="none" anchor="ctr"/>
              <a:lstStyle/>
              <a:p>
                <a:endParaRPr lang="zh-TW" altLang="zh-TW">
                  <a:latin typeface="Arial" charset="0"/>
                </a:endParaRPr>
              </a:p>
            </p:txBody>
          </p:sp>
          <p:sp>
            <p:nvSpPr>
              <p:cNvPr id="10312" name="AutoShape 113"/>
              <p:cNvSpPr>
                <a:spLocks noChangeArrowheads="1"/>
              </p:cNvSpPr>
              <p:nvPr/>
            </p:nvSpPr>
            <p:spPr bwMode="auto">
              <a:xfrm rot="8100000">
                <a:off x="1719" y="2508"/>
                <a:ext cx="410" cy="410"/>
              </a:xfrm>
              <a:prstGeom prst="cube">
                <a:avLst>
                  <a:gd name="adj" fmla="val 17454"/>
                </a:avLst>
              </a:prstGeom>
              <a:solidFill>
                <a:srgbClr val="C0C0C0"/>
              </a:solidFill>
              <a:ln w="9525">
                <a:noFill/>
                <a:miter lim="800000"/>
                <a:headEnd/>
                <a:tailEnd/>
              </a:ln>
            </p:spPr>
            <p:txBody>
              <a:bodyPr wrap="none" anchor="ctr"/>
              <a:lstStyle/>
              <a:p>
                <a:endParaRPr lang="zh-TW" altLang="zh-TW">
                  <a:latin typeface="Arial" charset="0"/>
                </a:endParaRPr>
              </a:p>
            </p:txBody>
          </p:sp>
          <p:sp>
            <p:nvSpPr>
              <p:cNvPr id="10313" name="AutoShape 114"/>
              <p:cNvSpPr>
                <a:spLocks noChangeArrowheads="1"/>
              </p:cNvSpPr>
              <p:nvPr/>
            </p:nvSpPr>
            <p:spPr bwMode="auto">
              <a:xfrm rot="8100000">
                <a:off x="1960" y="2750"/>
                <a:ext cx="409" cy="410"/>
              </a:xfrm>
              <a:prstGeom prst="cube">
                <a:avLst>
                  <a:gd name="adj" fmla="val 17454"/>
                </a:avLst>
              </a:prstGeom>
              <a:solidFill>
                <a:srgbClr val="A23CA0"/>
              </a:solidFill>
              <a:ln w="9525">
                <a:noFill/>
                <a:miter lim="800000"/>
                <a:headEnd/>
                <a:tailEnd/>
              </a:ln>
            </p:spPr>
            <p:txBody>
              <a:bodyPr wrap="none" anchor="ctr"/>
              <a:lstStyle/>
              <a:p>
                <a:endParaRPr lang="zh-TW" altLang="zh-TW">
                  <a:latin typeface="Arial" charset="0"/>
                </a:endParaRPr>
              </a:p>
            </p:txBody>
          </p:sp>
          <p:sp>
            <p:nvSpPr>
              <p:cNvPr id="10314" name="AutoShape 115"/>
              <p:cNvSpPr>
                <a:spLocks noChangeArrowheads="1"/>
              </p:cNvSpPr>
              <p:nvPr/>
            </p:nvSpPr>
            <p:spPr bwMode="auto">
              <a:xfrm rot="8100000">
                <a:off x="2200" y="2985"/>
                <a:ext cx="410" cy="410"/>
              </a:xfrm>
              <a:prstGeom prst="cube">
                <a:avLst>
                  <a:gd name="adj" fmla="val 17454"/>
                </a:avLst>
              </a:prstGeom>
              <a:solidFill>
                <a:srgbClr val="BB47B8"/>
              </a:solidFill>
              <a:ln w="9525">
                <a:noFill/>
                <a:miter lim="800000"/>
                <a:headEnd/>
                <a:tailEnd/>
              </a:ln>
            </p:spPr>
            <p:txBody>
              <a:bodyPr wrap="none" anchor="ctr"/>
              <a:lstStyle/>
              <a:p>
                <a:endParaRPr lang="zh-TW" altLang="zh-TW">
                  <a:latin typeface="Arial" charset="0"/>
                </a:endParaRPr>
              </a:p>
            </p:txBody>
          </p:sp>
          <p:sp>
            <p:nvSpPr>
              <p:cNvPr id="10315" name="AutoShape 116"/>
              <p:cNvSpPr>
                <a:spLocks noChangeArrowheads="1"/>
              </p:cNvSpPr>
              <p:nvPr/>
            </p:nvSpPr>
            <p:spPr bwMode="auto">
              <a:xfrm rot="8100000">
                <a:off x="2918" y="2762"/>
                <a:ext cx="409" cy="410"/>
              </a:xfrm>
              <a:prstGeom prst="cube">
                <a:avLst>
                  <a:gd name="adj" fmla="val 17454"/>
                </a:avLst>
              </a:prstGeom>
              <a:solidFill>
                <a:srgbClr val="4A8875"/>
              </a:solidFill>
              <a:ln w="9525">
                <a:noFill/>
                <a:miter lim="800000"/>
                <a:headEnd/>
                <a:tailEnd/>
              </a:ln>
            </p:spPr>
            <p:txBody>
              <a:bodyPr wrap="none" anchor="ctr"/>
              <a:lstStyle/>
              <a:p>
                <a:endParaRPr lang="zh-TW" altLang="zh-TW">
                  <a:latin typeface="Arial" charset="0"/>
                </a:endParaRPr>
              </a:p>
            </p:txBody>
          </p:sp>
          <p:sp>
            <p:nvSpPr>
              <p:cNvPr id="10316" name="AutoShape 117"/>
              <p:cNvSpPr>
                <a:spLocks noChangeArrowheads="1"/>
              </p:cNvSpPr>
              <p:nvPr/>
            </p:nvSpPr>
            <p:spPr bwMode="auto">
              <a:xfrm rot="8100000">
                <a:off x="2683" y="3001"/>
                <a:ext cx="409" cy="410"/>
              </a:xfrm>
              <a:prstGeom prst="cube">
                <a:avLst>
                  <a:gd name="adj" fmla="val 17454"/>
                </a:avLst>
              </a:prstGeom>
              <a:solidFill>
                <a:srgbClr val="69AD98"/>
              </a:solidFill>
              <a:ln w="9525">
                <a:noFill/>
                <a:miter lim="800000"/>
                <a:headEnd/>
                <a:tailEnd/>
              </a:ln>
            </p:spPr>
            <p:txBody>
              <a:bodyPr wrap="none" anchor="ctr"/>
              <a:lstStyle/>
              <a:p>
                <a:endParaRPr lang="zh-TW" altLang="zh-TW">
                  <a:latin typeface="Arial" charset="0"/>
                </a:endParaRPr>
              </a:p>
            </p:txBody>
          </p:sp>
          <p:sp>
            <p:nvSpPr>
              <p:cNvPr id="10317" name="AutoShape 118"/>
              <p:cNvSpPr>
                <a:spLocks noChangeArrowheads="1"/>
              </p:cNvSpPr>
              <p:nvPr/>
            </p:nvSpPr>
            <p:spPr bwMode="auto">
              <a:xfrm rot="8100000">
                <a:off x="2448" y="3231"/>
                <a:ext cx="410" cy="410"/>
              </a:xfrm>
              <a:prstGeom prst="cube">
                <a:avLst>
                  <a:gd name="adj" fmla="val 17454"/>
                </a:avLst>
              </a:prstGeom>
              <a:solidFill>
                <a:srgbClr val="C0C0C0"/>
              </a:solidFill>
              <a:ln w="9525">
                <a:noFill/>
                <a:miter lim="800000"/>
                <a:headEnd/>
                <a:tailEnd/>
              </a:ln>
            </p:spPr>
            <p:txBody>
              <a:bodyPr wrap="none" anchor="ctr"/>
              <a:lstStyle/>
              <a:p>
                <a:endParaRPr lang="zh-TW" altLang="zh-TW">
                  <a:latin typeface="Arial" charset="0"/>
                </a:endParaRPr>
              </a:p>
            </p:txBody>
          </p:sp>
        </p:grpSp>
        <p:grpSp>
          <p:nvGrpSpPr>
            <p:cNvPr id="10263" name="Group 119"/>
            <p:cNvGrpSpPr>
              <a:grpSpLocks/>
            </p:cNvGrpSpPr>
            <p:nvPr/>
          </p:nvGrpSpPr>
          <p:grpSpPr bwMode="auto">
            <a:xfrm>
              <a:off x="1792" y="2201"/>
              <a:ext cx="1849" cy="1844"/>
              <a:chOff x="1719" y="1797"/>
              <a:chExt cx="1849" cy="1844"/>
            </a:xfrm>
          </p:grpSpPr>
          <p:sp>
            <p:nvSpPr>
              <p:cNvPr id="10294" name="AutoShape 120"/>
              <p:cNvSpPr>
                <a:spLocks noChangeArrowheads="1"/>
              </p:cNvSpPr>
              <p:nvPr/>
            </p:nvSpPr>
            <p:spPr bwMode="auto">
              <a:xfrm rot="8100000">
                <a:off x="2428" y="1797"/>
                <a:ext cx="409" cy="410"/>
              </a:xfrm>
              <a:prstGeom prst="cube">
                <a:avLst>
                  <a:gd name="adj" fmla="val 17454"/>
                </a:avLst>
              </a:prstGeom>
              <a:solidFill>
                <a:srgbClr val="C0C0C0"/>
              </a:solidFill>
              <a:ln w="9525">
                <a:noFill/>
                <a:miter lim="800000"/>
                <a:headEnd/>
                <a:tailEnd/>
              </a:ln>
            </p:spPr>
            <p:txBody>
              <a:bodyPr wrap="none" anchor="ctr"/>
              <a:lstStyle/>
              <a:p>
                <a:endParaRPr lang="zh-TW" altLang="zh-TW">
                  <a:latin typeface="Arial" charset="0"/>
                </a:endParaRPr>
              </a:p>
            </p:txBody>
          </p:sp>
          <p:sp>
            <p:nvSpPr>
              <p:cNvPr id="10295" name="AutoShape 121"/>
              <p:cNvSpPr>
                <a:spLocks noChangeArrowheads="1"/>
              </p:cNvSpPr>
              <p:nvPr/>
            </p:nvSpPr>
            <p:spPr bwMode="auto">
              <a:xfrm rot="8100000">
                <a:off x="2674" y="2032"/>
                <a:ext cx="410" cy="410"/>
              </a:xfrm>
              <a:prstGeom prst="cube">
                <a:avLst>
                  <a:gd name="adj" fmla="val 17454"/>
                </a:avLst>
              </a:prstGeom>
              <a:solidFill>
                <a:srgbClr val="00B4F4"/>
              </a:solidFill>
              <a:ln w="9525">
                <a:noFill/>
                <a:miter lim="800000"/>
                <a:headEnd/>
                <a:tailEnd/>
              </a:ln>
            </p:spPr>
            <p:txBody>
              <a:bodyPr wrap="none" anchor="ctr"/>
              <a:lstStyle/>
              <a:p>
                <a:endParaRPr lang="zh-TW" altLang="zh-TW">
                  <a:latin typeface="Arial" charset="0"/>
                </a:endParaRPr>
              </a:p>
            </p:txBody>
          </p:sp>
          <p:sp>
            <p:nvSpPr>
              <p:cNvPr id="10296" name="AutoShape 122"/>
              <p:cNvSpPr>
                <a:spLocks noChangeArrowheads="1"/>
              </p:cNvSpPr>
              <p:nvPr/>
            </p:nvSpPr>
            <p:spPr bwMode="auto">
              <a:xfrm rot="8100000">
                <a:off x="2915" y="2280"/>
                <a:ext cx="409" cy="410"/>
              </a:xfrm>
              <a:prstGeom prst="cube">
                <a:avLst>
                  <a:gd name="adj" fmla="val 17454"/>
                </a:avLst>
              </a:prstGeom>
              <a:solidFill>
                <a:srgbClr val="33CCFF"/>
              </a:solidFill>
              <a:ln w="9525">
                <a:noFill/>
                <a:miter lim="800000"/>
                <a:headEnd/>
                <a:tailEnd/>
              </a:ln>
            </p:spPr>
            <p:txBody>
              <a:bodyPr wrap="none" anchor="ctr"/>
              <a:lstStyle/>
              <a:p>
                <a:endParaRPr lang="zh-TW" altLang="zh-TW">
                  <a:latin typeface="Arial" charset="0"/>
                </a:endParaRPr>
              </a:p>
            </p:txBody>
          </p:sp>
          <p:sp>
            <p:nvSpPr>
              <p:cNvPr id="10297" name="AutoShape 123"/>
              <p:cNvSpPr>
                <a:spLocks noChangeArrowheads="1"/>
              </p:cNvSpPr>
              <p:nvPr/>
            </p:nvSpPr>
            <p:spPr bwMode="auto">
              <a:xfrm rot="8100000">
                <a:off x="3159" y="2529"/>
                <a:ext cx="409" cy="410"/>
              </a:xfrm>
              <a:prstGeom prst="cube">
                <a:avLst>
                  <a:gd name="adj" fmla="val 17454"/>
                </a:avLst>
              </a:prstGeom>
              <a:solidFill>
                <a:srgbClr val="C0C0C0"/>
              </a:solidFill>
              <a:ln w="9525">
                <a:noFill/>
                <a:miter lim="800000"/>
                <a:headEnd/>
                <a:tailEnd/>
              </a:ln>
            </p:spPr>
            <p:txBody>
              <a:bodyPr wrap="none" anchor="ctr"/>
              <a:lstStyle/>
              <a:p>
                <a:endParaRPr lang="zh-TW" altLang="zh-TW">
                  <a:latin typeface="Arial" charset="0"/>
                </a:endParaRPr>
              </a:p>
            </p:txBody>
          </p:sp>
          <p:sp>
            <p:nvSpPr>
              <p:cNvPr id="10298" name="AutoShape 124"/>
              <p:cNvSpPr>
                <a:spLocks noChangeArrowheads="1"/>
              </p:cNvSpPr>
              <p:nvPr/>
            </p:nvSpPr>
            <p:spPr bwMode="auto">
              <a:xfrm rot="8100000">
                <a:off x="2193" y="2031"/>
                <a:ext cx="410" cy="410"/>
              </a:xfrm>
              <a:prstGeom prst="cube">
                <a:avLst>
                  <a:gd name="adj" fmla="val 17454"/>
                </a:avLst>
              </a:prstGeom>
              <a:solidFill>
                <a:srgbClr val="FF9900"/>
              </a:solidFill>
              <a:ln w="9525">
                <a:noFill/>
                <a:miter lim="800000"/>
                <a:headEnd/>
                <a:tailEnd/>
              </a:ln>
            </p:spPr>
            <p:txBody>
              <a:bodyPr wrap="none" anchor="ctr"/>
              <a:lstStyle/>
              <a:p>
                <a:endParaRPr lang="zh-TW" altLang="zh-TW">
                  <a:latin typeface="Arial" charset="0"/>
                </a:endParaRPr>
              </a:p>
            </p:txBody>
          </p:sp>
          <p:sp>
            <p:nvSpPr>
              <p:cNvPr id="10299" name="AutoShape 125"/>
              <p:cNvSpPr>
                <a:spLocks noChangeArrowheads="1"/>
              </p:cNvSpPr>
              <p:nvPr/>
            </p:nvSpPr>
            <p:spPr bwMode="auto">
              <a:xfrm rot="8100000">
                <a:off x="1953" y="2264"/>
                <a:ext cx="409" cy="410"/>
              </a:xfrm>
              <a:prstGeom prst="cube">
                <a:avLst>
                  <a:gd name="adj" fmla="val 17454"/>
                </a:avLst>
              </a:prstGeom>
              <a:solidFill>
                <a:srgbClr val="FF6600"/>
              </a:solidFill>
              <a:ln w="9525">
                <a:noFill/>
                <a:miter lim="800000"/>
                <a:headEnd/>
                <a:tailEnd/>
              </a:ln>
            </p:spPr>
            <p:txBody>
              <a:bodyPr wrap="none" anchor="ctr"/>
              <a:lstStyle/>
              <a:p>
                <a:endParaRPr lang="zh-TW" altLang="zh-TW">
                  <a:latin typeface="Arial" charset="0"/>
                </a:endParaRPr>
              </a:p>
            </p:txBody>
          </p:sp>
          <p:sp>
            <p:nvSpPr>
              <p:cNvPr id="10300" name="AutoShape 126"/>
              <p:cNvSpPr>
                <a:spLocks noChangeArrowheads="1"/>
              </p:cNvSpPr>
              <p:nvPr/>
            </p:nvSpPr>
            <p:spPr bwMode="auto">
              <a:xfrm rot="8100000">
                <a:off x="1719" y="2508"/>
                <a:ext cx="410" cy="410"/>
              </a:xfrm>
              <a:prstGeom prst="cube">
                <a:avLst>
                  <a:gd name="adj" fmla="val 17454"/>
                </a:avLst>
              </a:prstGeom>
              <a:solidFill>
                <a:srgbClr val="C0C0C0"/>
              </a:solidFill>
              <a:ln w="9525">
                <a:noFill/>
                <a:miter lim="800000"/>
                <a:headEnd/>
                <a:tailEnd/>
              </a:ln>
            </p:spPr>
            <p:txBody>
              <a:bodyPr wrap="none" anchor="ctr"/>
              <a:lstStyle/>
              <a:p>
                <a:endParaRPr lang="zh-TW" altLang="zh-TW">
                  <a:latin typeface="Arial" charset="0"/>
                </a:endParaRPr>
              </a:p>
            </p:txBody>
          </p:sp>
          <p:sp>
            <p:nvSpPr>
              <p:cNvPr id="10301" name="AutoShape 127"/>
              <p:cNvSpPr>
                <a:spLocks noChangeArrowheads="1"/>
              </p:cNvSpPr>
              <p:nvPr/>
            </p:nvSpPr>
            <p:spPr bwMode="auto">
              <a:xfrm rot="8100000">
                <a:off x="1960" y="2750"/>
                <a:ext cx="409" cy="410"/>
              </a:xfrm>
              <a:prstGeom prst="cube">
                <a:avLst>
                  <a:gd name="adj" fmla="val 17454"/>
                </a:avLst>
              </a:prstGeom>
              <a:solidFill>
                <a:srgbClr val="A23CA0"/>
              </a:solidFill>
              <a:ln w="9525">
                <a:noFill/>
                <a:miter lim="800000"/>
                <a:headEnd/>
                <a:tailEnd/>
              </a:ln>
            </p:spPr>
            <p:txBody>
              <a:bodyPr wrap="none" anchor="ctr"/>
              <a:lstStyle/>
              <a:p>
                <a:endParaRPr lang="zh-TW" altLang="zh-TW">
                  <a:latin typeface="Arial" charset="0"/>
                </a:endParaRPr>
              </a:p>
            </p:txBody>
          </p:sp>
          <p:sp>
            <p:nvSpPr>
              <p:cNvPr id="10302" name="AutoShape 128"/>
              <p:cNvSpPr>
                <a:spLocks noChangeArrowheads="1"/>
              </p:cNvSpPr>
              <p:nvPr/>
            </p:nvSpPr>
            <p:spPr bwMode="auto">
              <a:xfrm rot="8100000">
                <a:off x="2200" y="2985"/>
                <a:ext cx="410" cy="410"/>
              </a:xfrm>
              <a:prstGeom prst="cube">
                <a:avLst>
                  <a:gd name="adj" fmla="val 17454"/>
                </a:avLst>
              </a:prstGeom>
              <a:solidFill>
                <a:srgbClr val="BB47B8"/>
              </a:solidFill>
              <a:ln w="9525">
                <a:noFill/>
                <a:miter lim="800000"/>
                <a:headEnd/>
                <a:tailEnd/>
              </a:ln>
            </p:spPr>
            <p:txBody>
              <a:bodyPr wrap="none" anchor="ctr"/>
              <a:lstStyle/>
              <a:p>
                <a:endParaRPr lang="zh-TW" altLang="zh-TW">
                  <a:latin typeface="Arial" charset="0"/>
                </a:endParaRPr>
              </a:p>
            </p:txBody>
          </p:sp>
          <p:sp>
            <p:nvSpPr>
              <p:cNvPr id="10303" name="AutoShape 129"/>
              <p:cNvSpPr>
                <a:spLocks noChangeArrowheads="1"/>
              </p:cNvSpPr>
              <p:nvPr/>
            </p:nvSpPr>
            <p:spPr bwMode="auto">
              <a:xfrm rot="8100000">
                <a:off x="2918" y="2762"/>
                <a:ext cx="409" cy="410"/>
              </a:xfrm>
              <a:prstGeom prst="cube">
                <a:avLst>
                  <a:gd name="adj" fmla="val 17454"/>
                </a:avLst>
              </a:prstGeom>
              <a:solidFill>
                <a:srgbClr val="4A8875"/>
              </a:solidFill>
              <a:ln w="9525">
                <a:noFill/>
                <a:miter lim="800000"/>
                <a:headEnd/>
                <a:tailEnd/>
              </a:ln>
            </p:spPr>
            <p:txBody>
              <a:bodyPr wrap="none" anchor="ctr"/>
              <a:lstStyle/>
              <a:p>
                <a:endParaRPr lang="zh-TW" altLang="zh-TW">
                  <a:latin typeface="Arial" charset="0"/>
                </a:endParaRPr>
              </a:p>
            </p:txBody>
          </p:sp>
          <p:sp>
            <p:nvSpPr>
              <p:cNvPr id="10304" name="AutoShape 130"/>
              <p:cNvSpPr>
                <a:spLocks noChangeArrowheads="1"/>
              </p:cNvSpPr>
              <p:nvPr/>
            </p:nvSpPr>
            <p:spPr bwMode="auto">
              <a:xfrm rot="8100000">
                <a:off x="2683" y="3001"/>
                <a:ext cx="409" cy="410"/>
              </a:xfrm>
              <a:prstGeom prst="cube">
                <a:avLst>
                  <a:gd name="adj" fmla="val 17454"/>
                </a:avLst>
              </a:prstGeom>
              <a:solidFill>
                <a:srgbClr val="69AD98"/>
              </a:solidFill>
              <a:ln w="9525">
                <a:noFill/>
                <a:miter lim="800000"/>
                <a:headEnd/>
                <a:tailEnd/>
              </a:ln>
            </p:spPr>
            <p:txBody>
              <a:bodyPr wrap="none" anchor="ctr"/>
              <a:lstStyle/>
              <a:p>
                <a:endParaRPr lang="zh-TW" altLang="zh-TW">
                  <a:latin typeface="Arial" charset="0"/>
                </a:endParaRPr>
              </a:p>
            </p:txBody>
          </p:sp>
          <p:sp>
            <p:nvSpPr>
              <p:cNvPr id="10305" name="AutoShape 131"/>
              <p:cNvSpPr>
                <a:spLocks noChangeArrowheads="1"/>
              </p:cNvSpPr>
              <p:nvPr/>
            </p:nvSpPr>
            <p:spPr bwMode="auto">
              <a:xfrm rot="8100000">
                <a:off x="2448" y="3231"/>
                <a:ext cx="410" cy="410"/>
              </a:xfrm>
              <a:prstGeom prst="cube">
                <a:avLst>
                  <a:gd name="adj" fmla="val 17454"/>
                </a:avLst>
              </a:prstGeom>
              <a:solidFill>
                <a:srgbClr val="C0C0C0"/>
              </a:solidFill>
              <a:ln w="9525">
                <a:noFill/>
                <a:miter lim="800000"/>
                <a:headEnd/>
                <a:tailEnd/>
              </a:ln>
            </p:spPr>
            <p:txBody>
              <a:bodyPr wrap="none" anchor="ctr"/>
              <a:lstStyle/>
              <a:p>
                <a:endParaRPr lang="zh-TW" altLang="zh-TW">
                  <a:latin typeface="Arial" charset="0"/>
                </a:endParaRPr>
              </a:p>
            </p:txBody>
          </p:sp>
        </p:grpSp>
        <p:sp>
          <p:nvSpPr>
            <p:cNvPr id="10264" name="AutoShape 132"/>
            <p:cNvSpPr>
              <a:spLocks noChangeArrowheads="1"/>
            </p:cNvSpPr>
            <p:nvPr/>
          </p:nvSpPr>
          <p:spPr bwMode="auto">
            <a:xfrm rot="8100000">
              <a:off x="2766" y="1842"/>
              <a:ext cx="409" cy="410"/>
            </a:xfrm>
            <a:prstGeom prst="cube">
              <a:avLst>
                <a:gd name="adj" fmla="val 17454"/>
              </a:avLst>
            </a:prstGeom>
            <a:noFill/>
            <a:ln w="9525">
              <a:solidFill>
                <a:srgbClr val="969696"/>
              </a:solidFill>
              <a:miter lim="800000"/>
              <a:headEnd/>
              <a:tailEnd/>
            </a:ln>
          </p:spPr>
          <p:txBody>
            <a:bodyPr wrap="none" anchor="ctr"/>
            <a:lstStyle/>
            <a:p>
              <a:endParaRPr lang="zh-TW" altLang="zh-TW">
                <a:latin typeface="Arial" charset="0"/>
              </a:endParaRPr>
            </a:p>
          </p:txBody>
        </p:sp>
        <p:sp>
          <p:nvSpPr>
            <p:cNvPr id="10265" name="AutoShape 133"/>
            <p:cNvSpPr>
              <a:spLocks noChangeArrowheads="1"/>
            </p:cNvSpPr>
            <p:nvPr/>
          </p:nvSpPr>
          <p:spPr bwMode="auto">
            <a:xfrm rot="8100000">
              <a:off x="3007" y="2082"/>
              <a:ext cx="409" cy="411"/>
            </a:xfrm>
            <a:prstGeom prst="cube">
              <a:avLst>
                <a:gd name="adj" fmla="val 17454"/>
              </a:avLst>
            </a:prstGeom>
            <a:noFill/>
            <a:ln w="9525">
              <a:solidFill>
                <a:srgbClr val="969696"/>
              </a:solidFill>
              <a:miter lim="800000"/>
              <a:headEnd/>
              <a:tailEnd/>
            </a:ln>
          </p:spPr>
          <p:txBody>
            <a:bodyPr wrap="none" anchor="ctr"/>
            <a:lstStyle/>
            <a:p>
              <a:endParaRPr lang="zh-TW" altLang="zh-TW">
                <a:latin typeface="Arial" charset="0"/>
              </a:endParaRPr>
            </a:p>
          </p:txBody>
        </p:sp>
        <p:sp>
          <p:nvSpPr>
            <p:cNvPr id="10266" name="AutoShape 134"/>
            <p:cNvSpPr>
              <a:spLocks noChangeArrowheads="1"/>
            </p:cNvSpPr>
            <p:nvPr/>
          </p:nvSpPr>
          <p:spPr bwMode="auto">
            <a:xfrm rot="8100000">
              <a:off x="3479" y="2560"/>
              <a:ext cx="409" cy="410"/>
            </a:xfrm>
            <a:prstGeom prst="cube">
              <a:avLst>
                <a:gd name="adj" fmla="val 17454"/>
              </a:avLst>
            </a:prstGeom>
            <a:noFill/>
            <a:ln w="9525">
              <a:solidFill>
                <a:srgbClr val="969696"/>
              </a:solidFill>
              <a:miter lim="800000"/>
              <a:headEnd/>
              <a:tailEnd/>
            </a:ln>
          </p:spPr>
          <p:txBody>
            <a:bodyPr wrap="none" anchor="ctr"/>
            <a:lstStyle/>
            <a:p>
              <a:endParaRPr lang="zh-TW" altLang="zh-TW">
                <a:latin typeface="Arial" charset="0"/>
              </a:endParaRPr>
            </a:p>
          </p:txBody>
        </p:sp>
        <p:sp>
          <p:nvSpPr>
            <p:cNvPr id="10267" name="AutoShape 135"/>
            <p:cNvSpPr>
              <a:spLocks noChangeArrowheads="1"/>
            </p:cNvSpPr>
            <p:nvPr/>
          </p:nvSpPr>
          <p:spPr bwMode="auto">
            <a:xfrm rot="8100000">
              <a:off x="3247" y="2318"/>
              <a:ext cx="409" cy="410"/>
            </a:xfrm>
            <a:prstGeom prst="cube">
              <a:avLst>
                <a:gd name="adj" fmla="val 17454"/>
              </a:avLst>
            </a:prstGeom>
            <a:noFill/>
            <a:ln w="9525">
              <a:solidFill>
                <a:srgbClr val="969696"/>
              </a:solidFill>
              <a:miter lim="800000"/>
              <a:headEnd/>
              <a:tailEnd/>
            </a:ln>
          </p:spPr>
          <p:txBody>
            <a:bodyPr wrap="none" anchor="ctr"/>
            <a:lstStyle/>
            <a:p>
              <a:endParaRPr lang="zh-TW" altLang="zh-TW">
                <a:latin typeface="Arial" charset="0"/>
              </a:endParaRPr>
            </a:p>
          </p:txBody>
        </p:sp>
        <p:sp>
          <p:nvSpPr>
            <p:cNvPr id="10268" name="AutoShape 136"/>
            <p:cNvSpPr>
              <a:spLocks noChangeArrowheads="1"/>
            </p:cNvSpPr>
            <p:nvPr/>
          </p:nvSpPr>
          <p:spPr bwMode="auto">
            <a:xfrm rot="8100000">
              <a:off x="2050" y="2079"/>
              <a:ext cx="409" cy="410"/>
            </a:xfrm>
            <a:prstGeom prst="cube">
              <a:avLst>
                <a:gd name="adj" fmla="val 17454"/>
              </a:avLst>
            </a:prstGeom>
            <a:noFill/>
            <a:ln w="9525">
              <a:solidFill>
                <a:srgbClr val="969696"/>
              </a:solidFill>
              <a:miter lim="800000"/>
              <a:headEnd/>
              <a:tailEnd/>
            </a:ln>
          </p:spPr>
          <p:txBody>
            <a:bodyPr wrap="none" anchor="ctr"/>
            <a:lstStyle/>
            <a:p>
              <a:endParaRPr lang="zh-TW" altLang="zh-TW">
                <a:latin typeface="Arial" charset="0"/>
              </a:endParaRPr>
            </a:p>
          </p:txBody>
        </p:sp>
        <p:sp>
          <p:nvSpPr>
            <p:cNvPr id="10269" name="AutoShape 137"/>
            <p:cNvSpPr>
              <a:spLocks noChangeArrowheads="1"/>
            </p:cNvSpPr>
            <p:nvPr/>
          </p:nvSpPr>
          <p:spPr bwMode="auto">
            <a:xfrm rot="8100000">
              <a:off x="2290" y="1845"/>
              <a:ext cx="410" cy="411"/>
            </a:xfrm>
            <a:prstGeom prst="cube">
              <a:avLst>
                <a:gd name="adj" fmla="val 17454"/>
              </a:avLst>
            </a:prstGeom>
            <a:noFill/>
            <a:ln w="9525">
              <a:solidFill>
                <a:srgbClr val="969696"/>
              </a:solidFill>
              <a:miter lim="800000"/>
              <a:headEnd/>
              <a:tailEnd/>
            </a:ln>
          </p:spPr>
          <p:txBody>
            <a:bodyPr wrap="none" anchor="ctr"/>
            <a:lstStyle/>
            <a:p>
              <a:endParaRPr lang="zh-TW" altLang="zh-TW">
                <a:latin typeface="Arial" charset="0"/>
              </a:endParaRPr>
            </a:p>
          </p:txBody>
        </p:sp>
        <p:sp>
          <p:nvSpPr>
            <p:cNvPr id="10270" name="AutoShape 138"/>
            <p:cNvSpPr>
              <a:spLocks noChangeArrowheads="1"/>
            </p:cNvSpPr>
            <p:nvPr/>
          </p:nvSpPr>
          <p:spPr bwMode="auto">
            <a:xfrm rot="8100000">
              <a:off x="2513" y="2073"/>
              <a:ext cx="409" cy="410"/>
            </a:xfrm>
            <a:prstGeom prst="cube">
              <a:avLst>
                <a:gd name="adj" fmla="val 17454"/>
              </a:avLst>
            </a:prstGeom>
            <a:solidFill>
              <a:srgbClr val="C0C0C0"/>
            </a:solidFill>
            <a:ln w="9525">
              <a:noFill/>
              <a:miter lim="800000"/>
              <a:headEnd/>
              <a:tailEnd/>
            </a:ln>
          </p:spPr>
          <p:txBody>
            <a:bodyPr wrap="none" anchor="ctr"/>
            <a:lstStyle/>
            <a:p>
              <a:endParaRPr lang="zh-TW" altLang="zh-TW">
                <a:latin typeface="Arial" charset="0"/>
              </a:endParaRPr>
            </a:p>
          </p:txBody>
        </p:sp>
        <p:sp>
          <p:nvSpPr>
            <p:cNvPr id="10271" name="AutoShape 139"/>
            <p:cNvSpPr>
              <a:spLocks noChangeArrowheads="1"/>
            </p:cNvSpPr>
            <p:nvPr/>
          </p:nvSpPr>
          <p:spPr bwMode="auto">
            <a:xfrm rot="8100000">
              <a:off x="2759" y="2308"/>
              <a:ext cx="410" cy="410"/>
            </a:xfrm>
            <a:prstGeom prst="cube">
              <a:avLst>
                <a:gd name="adj" fmla="val 17454"/>
              </a:avLst>
            </a:prstGeom>
            <a:solidFill>
              <a:srgbClr val="00B4F4"/>
            </a:solidFill>
            <a:ln w="9525">
              <a:noFill/>
              <a:miter lim="800000"/>
              <a:headEnd/>
              <a:tailEnd/>
            </a:ln>
          </p:spPr>
          <p:txBody>
            <a:bodyPr wrap="none" anchor="ctr"/>
            <a:lstStyle/>
            <a:p>
              <a:endParaRPr lang="zh-TW" altLang="zh-TW">
                <a:latin typeface="Arial" charset="0"/>
              </a:endParaRPr>
            </a:p>
          </p:txBody>
        </p:sp>
        <p:sp>
          <p:nvSpPr>
            <p:cNvPr id="10272" name="AutoShape 140"/>
            <p:cNvSpPr>
              <a:spLocks noChangeArrowheads="1"/>
            </p:cNvSpPr>
            <p:nvPr/>
          </p:nvSpPr>
          <p:spPr bwMode="auto">
            <a:xfrm rot="8100000">
              <a:off x="3000" y="2556"/>
              <a:ext cx="409" cy="410"/>
            </a:xfrm>
            <a:prstGeom prst="cube">
              <a:avLst>
                <a:gd name="adj" fmla="val 17454"/>
              </a:avLst>
            </a:prstGeom>
            <a:solidFill>
              <a:srgbClr val="33CCFF"/>
            </a:solidFill>
            <a:ln w="9525">
              <a:noFill/>
              <a:miter lim="800000"/>
              <a:headEnd/>
              <a:tailEnd/>
            </a:ln>
          </p:spPr>
          <p:txBody>
            <a:bodyPr wrap="none" anchor="ctr"/>
            <a:lstStyle/>
            <a:p>
              <a:endParaRPr lang="zh-TW" altLang="zh-TW">
                <a:latin typeface="Arial" charset="0"/>
              </a:endParaRPr>
            </a:p>
          </p:txBody>
        </p:sp>
        <p:sp>
          <p:nvSpPr>
            <p:cNvPr id="10273" name="AutoShape 141"/>
            <p:cNvSpPr>
              <a:spLocks noChangeArrowheads="1"/>
            </p:cNvSpPr>
            <p:nvPr/>
          </p:nvSpPr>
          <p:spPr bwMode="auto">
            <a:xfrm rot="8100000">
              <a:off x="3244" y="2805"/>
              <a:ext cx="409" cy="410"/>
            </a:xfrm>
            <a:prstGeom prst="cube">
              <a:avLst>
                <a:gd name="adj" fmla="val 17454"/>
              </a:avLst>
            </a:prstGeom>
            <a:solidFill>
              <a:srgbClr val="C0C0C0"/>
            </a:solidFill>
            <a:ln w="9525">
              <a:noFill/>
              <a:miter lim="800000"/>
              <a:headEnd/>
              <a:tailEnd/>
            </a:ln>
          </p:spPr>
          <p:txBody>
            <a:bodyPr wrap="none" anchor="ctr"/>
            <a:lstStyle/>
            <a:p>
              <a:endParaRPr lang="zh-TW" altLang="zh-TW">
                <a:latin typeface="Arial" charset="0"/>
              </a:endParaRPr>
            </a:p>
          </p:txBody>
        </p:sp>
        <p:sp>
          <p:nvSpPr>
            <p:cNvPr id="10274" name="AutoShape 142"/>
            <p:cNvSpPr>
              <a:spLocks noChangeArrowheads="1"/>
            </p:cNvSpPr>
            <p:nvPr/>
          </p:nvSpPr>
          <p:spPr bwMode="auto">
            <a:xfrm rot="8100000">
              <a:off x="2278" y="2307"/>
              <a:ext cx="410" cy="410"/>
            </a:xfrm>
            <a:prstGeom prst="cube">
              <a:avLst>
                <a:gd name="adj" fmla="val 17454"/>
              </a:avLst>
            </a:prstGeom>
            <a:solidFill>
              <a:srgbClr val="FF9900"/>
            </a:solidFill>
            <a:ln w="9525">
              <a:noFill/>
              <a:miter lim="800000"/>
              <a:headEnd/>
              <a:tailEnd/>
            </a:ln>
          </p:spPr>
          <p:txBody>
            <a:bodyPr wrap="none" anchor="ctr"/>
            <a:lstStyle/>
            <a:p>
              <a:endParaRPr lang="zh-TW" altLang="zh-TW">
                <a:latin typeface="Arial" charset="0"/>
              </a:endParaRPr>
            </a:p>
          </p:txBody>
        </p:sp>
        <p:sp>
          <p:nvSpPr>
            <p:cNvPr id="10275" name="AutoShape 143"/>
            <p:cNvSpPr>
              <a:spLocks noChangeArrowheads="1"/>
            </p:cNvSpPr>
            <p:nvPr/>
          </p:nvSpPr>
          <p:spPr bwMode="auto">
            <a:xfrm rot="8100000">
              <a:off x="1564" y="2545"/>
              <a:ext cx="409" cy="410"/>
            </a:xfrm>
            <a:prstGeom prst="cube">
              <a:avLst>
                <a:gd name="adj" fmla="val 17454"/>
              </a:avLst>
            </a:prstGeom>
            <a:noFill/>
            <a:ln w="9525">
              <a:solidFill>
                <a:srgbClr val="969696"/>
              </a:solidFill>
              <a:miter lim="800000"/>
              <a:headEnd/>
              <a:tailEnd/>
            </a:ln>
          </p:spPr>
          <p:txBody>
            <a:bodyPr wrap="none" anchor="ctr"/>
            <a:lstStyle/>
            <a:p>
              <a:endParaRPr lang="zh-TW" altLang="zh-TW">
                <a:latin typeface="Arial" charset="0"/>
              </a:endParaRPr>
            </a:p>
          </p:txBody>
        </p:sp>
        <p:sp>
          <p:nvSpPr>
            <p:cNvPr id="10276" name="AutoShape 144"/>
            <p:cNvSpPr>
              <a:spLocks noChangeArrowheads="1"/>
            </p:cNvSpPr>
            <p:nvPr/>
          </p:nvSpPr>
          <p:spPr bwMode="auto">
            <a:xfrm rot="8100000">
              <a:off x="1810" y="2313"/>
              <a:ext cx="409" cy="410"/>
            </a:xfrm>
            <a:prstGeom prst="cube">
              <a:avLst>
                <a:gd name="adj" fmla="val 17454"/>
              </a:avLst>
            </a:prstGeom>
            <a:noFill/>
            <a:ln w="9525">
              <a:solidFill>
                <a:srgbClr val="969696"/>
              </a:solidFill>
              <a:miter lim="800000"/>
              <a:headEnd/>
              <a:tailEnd/>
            </a:ln>
          </p:spPr>
          <p:txBody>
            <a:bodyPr wrap="none" anchor="ctr"/>
            <a:lstStyle/>
            <a:p>
              <a:endParaRPr lang="zh-TW" altLang="zh-TW">
                <a:latin typeface="Arial" charset="0"/>
              </a:endParaRPr>
            </a:p>
          </p:txBody>
        </p:sp>
        <p:sp>
          <p:nvSpPr>
            <p:cNvPr id="10277" name="AutoShape 145"/>
            <p:cNvSpPr>
              <a:spLocks noChangeArrowheads="1"/>
            </p:cNvSpPr>
            <p:nvPr/>
          </p:nvSpPr>
          <p:spPr bwMode="auto">
            <a:xfrm rot="8100000">
              <a:off x="2038" y="2540"/>
              <a:ext cx="409" cy="410"/>
            </a:xfrm>
            <a:prstGeom prst="cube">
              <a:avLst>
                <a:gd name="adj" fmla="val 17454"/>
              </a:avLst>
            </a:prstGeom>
            <a:solidFill>
              <a:srgbClr val="FF6600"/>
            </a:solidFill>
            <a:ln w="9525">
              <a:noFill/>
              <a:miter lim="800000"/>
              <a:headEnd/>
              <a:tailEnd/>
            </a:ln>
          </p:spPr>
          <p:txBody>
            <a:bodyPr wrap="none" anchor="ctr"/>
            <a:lstStyle/>
            <a:p>
              <a:endParaRPr lang="zh-TW" altLang="zh-TW">
                <a:latin typeface="Arial" charset="0"/>
              </a:endParaRPr>
            </a:p>
          </p:txBody>
        </p:sp>
        <p:sp>
          <p:nvSpPr>
            <p:cNvPr id="10278" name="AutoShape 146"/>
            <p:cNvSpPr>
              <a:spLocks noChangeArrowheads="1"/>
            </p:cNvSpPr>
            <p:nvPr/>
          </p:nvSpPr>
          <p:spPr bwMode="auto">
            <a:xfrm rot="8100000">
              <a:off x="1804" y="2784"/>
              <a:ext cx="410" cy="410"/>
            </a:xfrm>
            <a:prstGeom prst="cube">
              <a:avLst>
                <a:gd name="adj" fmla="val 17454"/>
              </a:avLst>
            </a:prstGeom>
            <a:solidFill>
              <a:srgbClr val="C0C0C0"/>
            </a:solidFill>
            <a:ln w="9525">
              <a:noFill/>
              <a:miter lim="800000"/>
              <a:headEnd/>
              <a:tailEnd/>
            </a:ln>
          </p:spPr>
          <p:txBody>
            <a:bodyPr wrap="none" anchor="ctr"/>
            <a:lstStyle/>
            <a:p>
              <a:endParaRPr lang="zh-TW" altLang="zh-TW">
                <a:latin typeface="Arial" charset="0"/>
              </a:endParaRPr>
            </a:p>
          </p:txBody>
        </p:sp>
        <p:sp>
          <p:nvSpPr>
            <p:cNvPr id="10279" name="AutoShape 147"/>
            <p:cNvSpPr>
              <a:spLocks noChangeArrowheads="1"/>
            </p:cNvSpPr>
            <p:nvPr/>
          </p:nvSpPr>
          <p:spPr bwMode="auto">
            <a:xfrm rot="8100000">
              <a:off x="2045" y="3026"/>
              <a:ext cx="409" cy="410"/>
            </a:xfrm>
            <a:prstGeom prst="cube">
              <a:avLst>
                <a:gd name="adj" fmla="val 17454"/>
              </a:avLst>
            </a:prstGeom>
            <a:solidFill>
              <a:srgbClr val="A23CA0"/>
            </a:solidFill>
            <a:ln w="9525">
              <a:noFill/>
              <a:miter lim="800000"/>
              <a:headEnd/>
              <a:tailEnd/>
            </a:ln>
          </p:spPr>
          <p:txBody>
            <a:bodyPr wrap="none" anchor="ctr"/>
            <a:lstStyle/>
            <a:p>
              <a:endParaRPr lang="zh-TW" altLang="zh-TW">
                <a:latin typeface="Arial" charset="0"/>
              </a:endParaRPr>
            </a:p>
          </p:txBody>
        </p:sp>
        <p:sp>
          <p:nvSpPr>
            <p:cNvPr id="10280" name="AutoShape 148"/>
            <p:cNvSpPr>
              <a:spLocks noChangeArrowheads="1"/>
            </p:cNvSpPr>
            <p:nvPr/>
          </p:nvSpPr>
          <p:spPr bwMode="auto">
            <a:xfrm rot="8100000">
              <a:off x="1569" y="3041"/>
              <a:ext cx="409" cy="410"/>
            </a:xfrm>
            <a:prstGeom prst="cube">
              <a:avLst>
                <a:gd name="adj" fmla="val 17454"/>
              </a:avLst>
            </a:prstGeom>
            <a:noFill/>
            <a:ln w="9525">
              <a:solidFill>
                <a:srgbClr val="969696"/>
              </a:solidFill>
              <a:miter lim="800000"/>
              <a:headEnd/>
              <a:tailEnd/>
            </a:ln>
          </p:spPr>
          <p:txBody>
            <a:bodyPr wrap="none" anchor="ctr"/>
            <a:lstStyle/>
            <a:p>
              <a:endParaRPr lang="zh-TW" altLang="zh-TW">
                <a:latin typeface="Arial" charset="0"/>
              </a:endParaRPr>
            </a:p>
          </p:txBody>
        </p:sp>
        <p:sp>
          <p:nvSpPr>
            <p:cNvPr id="10281" name="AutoShape 149"/>
            <p:cNvSpPr>
              <a:spLocks noChangeArrowheads="1"/>
            </p:cNvSpPr>
            <p:nvPr/>
          </p:nvSpPr>
          <p:spPr bwMode="auto">
            <a:xfrm rot="8100000">
              <a:off x="1810" y="3281"/>
              <a:ext cx="409" cy="410"/>
            </a:xfrm>
            <a:prstGeom prst="cube">
              <a:avLst>
                <a:gd name="adj" fmla="val 17454"/>
              </a:avLst>
            </a:prstGeom>
            <a:noFill/>
            <a:ln w="9525">
              <a:solidFill>
                <a:srgbClr val="969696"/>
              </a:solidFill>
              <a:miter lim="800000"/>
              <a:headEnd/>
              <a:tailEnd/>
            </a:ln>
          </p:spPr>
          <p:txBody>
            <a:bodyPr wrap="none" anchor="ctr"/>
            <a:lstStyle/>
            <a:p>
              <a:endParaRPr lang="zh-TW" altLang="zh-TW">
                <a:latin typeface="Arial" charset="0"/>
              </a:endParaRPr>
            </a:p>
          </p:txBody>
        </p:sp>
        <p:sp>
          <p:nvSpPr>
            <p:cNvPr id="10282" name="AutoShape 150"/>
            <p:cNvSpPr>
              <a:spLocks noChangeArrowheads="1"/>
            </p:cNvSpPr>
            <p:nvPr/>
          </p:nvSpPr>
          <p:spPr bwMode="auto">
            <a:xfrm rot="8100000">
              <a:off x="2285" y="3261"/>
              <a:ext cx="410" cy="410"/>
            </a:xfrm>
            <a:prstGeom prst="cube">
              <a:avLst>
                <a:gd name="adj" fmla="val 17454"/>
              </a:avLst>
            </a:prstGeom>
            <a:solidFill>
              <a:srgbClr val="BB47B8"/>
            </a:solidFill>
            <a:ln w="9525">
              <a:noFill/>
              <a:miter lim="800000"/>
              <a:headEnd/>
              <a:tailEnd/>
            </a:ln>
          </p:spPr>
          <p:txBody>
            <a:bodyPr wrap="none" anchor="ctr"/>
            <a:lstStyle/>
            <a:p>
              <a:endParaRPr lang="zh-TW" altLang="zh-TW">
                <a:latin typeface="Arial" charset="0"/>
              </a:endParaRPr>
            </a:p>
          </p:txBody>
        </p:sp>
        <p:sp>
          <p:nvSpPr>
            <p:cNvPr id="10283" name="AutoShape 151"/>
            <p:cNvSpPr>
              <a:spLocks noChangeArrowheads="1"/>
            </p:cNvSpPr>
            <p:nvPr/>
          </p:nvSpPr>
          <p:spPr bwMode="auto">
            <a:xfrm rot="8100000">
              <a:off x="2050" y="3517"/>
              <a:ext cx="409" cy="410"/>
            </a:xfrm>
            <a:prstGeom prst="cube">
              <a:avLst>
                <a:gd name="adj" fmla="val 17454"/>
              </a:avLst>
            </a:prstGeom>
            <a:noFill/>
            <a:ln w="9525">
              <a:solidFill>
                <a:srgbClr val="969696"/>
              </a:solidFill>
              <a:miter lim="800000"/>
              <a:headEnd/>
              <a:tailEnd/>
            </a:ln>
          </p:spPr>
          <p:txBody>
            <a:bodyPr wrap="none" anchor="ctr"/>
            <a:lstStyle/>
            <a:p>
              <a:endParaRPr lang="zh-TW" altLang="zh-TW">
                <a:latin typeface="Arial" charset="0"/>
              </a:endParaRPr>
            </a:p>
          </p:txBody>
        </p:sp>
        <p:sp>
          <p:nvSpPr>
            <p:cNvPr id="10284" name="AutoShape 152"/>
            <p:cNvSpPr>
              <a:spLocks noChangeArrowheads="1"/>
            </p:cNvSpPr>
            <p:nvPr/>
          </p:nvSpPr>
          <p:spPr bwMode="auto">
            <a:xfrm rot="8100000">
              <a:off x="3003" y="3038"/>
              <a:ext cx="409" cy="410"/>
            </a:xfrm>
            <a:prstGeom prst="cube">
              <a:avLst>
                <a:gd name="adj" fmla="val 17454"/>
              </a:avLst>
            </a:prstGeom>
            <a:solidFill>
              <a:srgbClr val="4A8875"/>
            </a:solidFill>
            <a:ln w="9525">
              <a:noFill/>
              <a:miter lim="800000"/>
              <a:headEnd/>
              <a:tailEnd/>
            </a:ln>
          </p:spPr>
          <p:txBody>
            <a:bodyPr wrap="none" anchor="ctr"/>
            <a:lstStyle/>
            <a:p>
              <a:endParaRPr lang="zh-TW" altLang="zh-TW">
                <a:latin typeface="Arial" charset="0"/>
              </a:endParaRPr>
            </a:p>
          </p:txBody>
        </p:sp>
        <p:sp>
          <p:nvSpPr>
            <p:cNvPr id="10285" name="AutoShape 153"/>
            <p:cNvSpPr>
              <a:spLocks noChangeArrowheads="1"/>
            </p:cNvSpPr>
            <p:nvPr/>
          </p:nvSpPr>
          <p:spPr bwMode="auto">
            <a:xfrm rot="8100000">
              <a:off x="2768" y="3277"/>
              <a:ext cx="409" cy="410"/>
            </a:xfrm>
            <a:prstGeom prst="cube">
              <a:avLst>
                <a:gd name="adj" fmla="val 17454"/>
              </a:avLst>
            </a:prstGeom>
            <a:solidFill>
              <a:srgbClr val="69AD98"/>
            </a:solidFill>
            <a:ln w="9525">
              <a:noFill/>
              <a:miter lim="800000"/>
              <a:headEnd/>
              <a:tailEnd/>
            </a:ln>
          </p:spPr>
          <p:txBody>
            <a:bodyPr wrap="none" anchor="ctr"/>
            <a:lstStyle/>
            <a:p>
              <a:endParaRPr lang="zh-TW" altLang="zh-TW">
                <a:latin typeface="Arial" charset="0"/>
              </a:endParaRPr>
            </a:p>
          </p:txBody>
        </p:sp>
        <p:sp>
          <p:nvSpPr>
            <p:cNvPr id="10286" name="AutoShape 154"/>
            <p:cNvSpPr>
              <a:spLocks noChangeArrowheads="1"/>
            </p:cNvSpPr>
            <p:nvPr/>
          </p:nvSpPr>
          <p:spPr bwMode="auto">
            <a:xfrm rot="8100000">
              <a:off x="2999" y="3512"/>
              <a:ext cx="409" cy="410"/>
            </a:xfrm>
            <a:prstGeom prst="cube">
              <a:avLst>
                <a:gd name="adj" fmla="val 17454"/>
              </a:avLst>
            </a:prstGeom>
            <a:noFill/>
            <a:ln w="9525">
              <a:solidFill>
                <a:srgbClr val="969696"/>
              </a:solidFill>
              <a:miter lim="800000"/>
              <a:headEnd/>
              <a:tailEnd/>
            </a:ln>
          </p:spPr>
          <p:txBody>
            <a:bodyPr wrap="none" anchor="ctr"/>
            <a:lstStyle/>
            <a:p>
              <a:endParaRPr lang="zh-TW" altLang="zh-TW">
                <a:latin typeface="Arial" charset="0"/>
              </a:endParaRPr>
            </a:p>
          </p:txBody>
        </p:sp>
        <p:sp>
          <p:nvSpPr>
            <p:cNvPr id="10287" name="AutoShape 155"/>
            <p:cNvSpPr>
              <a:spLocks noChangeArrowheads="1"/>
            </p:cNvSpPr>
            <p:nvPr/>
          </p:nvSpPr>
          <p:spPr bwMode="auto">
            <a:xfrm rot="8100000">
              <a:off x="3239" y="3278"/>
              <a:ext cx="410" cy="410"/>
            </a:xfrm>
            <a:prstGeom prst="cube">
              <a:avLst>
                <a:gd name="adj" fmla="val 17454"/>
              </a:avLst>
            </a:prstGeom>
            <a:noFill/>
            <a:ln w="9525">
              <a:solidFill>
                <a:srgbClr val="969696"/>
              </a:solidFill>
              <a:miter lim="800000"/>
              <a:headEnd/>
              <a:tailEnd/>
            </a:ln>
          </p:spPr>
          <p:txBody>
            <a:bodyPr wrap="none" anchor="ctr"/>
            <a:lstStyle/>
            <a:p>
              <a:endParaRPr lang="zh-TW" altLang="zh-TW">
                <a:latin typeface="Arial" charset="0"/>
              </a:endParaRPr>
            </a:p>
          </p:txBody>
        </p:sp>
        <p:sp>
          <p:nvSpPr>
            <p:cNvPr id="10288" name="AutoShape 156"/>
            <p:cNvSpPr>
              <a:spLocks noChangeArrowheads="1"/>
            </p:cNvSpPr>
            <p:nvPr/>
          </p:nvSpPr>
          <p:spPr bwMode="auto">
            <a:xfrm rot="8100000">
              <a:off x="3480" y="3044"/>
              <a:ext cx="409" cy="410"/>
            </a:xfrm>
            <a:prstGeom prst="cube">
              <a:avLst>
                <a:gd name="adj" fmla="val 17454"/>
              </a:avLst>
            </a:prstGeom>
            <a:noFill/>
            <a:ln w="9525">
              <a:solidFill>
                <a:srgbClr val="969696"/>
              </a:solidFill>
              <a:miter lim="800000"/>
              <a:headEnd/>
              <a:tailEnd/>
            </a:ln>
          </p:spPr>
          <p:txBody>
            <a:bodyPr wrap="none" anchor="ctr"/>
            <a:lstStyle/>
            <a:p>
              <a:endParaRPr lang="zh-TW" altLang="zh-TW">
                <a:latin typeface="Arial" charset="0"/>
              </a:endParaRPr>
            </a:p>
          </p:txBody>
        </p:sp>
        <p:sp>
          <p:nvSpPr>
            <p:cNvPr id="10289" name="AutoShape 165"/>
            <p:cNvSpPr>
              <a:spLocks noChangeArrowheads="1"/>
            </p:cNvSpPr>
            <p:nvPr/>
          </p:nvSpPr>
          <p:spPr bwMode="auto">
            <a:xfrm rot="8100000">
              <a:off x="2533" y="3507"/>
              <a:ext cx="410" cy="410"/>
            </a:xfrm>
            <a:prstGeom prst="cube">
              <a:avLst>
                <a:gd name="adj" fmla="val 17454"/>
              </a:avLst>
            </a:prstGeom>
            <a:solidFill>
              <a:srgbClr val="C0C0C0"/>
            </a:solidFill>
            <a:ln w="9525">
              <a:noFill/>
              <a:miter lim="800000"/>
              <a:headEnd/>
              <a:tailEnd/>
            </a:ln>
          </p:spPr>
          <p:txBody>
            <a:bodyPr wrap="none" anchor="ctr"/>
            <a:lstStyle/>
            <a:p>
              <a:endParaRPr lang="zh-TW" altLang="zh-TW">
                <a:latin typeface="Arial" charset="0"/>
              </a:endParaRPr>
            </a:p>
          </p:txBody>
        </p:sp>
        <p:sp>
          <p:nvSpPr>
            <p:cNvPr id="10290" name="AutoShape 166"/>
            <p:cNvSpPr>
              <a:spLocks noChangeArrowheads="1"/>
            </p:cNvSpPr>
            <p:nvPr/>
          </p:nvSpPr>
          <p:spPr bwMode="auto">
            <a:xfrm rot="8100000">
              <a:off x="2282" y="3759"/>
              <a:ext cx="409" cy="410"/>
            </a:xfrm>
            <a:prstGeom prst="cube">
              <a:avLst>
                <a:gd name="adj" fmla="val 17454"/>
              </a:avLst>
            </a:prstGeom>
            <a:noFill/>
            <a:ln w="9525">
              <a:solidFill>
                <a:srgbClr val="969696"/>
              </a:solidFill>
              <a:miter lim="800000"/>
              <a:headEnd/>
              <a:tailEnd/>
            </a:ln>
          </p:spPr>
          <p:txBody>
            <a:bodyPr wrap="none" anchor="ctr"/>
            <a:lstStyle/>
            <a:p>
              <a:endParaRPr lang="zh-TW" altLang="zh-TW">
                <a:latin typeface="Arial" charset="0"/>
              </a:endParaRPr>
            </a:p>
          </p:txBody>
        </p:sp>
        <p:sp>
          <p:nvSpPr>
            <p:cNvPr id="10291" name="AutoShape 167"/>
            <p:cNvSpPr>
              <a:spLocks noChangeArrowheads="1"/>
            </p:cNvSpPr>
            <p:nvPr/>
          </p:nvSpPr>
          <p:spPr bwMode="auto">
            <a:xfrm rot="8100000">
              <a:off x="2758" y="3749"/>
              <a:ext cx="410" cy="410"/>
            </a:xfrm>
            <a:prstGeom prst="cube">
              <a:avLst>
                <a:gd name="adj" fmla="val 17454"/>
              </a:avLst>
            </a:prstGeom>
            <a:noFill/>
            <a:ln w="9525">
              <a:solidFill>
                <a:srgbClr val="969696"/>
              </a:solidFill>
              <a:miter lim="800000"/>
              <a:headEnd/>
              <a:tailEnd/>
            </a:ln>
          </p:spPr>
          <p:txBody>
            <a:bodyPr wrap="none" anchor="ctr"/>
            <a:lstStyle/>
            <a:p>
              <a:endParaRPr lang="zh-TW" altLang="zh-TW">
                <a:latin typeface="Arial" charset="0"/>
              </a:endParaRPr>
            </a:p>
          </p:txBody>
        </p:sp>
        <p:sp>
          <p:nvSpPr>
            <p:cNvPr id="10292" name="Rectangle 168"/>
            <p:cNvSpPr>
              <a:spLocks noChangeArrowheads="1"/>
            </p:cNvSpPr>
            <p:nvPr/>
          </p:nvSpPr>
          <p:spPr bwMode="auto">
            <a:xfrm rot="2700000">
              <a:off x="2321" y="2553"/>
              <a:ext cx="809" cy="809"/>
            </a:xfrm>
            <a:prstGeom prst="rect">
              <a:avLst/>
            </a:prstGeom>
            <a:solidFill>
              <a:srgbClr val="000000">
                <a:alpha val="50195"/>
              </a:srgbClr>
            </a:solidFill>
            <a:ln w="9525">
              <a:solidFill>
                <a:srgbClr val="FFFFFF"/>
              </a:solidFill>
              <a:miter lim="800000"/>
              <a:headEnd/>
              <a:tailEnd/>
            </a:ln>
          </p:spPr>
          <p:txBody>
            <a:bodyPr wrap="none" anchor="ctr"/>
            <a:lstStyle/>
            <a:p>
              <a:endParaRPr lang="zh-TW" altLang="zh-TW">
                <a:latin typeface="Arial" charset="0"/>
              </a:endParaRPr>
            </a:p>
          </p:txBody>
        </p:sp>
        <p:sp>
          <p:nvSpPr>
            <p:cNvPr id="77993" name="Text Box 169"/>
            <p:cNvSpPr txBox="1">
              <a:spLocks noChangeArrowheads="1"/>
            </p:cNvSpPr>
            <p:nvPr/>
          </p:nvSpPr>
          <p:spPr bwMode="auto">
            <a:xfrm>
              <a:off x="2279" y="2750"/>
              <a:ext cx="884" cy="426"/>
            </a:xfrm>
            <a:prstGeom prst="rect">
              <a:avLst/>
            </a:prstGeom>
            <a:noFill/>
            <a:ln w="9525">
              <a:noFill/>
              <a:miter lim="800000"/>
              <a:headEnd/>
              <a:tailEnd/>
            </a:ln>
            <a:effectLst/>
          </p:spPr>
          <p:txBody>
            <a:bodyPr wrap="none">
              <a:spAutoFit/>
            </a:bodyPr>
            <a:lstStyle/>
            <a:p>
              <a:pPr algn="ctr" latinLnBrk="1">
                <a:lnSpc>
                  <a:spcPct val="80000"/>
                </a:lnSpc>
                <a:defRPr/>
              </a:pPr>
              <a:r>
                <a:rPr lang="zh-TW" altLang="en-US" sz="2400" b="1">
                  <a:solidFill>
                    <a:srgbClr val="FFFFFF"/>
                  </a:solidFill>
                  <a:effectLst>
                    <a:outerShdw blurRad="38100" dist="38100" dir="2700000" algn="tl">
                      <a:srgbClr val="C0C0C0"/>
                    </a:outerShdw>
                  </a:effectLst>
                  <a:latin typeface="Arial Black" pitchFamily="34" charset="0"/>
                  <a:ea typeface="微軟正黑體" pitchFamily="34" charset="-120"/>
                </a:rPr>
                <a:t>社造</a:t>
              </a:r>
            </a:p>
            <a:p>
              <a:pPr algn="ctr" latinLnBrk="1">
                <a:lnSpc>
                  <a:spcPct val="80000"/>
                </a:lnSpc>
                <a:defRPr/>
              </a:pPr>
              <a:r>
                <a:rPr lang="zh-TW" altLang="en-US" sz="2400" b="1">
                  <a:solidFill>
                    <a:srgbClr val="FFFFFF"/>
                  </a:solidFill>
                  <a:effectLst>
                    <a:outerShdw blurRad="38100" dist="38100" dir="2700000" algn="tl">
                      <a:srgbClr val="C0C0C0"/>
                    </a:outerShdw>
                  </a:effectLst>
                  <a:latin typeface="Arial Black" pitchFamily="34" charset="0"/>
                  <a:ea typeface="微軟正黑體" pitchFamily="34" charset="-120"/>
                </a:rPr>
                <a:t>工作小組</a:t>
              </a:r>
            </a:p>
          </p:txBody>
        </p:sp>
      </p:grpSp>
      <p:sp>
        <p:nvSpPr>
          <p:cNvPr id="21509" name="Rectangle 182"/>
          <p:cNvSpPr>
            <a:spLocks noChangeArrowheads="1"/>
          </p:cNvSpPr>
          <p:nvPr/>
        </p:nvSpPr>
        <p:spPr bwMode="auto">
          <a:xfrm>
            <a:off x="2124075" y="871538"/>
            <a:ext cx="4392613" cy="396875"/>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a:defRPr/>
            </a:pPr>
            <a:r>
              <a:rPr lang="zh-TW" altLang="en-US" sz="2000" b="1">
                <a:latin typeface="Arial" pitchFamily="34" charset="0"/>
                <a:ea typeface="華康超明體" pitchFamily="49" charset="-120"/>
              </a:rPr>
              <a:t>虎尾鎮社區總體營造工作推動中心</a:t>
            </a:r>
            <a:endParaRPr lang="zh-TW" altLang="en-US" sz="2000">
              <a:latin typeface="Arial" pitchFamily="34" charset="0"/>
              <a:ea typeface="華康超明體" pitchFamily="49" charset="-120"/>
            </a:endParaRPr>
          </a:p>
        </p:txBody>
      </p:sp>
      <p:grpSp>
        <p:nvGrpSpPr>
          <p:cNvPr id="10246" name="Group 186"/>
          <p:cNvGrpSpPr>
            <a:grpSpLocks/>
          </p:cNvGrpSpPr>
          <p:nvPr/>
        </p:nvGrpSpPr>
        <p:grpSpPr bwMode="auto">
          <a:xfrm>
            <a:off x="2771775" y="1296988"/>
            <a:ext cx="3095625" cy="3217862"/>
            <a:chOff x="1746" y="817"/>
            <a:chExt cx="1950" cy="2027"/>
          </a:xfrm>
        </p:grpSpPr>
        <p:sp>
          <p:nvSpPr>
            <p:cNvPr id="10257" name="AutoShape 175"/>
            <p:cNvSpPr>
              <a:spLocks noChangeArrowheads="1"/>
            </p:cNvSpPr>
            <p:nvPr/>
          </p:nvSpPr>
          <p:spPr bwMode="auto">
            <a:xfrm>
              <a:off x="1973" y="1543"/>
              <a:ext cx="1497" cy="861"/>
            </a:xfrm>
            <a:prstGeom prst="flowChartDecision">
              <a:avLst/>
            </a:prstGeom>
            <a:solidFill>
              <a:srgbClr val="339966">
                <a:alpha val="50195"/>
              </a:srgbClr>
            </a:solidFill>
            <a:ln w="12700">
              <a:solidFill>
                <a:schemeClr val="bg1"/>
              </a:solidFill>
              <a:miter lim="800000"/>
              <a:headEnd/>
              <a:tailEnd/>
            </a:ln>
          </p:spPr>
          <p:txBody>
            <a:bodyPr wrap="none" anchor="ctr"/>
            <a:lstStyle/>
            <a:p>
              <a:endParaRPr lang="zh-TW" altLang="zh-TW">
                <a:latin typeface="Arial" charset="0"/>
              </a:endParaRPr>
            </a:p>
          </p:txBody>
        </p:sp>
        <p:cxnSp>
          <p:nvCxnSpPr>
            <p:cNvPr id="10258" name="AutoShape 179"/>
            <p:cNvCxnSpPr>
              <a:cxnSpLocks noChangeShapeType="1"/>
              <a:stCxn id="10255" idx="1"/>
              <a:endCxn id="77993" idx="1"/>
            </p:cNvCxnSpPr>
            <p:nvPr/>
          </p:nvCxnSpPr>
          <p:spPr bwMode="auto">
            <a:xfrm>
              <a:off x="1746" y="1293"/>
              <a:ext cx="533" cy="1551"/>
            </a:xfrm>
            <a:prstGeom prst="straightConnector1">
              <a:avLst/>
            </a:prstGeom>
            <a:noFill/>
            <a:ln w="9525" cap="rnd">
              <a:solidFill>
                <a:schemeClr val="tx1"/>
              </a:solidFill>
              <a:prstDash val="sysDot"/>
              <a:round/>
              <a:headEnd/>
              <a:tailEnd/>
            </a:ln>
          </p:spPr>
        </p:cxnSp>
        <p:cxnSp>
          <p:nvCxnSpPr>
            <p:cNvPr id="10259" name="AutoShape 180"/>
            <p:cNvCxnSpPr>
              <a:cxnSpLocks noChangeShapeType="1"/>
              <a:stCxn id="10255" idx="3"/>
              <a:endCxn id="77993" idx="3"/>
            </p:cNvCxnSpPr>
            <p:nvPr/>
          </p:nvCxnSpPr>
          <p:spPr bwMode="auto">
            <a:xfrm flipH="1">
              <a:off x="3163" y="1293"/>
              <a:ext cx="533" cy="1551"/>
            </a:xfrm>
            <a:prstGeom prst="straightConnector1">
              <a:avLst/>
            </a:prstGeom>
            <a:noFill/>
            <a:ln w="9525" cap="rnd">
              <a:solidFill>
                <a:schemeClr val="tx1"/>
              </a:solidFill>
              <a:prstDash val="sysDot"/>
              <a:round/>
              <a:headEnd/>
              <a:tailEnd/>
            </a:ln>
          </p:spPr>
        </p:cxnSp>
        <p:cxnSp>
          <p:nvCxnSpPr>
            <p:cNvPr id="10260" name="AutoShape 181"/>
            <p:cNvCxnSpPr>
              <a:cxnSpLocks noChangeShapeType="1"/>
              <a:stCxn id="10255" idx="0"/>
              <a:endCxn id="10257" idx="2"/>
            </p:cNvCxnSpPr>
            <p:nvPr/>
          </p:nvCxnSpPr>
          <p:spPr bwMode="auto">
            <a:xfrm>
              <a:off x="2721" y="817"/>
              <a:ext cx="1" cy="1587"/>
            </a:xfrm>
            <a:prstGeom prst="straightConnector1">
              <a:avLst/>
            </a:prstGeom>
            <a:noFill/>
            <a:ln w="9525" cap="rnd">
              <a:solidFill>
                <a:schemeClr val="tx1"/>
              </a:solidFill>
              <a:prstDash val="sysDot"/>
              <a:round/>
              <a:headEnd/>
              <a:tailEnd/>
            </a:ln>
          </p:spPr>
        </p:cxnSp>
        <p:sp>
          <p:nvSpPr>
            <p:cNvPr id="10261" name="Rectangle 184"/>
            <p:cNvSpPr>
              <a:spLocks noChangeArrowheads="1"/>
            </p:cNvSpPr>
            <p:nvPr/>
          </p:nvSpPr>
          <p:spPr bwMode="auto">
            <a:xfrm>
              <a:off x="2245" y="1865"/>
              <a:ext cx="916" cy="250"/>
            </a:xfrm>
            <a:prstGeom prst="rect">
              <a:avLst/>
            </a:prstGeom>
            <a:noFill/>
            <a:ln w="9525">
              <a:noFill/>
              <a:miter lim="800000"/>
              <a:headEnd/>
              <a:tailEnd/>
            </a:ln>
          </p:spPr>
          <p:txBody>
            <a:bodyPr wrap="none">
              <a:spAutoFit/>
            </a:bodyPr>
            <a:lstStyle/>
            <a:p>
              <a:r>
                <a:rPr lang="zh-TW" altLang="en-US" sz="2000" b="1">
                  <a:latin typeface="Arial" charset="0"/>
                  <a:ea typeface="華康超明體" pitchFamily="49" charset="-120"/>
                </a:rPr>
                <a:t>推動委員會</a:t>
              </a:r>
            </a:p>
          </p:txBody>
        </p:sp>
      </p:grpSp>
      <p:grpSp>
        <p:nvGrpSpPr>
          <p:cNvPr id="10247" name="Group 185"/>
          <p:cNvGrpSpPr>
            <a:grpSpLocks/>
          </p:cNvGrpSpPr>
          <p:nvPr/>
        </p:nvGrpSpPr>
        <p:grpSpPr bwMode="auto">
          <a:xfrm>
            <a:off x="2771775" y="1296988"/>
            <a:ext cx="3095625" cy="1511300"/>
            <a:chOff x="1746" y="817"/>
            <a:chExt cx="1950" cy="952"/>
          </a:xfrm>
        </p:grpSpPr>
        <p:sp>
          <p:nvSpPr>
            <p:cNvPr id="10255" name="AutoShape 176"/>
            <p:cNvSpPr>
              <a:spLocks noChangeArrowheads="1"/>
            </p:cNvSpPr>
            <p:nvPr/>
          </p:nvSpPr>
          <p:spPr bwMode="auto">
            <a:xfrm>
              <a:off x="1746" y="817"/>
              <a:ext cx="1950" cy="952"/>
            </a:xfrm>
            <a:prstGeom prst="flowChartDecision">
              <a:avLst/>
            </a:prstGeom>
            <a:solidFill>
              <a:schemeClr val="tx2">
                <a:alpha val="50195"/>
              </a:schemeClr>
            </a:solidFill>
            <a:ln w="12700">
              <a:solidFill>
                <a:schemeClr val="bg1"/>
              </a:solidFill>
              <a:miter lim="800000"/>
              <a:headEnd/>
              <a:tailEnd/>
            </a:ln>
          </p:spPr>
          <p:txBody>
            <a:bodyPr wrap="none" anchor="ctr"/>
            <a:lstStyle/>
            <a:p>
              <a:endParaRPr lang="zh-TW" altLang="zh-TW">
                <a:latin typeface="Arial" charset="0"/>
              </a:endParaRPr>
            </a:p>
          </p:txBody>
        </p:sp>
        <p:sp>
          <p:nvSpPr>
            <p:cNvPr id="10256" name="Rectangle 183"/>
            <p:cNvSpPr>
              <a:spLocks noChangeArrowheads="1"/>
            </p:cNvSpPr>
            <p:nvPr/>
          </p:nvSpPr>
          <p:spPr bwMode="auto">
            <a:xfrm>
              <a:off x="2154" y="1026"/>
              <a:ext cx="1180" cy="404"/>
            </a:xfrm>
            <a:prstGeom prst="rect">
              <a:avLst/>
            </a:prstGeom>
            <a:noFill/>
            <a:ln w="9525">
              <a:noFill/>
              <a:miter lim="800000"/>
              <a:headEnd/>
              <a:tailEnd/>
            </a:ln>
          </p:spPr>
          <p:txBody>
            <a:bodyPr>
              <a:spAutoFit/>
            </a:bodyPr>
            <a:lstStyle/>
            <a:p>
              <a:r>
                <a:rPr lang="zh-TW" altLang="en-US" b="1">
                  <a:latin typeface="Arial" charset="0"/>
                  <a:ea typeface="華康超明體" pitchFamily="49" charset="-120"/>
                </a:rPr>
                <a:t>召集人（鎮長）</a:t>
              </a:r>
              <a:endParaRPr lang="zh-TW" altLang="en-US">
                <a:latin typeface="Arial" charset="0"/>
                <a:ea typeface="華康超明體" pitchFamily="49" charset="-120"/>
              </a:endParaRPr>
            </a:p>
            <a:p>
              <a:r>
                <a:rPr lang="zh-TW" altLang="en-US" b="1">
                  <a:latin typeface="Arial" charset="0"/>
                  <a:ea typeface="華康超明體" pitchFamily="49" charset="-120"/>
                </a:rPr>
                <a:t>協調長（秘書）</a:t>
              </a:r>
            </a:p>
          </p:txBody>
        </p:sp>
      </p:grpSp>
      <p:sp>
        <p:nvSpPr>
          <p:cNvPr id="10248" name="Rectangle 187"/>
          <p:cNvSpPr>
            <a:spLocks noChangeArrowheads="1"/>
          </p:cNvSpPr>
          <p:nvPr/>
        </p:nvSpPr>
        <p:spPr bwMode="auto">
          <a:xfrm>
            <a:off x="5003800" y="2420938"/>
            <a:ext cx="3635375" cy="730250"/>
          </a:xfrm>
          <a:prstGeom prst="rect">
            <a:avLst/>
          </a:prstGeom>
          <a:noFill/>
          <a:ln w="9525">
            <a:noFill/>
            <a:miter lim="800000"/>
            <a:headEnd/>
            <a:tailEnd/>
          </a:ln>
        </p:spPr>
        <p:txBody>
          <a:bodyPr>
            <a:spAutoFit/>
          </a:bodyPr>
          <a:lstStyle/>
          <a:p>
            <a:r>
              <a:rPr lang="zh-TW" altLang="en-US" sz="1400" b="1">
                <a:latin typeface="微軟正黑體" pitchFamily="34" charset="-120"/>
                <a:ea typeface="微軟正黑體" pitchFamily="34" charset="-120"/>
              </a:rPr>
              <a:t>（每三月會報）</a:t>
            </a:r>
          </a:p>
          <a:p>
            <a:r>
              <a:rPr lang="zh-TW" altLang="en-US" sz="1400" b="1">
                <a:latin typeface="微軟正黑體" pitchFamily="34" charset="-120"/>
                <a:ea typeface="微軟正黑體" pitchFamily="34" charset="-120"/>
              </a:rPr>
              <a:t>　所外委員</a:t>
            </a:r>
            <a:r>
              <a:rPr lang="zh-TW" altLang="en-US" sz="1400" b="1">
                <a:latin typeface="新細明體" pitchFamily="18" charset="-120"/>
              </a:rPr>
              <a:t>→</a:t>
            </a:r>
            <a:r>
              <a:rPr lang="zh-TW" altLang="en-US" sz="1400" b="1">
                <a:latin typeface="微軟正黑體" pitchFamily="34" charset="-120"/>
                <a:ea typeface="微軟正黑體" pitchFamily="34" charset="-120"/>
              </a:rPr>
              <a:t>專家學者與社區人士</a:t>
            </a:r>
            <a:endParaRPr lang="zh-TW" altLang="en-US" sz="1400">
              <a:latin typeface="微軟正黑體" pitchFamily="34" charset="-120"/>
              <a:ea typeface="微軟正黑體" pitchFamily="34" charset="-120"/>
            </a:endParaRPr>
          </a:p>
          <a:p>
            <a:r>
              <a:rPr lang="zh-TW" altLang="en-US" sz="1400" b="1">
                <a:latin typeface="微軟正黑體" pitchFamily="34" charset="-120"/>
                <a:ea typeface="微軟正黑體" pitchFamily="34" charset="-120"/>
              </a:rPr>
              <a:t>    所內委員（主管會報）；（各一級主管）</a:t>
            </a:r>
          </a:p>
        </p:txBody>
      </p:sp>
      <p:sp>
        <p:nvSpPr>
          <p:cNvPr id="10249" name="Rectangle 188"/>
          <p:cNvSpPr>
            <a:spLocks noChangeArrowheads="1"/>
          </p:cNvSpPr>
          <p:nvPr/>
        </p:nvSpPr>
        <p:spPr bwMode="auto">
          <a:xfrm>
            <a:off x="762000" y="3357563"/>
            <a:ext cx="2514600" cy="517525"/>
          </a:xfrm>
          <a:prstGeom prst="rect">
            <a:avLst/>
          </a:prstGeom>
          <a:noFill/>
          <a:ln w="9525">
            <a:noFill/>
            <a:miter lim="800000"/>
            <a:headEnd/>
            <a:tailEnd/>
          </a:ln>
        </p:spPr>
        <p:txBody>
          <a:bodyPr wrap="none">
            <a:spAutoFit/>
          </a:bodyPr>
          <a:lstStyle/>
          <a:p>
            <a:r>
              <a:rPr lang="zh-TW" altLang="en-US" sz="1400" b="1">
                <a:latin typeface="Arial" charset="0"/>
                <a:ea typeface="微軟正黑體" pitchFamily="34" charset="-120"/>
              </a:rPr>
              <a:t>（每月會報）</a:t>
            </a:r>
          </a:p>
          <a:p>
            <a:r>
              <a:rPr lang="zh-TW" altLang="en-US" sz="1400" b="1">
                <a:latin typeface="Arial" charset="0"/>
                <a:ea typeface="微軟正黑體" pitchFamily="34" charset="-120"/>
              </a:rPr>
              <a:t>    扁平化組織－專案計畫小組</a:t>
            </a:r>
          </a:p>
        </p:txBody>
      </p:sp>
      <p:sp>
        <p:nvSpPr>
          <p:cNvPr id="78015" name="Rectangle 191"/>
          <p:cNvSpPr>
            <a:spLocks noChangeArrowheads="1"/>
          </p:cNvSpPr>
          <p:nvPr/>
        </p:nvSpPr>
        <p:spPr bwMode="auto">
          <a:xfrm>
            <a:off x="0" y="4143375"/>
            <a:ext cx="4572000" cy="2282825"/>
          </a:xfrm>
          <a:prstGeom prst="rect">
            <a:avLst/>
          </a:prstGeom>
          <a:noFill/>
          <a:ln w="9525">
            <a:noFill/>
            <a:miter lim="800000"/>
            <a:headEnd/>
            <a:tailEnd/>
          </a:ln>
          <a:effectLst/>
        </p:spPr>
        <p:txBody>
          <a:bodyPr>
            <a:spAutoFit/>
          </a:bodyPr>
          <a:lstStyle/>
          <a:p>
            <a:pPr>
              <a:defRPr/>
            </a:pPr>
            <a:r>
              <a:rPr lang="zh-TW" altLang="en-US" sz="1200" b="1" dirty="0">
                <a:effectLst>
                  <a:outerShdw blurRad="38100" dist="38100" dir="2700000" algn="tl">
                    <a:srgbClr val="C0C0C0"/>
                  </a:outerShdw>
                </a:effectLst>
                <a:latin typeface="微軟正黑體" pitchFamily="34" charset="-120"/>
                <a:ea typeface="微軟正黑體" pitchFamily="34" charset="-120"/>
              </a:rPr>
              <a:t>［各社區］：輔導案及各社區培力、</a:t>
            </a:r>
          </a:p>
          <a:p>
            <a:pPr>
              <a:defRPr/>
            </a:pPr>
            <a:r>
              <a:rPr lang="zh-TW" altLang="en-US" sz="1200" b="1" dirty="0">
                <a:effectLst>
                  <a:outerShdw blurRad="38100" dist="38100" dir="2700000" algn="tl">
                    <a:srgbClr val="C0C0C0"/>
                  </a:outerShdw>
                </a:effectLst>
                <a:latin typeface="微軟正黑體" pitchFamily="34" charset="-120"/>
                <a:ea typeface="微軟正黑體" pitchFamily="34" charset="-120"/>
              </a:rPr>
              <a:t>                        培根計畫、社區營造講堂</a:t>
            </a:r>
            <a:endParaRPr lang="zh-TW" altLang="en-US" sz="1200" dirty="0">
              <a:effectLst>
                <a:outerShdw blurRad="38100" dist="38100" dir="2700000" algn="tl">
                  <a:srgbClr val="C0C0C0"/>
                </a:outerShdw>
              </a:effectLst>
              <a:latin typeface="微軟正黑體" pitchFamily="34" charset="-120"/>
              <a:ea typeface="微軟正黑體" pitchFamily="34" charset="-120"/>
            </a:endParaRPr>
          </a:p>
          <a:p>
            <a:pPr>
              <a:defRPr/>
            </a:pPr>
            <a:r>
              <a:rPr lang="zh-TW" altLang="en-US" sz="1200" b="1" dirty="0">
                <a:effectLst>
                  <a:outerShdw blurRad="38100" dist="38100" dir="2700000" algn="tl">
                    <a:srgbClr val="C0C0C0"/>
                  </a:outerShdw>
                </a:effectLst>
                <a:latin typeface="微軟正黑體" pitchFamily="34" charset="-120"/>
                <a:ea typeface="微軟正黑體" pitchFamily="34" charset="-120"/>
              </a:rPr>
              <a:t>［公共館區］：多功能活動中心、合同廳舍</a:t>
            </a:r>
          </a:p>
          <a:p>
            <a:pPr>
              <a:defRPr/>
            </a:pPr>
            <a:r>
              <a:rPr lang="zh-TW" altLang="en-US" sz="1200" b="1" dirty="0">
                <a:effectLst>
                  <a:outerShdw blurRad="38100" dist="38100" dir="2700000" algn="tl">
                    <a:srgbClr val="C0C0C0"/>
                  </a:outerShdw>
                </a:effectLst>
                <a:latin typeface="微軟正黑體" pitchFamily="34" charset="-120"/>
                <a:ea typeface="微軟正黑體" pitchFamily="34" charset="-120"/>
              </a:rPr>
              <a:t>                            古蹟文化設施（地方文化館）</a:t>
            </a:r>
            <a:endParaRPr lang="zh-TW" altLang="en-US" sz="1200" dirty="0">
              <a:effectLst>
                <a:outerShdw blurRad="38100" dist="38100" dir="2700000" algn="tl">
                  <a:srgbClr val="C0C0C0"/>
                </a:outerShdw>
              </a:effectLst>
              <a:latin typeface="微軟正黑體" pitchFamily="34" charset="-120"/>
              <a:ea typeface="微軟正黑體" pitchFamily="34" charset="-120"/>
            </a:endParaRPr>
          </a:p>
          <a:p>
            <a:pPr>
              <a:defRPr/>
            </a:pPr>
            <a:r>
              <a:rPr lang="zh-TW" altLang="en-US" sz="1200" b="1" dirty="0">
                <a:effectLst>
                  <a:outerShdw blurRad="38100" dist="38100" dir="2700000" algn="tl">
                    <a:srgbClr val="C0C0C0"/>
                  </a:outerShdw>
                </a:effectLst>
                <a:latin typeface="微軟正黑體" pitchFamily="34" charset="-120"/>
                <a:ea typeface="微軟正黑體" pitchFamily="34" charset="-120"/>
              </a:rPr>
              <a:t>［圖書館］：公共圖書館推廣服務計畫</a:t>
            </a:r>
            <a:endParaRPr lang="zh-TW" altLang="en-US" sz="1200" dirty="0">
              <a:effectLst>
                <a:outerShdw blurRad="38100" dist="38100" dir="2700000" algn="tl">
                  <a:srgbClr val="C0C0C0"/>
                </a:outerShdw>
              </a:effectLst>
              <a:latin typeface="微軟正黑體" pitchFamily="34" charset="-120"/>
              <a:ea typeface="微軟正黑體" pitchFamily="34" charset="-120"/>
            </a:endParaRPr>
          </a:p>
          <a:p>
            <a:pPr>
              <a:defRPr/>
            </a:pPr>
            <a:r>
              <a:rPr lang="zh-TW" altLang="en-US" sz="1200" b="1" dirty="0">
                <a:effectLst>
                  <a:outerShdw blurRad="38100" dist="38100" dir="2700000" algn="tl">
                    <a:srgbClr val="C0C0C0"/>
                  </a:outerShdw>
                </a:effectLst>
                <a:latin typeface="微軟正黑體" pitchFamily="34" charset="-120"/>
                <a:ea typeface="微軟正黑體" pitchFamily="34" charset="-120"/>
              </a:rPr>
              <a:t>　　　　　    虎尾藝文中心年度計畫</a:t>
            </a:r>
            <a:endParaRPr lang="zh-TW" altLang="en-US" sz="1200" dirty="0">
              <a:effectLst>
                <a:outerShdw blurRad="38100" dist="38100" dir="2700000" algn="tl">
                  <a:srgbClr val="C0C0C0"/>
                </a:outerShdw>
              </a:effectLst>
              <a:latin typeface="微軟正黑體" pitchFamily="34" charset="-120"/>
              <a:ea typeface="微軟正黑體" pitchFamily="34" charset="-120"/>
            </a:endParaRPr>
          </a:p>
          <a:p>
            <a:pPr>
              <a:defRPr/>
            </a:pPr>
            <a:r>
              <a:rPr lang="zh-TW" altLang="en-US" sz="1200" b="1" dirty="0">
                <a:effectLst>
                  <a:outerShdw blurRad="38100" dist="38100" dir="2700000" algn="tl">
                    <a:srgbClr val="C0C0C0"/>
                  </a:outerShdw>
                </a:effectLst>
                <a:latin typeface="微軟正黑體" pitchFamily="34" charset="-120"/>
                <a:ea typeface="微軟正黑體" pitchFamily="34" charset="-120"/>
              </a:rPr>
              <a:t>［清潔隊］：社區綠美化環境改造計畫</a:t>
            </a:r>
            <a:endParaRPr lang="zh-TW" altLang="en-US" sz="1200" dirty="0">
              <a:effectLst>
                <a:outerShdw blurRad="38100" dist="38100" dir="2700000" algn="tl">
                  <a:srgbClr val="C0C0C0"/>
                </a:outerShdw>
              </a:effectLst>
              <a:latin typeface="微軟正黑體" pitchFamily="34" charset="-120"/>
              <a:ea typeface="微軟正黑體" pitchFamily="34" charset="-120"/>
            </a:endParaRPr>
          </a:p>
          <a:p>
            <a:pPr>
              <a:defRPr/>
            </a:pPr>
            <a:r>
              <a:rPr lang="zh-TW" altLang="en-US" sz="1200" b="1" dirty="0">
                <a:effectLst>
                  <a:outerShdw blurRad="38100" dist="38100" dir="2700000" algn="tl">
                    <a:srgbClr val="C0C0C0"/>
                  </a:outerShdw>
                </a:effectLst>
                <a:latin typeface="微軟正黑體" pitchFamily="34" charset="-120"/>
                <a:ea typeface="微軟正黑體" pitchFamily="34" charset="-120"/>
              </a:rPr>
              <a:t>　　　　　    清淨家園計畫</a:t>
            </a:r>
            <a:endParaRPr lang="zh-TW" altLang="en-US" sz="1200" dirty="0">
              <a:effectLst>
                <a:outerShdw blurRad="38100" dist="38100" dir="2700000" algn="tl">
                  <a:srgbClr val="C0C0C0"/>
                </a:outerShdw>
              </a:effectLst>
              <a:latin typeface="微軟正黑體" pitchFamily="34" charset="-120"/>
              <a:ea typeface="微軟正黑體" pitchFamily="34" charset="-120"/>
            </a:endParaRPr>
          </a:p>
          <a:p>
            <a:pPr>
              <a:defRPr/>
            </a:pPr>
            <a:r>
              <a:rPr lang="zh-TW" altLang="en-US" sz="1200" b="1" dirty="0">
                <a:effectLst>
                  <a:outerShdw blurRad="38100" dist="38100" dir="2700000" algn="tl">
                    <a:srgbClr val="C0C0C0"/>
                  </a:outerShdw>
                </a:effectLst>
                <a:latin typeface="微軟正黑體" pitchFamily="34" charset="-120"/>
                <a:ea typeface="微軟正黑體" pitchFamily="34" charset="-120"/>
              </a:rPr>
              <a:t>　　　　　    低碳社區營造計畫</a:t>
            </a:r>
            <a:endParaRPr lang="zh-TW" altLang="en-US" sz="1200" dirty="0">
              <a:effectLst>
                <a:outerShdw blurRad="38100" dist="38100" dir="2700000" algn="tl">
                  <a:srgbClr val="C0C0C0"/>
                </a:outerShdw>
              </a:effectLst>
              <a:latin typeface="微軟正黑體" pitchFamily="34" charset="-120"/>
              <a:ea typeface="微軟正黑體" pitchFamily="34" charset="-120"/>
            </a:endParaRPr>
          </a:p>
          <a:p>
            <a:pPr>
              <a:defRPr/>
            </a:pPr>
            <a:r>
              <a:rPr lang="zh-TW" altLang="en-US" sz="1200" b="1" dirty="0">
                <a:effectLst>
                  <a:outerShdw blurRad="38100" dist="38100" dir="2700000" algn="tl">
                    <a:srgbClr val="C0C0C0"/>
                  </a:outerShdw>
                </a:effectLst>
                <a:latin typeface="微軟正黑體" pitchFamily="34" charset="-120"/>
                <a:ea typeface="微軟正黑體" pitchFamily="34" charset="-120"/>
              </a:rPr>
              <a:t>［工務］：鄉村再生建設計畫</a:t>
            </a:r>
            <a:endParaRPr lang="zh-TW" altLang="en-US" sz="1200" dirty="0">
              <a:effectLst>
                <a:outerShdw blurRad="38100" dist="38100" dir="2700000" algn="tl">
                  <a:srgbClr val="C0C0C0"/>
                </a:outerShdw>
              </a:effectLst>
              <a:latin typeface="微軟正黑體" pitchFamily="34" charset="-120"/>
              <a:ea typeface="微軟正黑體" pitchFamily="34" charset="-120"/>
            </a:endParaRPr>
          </a:p>
          <a:p>
            <a:pPr>
              <a:defRPr/>
            </a:pPr>
            <a:r>
              <a:rPr lang="zh-TW" altLang="en-US" sz="1200" b="1" dirty="0">
                <a:effectLst>
                  <a:outerShdw blurRad="38100" dist="38100" dir="2700000" algn="tl">
                    <a:srgbClr val="C0C0C0"/>
                  </a:outerShdw>
                </a:effectLst>
                <a:latin typeface="微軟正黑體" pitchFamily="34" charset="-120"/>
                <a:ea typeface="微軟正黑體" pitchFamily="34" charset="-120"/>
              </a:rPr>
              <a:t>　　　　    城鄉新風貌（都會區總體營造）</a:t>
            </a:r>
            <a:endParaRPr lang="zh-TW" altLang="en-US" sz="1200" dirty="0">
              <a:effectLst>
                <a:outerShdw blurRad="38100" dist="38100" dir="2700000" algn="tl">
                  <a:srgbClr val="C0C0C0"/>
                </a:outerShdw>
              </a:effectLst>
              <a:latin typeface="微軟正黑體" pitchFamily="34" charset="-120"/>
              <a:ea typeface="微軟正黑體" pitchFamily="34" charset="-120"/>
            </a:endParaRPr>
          </a:p>
          <a:p>
            <a:pPr>
              <a:defRPr/>
            </a:pPr>
            <a:r>
              <a:rPr lang="zh-TW" altLang="en-US" sz="1200" b="1" dirty="0">
                <a:effectLst>
                  <a:outerShdw blurRad="38100" dist="38100" dir="2700000" algn="tl">
                    <a:srgbClr val="C0C0C0"/>
                  </a:outerShdw>
                </a:effectLst>
                <a:latin typeface="微軟正黑體" pitchFamily="34" charset="-120"/>
                <a:ea typeface="微軟正黑體" pitchFamily="34" charset="-120"/>
              </a:rPr>
              <a:t>　　　　    水利「易淹水地區治理計畫」</a:t>
            </a:r>
          </a:p>
        </p:txBody>
      </p:sp>
      <p:grpSp>
        <p:nvGrpSpPr>
          <p:cNvPr id="10251" name="Group 4"/>
          <p:cNvGrpSpPr>
            <a:grpSpLocks/>
          </p:cNvGrpSpPr>
          <p:nvPr/>
        </p:nvGrpSpPr>
        <p:grpSpPr bwMode="auto">
          <a:xfrm>
            <a:off x="0" y="44450"/>
            <a:ext cx="8893175" cy="1036638"/>
            <a:chOff x="0" y="-4"/>
            <a:chExt cx="5602" cy="653"/>
          </a:xfrm>
        </p:grpSpPr>
        <p:sp>
          <p:nvSpPr>
            <p:cNvPr id="21516" name="Rectangle 5"/>
            <p:cNvSpPr>
              <a:spLocks noChangeArrowheads="1"/>
            </p:cNvSpPr>
            <p:nvPr/>
          </p:nvSpPr>
          <p:spPr bwMode="auto">
            <a:xfrm>
              <a:off x="0" y="164"/>
              <a:ext cx="5602" cy="272"/>
            </a:xfrm>
            <a:prstGeom prst="rect">
              <a:avLst/>
            </a:prstGeom>
            <a:solidFill>
              <a:srgbClr val="99CC00"/>
            </a:solidFill>
            <a:ln w="9525">
              <a:noFill/>
              <a:miter lim="800000"/>
              <a:headEnd/>
              <a:tailEnd/>
            </a:ln>
            <a:effectLst>
              <a:outerShdw dist="81320" dir="3080412" algn="ctr" rotWithShape="0">
                <a:srgbClr val="808080">
                  <a:alpha val="50000"/>
                </a:srgbClr>
              </a:outerShdw>
            </a:effectLst>
          </p:spPr>
          <p:txBody>
            <a:bodyPr wrap="none" anchor="ctr"/>
            <a:lstStyle/>
            <a:p>
              <a:pPr>
                <a:defRPr/>
              </a:pPr>
              <a:endParaRPr lang="zh-TW" altLang="zh-TW">
                <a:latin typeface="Arial" pitchFamily="34" charset="0"/>
              </a:endParaRPr>
            </a:p>
          </p:txBody>
        </p:sp>
        <p:sp>
          <p:nvSpPr>
            <p:cNvPr id="21517" name="Text Box 6"/>
            <p:cNvSpPr txBox="1">
              <a:spLocks noChangeArrowheads="1"/>
            </p:cNvSpPr>
            <p:nvPr/>
          </p:nvSpPr>
          <p:spPr bwMode="auto">
            <a:xfrm>
              <a:off x="1156" y="186"/>
              <a:ext cx="2362" cy="252"/>
            </a:xfrm>
            <a:prstGeom prst="rect">
              <a:avLst/>
            </a:prstGeom>
            <a:noFill/>
            <a:ln w="9525">
              <a:noFill/>
              <a:miter lim="800000"/>
              <a:headEnd/>
              <a:tailEnd/>
            </a:ln>
            <a:effectLst>
              <a:outerShdw dist="28398" dir="1593903" algn="ctr" rotWithShape="0">
                <a:schemeClr val="bg1"/>
              </a:outerShdw>
            </a:effectLst>
          </p:spPr>
          <p:txBody>
            <a:bodyPr wrap="none">
              <a:spAutoFit/>
            </a:bodyPr>
            <a:lstStyle/>
            <a:p>
              <a:pPr>
                <a:defRPr/>
              </a:pPr>
              <a:r>
                <a:rPr lang="zh-TW" altLang="en-US" sz="1200" b="1">
                  <a:latin typeface="華康正顏楷體W5" pitchFamily="65" charset="-120"/>
                  <a:ea typeface="華康正顏楷體W5" pitchFamily="65" charset="-120"/>
                </a:rPr>
                <a:t>社造文化小鎮亮點計畫             </a:t>
              </a:r>
              <a:r>
                <a:rPr lang="zh-TW" altLang="en-US" sz="2000" b="1">
                  <a:latin typeface="華康正顏楷體W5" pitchFamily="65" charset="-120"/>
                  <a:ea typeface="華康正顏楷體W5" pitchFamily="65" charset="-120"/>
                </a:rPr>
                <a:t>推動架構</a:t>
              </a:r>
            </a:p>
          </p:txBody>
        </p:sp>
        <p:pic>
          <p:nvPicPr>
            <p:cNvPr id="21518" name="Picture 7" descr="生活首都"/>
            <p:cNvPicPr>
              <a:picLocks noChangeAspect="1" noChangeArrowheads="1"/>
            </p:cNvPicPr>
            <p:nvPr/>
          </p:nvPicPr>
          <p:blipFill>
            <a:blip r:embed="rId2" cstate="print"/>
            <a:srcRect/>
            <a:stretch>
              <a:fillRect/>
            </a:stretch>
          </p:blipFill>
          <p:spPr bwMode="auto">
            <a:xfrm>
              <a:off x="22" y="-4"/>
              <a:ext cx="1156" cy="653"/>
            </a:xfrm>
            <a:prstGeom prst="rect">
              <a:avLst/>
            </a:prstGeom>
            <a:noFill/>
            <a:ln w="9525">
              <a:noFill/>
              <a:miter lim="800000"/>
              <a:headEnd/>
              <a:tailEnd/>
            </a:ln>
            <a:effectLst>
              <a:outerShdw dist="63500" dir="2212194" algn="ctr" rotWithShape="0">
                <a:schemeClr val="bg1">
                  <a:alpha val="50000"/>
                </a:schemeClr>
              </a:outerShdw>
            </a:effectLst>
          </p:spPr>
        </p:pic>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3554" name="Rectangle 2"/>
          <p:cNvSpPr>
            <a:spLocks noChangeArrowheads="1"/>
          </p:cNvSpPr>
          <p:nvPr/>
        </p:nvSpPr>
        <p:spPr bwMode="auto">
          <a:xfrm>
            <a:off x="0" y="404813"/>
            <a:ext cx="8820150" cy="1368425"/>
          </a:xfrm>
          <a:prstGeom prst="rect">
            <a:avLst/>
          </a:prstGeom>
          <a:ln w="9525">
            <a:noFill/>
            <a:miter lim="800000"/>
            <a:headEnd/>
            <a:tailEnd/>
          </a:ln>
        </p:spPr>
        <p:txBody>
          <a:bodyPr wrap="none" anchor="ctr"/>
          <a:lstStyle/>
          <a:p>
            <a:endParaRPr lang="zh-TW" altLang="en-US"/>
          </a:p>
        </p:txBody>
      </p:sp>
      <p:grpSp>
        <p:nvGrpSpPr>
          <p:cNvPr id="2" name="Group 4"/>
          <p:cNvGrpSpPr>
            <a:grpSpLocks/>
          </p:cNvGrpSpPr>
          <p:nvPr/>
        </p:nvGrpSpPr>
        <p:grpSpPr bwMode="auto">
          <a:xfrm>
            <a:off x="0" y="44450"/>
            <a:ext cx="8893175" cy="1036638"/>
            <a:chOff x="0" y="-4"/>
            <a:chExt cx="5602" cy="653"/>
          </a:xfrm>
        </p:grpSpPr>
        <p:sp>
          <p:nvSpPr>
            <p:cNvPr id="35845" name="Rectangle 5"/>
            <p:cNvSpPr>
              <a:spLocks noChangeArrowheads="1"/>
            </p:cNvSpPr>
            <p:nvPr/>
          </p:nvSpPr>
          <p:spPr bwMode="auto">
            <a:xfrm>
              <a:off x="0" y="164"/>
              <a:ext cx="5602" cy="272"/>
            </a:xfrm>
            <a:prstGeom prst="rect">
              <a:avLst/>
            </a:prstGeom>
            <a:solidFill>
              <a:srgbClr val="99CC00"/>
            </a:solidFill>
            <a:ln w="9525">
              <a:noFill/>
              <a:miter lim="800000"/>
              <a:headEnd/>
              <a:tailEnd/>
            </a:ln>
            <a:effectLst>
              <a:outerShdw dist="81320" dir="3080412" algn="ctr" rotWithShape="0">
                <a:srgbClr val="808080">
                  <a:alpha val="50000"/>
                </a:srgbClr>
              </a:outerShdw>
            </a:effectLst>
          </p:spPr>
          <p:txBody>
            <a:bodyPr wrap="none" anchor="ctr"/>
            <a:lstStyle/>
            <a:p>
              <a:pPr>
                <a:defRPr/>
              </a:pPr>
              <a:endParaRPr lang="zh-TW" altLang="zh-TW">
                <a:latin typeface="Arial" pitchFamily="34" charset="0"/>
              </a:endParaRPr>
            </a:p>
          </p:txBody>
        </p:sp>
        <p:sp>
          <p:nvSpPr>
            <p:cNvPr id="35846" name="Text Box 6"/>
            <p:cNvSpPr txBox="1">
              <a:spLocks noChangeArrowheads="1"/>
            </p:cNvSpPr>
            <p:nvPr/>
          </p:nvSpPr>
          <p:spPr bwMode="auto">
            <a:xfrm>
              <a:off x="1156" y="186"/>
              <a:ext cx="3732" cy="250"/>
            </a:xfrm>
            <a:prstGeom prst="rect">
              <a:avLst/>
            </a:prstGeom>
            <a:noFill/>
            <a:ln w="9525">
              <a:noFill/>
              <a:miter lim="800000"/>
              <a:headEnd/>
              <a:tailEnd/>
            </a:ln>
            <a:effectLst>
              <a:outerShdw dist="28398" dir="1593903" algn="ctr" rotWithShape="0">
                <a:schemeClr val="bg1"/>
              </a:outerShdw>
            </a:effectLst>
          </p:spPr>
          <p:txBody>
            <a:bodyPr wrap="none">
              <a:spAutoFit/>
            </a:bodyPr>
            <a:lstStyle/>
            <a:p>
              <a:pPr>
                <a:defRPr/>
              </a:pPr>
              <a:r>
                <a:rPr lang="zh-TW" altLang="en-US" sz="1200" b="1">
                  <a:latin typeface="華康正顏楷體W5" pitchFamily="65" charset="-120"/>
                  <a:ea typeface="華康正顏楷體W5" pitchFamily="65" charset="-120"/>
                </a:rPr>
                <a:t>社造文化小鎮亮點計畫                      </a:t>
              </a:r>
              <a:r>
                <a:rPr lang="zh-TW" altLang="zh-TW" sz="2000" b="1"/>
                <a:t>頂溪社區農村再生案例</a:t>
              </a:r>
              <a:endParaRPr lang="zh-TW" altLang="en-US" sz="2000" b="1"/>
            </a:p>
          </p:txBody>
        </p:sp>
        <p:pic>
          <p:nvPicPr>
            <p:cNvPr id="35847" name="Picture 7" descr="生活首都"/>
            <p:cNvPicPr>
              <a:picLocks noChangeAspect="1" noChangeArrowheads="1"/>
            </p:cNvPicPr>
            <p:nvPr/>
          </p:nvPicPr>
          <p:blipFill>
            <a:blip r:embed="rId2" cstate="print"/>
            <a:srcRect/>
            <a:stretch>
              <a:fillRect/>
            </a:stretch>
          </p:blipFill>
          <p:spPr bwMode="auto">
            <a:xfrm>
              <a:off x="22" y="-4"/>
              <a:ext cx="1156" cy="653"/>
            </a:xfrm>
            <a:prstGeom prst="rect">
              <a:avLst/>
            </a:prstGeom>
            <a:noFill/>
            <a:ln w="9525">
              <a:noFill/>
              <a:miter lim="800000"/>
              <a:headEnd/>
              <a:tailEnd/>
            </a:ln>
            <a:effectLst>
              <a:outerShdw dist="63500" dir="2212194" algn="ctr" rotWithShape="0">
                <a:schemeClr val="bg1">
                  <a:alpha val="50000"/>
                </a:schemeClr>
              </a:outerShdw>
            </a:effectLst>
          </p:spPr>
        </p:pic>
      </p:grpSp>
      <p:sp>
        <p:nvSpPr>
          <p:cNvPr id="35844" name="Rectangle 8" descr="未命名"/>
          <p:cNvSpPr>
            <a:spLocks noChangeArrowheads="1"/>
          </p:cNvSpPr>
          <p:nvPr/>
        </p:nvSpPr>
        <p:spPr bwMode="auto">
          <a:xfrm>
            <a:off x="2482850" y="1125538"/>
            <a:ext cx="4105275" cy="5400675"/>
          </a:xfrm>
          <a:prstGeom prst="rect">
            <a:avLst/>
          </a:prstGeom>
          <a:blipFill dpi="0" rotWithShape="1">
            <a:blip r:embed="rId3" cstate="email"/>
            <a:srcRect/>
            <a:stretch>
              <a:fillRect/>
            </a:stretch>
          </a:blipFill>
          <a:ln w="3175" algn="ctr">
            <a:solidFill>
              <a:schemeClr val="tx1"/>
            </a:solidFill>
            <a:miter lim="800000"/>
            <a:headEnd/>
            <a:tailEnd/>
          </a:ln>
          <a:effectLst>
            <a:outerShdw dist="45791" dir="3378596" algn="ctr" rotWithShape="0">
              <a:schemeClr val="bg2"/>
            </a:outerShdw>
          </a:effectLst>
        </p:spPr>
        <p:txBody>
          <a:bodyPr wrap="none" anchor="ctr"/>
          <a:lstStyle/>
          <a:p>
            <a:pPr>
              <a:defRPr/>
            </a:pPr>
            <a:endParaRPr lang="zh-TW" alt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578" name="Rectangle 2"/>
          <p:cNvSpPr>
            <a:spLocks noChangeArrowheads="1"/>
          </p:cNvSpPr>
          <p:nvPr/>
        </p:nvSpPr>
        <p:spPr bwMode="auto">
          <a:xfrm>
            <a:off x="0" y="404813"/>
            <a:ext cx="8820150" cy="1368425"/>
          </a:xfrm>
          <a:prstGeom prst="rect">
            <a:avLst/>
          </a:prstGeom>
          <a:ln w="9525">
            <a:noFill/>
            <a:miter lim="800000"/>
            <a:headEnd/>
            <a:tailEnd/>
          </a:ln>
        </p:spPr>
        <p:txBody>
          <a:bodyPr wrap="none" anchor="ctr"/>
          <a:lstStyle/>
          <a:p>
            <a:endParaRPr lang="zh-TW" altLang="en-US"/>
          </a:p>
        </p:txBody>
      </p:sp>
      <p:grpSp>
        <p:nvGrpSpPr>
          <p:cNvPr id="2" name="Group 4"/>
          <p:cNvGrpSpPr>
            <a:grpSpLocks/>
          </p:cNvGrpSpPr>
          <p:nvPr/>
        </p:nvGrpSpPr>
        <p:grpSpPr bwMode="auto">
          <a:xfrm>
            <a:off x="0" y="44450"/>
            <a:ext cx="8893175" cy="1036638"/>
            <a:chOff x="0" y="-4"/>
            <a:chExt cx="5602" cy="653"/>
          </a:xfrm>
        </p:grpSpPr>
        <p:sp>
          <p:nvSpPr>
            <p:cNvPr id="36869" name="Rectangle 5"/>
            <p:cNvSpPr>
              <a:spLocks noChangeArrowheads="1"/>
            </p:cNvSpPr>
            <p:nvPr/>
          </p:nvSpPr>
          <p:spPr bwMode="auto">
            <a:xfrm>
              <a:off x="0" y="164"/>
              <a:ext cx="5602" cy="272"/>
            </a:xfrm>
            <a:prstGeom prst="rect">
              <a:avLst/>
            </a:prstGeom>
            <a:solidFill>
              <a:srgbClr val="99CC00"/>
            </a:solidFill>
            <a:ln w="9525">
              <a:noFill/>
              <a:miter lim="800000"/>
              <a:headEnd/>
              <a:tailEnd/>
            </a:ln>
            <a:effectLst>
              <a:outerShdw dist="81320" dir="3080412" algn="ctr" rotWithShape="0">
                <a:srgbClr val="808080">
                  <a:alpha val="50000"/>
                </a:srgbClr>
              </a:outerShdw>
            </a:effectLst>
          </p:spPr>
          <p:txBody>
            <a:bodyPr wrap="none" anchor="ctr"/>
            <a:lstStyle/>
            <a:p>
              <a:pPr>
                <a:defRPr/>
              </a:pPr>
              <a:endParaRPr lang="zh-TW" altLang="zh-TW">
                <a:latin typeface="Arial" pitchFamily="34" charset="0"/>
              </a:endParaRPr>
            </a:p>
          </p:txBody>
        </p:sp>
        <p:sp>
          <p:nvSpPr>
            <p:cNvPr id="36870" name="Text Box 6"/>
            <p:cNvSpPr txBox="1">
              <a:spLocks noChangeArrowheads="1"/>
            </p:cNvSpPr>
            <p:nvPr/>
          </p:nvSpPr>
          <p:spPr bwMode="auto">
            <a:xfrm>
              <a:off x="1156" y="186"/>
              <a:ext cx="3732" cy="250"/>
            </a:xfrm>
            <a:prstGeom prst="rect">
              <a:avLst/>
            </a:prstGeom>
            <a:noFill/>
            <a:ln w="9525">
              <a:noFill/>
              <a:miter lim="800000"/>
              <a:headEnd/>
              <a:tailEnd/>
            </a:ln>
            <a:effectLst>
              <a:outerShdw dist="28398" dir="1593903" algn="ctr" rotWithShape="0">
                <a:schemeClr val="bg1"/>
              </a:outerShdw>
            </a:effectLst>
          </p:spPr>
          <p:txBody>
            <a:bodyPr wrap="none">
              <a:spAutoFit/>
            </a:bodyPr>
            <a:lstStyle/>
            <a:p>
              <a:pPr>
                <a:defRPr/>
              </a:pPr>
              <a:r>
                <a:rPr lang="zh-TW" altLang="en-US" sz="1200" b="1">
                  <a:latin typeface="華康正顏楷體W5" pitchFamily="65" charset="-120"/>
                  <a:ea typeface="華康正顏楷體W5" pitchFamily="65" charset="-120"/>
                </a:rPr>
                <a:t>社造文化小鎮亮點計畫                      </a:t>
              </a:r>
              <a:r>
                <a:rPr lang="zh-TW" altLang="zh-TW" sz="2000" b="1"/>
                <a:t>頂溪社區農村再生案例</a:t>
              </a:r>
              <a:endParaRPr lang="zh-TW" altLang="en-US" sz="2000" b="1"/>
            </a:p>
          </p:txBody>
        </p:sp>
        <p:pic>
          <p:nvPicPr>
            <p:cNvPr id="36871" name="Picture 7" descr="生活首都"/>
            <p:cNvPicPr>
              <a:picLocks noChangeAspect="1" noChangeArrowheads="1"/>
            </p:cNvPicPr>
            <p:nvPr/>
          </p:nvPicPr>
          <p:blipFill>
            <a:blip r:embed="rId2" cstate="print"/>
            <a:srcRect/>
            <a:stretch>
              <a:fillRect/>
            </a:stretch>
          </p:blipFill>
          <p:spPr bwMode="auto">
            <a:xfrm>
              <a:off x="22" y="-4"/>
              <a:ext cx="1156" cy="653"/>
            </a:xfrm>
            <a:prstGeom prst="rect">
              <a:avLst/>
            </a:prstGeom>
            <a:noFill/>
            <a:ln w="9525">
              <a:noFill/>
              <a:miter lim="800000"/>
              <a:headEnd/>
              <a:tailEnd/>
            </a:ln>
            <a:effectLst>
              <a:outerShdw dist="63500" dir="2212194" algn="ctr" rotWithShape="0">
                <a:schemeClr val="bg1">
                  <a:alpha val="50000"/>
                </a:schemeClr>
              </a:outerShdw>
            </a:effectLst>
          </p:spPr>
        </p:pic>
      </p:grpSp>
      <p:pic>
        <p:nvPicPr>
          <p:cNvPr id="36868" name="Picture 10"/>
          <p:cNvPicPr>
            <a:picLocks noChangeAspect="1" noChangeArrowheads="1"/>
          </p:cNvPicPr>
          <p:nvPr/>
        </p:nvPicPr>
        <p:blipFill>
          <a:blip r:embed="rId3" cstate="print"/>
          <a:srcRect/>
          <a:stretch>
            <a:fillRect/>
          </a:stretch>
        </p:blipFill>
        <p:spPr bwMode="auto">
          <a:xfrm>
            <a:off x="1116013" y="1092200"/>
            <a:ext cx="6985000" cy="5432425"/>
          </a:xfrm>
          <a:prstGeom prst="rect">
            <a:avLst/>
          </a:prstGeom>
          <a:noFill/>
          <a:ln w="57150" algn="ctr">
            <a:noFill/>
            <a:miter lim="800000"/>
            <a:headEnd/>
            <a:tailEnd/>
          </a:ln>
          <a:effectLst>
            <a:outerShdw dist="45791" dir="3378596" algn="ctr" rotWithShape="0">
              <a:schemeClr val="bg2"/>
            </a:outerShdw>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602" name="Rectangle 2"/>
          <p:cNvSpPr>
            <a:spLocks noChangeArrowheads="1"/>
          </p:cNvSpPr>
          <p:nvPr/>
        </p:nvSpPr>
        <p:spPr bwMode="auto">
          <a:xfrm>
            <a:off x="323850" y="404813"/>
            <a:ext cx="8820150" cy="1368425"/>
          </a:xfrm>
          <a:prstGeom prst="rect">
            <a:avLst/>
          </a:prstGeom>
          <a:ln w="9525">
            <a:noFill/>
            <a:miter lim="800000"/>
            <a:headEnd/>
            <a:tailEnd/>
          </a:ln>
        </p:spPr>
        <p:txBody>
          <a:bodyPr wrap="none" anchor="ctr"/>
          <a:lstStyle/>
          <a:p>
            <a:endParaRPr lang="zh-TW" altLang="en-US"/>
          </a:p>
        </p:txBody>
      </p:sp>
      <p:grpSp>
        <p:nvGrpSpPr>
          <p:cNvPr id="2" name="Group 4"/>
          <p:cNvGrpSpPr>
            <a:grpSpLocks/>
          </p:cNvGrpSpPr>
          <p:nvPr/>
        </p:nvGrpSpPr>
        <p:grpSpPr bwMode="auto">
          <a:xfrm>
            <a:off x="0" y="44450"/>
            <a:ext cx="8893175" cy="1036638"/>
            <a:chOff x="0" y="-4"/>
            <a:chExt cx="5602" cy="653"/>
          </a:xfrm>
        </p:grpSpPr>
        <p:sp>
          <p:nvSpPr>
            <p:cNvPr id="37896" name="Rectangle 5"/>
            <p:cNvSpPr>
              <a:spLocks noChangeArrowheads="1"/>
            </p:cNvSpPr>
            <p:nvPr/>
          </p:nvSpPr>
          <p:spPr bwMode="auto">
            <a:xfrm>
              <a:off x="0" y="164"/>
              <a:ext cx="5602" cy="272"/>
            </a:xfrm>
            <a:prstGeom prst="rect">
              <a:avLst/>
            </a:prstGeom>
            <a:solidFill>
              <a:srgbClr val="99CC00"/>
            </a:solidFill>
            <a:ln w="9525">
              <a:noFill/>
              <a:miter lim="800000"/>
              <a:headEnd/>
              <a:tailEnd/>
            </a:ln>
            <a:effectLst>
              <a:outerShdw dist="81320" dir="3080412" algn="ctr" rotWithShape="0">
                <a:srgbClr val="808080">
                  <a:alpha val="50000"/>
                </a:srgbClr>
              </a:outerShdw>
            </a:effectLst>
          </p:spPr>
          <p:txBody>
            <a:bodyPr wrap="none" anchor="ctr"/>
            <a:lstStyle/>
            <a:p>
              <a:pPr>
                <a:defRPr/>
              </a:pPr>
              <a:endParaRPr lang="zh-TW" altLang="zh-TW">
                <a:latin typeface="Arial" pitchFamily="34" charset="0"/>
              </a:endParaRPr>
            </a:p>
          </p:txBody>
        </p:sp>
        <p:sp>
          <p:nvSpPr>
            <p:cNvPr id="37897" name="Text Box 6"/>
            <p:cNvSpPr txBox="1">
              <a:spLocks noChangeArrowheads="1"/>
            </p:cNvSpPr>
            <p:nvPr/>
          </p:nvSpPr>
          <p:spPr bwMode="auto">
            <a:xfrm>
              <a:off x="1156" y="186"/>
              <a:ext cx="4100" cy="250"/>
            </a:xfrm>
            <a:prstGeom prst="rect">
              <a:avLst/>
            </a:prstGeom>
            <a:noFill/>
            <a:ln w="9525">
              <a:noFill/>
              <a:miter lim="800000"/>
              <a:headEnd/>
              <a:tailEnd/>
            </a:ln>
            <a:effectLst>
              <a:outerShdw dist="28398" dir="1593903" algn="ctr" rotWithShape="0">
                <a:schemeClr val="bg1"/>
              </a:outerShdw>
            </a:effectLst>
          </p:spPr>
          <p:txBody>
            <a:bodyPr wrap="none">
              <a:spAutoFit/>
            </a:bodyPr>
            <a:lstStyle/>
            <a:p>
              <a:pPr>
                <a:defRPr/>
              </a:pPr>
              <a:r>
                <a:rPr lang="zh-TW" altLang="en-US" sz="1200" b="1">
                  <a:latin typeface="華康正顏楷體W5" pitchFamily="65" charset="-120"/>
                  <a:ea typeface="華康正顏楷體W5" pitchFamily="65" charset="-120"/>
                </a:rPr>
                <a:t>社造文化小鎮亮點計畫                       </a:t>
              </a:r>
              <a:r>
                <a:rPr lang="zh-TW" altLang="zh-TW" sz="2000" b="1"/>
                <a:t>頂溪社區農村再生活化活動</a:t>
              </a:r>
              <a:endParaRPr lang="zh-TW" altLang="en-US" sz="2000" b="1"/>
            </a:p>
          </p:txBody>
        </p:sp>
        <p:pic>
          <p:nvPicPr>
            <p:cNvPr id="37898" name="Picture 7" descr="生活首都"/>
            <p:cNvPicPr>
              <a:picLocks noChangeAspect="1" noChangeArrowheads="1"/>
            </p:cNvPicPr>
            <p:nvPr/>
          </p:nvPicPr>
          <p:blipFill>
            <a:blip r:embed="rId2" cstate="print"/>
            <a:srcRect/>
            <a:stretch>
              <a:fillRect/>
            </a:stretch>
          </p:blipFill>
          <p:spPr bwMode="auto">
            <a:xfrm>
              <a:off x="22" y="-4"/>
              <a:ext cx="1156" cy="653"/>
            </a:xfrm>
            <a:prstGeom prst="rect">
              <a:avLst/>
            </a:prstGeom>
            <a:noFill/>
            <a:ln w="9525">
              <a:noFill/>
              <a:miter lim="800000"/>
              <a:headEnd/>
              <a:tailEnd/>
            </a:ln>
            <a:effectLst>
              <a:outerShdw dist="63500" dir="2212194" algn="ctr" rotWithShape="0">
                <a:schemeClr val="bg1">
                  <a:alpha val="50000"/>
                </a:schemeClr>
              </a:outerShdw>
            </a:effectLst>
          </p:spPr>
        </p:pic>
      </p:grpSp>
      <p:sp>
        <p:nvSpPr>
          <p:cNvPr id="37892" name="Rectangle 9" descr="1011436_670870829597105_759669959_n"/>
          <p:cNvSpPr>
            <a:spLocks noChangeArrowheads="1"/>
          </p:cNvSpPr>
          <p:nvPr/>
        </p:nvSpPr>
        <p:spPr bwMode="auto">
          <a:xfrm>
            <a:off x="107950" y="2135188"/>
            <a:ext cx="4321175" cy="3165475"/>
          </a:xfrm>
          <a:prstGeom prst="rect">
            <a:avLst/>
          </a:prstGeom>
          <a:blipFill dpi="0" rotWithShape="1">
            <a:blip r:embed="rId3" cstate="email"/>
            <a:srcRect/>
            <a:stretch>
              <a:fillRect/>
            </a:stretch>
          </a:blipFill>
          <a:ln w="57150" algn="ctr">
            <a:solidFill>
              <a:srgbClr val="C0C0C0"/>
            </a:solidFill>
            <a:miter lim="800000"/>
            <a:headEnd/>
            <a:tailEnd/>
          </a:ln>
          <a:effectLst>
            <a:outerShdw dist="71842" dir="2700000" algn="ctr" rotWithShape="0">
              <a:schemeClr val="bg2">
                <a:alpha val="50000"/>
              </a:schemeClr>
            </a:outerShdw>
          </a:effectLst>
        </p:spPr>
        <p:txBody>
          <a:bodyPr/>
          <a:lstStyle/>
          <a:p>
            <a:pPr>
              <a:defRPr/>
            </a:pPr>
            <a:endParaRPr lang="zh-TW" altLang="en-US"/>
          </a:p>
        </p:txBody>
      </p:sp>
      <p:sp>
        <p:nvSpPr>
          <p:cNvPr id="37893" name="Rectangle 9" descr="1011436_670870829597105_759669959_n"/>
          <p:cNvSpPr>
            <a:spLocks noChangeArrowheads="1"/>
          </p:cNvSpPr>
          <p:nvPr/>
        </p:nvSpPr>
        <p:spPr bwMode="auto">
          <a:xfrm>
            <a:off x="4643438" y="2135188"/>
            <a:ext cx="4321175" cy="3165475"/>
          </a:xfrm>
          <a:prstGeom prst="rect">
            <a:avLst/>
          </a:prstGeom>
          <a:blipFill dpi="0" rotWithShape="1">
            <a:blip r:embed="rId4" cstate="email"/>
            <a:srcRect/>
            <a:stretch>
              <a:fillRect/>
            </a:stretch>
          </a:blipFill>
          <a:ln w="57150" algn="ctr">
            <a:solidFill>
              <a:srgbClr val="C0C0C0"/>
            </a:solidFill>
            <a:miter lim="800000"/>
            <a:headEnd/>
            <a:tailEnd/>
          </a:ln>
          <a:effectLst>
            <a:outerShdw dist="71842" dir="2700000" algn="ctr" rotWithShape="0">
              <a:schemeClr val="bg2">
                <a:alpha val="50000"/>
              </a:schemeClr>
            </a:outerShdw>
          </a:effectLst>
        </p:spPr>
        <p:txBody>
          <a:bodyPr/>
          <a:lstStyle/>
          <a:p>
            <a:pPr>
              <a:defRPr/>
            </a:pPr>
            <a:endParaRPr lang="zh-TW" altLang="en-US"/>
          </a:p>
        </p:txBody>
      </p:sp>
      <p:sp>
        <p:nvSpPr>
          <p:cNvPr id="95247" name="Rectangle 15"/>
          <p:cNvSpPr>
            <a:spLocks noChangeArrowheads="1"/>
          </p:cNvSpPr>
          <p:nvPr/>
        </p:nvSpPr>
        <p:spPr bwMode="auto">
          <a:xfrm>
            <a:off x="468313" y="5661025"/>
            <a:ext cx="7920037" cy="504825"/>
          </a:xfrm>
          <a:prstGeom prst="rect">
            <a:avLst/>
          </a:prstGeom>
          <a:noFill/>
          <a:ln>
            <a:noFill/>
          </a:ln>
          <a:effectLst/>
          <a:extLst>
            <a:ext uri="{909E8E84-426E-40DD-AFC4-6F175D3DCCD1}"/>
            <a:ext uri="{91240B29-F687-4F45-9708-019B960494DF}"/>
            <a:ext uri="{AF507438-7753-43E0-B8FC-AC1667EBCBE1}"/>
          </a:extLst>
        </p:spPr>
        <p:txBody>
          <a:bodyPr wrap="none" anchor="ctr"/>
          <a:lstStyle/>
          <a:p>
            <a:pPr algn="ctr">
              <a:defRPr/>
            </a:pPr>
            <a:r>
              <a:rPr lang="zh-TW" altLang="en-US" sz="2400" b="1">
                <a:solidFill>
                  <a:srgbClr val="4D4D4D"/>
                </a:solidFill>
                <a:effectLst>
                  <a:outerShdw blurRad="38100" dist="38100" dir="2700000" algn="tl">
                    <a:srgbClr val="C0C0C0"/>
                  </a:outerShdw>
                </a:effectLst>
                <a:latin typeface="微軟正黑體" pitchFamily="34" charset="-120"/>
                <a:ea typeface="微軟正黑體" pitchFamily="34" charset="-120"/>
              </a:rPr>
              <a:t>頂溪社區實作課程活化活動－花現頂溪美麗新故鄉</a:t>
            </a:r>
          </a:p>
        </p:txBody>
      </p:sp>
      <p:sp>
        <p:nvSpPr>
          <p:cNvPr id="37895" name="AutoShape 16"/>
          <p:cNvSpPr>
            <a:spLocks noChangeArrowheads="1"/>
          </p:cNvSpPr>
          <p:nvPr/>
        </p:nvSpPr>
        <p:spPr bwMode="auto">
          <a:xfrm rot="5400000">
            <a:off x="611188" y="5805488"/>
            <a:ext cx="287337" cy="287337"/>
          </a:xfrm>
          <a:prstGeom prst="triangle">
            <a:avLst>
              <a:gd name="adj" fmla="val 50000"/>
            </a:avLst>
          </a:prstGeom>
          <a:solidFill>
            <a:srgbClr val="FF0000"/>
          </a:solidFill>
          <a:ln w="57150" algn="ctr">
            <a:noFill/>
            <a:miter lim="800000"/>
            <a:headEnd/>
            <a:tailEnd/>
          </a:ln>
          <a:effectLst>
            <a:outerShdw dist="71842" dir="2700000" algn="ctr" rotWithShape="0">
              <a:schemeClr val="bg2">
                <a:alpha val="50000"/>
              </a:schemeClr>
            </a:outerShdw>
          </a:effectLst>
        </p:spPr>
        <p:txBody>
          <a:bodyPr wrap="none" anchor="ctr"/>
          <a:lstStyle/>
          <a:p>
            <a:pPr>
              <a:defRPr/>
            </a:pPr>
            <a:endParaRPr lang="zh-TW" alt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578376_346130975517140_1984570968_n"/>
          <p:cNvPicPr>
            <a:picLocks noChangeAspect="1" noChangeArrowheads="1"/>
          </p:cNvPicPr>
          <p:nvPr/>
        </p:nvPicPr>
        <p:blipFill>
          <a:blip r:embed="rId2" cstate="print"/>
          <a:srcRect/>
          <a:stretch>
            <a:fillRect/>
          </a:stretch>
        </p:blipFill>
        <p:spPr bwMode="auto">
          <a:xfrm>
            <a:off x="333375" y="458788"/>
            <a:ext cx="6648450" cy="6056312"/>
          </a:xfrm>
          <a:prstGeom prst="rect">
            <a:avLst/>
          </a:prstGeom>
          <a:noFill/>
          <a:ln w="57150">
            <a:solidFill>
              <a:srgbClr val="84BD00"/>
            </a:solidFill>
            <a:miter lim="800000"/>
            <a:headEnd/>
            <a:tailEnd/>
          </a:ln>
        </p:spPr>
      </p:pic>
      <p:sp>
        <p:nvSpPr>
          <p:cNvPr id="26627" name="Text Box 11"/>
          <p:cNvSpPr txBox="1">
            <a:spLocks noChangeArrowheads="1"/>
          </p:cNvSpPr>
          <p:nvPr/>
        </p:nvSpPr>
        <p:spPr bwMode="auto">
          <a:xfrm>
            <a:off x="8464550" y="342900"/>
            <a:ext cx="512763" cy="6326188"/>
          </a:xfrm>
          <a:prstGeom prst="rect">
            <a:avLst/>
          </a:prstGeom>
          <a:noFill/>
          <a:ln w="9525">
            <a:noFill/>
            <a:miter lim="800000"/>
            <a:headEnd/>
            <a:tailEnd/>
          </a:ln>
        </p:spPr>
        <p:txBody>
          <a:bodyPr vert="eaVert" lIns="119461" tIns="59730" rIns="119461" bIns="59730">
            <a:spAutoFit/>
          </a:bodyPr>
          <a:lstStyle/>
          <a:p>
            <a:r>
              <a:rPr kumimoji="0" lang="zh-TW" altLang="en-US">
                <a:solidFill>
                  <a:srgbClr val="000000"/>
                </a:solidFill>
                <a:latin typeface="Arial" charset="0"/>
              </a:rPr>
              <a:t>頂溪傳統春仔花貓兒會出幸福愛活動。</a:t>
            </a:r>
          </a:p>
        </p:txBody>
      </p:sp>
      <p:sp>
        <p:nvSpPr>
          <p:cNvPr id="4" name="矩形 3"/>
          <p:cNvSpPr/>
          <p:nvPr/>
        </p:nvSpPr>
        <p:spPr>
          <a:xfrm>
            <a:off x="82550" y="228600"/>
            <a:ext cx="7148513" cy="6516688"/>
          </a:xfrm>
          <a:prstGeom prst="rect">
            <a:avLst/>
          </a:prstGeom>
          <a:noFill/>
          <a:ln w="28575">
            <a:solidFill>
              <a:srgbClr val="63BE53"/>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119495" tIns="59747" rIns="119495" bIns="59747" anchor="ctr"/>
          <a:lstStyle/>
          <a:p>
            <a:pPr algn="ctr">
              <a:defRPr/>
            </a:pPr>
            <a:endParaRPr lang="zh-TW" altLang="en-US">
              <a:solidFill>
                <a:prstClr val="white"/>
              </a:solidFill>
            </a:endParaRPr>
          </a:p>
        </p:txBody>
      </p:sp>
      <p:sp>
        <p:nvSpPr>
          <p:cNvPr id="5" name="矩形 4"/>
          <p:cNvSpPr/>
          <p:nvPr/>
        </p:nvSpPr>
        <p:spPr>
          <a:xfrm>
            <a:off x="7397750" y="228600"/>
            <a:ext cx="1579563" cy="6513513"/>
          </a:xfrm>
          <a:prstGeom prst="rect">
            <a:avLst/>
          </a:prstGeom>
          <a:noFill/>
          <a:ln>
            <a:solidFill>
              <a:srgbClr val="63BE53"/>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19495" tIns="59747" rIns="119495" bIns="59747" anchor="ctr"/>
          <a:lstStyle/>
          <a:p>
            <a:pPr algn="ctr">
              <a:defRPr/>
            </a:pPr>
            <a:endParaRPr lang="zh-TW" altLang="en-US">
              <a:solidFill>
                <a:prstClr val="white"/>
              </a:solidFill>
            </a:endParaRPr>
          </a:p>
        </p:txBody>
      </p:sp>
      <p:sp>
        <p:nvSpPr>
          <p:cNvPr id="26630" name="矩形 5"/>
          <p:cNvSpPr>
            <a:spLocks noChangeArrowheads="1"/>
          </p:cNvSpPr>
          <p:nvPr/>
        </p:nvSpPr>
        <p:spPr bwMode="auto">
          <a:xfrm>
            <a:off x="7524750" y="6157913"/>
            <a:ext cx="1558925" cy="441325"/>
          </a:xfrm>
          <a:prstGeom prst="rect">
            <a:avLst/>
          </a:prstGeom>
          <a:noFill/>
          <a:ln w="9525">
            <a:noFill/>
            <a:miter lim="800000"/>
            <a:headEnd/>
            <a:tailEnd/>
          </a:ln>
        </p:spPr>
        <p:txBody>
          <a:bodyPr wrap="none" lIns="119495" tIns="59747" rIns="119495" bIns="59747">
            <a:spAutoFit/>
          </a:bodyPr>
          <a:lstStyle/>
          <a:p>
            <a:r>
              <a:rPr kumimoji="0" lang="zh-TW" altLang="en-US" sz="2100">
                <a:solidFill>
                  <a:srgbClr val="000000"/>
                </a:solidFill>
                <a:latin typeface="Arial" charset="0"/>
              </a:rPr>
              <a:t> </a:t>
            </a:r>
            <a:r>
              <a:rPr kumimoji="0" lang="en-US" altLang="zh-TW" sz="2100">
                <a:solidFill>
                  <a:srgbClr val="000000"/>
                </a:solidFill>
                <a:latin typeface="Arial" charset="0"/>
              </a:rPr>
              <a:t>102.08.18</a:t>
            </a:r>
            <a:r>
              <a:rPr kumimoji="0" lang="en-US" altLang="zh-TW">
                <a:solidFill>
                  <a:srgbClr val="000000"/>
                </a:solidFill>
                <a:latin typeface="Arial" charset="0"/>
              </a:rPr>
              <a:t>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650" name="Rectangle 2"/>
          <p:cNvSpPr>
            <a:spLocks noChangeArrowheads="1"/>
          </p:cNvSpPr>
          <p:nvPr/>
        </p:nvSpPr>
        <p:spPr bwMode="auto">
          <a:xfrm>
            <a:off x="0" y="404813"/>
            <a:ext cx="8820150" cy="1368425"/>
          </a:xfrm>
          <a:prstGeom prst="rect">
            <a:avLst/>
          </a:prstGeom>
          <a:ln w="9525">
            <a:noFill/>
            <a:miter lim="800000"/>
            <a:headEnd/>
            <a:tailEnd/>
          </a:ln>
        </p:spPr>
        <p:txBody>
          <a:bodyPr wrap="none" anchor="ctr"/>
          <a:lstStyle/>
          <a:p>
            <a:endParaRPr lang="zh-TW" altLang="en-US"/>
          </a:p>
        </p:txBody>
      </p:sp>
      <p:grpSp>
        <p:nvGrpSpPr>
          <p:cNvPr id="2" name="Group 4"/>
          <p:cNvGrpSpPr>
            <a:grpSpLocks/>
          </p:cNvGrpSpPr>
          <p:nvPr/>
        </p:nvGrpSpPr>
        <p:grpSpPr bwMode="auto">
          <a:xfrm>
            <a:off x="0" y="44450"/>
            <a:ext cx="8893175" cy="1036638"/>
            <a:chOff x="0" y="-4"/>
            <a:chExt cx="5602" cy="653"/>
          </a:xfrm>
        </p:grpSpPr>
        <p:sp>
          <p:nvSpPr>
            <p:cNvPr id="39943" name="Rectangle 5"/>
            <p:cNvSpPr>
              <a:spLocks noChangeArrowheads="1"/>
            </p:cNvSpPr>
            <p:nvPr/>
          </p:nvSpPr>
          <p:spPr bwMode="auto">
            <a:xfrm>
              <a:off x="0" y="164"/>
              <a:ext cx="5602" cy="272"/>
            </a:xfrm>
            <a:prstGeom prst="rect">
              <a:avLst/>
            </a:prstGeom>
            <a:solidFill>
              <a:srgbClr val="99CC00"/>
            </a:solidFill>
            <a:ln w="9525">
              <a:noFill/>
              <a:miter lim="800000"/>
              <a:headEnd/>
              <a:tailEnd/>
            </a:ln>
            <a:effectLst>
              <a:outerShdw dist="81320" dir="3080412" algn="ctr" rotWithShape="0">
                <a:srgbClr val="808080">
                  <a:alpha val="50000"/>
                </a:srgbClr>
              </a:outerShdw>
            </a:effectLst>
          </p:spPr>
          <p:txBody>
            <a:bodyPr wrap="none" anchor="ctr"/>
            <a:lstStyle/>
            <a:p>
              <a:pPr>
                <a:defRPr/>
              </a:pPr>
              <a:endParaRPr lang="zh-TW" altLang="zh-TW">
                <a:latin typeface="Arial" pitchFamily="34" charset="0"/>
              </a:endParaRPr>
            </a:p>
          </p:txBody>
        </p:sp>
        <p:sp>
          <p:nvSpPr>
            <p:cNvPr id="39944" name="Text Box 6"/>
            <p:cNvSpPr txBox="1">
              <a:spLocks noChangeArrowheads="1"/>
            </p:cNvSpPr>
            <p:nvPr/>
          </p:nvSpPr>
          <p:spPr bwMode="auto">
            <a:xfrm>
              <a:off x="1156" y="186"/>
              <a:ext cx="4105" cy="250"/>
            </a:xfrm>
            <a:prstGeom prst="rect">
              <a:avLst/>
            </a:prstGeom>
            <a:noFill/>
            <a:ln w="9525">
              <a:noFill/>
              <a:miter lim="800000"/>
              <a:headEnd/>
              <a:tailEnd/>
            </a:ln>
            <a:effectLst>
              <a:outerShdw dist="28398" dir="1593903" algn="ctr" rotWithShape="0">
                <a:schemeClr val="bg1"/>
              </a:outerShdw>
            </a:effectLst>
          </p:spPr>
          <p:txBody>
            <a:bodyPr wrap="none">
              <a:spAutoFit/>
            </a:bodyPr>
            <a:lstStyle/>
            <a:p>
              <a:pPr>
                <a:defRPr/>
              </a:pPr>
              <a:r>
                <a:rPr lang="zh-TW" altLang="en-US" sz="1200" b="1">
                  <a:latin typeface="華康正顏楷體W5" pitchFamily="65" charset="-120"/>
                  <a:ea typeface="華康正顏楷體W5" pitchFamily="65" charset="-120"/>
                </a:rPr>
                <a:t>社造文化小鎮亮點計畫                         </a:t>
              </a:r>
              <a:r>
                <a:rPr lang="zh-TW" altLang="zh-TW" sz="2000" b="1"/>
                <a:t>【</a:t>
              </a:r>
              <a:r>
                <a:rPr lang="zh-TW" altLang="en-US" sz="2000" b="1"/>
                <a:t>頂溪社區</a:t>
              </a:r>
              <a:r>
                <a:rPr lang="zh-TW" altLang="zh-TW" sz="2000" b="1"/>
                <a:t>】</a:t>
              </a:r>
              <a:r>
                <a:rPr lang="en-US" altLang="zh-TW" sz="2000" b="1"/>
                <a:t>-</a:t>
              </a:r>
              <a:r>
                <a:rPr lang="zh-TW" altLang="en-US" sz="2000" b="1"/>
                <a:t>屋頂上的貓</a:t>
              </a:r>
            </a:p>
          </p:txBody>
        </p:sp>
        <p:pic>
          <p:nvPicPr>
            <p:cNvPr id="39945" name="Picture 7" descr="生活首都"/>
            <p:cNvPicPr>
              <a:picLocks noChangeAspect="1" noChangeArrowheads="1"/>
            </p:cNvPicPr>
            <p:nvPr/>
          </p:nvPicPr>
          <p:blipFill>
            <a:blip r:embed="rId2" cstate="print"/>
            <a:srcRect/>
            <a:stretch>
              <a:fillRect/>
            </a:stretch>
          </p:blipFill>
          <p:spPr bwMode="auto">
            <a:xfrm>
              <a:off x="22" y="-4"/>
              <a:ext cx="1156" cy="653"/>
            </a:xfrm>
            <a:prstGeom prst="rect">
              <a:avLst/>
            </a:prstGeom>
            <a:noFill/>
            <a:ln w="9525">
              <a:noFill/>
              <a:miter lim="800000"/>
              <a:headEnd/>
              <a:tailEnd/>
            </a:ln>
            <a:effectLst>
              <a:outerShdw dist="63500" dir="2212194" algn="ctr" rotWithShape="0">
                <a:schemeClr val="bg1">
                  <a:alpha val="50000"/>
                </a:schemeClr>
              </a:outerShdw>
            </a:effectLst>
          </p:spPr>
        </p:pic>
      </p:grpSp>
      <p:sp>
        <p:nvSpPr>
          <p:cNvPr id="84999" name="文字方塊 25"/>
          <p:cNvSpPr txBox="1">
            <a:spLocks noChangeArrowheads="1"/>
          </p:cNvSpPr>
          <p:nvPr/>
        </p:nvSpPr>
        <p:spPr bwMode="auto">
          <a:xfrm>
            <a:off x="8126413" y="1268413"/>
            <a:ext cx="549275" cy="4968875"/>
          </a:xfrm>
          <a:prstGeom prst="rect">
            <a:avLst/>
          </a:prstGeom>
          <a:noFill/>
          <a:ln w="9525">
            <a:noFill/>
            <a:miter lim="800000"/>
            <a:headEnd/>
            <a:tailEnd/>
          </a:ln>
        </p:spPr>
        <p:txBody>
          <a:bodyPr vert="eaVert">
            <a:spAutoFit/>
          </a:bodyPr>
          <a:lstStyle/>
          <a:p>
            <a:pPr>
              <a:defRPr/>
            </a:pPr>
            <a:r>
              <a:rPr lang="zh-TW" altLang="en-US" sz="2400" b="1">
                <a:solidFill>
                  <a:srgbClr val="4D4D4D"/>
                </a:solidFill>
                <a:effectLst>
                  <a:outerShdw blurRad="38100" dist="38100" dir="2700000" algn="tl">
                    <a:srgbClr val="C0C0C0"/>
                  </a:outerShdw>
                </a:effectLst>
                <a:latin typeface="微軟正黑體" pitchFamily="34" charset="-120"/>
                <a:ea typeface="微軟正黑體" pitchFamily="34" charset="-120"/>
              </a:rPr>
              <a:t>  頂溪社區農再計畫</a:t>
            </a:r>
            <a:endParaRPr lang="en-US" altLang="zh-TW" sz="2400">
              <a:solidFill>
                <a:srgbClr val="4D4D4D"/>
              </a:solidFill>
              <a:effectLst>
                <a:outerShdw blurRad="38100" dist="38100" dir="2700000" algn="tl">
                  <a:srgbClr val="C0C0C0"/>
                </a:outerShdw>
              </a:effectLst>
              <a:ea typeface="微軟正黑體" pitchFamily="34" charset="-120"/>
            </a:endParaRPr>
          </a:p>
        </p:txBody>
      </p:sp>
      <p:sp>
        <p:nvSpPr>
          <p:cNvPr id="39941" name="AutoShape 8"/>
          <p:cNvSpPr>
            <a:spLocks noChangeArrowheads="1"/>
          </p:cNvSpPr>
          <p:nvPr/>
        </p:nvSpPr>
        <p:spPr bwMode="auto">
          <a:xfrm rot="10800000">
            <a:off x="8388350" y="1125538"/>
            <a:ext cx="360363" cy="360362"/>
          </a:xfrm>
          <a:prstGeom prst="rtTriangle">
            <a:avLst/>
          </a:prstGeom>
          <a:solidFill>
            <a:srgbClr val="FF0000"/>
          </a:solidFill>
          <a:ln w="57150" algn="ctr">
            <a:noFill/>
            <a:miter lim="800000"/>
            <a:headEnd/>
            <a:tailEnd/>
          </a:ln>
          <a:effectLst>
            <a:outerShdw dist="80322" dir="4293903" algn="ctr" rotWithShape="0">
              <a:srgbClr val="4D4D4D"/>
            </a:outerShdw>
          </a:effectLst>
        </p:spPr>
        <p:txBody>
          <a:bodyPr wrap="none" anchor="ctr"/>
          <a:lstStyle/>
          <a:p>
            <a:pPr>
              <a:defRPr/>
            </a:pPr>
            <a:endParaRPr lang="zh-TW" altLang="en-US"/>
          </a:p>
        </p:txBody>
      </p:sp>
      <p:sp>
        <p:nvSpPr>
          <p:cNvPr id="39942" name="Rectangle 9" descr="995985_346139198849651_152422889_n"/>
          <p:cNvSpPr>
            <a:spLocks noChangeArrowheads="1"/>
          </p:cNvSpPr>
          <p:nvPr/>
        </p:nvSpPr>
        <p:spPr bwMode="auto">
          <a:xfrm>
            <a:off x="250825" y="1125538"/>
            <a:ext cx="7345363" cy="5543550"/>
          </a:xfrm>
          <a:prstGeom prst="rect">
            <a:avLst/>
          </a:prstGeom>
          <a:blipFill dpi="0" rotWithShape="1">
            <a:blip r:embed="rId3" cstate="email"/>
            <a:srcRect/>
            <a:stretch>
              <a:fillRect/>
            </a:stretch>
          </a:blipFill>
          <a:ln w="57150" algn="ctr">
            <a:solidFill>
              <a:srgbClr val="C0C0C0"/>
            </a:solidFill>
            <a:miter lim="800000"/>
            <a:headEnd/>
            <a:tailEnd/>
          </a:ln>
          <a:effectLst>
            <a:outerShdw dist="71842" dir="2700000" algn="ctr" rotWithShape="0">
              <a:schemeClr val="bg2">
                <a:alpha val="50000"/>
              </a:schemeClr>
            </a:outerShdw>
          </a:effectLst>
        </p:spPr>
        <p:txBody>
          <a:bodyPr/>
          <a:lstStyle/>
          <a:p>
            <a:pPr>
              <a:defRPr/>
            </a:pPr>
            <a:endParaRPr lang="zh-TW" alt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66688" y="228600"/>
            <a:ext cx="7064375" cy="6516688"/>
          </a:xfrm>
          <a:prstGeom prst="rect">
            <a:avLst/>
          </a:prstGeom>
          <a:noFill/>
          <a:ln w="28575">
            <a:solidFill>
              <a:srgbClr val="63BE53"/>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119495" tIns="59747" rIns="119495" bIns="59747" anchor="ctr"/>
          <a:lstStyle/>
          <a:p>
            <a:pPr algn="ctr">
              <a:defRPr/>
            </a:pPr>
            <a:endParaRPr lang="zh-TW" altLang="en-US">
              <a:solidFill>
                <a:prstClr val="white"/>
              </a:solidFill>
            </a:endParaRPr>
          </a:p>
        </p:txBody>
      </p:sp>
      <p:sp>
        <p:nvSpPr>
          <p:cNvPr id="5" name="矩形 4"/>
          <p:cNvSpPr/>
          <p:nvPr/>
        </p:nvSpPr>
        <p:spPr>
          <a:xfrm>
            <a:off x="7397750" y="228600"/>
            <a:ext cx="1579563" cy="6513513"/>
          </a:xfrm>
          <a:prstGeom prst="rect">
            <a:avLst/>
          </a:prstGeom>
          <a:noFill/>
          <a:ln>
            <a:solidFill>
              <a:srgbClr val="63BE53"/>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19495" tIns="59747" rIns="119495" bIns="59747" anchor="ctr"/>
          <a:lstStyle/>
          <a:p>
            <a:pPr algn="ctr">
              <a:defRPr/>
            </a:pPr>
            <a:endParaRPr lang="zh-TW" altLang="en-US">
              <a:solidFill>
                <a:prstClr val="white"/>
              </a:solidFill>
            </a:endParaRPr>
          </a:p>
        </p:txBody>
      </p:sp>
      <p:sp>
        <p:nvSpPr>
          <p:cNvPr id="28676" name="矩形 5"/>
          <p:cNvSpPr>
            <a:spLocks noChangeArrowheads="1"/>
          </p:cNvSpPr>
          <p:nvPr/>
        </p:nvSpPr>
        <p:spPr bwMode="auto">
          <a:xfrm>
            <a:off x="7524750" y="6157913"/>
            <a:ext cx="1558925" cy="441325"/>
          </a:xfrm>
          <a:prstGeom prst="rect">
            <a:avLst/>
          </a:prstGeom>
          <a:noFill/>
          <a:ln w="9525">
            <a:noFill/>
            <a:miter lim="800000"/>
            <a:headEnd/>
            <a:tailEnd/>
          </a:ln>
        </p:spPr>
        <p:txBody>
          <a:bodyPr wrap="none" lIns="119495" tIns="59747" rIns="119495" bIns="59747">
            <a:spAutoFit/>
          </a:bodyPr>
          <a:lstStyle/>
          <a:p>
            <a:r>
              <a:rPr kumimoji="0" lang="zh-TW" altLang="en-US" sz="2100">
                <a:solidFill>
                  <a:srgbClr val="000000"/>
                </a:solidFill>
                <a:latin typeface="Arial" charset="0"/>
              </a:rPr>
              <a:t> </a:t>
            </a:r>
            <a:r>
              <a:rPr kumimoji="0" lang="en-US" altLang="zh-TW" sz="2100">
                <a:solidFill>
                  <a:srgbClr val="000000"/>
                </a:solidFill>
                <a:latin typeface="Arial" charset="0"/>
              </a:rPr>
              <a:t>102.08.31</a:t>
            </a:r>
            <a:r>
              <a:rPr kumimoji="0" lang="en-US" altLang="zh-TW">
                <a:solidFill>
                  <a:srgbClr val="000000"/>
                </a:solidFill>
                <a:latin typeface="Arial" charset="0"/>
              </a:rPr>
              <a:t> </a:t>
            </a:r>
          </a:p>
        </p:txBody>
      </p:sp>
      <p:sp>
        <p:nvSpPr>
          <p:cNvPr id="28677" name="Text Box 11"/>
          <p:cNvSpPr txBox="1">
            <a:spLocks noChangeArrowheads="1"/>
          </p:cNvSpPr>
          <p:nvPr/>
        </p:nvSpPr>
        <p:spPr bwMode="auto">
          <a:xfrm>
            <a:off x="8458200" y="342900"/>
            <a:ext cx="519113" cy="5829300"/>
          </a:xfrm>
          <a:prstGeom prst="rect">
            <a:avLst/>
          </a:prstGeom>
          <a:noFill/>
          <a:ln w="9525">
            <a:noFill/>
            <a:miter lim="800000"/>
            <a:headEnd/>
            <a:tailEnd/>
          </a:ln>
        </p:spPr>
        <p:txBody>
          <a:bodyPr vert="eaVert" lIns="119461" tIns="59730" rIns="119461" bIns="59730">
            <a:spAutoFit/>
          </a:bodyPr>
          <a:lstStyle/>
          <a:p>
            <a:r>
              <a:rPr kumimoji="0" lang="zh-TW" altLang="en-US">
                <a:solidFill>
                  <a:srgbClr val="000000"/>
                </a:solidFill>
                <a:latin typeface="Arial" charset="0"/>
              </a:rPr>
              <a:t>大專生回游農村計畫訪視日。</a:t>
            </a:r>
          </a:p>
        </p:txBody>
      </p:sp>
      <p:pic>
        <p:nvPicPr>
          <p:cNvPr id="28678" name="Picture 7" descr="1230073_430547843720907_141911239_n (1)"/>
          <p:cNvPicPr>
            <a:picLocks noChangeAspect="1" noChangeArrowheads="1"/>
          </p:cNvPicPr>
          <p:nvPr/>
        </p:nvPicPr>
        <p:blipFill>
          <a:blip r:embed="rId2" cstate="print"/>
          <a:srcRect/>
          <a:stretch>
            <a:fillRect/>
          </a:stretch>
        </p:blipFill>
        <p:spPr bwMode="auto">
          <a:xfrm>
            <a:off x="498475" y="515938"/>
            <a:ext cx="6400800" cy="5999162"/>
          </a:xfrm>
          <a:prstGeom prst="rect">
            <a:avLst/>
          </a:prstGeom>
          <a:blipFill dpi="0" rotWithShape="1">
            <a:blip r:embed="rId3" cstate="print"/>
            <a:srcRect/>
            <a:stretch>
              <a:fillRect/>
            </a:stretch>
          </a:blipFill>
          <a:ln w="57150" algn="ctr">
            <a:solidFill>
              <a:srgbClr val="84BD00"/>
            </a:solid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9698" name="Rectangle 2"/>
          <p:cNvSpPr>
            <a:spLocks noChangeArrowheads="1"/>
          </p:cNvSpPr>
          <p:nvPr/>
        </p:nvSpPr>
        <p:spPr bwMode="auto">
          <a:xfrm>
            <a:off x="0" y="404813"/>
            <a:ext cx="8820150" cy="1368425"/>
          </a:xfrm>
          <a:prstGeom prst="rect">
            <a:avLst/>
          </a:prstGeom>
          <a:ln w="9525">
            <a:noFill/>
            <a:miter lim="800000"/>
            <a:headEnd/>
            <a:tailEnd/>
          </a:ln>
        </p:spPr>
        <p:txBody>
          <a:bodyPr wrap="none" anchor="ctr"/>
          <a:lstStyle/>
          <a:p>
            <a:endParaRPr lang="zh-TW" altLang="en-US"/>
          </a:p>
        </p:txBody>
      </p:sp>
      <p:grpSp>
        <p:nvGrpSpPr>
          <p:cNvPr id="2" name="Group 4"/>
          <p:cNvGrpSpPr>
            <a:grpSpLocks/>
          </p:cNvGrpSpPr>
          <p:nvPr/>
        </p:nvGrpSpPr>
        <p:grpSpPr bwMode="auto">
          <a:xfrm>
            <a:off x="0" y="44450"/>
            <a:ext cx="8893175" cy="1036638"/>
            <a:chOff x="0" y="-4"/>
            <a:chExt cx="5602" cy="653"/>
          </a:xfrm>
        </p:grpSpPr>
        <p:sp>
          <p:nvSpPr>
            <p:cNvPr id="40965" name="Rectangle 5"/>
            <p:cNvSpPr>
              <a:spLocks noChangeArrowheads="1"/>
            </p:cNvSpPr>
            <p:nvPr/>
          </p:nvSpPr>
          <p:spPr bwMode="auto">
            <a:xfrm>
              <a:off x="0" y="164"/>
              <a:ext cx="5602" cy="272"/>
            </a:xfrm>
            <a:prstGeom prst="rect">
              <a:avLst/>
            </a:prstGeom>
            <a:solidFill>
              <a:srgbClr val="99CC00"/>
            </a:solidFill>
            <a:ln w="9525">
              <a:noFill/>
              <a:miter lim="800000"/>
              <a:headEnd/>
              <a:tailEnd/>
            </a:ln>
            <a:effectLst>
              <a:outerShdw dist="81320" dir="3080412" algn="ctr" rotWithShape="0">
                <a:srgbClr val="808080">
                  <a:alpha val="50000"/>
                </a:srgbClr>
              </a:outerShdw>
            </a:effectLst>
          </p:spPr>
          <p:txBody>
            <a:bodyPr wrap="none" anchor="ctr"/>
            <a:lstStyle/>
            <a:p>
              <a:pPr>
                <a:defRPr/>
              </a:pPr>
              <a:endParaRPr lang="zh-TW" altLang="zh-TW">
                <a:latin typeface="Arial" pitchFamily="34" charset="0"/>
              </a:endParaRPr>
            </a:p>
          </p:txBody>
        </p:sp>
        <p:sp>
          <p:nvSpPr>
            <p:cNvPr id="40966" name="Text Box 6"/>
            <p:cNvSpPr txBox="1">
              <a:spLocks noChangeArrowheads="1"/>
            </p:cNvSpPr>
            <p:nvPr/>
          </p:nvSpPr>
          <p:spPr bwMode="auto">
            <a:xfrm>
              <a:off x="1156" y="186"/>
              <a:ext cx="3732" cy="250"/>
            </a:xfrm>
            <a:prstGeom prst="rect">
              <a:avLst/>
            </a:prstGeom>
            <a:noFill/>
            <a:ln w="9525">
              <a:noFill/>
              <a:miter lim="800000"/>
              <a:headEnd/>
              <a:tailEnd/>
            </a:ln>
            <a:effectLst>
              <a:outerShdw dist="28398" dir="1593903" algn="ctr" rotWithShape="0">
                <a:schemeClr val="bg1"/>
              </a:outerShdw>
            </a:effectLst>
          </p:spPr>
          <p:txBody>
            <a:bodyPr wrap="none">
              <a:spAutoFit/>
            </a:bodyPr>
            <a:lstStyle/>
            <a:p>
              <a:pPr>
                <a:defRPr/>
              </a:pPr>
              <a:r>
                <a:rPr lang="zh-TW" altLang="en-US" sz="1200" b="1">
                  <a:latin typeface="華康正顏楷體W5" pitchFamily="65" charset="-120"/>
                  <a:ea typeface="華康正顏楷體W5" pitchFamily="65" charset="-120"/>
                </a:rPr>
                <a:t>社造文化小鎮亮點計畫                      </a:t>
              </a:r>
              <a:r>
                <a:rPr lang="zh-TW" altLang="zh-TW" sz="2000" b="1"/>
                <a:t>埒內社區農村再生案例</a:t>
              </a:r>
              <a:endParaRPr lang="zh-TW" altLang="en-US" sz="2000" b="1"/>
            </a:p>
          </p:txBody>
        </p:sp>
        <p:pic>
          <p:nvPicPr>
            <p:cNvPr id="40967" name="Picture 7" descr="生活首都"/>
            <p:cNvPicPr>
              <a:picLocks noChangeAspect="1" noChangeArrowheads="1"/>
            </p:cNvPicPr>
            <p:nvPr/>
          </p:nvPicPr>
          <p:blipFill>
            <a:blip r:embed="rId2" cstate="print"/>
            <a:srcRect/>
            <a:stretch>
              <a:fillRect/>
            </a:stretch>
          </p:blipFill>
          <p:spPr bwMode="auto">
            <a:xfrm>
              <a:off x="22" y="-4"/>
              <a:ext cx="1156" cy="653"/>
            </a:xfrm>
            <a:prstGeom prst="rect">
              <a:avLst/>
            </a:prstGeom>
            <a:noFill/>
            <a:ln w="9525">
              <a:noFill/>
              <a:miter lim="800000"/>
              <a:headEnd/>
              <a:tailEnd/>
            </a:ln>
            <a:effectLst>
              <a:outerShdw dist="63500" dir="2212194" algn="ctr" rotWithShape="0">
                <a:schemeClr val="bg1">
                  <a:alpha val="50000"/>
                </a:schemeClr>
              </a:outerShdw>
            </a:effectLst>
          </p:spPr>
        </p:pic>
      </p:grpSp>
      <p:sp>
        <p:nvSpPr>
          <p:cNvPr id="29700" name="Rectangle 7" descr="未命名1"/>
          <p:cNvSpPr>
            <a:spLocks noChangeArrowheads="1"/>
          </p:cNvSpPr>
          <p:nvPr/>
        </p:nvSpPr>
        <p:spPr bwMode="auto">
          <a:xfrm>
            <a:off x="2482850" y="1125538"/>
            <a:ext cx="4105275" cy="5400675"/>
          </a:xfrm>
          <a:prstGeom prst="rect">
            <a:avLst/>
          </a:prstGeom>
          <a:blipFill dpi="0" rotWithShape="1">
            <a:blip r:embed="rId3" cstate="print"/>
            <a:srcRect/>
            <a:stretch>
              <a:fillRect/>
            </a:stretch>
          </a:blipFill>
          <a:ln w="3175" algn="ctr">
            <a:solidFill>
              <a:schemeClr val="tx1"/>
            </a:solidFill>
            <a:miter lim="800000"/>
            <a:headEnd/>
            <a:tailEnd/>
          </a:ln>
        </p:spPr>
        <p:txBody>
          <a:bodyPr wrap="none" anchor="ctr"/>
          <a:lstStyle/>
          <a:p>
            <a:endParaRPr lang="zh-TW" alt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722" name="Rectangle 2"/>
          <p:cNvSpPr>
            <a:spLocks noChangeArrowheads="1"/>
          </p:cNvSpPr>
          <p:nvPr/>
        </p:nvSpPr>
        <p:spPr bwMode="auto">
          <a:xfrm>
            <a:off x="0" y="404813"/>
            <a:ext cx="8820150" cy="1368425"/>
          </a:xfrm>
          <a:prstGeom prst="rect">
            <a:avLst/>
          </a:prstGeom>
          <a:ln w="9525">
            <a:noFill/>
            <a:miter lim="800000"/>
            <a:headEnd/>
            <a:tailEnd/>
          </a:ln>
        </p:spPr>
        <p:txBody>
          <a:bodyPr wrap="none" anchor="ctr"/>
          <a:lstStyle/>
          <a:p>
            <a:endParaRPr lang="zh-TW" altLang="en-US"/>
          </a:p>
        </p:txBody>
      </p:sp>
      <p:grpSp>
        <p:nvGrpSpPr>
          <p:cNvPr id="2" name="Group 4"/>
          <p:cNvGrpSpPr>
            <a:grpSpLocks/>
          </p:cNvGrpSpPr>
          <p:nvPr/>
        </p:nvGrpSpPr>
        <p:grpSpPr bwMode="auto">
          <a:xfrm>
            <a:off x="0" y="44450"/>
            <a:ext cx="8893175" cy="1036638"/>
            <a:chOff x="0" y="-4"/>
            <a:chExt cx="5602" cy="653"/>
          </a:xfrm>
        </p:grpSpPr>
        <p:sp>
          <p:nvSpPr>
            <p:cNvPr id="41994" name="Rectangle 5"/>
            <p:cNvSpPr>
              <a:spLocks noChangeArrowheads="1"/>
            </p:cNvSpPr>
            <p:nvPr/>
          </p:nvSpPr>
          <p:spPr bwMode="auto">
            <a:xfrm>
              <a:off x="0" y="164"/>
              <a:ext cx="5602" cy="272"/>
            </a:xfrm>
            <a:prstGeom prst="rect">
              <a:avLst/>
            </a:prstGeom>
            <a:solidFill>
              <a:srgbClr val="99CC00"/>
            </a:solidFill>
            <a:ln w="9525">
              <a:noFill/>
              <a:miter lim="800000"/>
              <a:headEnd/>
              <a:tailEnd/>
            </a:ln>
            <a:effectLst>
              <a:outerShdw dist="81320" dir="3080412" algn="ctr" rotWithShape="0">
                <a:srgbClr val="808080">
                  <a:alpha val="50000"/>
                </a:srgbClr>
              </a:outerShdw>
            </a:effectLst>
          </p:spPr>
          <p:txBody>
            <a:bodyPr wrap="none" anchor="ctr"/>
            <a:lstStyle/>
            <a:p>
              <a:pPr>
                <a:defRPr/>
              </a:pPr>
              <a:endParaRPr lang="zh-TW" altLang="zh-TW">
                <a:latin typeface="Arial" pitchFamily="34" charset="0"/>
              </a:endParaRPr>
            </a:p>
          </p:txBody>
        </p:sp>
        <p:sp>
          <p:nvSpPr>
            <p:cNvPr id="41995" name="Text Box 6"/>
            <p:cNvSpPr txBox="1">
              <a:spLocks noChangeArrowheads="1"/>
            </p:cNvSpPr>
            <p:nvPr/>
          </p:nvSpPr>
          <p:spPr bwMode="auto">
            <a:xfrm>
              <a:off x="1156" y="186"/>
              <a:ext cx="3732" cy="250"/>
            </a:xfrm>
            <a:prstGeom prst="rect">
              <a:avLst/>
            </a:prstGeom>
            <a:noFill/>
            <a:ln w="9525">
              <a:noFill/>
              <a:miter lim="800000"/>
              <a:headEnd/>
              <a:tailEnd/>
            </a:ln>
            <a:effectLst>
              <a:outerShdw dist="28398" dir="1593903" algn="ctr" rotWithShape="0">
                <a:schemeClr val="bg1"/>
              </a:outerShdw>
            </a:effectLst>
          </p:spPr>
          <p:txBody>
            <a:bodyPr wrap="none">
              <a:spAutoFit/>
            </a:bodyPr>
            <a:lstStyle/>
            <a:p>
              <a:pPr>
                <a:defRPr/>
              </a:pPr>
              <a:r>
                <a:rPr lang="zh-TW" altLang="en-US" sz="1200" b="1">
                  <a:latin typeface="華康正顏楷體W5" pitchFamily="65" charset="-120"/>
                  <a:ea typeface="華康正顏楷體W5" pitchFamily="65" charset="-120"/>
                </a:rPr>
                <a:t>社造文化小鎮亮點計畫                      </a:t>
              </a:r>
              <a:r>
                <a:rPr lang="zh-TW" altLang="zh-TW" sz="2000" b="1"/>
                <a:t>埒內社區農村再生案例</a:t>
              </a:r>
              <a:endParaRPr lang="zh-TW" altLang="en-US" sz="2000" b="1"/>
            </a:p>
          </p:txBody>
        </p:sp>
        <p:pic>
          <p:nvPicPr>
            <p:cNvPr id="41996" name="Picture 7" descr="生活首都"/>
            <p:cNvPicPr>
              <a:picLocks noChangeAspect="1" noChangeArrowheads="1"/>
            </p:cNvPicPr>
            <p:nvPr/>
          </p:nvPicPr>
          <p:blipFill>
            <a:blip r:embed="rId2" cstate="print"/>
            <a:srcRect/>
            <a:stretch>
              <a:fillRect/>
            </a:stretch>
          </p:blipFill>
          <p:spPr bwMode="auto">
            <a:xfrm>
              <a:off x="22" y="-4"/>
              <a:ext cx="1156" cy="653"/>
            </a:xfrm>
            <a:prstGeom prst="rect">
              <a:avLst/>
            </a:prstGeom>
            <a:noFill/>
            <a:ln w="9525">
              <a:noFill/>
              <a:miter lim="800000"/>
              <a:headEnd/>
              <a:tailEnd/>
            </a:ln>
            <a:effectLst>
              <a:outerShdw dist="63500" dir="2212194" algn="ctr" rotWithShape="0">
                <a:schemeClr val="bg1">
                  <a:alpha val="50000"/>
                </a:schemeClr>
              </a:outerShdw>
            </a:effectLst>
          </p:spPr>
        </p:pic>
      </p:grpSp>
      <p:grpSp>
        <p:nvGrpSpPr>
          <p:cNvPr id="3" name="Group 18"/>
          <p:cNvGrpSpPr>
            <a:grpSpLocks/>
          </p:cNvGrpSpPr>
          <p:nvPr/>
        </p:nvGrpSpPr>
        <p:grpSpPr bwMode="auto">
          <a:xfrm>
            <a:off x="2268538" y="908050"/>
            <a:ext cx="4535487" cy="5834063"/>
            <a:chOff x="1429" y="572"/>
            <a:chExt cx="2857" cy="3675"/>
          </a:xfrm>
        </p:grpSpPr>
        <p:grpSp>
          <p:nvGrpSpPr>
            <p:cNvPr id="4" name="Group 14"/>
            <p:cNvGrpSpPr>
              <a:grpSpLocks/>
            </p:cNvGrpSpPr>
            <p:nvPr/>
          </p:nvGrpSpPr>
          <p:grpSpPr bwMode="auto">
            <a:xfrm>
              <a:off x="1429" y="572"/>
              <a:ext cx="2857" cy="3675"/>
              <a:chOff x="1429" y="572"/>
              <a:chExt cx="2857" cy="3675"/>
            </a:xfrm>
          </p:grpSpPr>
          <p:pic>
            <p:nvPicPr>
              <p:cNvPr id="41992" name="Picture 12"/>
              <p:cNvPicPr>
                <a:picLocks noChangeAspect="1" noChangeArrowheads="1"/>
              </p:cNvPicPr>
              <p:nvPr/>
            </p:nvPicPr>
            <p:blipFill>
              <a:blip r:embed="rId3" cstate="print"/>
              <a:srcRect/>
              <a:stretch>
                <a:fillRect/>
              </a:stretch>
            </p:blipFill>
            <p:spPr bwMode="auto">
              <a:xfrm>
                <a:off x="1429" y="3273"/>
                <a:ext cx="2857" cy="974"/>
              </a:xfrm>
              <a:prstGeom prst="rect">
                <a:avLst/>
              </a:prstGeom>
              <a:noFill/>
              <a:ln w="57150" algn="ctr">
                <a:noFill/>
                <a:miter lim="800000"/>
                <a:headEnd/>
                <a:tailEnd/>
              </a:ln>
              <a:effectLst>
                <a:outerShdw dist="45791" dir="3378596" algn="ctr" rotWithShape="0">
                  <a:schemeClr val="bg2"/>
                </a:outerShdw>
              </a:effectLst>
            </p:spPr>
          </p:pic>
          <p:pic>
            <p:nvPicPr>
              <p:cNvPr id="30729" name="Picture 13"/>
              <p:cNvPicPr>
                <a:picLocks noChangeAspect="1" noChangeArrowheads="1"/>
              </p:cNvPicPr>
              <p:nvPr/>
            </p:nvPicPr>
            <p:blipFill>
              <a:blip r:embed="rId4" cstate="print"/>
              <a:srcRect/>
              <a:stretch>
                <a:fillRect/>
              </a:stretch>
            </p:blipFill>
            <p:spPr bwMode="auto">
              <a:xfrm>
                <a:off x="1429" y="572"/>
                <a:ext cx="2857" cy="2712"/>
              </a:xfrm>
              <a:prstGeom prst="rect">
                <a:avLst/>
              </a:prstGeom>
              <a:noFill/>
              <a:ln w="57150" algn="ctr">
                <a:noFill/>
                <a:miter lim="800000"/>
                <a:headEnd/>
                <a:tailEnd/>
              </a:ln>
            </p:spPr>
          </p:pic>
        </p:grpSp>
        <p:sp>
          <p:nvSpPr>
            <p:cNvPr id="41990" name="Line 15"/>
            <p:cNvSpPr>
              <a:spLocks noChangeShapeType="1"/>
            </p:cNvSpPr>
            <p:nvPr/>
          </p:nvSpPr>
          <p:spPr bwMode="auto">
            <a:xfrm>
              <a:off x="1429" y="572"/>
              <a:ext cx="0" cy="3629"/>
            </a:xfrm>
            <a:prstGeom prst="line">
              <a:avLst/>
            </a:prstGeom>
            <a:noFill/>
            <a:ln w="9525">
              <a:solidFill>
                <a:srgbClr val="000000"/>
              </a:solidFill>
              <a:round/>
              <a:headEnd/>
              <a:tailEnd/>
            </a:ln>
            <a:effectLst>
              <a:outerShdw dist="45791" dir="3378596" algn="ctr" rotWithShape="0">
                <a:schemeClr val="bg2"/>
              </a:outerShdw>
            </a:effectLst>
          </p:spPr>
          <p:txBody>
            <a:bodyPr/>
            <a:lstStyle/>
            <a:p>
              <a:pPr>
                <a:defRPr/>
              </a:pPr>
              <a:endParaRPr lang="zh-TW" altLang="en-US"/>
            </a:p>
          </p:txBody>
        </p:sp>
        <p:sp>
          <p:nvSpPr>
            <p:cNvPr id="41991" name="Line 16"/>
            <p:cNvSpPr>
              <a:spLocks noChangeShapeType="1"/>
            </p:cNvSpPr>
            <p:nvPr/>
          </p:nvSpPr>
          <p:spPr bwMode="auto">
            <a:xfrm>
              <a:off x="1429" y="572"/>
              <a:ext cx="2857" cy="0"/>
            </a:xfrm>
            <a:prstGeom prst="line">
              <a:avLst/>
            </a:prstGeom>
            <a:noFill/>
            <a:ln w="12700">
              <a:solidFill>
                <a:schemeClr val="tx1"/>
              </a:solidFill>
              <a:round/>
              <a:headEnd/>
              <a:tailEnd/>
            </a:ln>
            <a:effectLst>
              <a:outerShdw dist="45791" dir="3378596" algn="ctr" rotWithShape="0">
                <a:schemeClr val="bg2"/>
              </a:outerShdw>
            </a:effectLst>
          </p:spPr>
          <p:txBody>
            <a:bodyPr/>
            <a:lstStyle/>
            <a:p>
              <a:pPr>
                <a:defRPr/>
              </a:pPr>
              <a:endParaRPr lang="zh-TW" altLang="en-US"/>
            </a:p>
          </p:txBody>
        </p:sp>
      </p:gr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1746" name="Rectangle 2"/>
          <p:cNvSpPr>
            <a:spLocks noChangeArrowheads="1"/>
          </p:cNvSpPr>
          <p:nvPr/>
        </p:nvSpPr>
        <p:spPr bwMode="auto">
          <a:xfrm>
            <a:off x="323850" y="404813"/>
            <a:ext cx="8820150" cy="1368425"/>
          </a:xfrm>
          <a:prstGeom prst="rect">
            <a:avLst/>
          </a:prstGeom>
          <a:ln w="9525">
            <a:noFill/>
            <a:miter lim="800000"/>
            <a:headEnd/>
            <a:tailEnd/>
          </a:ln>
        </p:spPr>
        <p:txBody>
          <a:bodyPr wrap="none" anchor="ctr"/>
          <a:lstStyle/>
          <a:p>
            <a:endParaRPr lang="zh-TW" altLang="en-US"/>
          </a:p>
        </p:txBody>
      </p:sp>
      <p:grpSp>
        <p:nvGrpSpPr>
          <p:cNvPr id="2" name="Group 4"/>
          <p:cNvGrpSpPr>
            <a:grpSpLocks/>
          </p:cNvGrpSpPr>
          <p:nvPr/>
        </p:nvGrpSpPr>
        <p:grpSpPr bwMode="auto">
          <a:xfrm>
            <a:off x="0" y="44450"/>
            <a:ext cx="8893175" cy="1036638"/>
            <a:chOff x="0" y="-4"/>
            <a:chExt cx="5602" cy="653"/>
          </a:xfrm>
        </p:grpSpPr>
        <p:sp>
          <p:nvSpPr>
            <p:cNvPr id="43016" name="Rectangle 5"/>
            <p:cNvSpPr>
              <a:spLocks noChangeArrowheads="1"/>
            </p:cNvSpPr>
            <p:nvPr/>
          </p:nvSpPr>
          <p:spPr bwMode="auto">
            <a:xfrm>
              <a:off x="0" y="164"/>
              <a:ext cx="5602" cy="272"/>
            </a:xfrm>
            <a:prstGeom prst="rect">
              <a:avLst/>
            </a:prstGeom>
            <a:solidFill>
              <a:srgbClr val="99CC00"/>
            </a:solidFill>
            <a:ln w="9525">
              <a:noFill/>
              <a:miter lim="800000"/>
              <a:headEnd/>
              <a:tailEnd/>
            </a:ln>
            <a:effectLst>
              <a:outerShdw dist="81320" dir="3080412" algn="ctr" rotWithShape="0">
                <a:srgbClr val="808080">
                  <a:alpha val="50000"/>
                </a:srgbClr>
              </a:outerShdw>
            </a:effectLst>
          </p:spPr>
          <p:txBody>
            <a:bodyPr wrap="none" anchor="ctr"/>
            <a:lstStyle/>
            <a:p>
              <a:pPr>
                <a:defRPr/>
              </a:pPr>
              <a:endParaRPr lang="zh-TW" altLang="zh-TW">
                <a:latin typeface="Arial" pitchFamily="34" charset="0"/>
              </a:endParaRPr>
            </a:p>
          </p:txBody>
        </p:sp>
        <p:sp>
          <p:nvSpPr>
            <p:cNvPr id="43017" name="Text Box 6"/>
            <p:cNvSpPr txBox="1">
              <a:spLocks noChangeArrowheads="1"/>
            </p:cNvSpPr>
            <p:nvPr/>
          </p:nvSpPr>
          <p:spPr bwMode="auto">
            <a:xfrm>
              <a:off x="1156" y="186"/>
              <a:ext cx="4100" cy="250"/>
            </a:xfrm>
            <a:prstGeom prst="rect">
              <a:avLst/>
            </a:prstGeom>
            <a:noFill/>
            <a:ln w="9525">
              <a:noFill/>
              <a:miter lim="800000"/>
              <a:headEnd/>
              <a:tailEnd/>
            </a:ln>
            <a:effectLst>
              <a:outerShdw dist="28398" dir="1593903" algn="ctr" rotWithShape="0">
                <a:schemeClr val="bg1"/>
              </a:outerShdw>
            </a:effectLst>
          </p:spPr>
          <p:txBody>
            <a:bodyPr wrap="none">
              <a:spAutoFit/>
            </a:bodyPr>
            <a:lstStyle/>
            <a:p>
              <a:pPr>
                <a:defRPr/>
              </a:pPr>
              <a:r>
                <a:rPr lang="zh-TW" altLang="en-US" sz="1200" b="1">
                  <a:latin typeface="華康正顏楷體W5" pitchFamily="65" charset="-120"/>
                  <a:ea typeface="華康正顏楷體W5" pitchFamily="65" charset="-120"/>
                </a:rPr>
                <a:t>社造文化小鎮亮點計畫                       </a:t>
              </a:r>
              <a:r>
                <a:rPr lang="zh-TW" altLang="zh-TW" sz="2000" b="1"/>
                <a:t>埒內社區農村再生活化活動</a:t>
              </a:r>
              <a:endParaRPr lang="zh-TW" altLang="en-US" sz="2000" b="1"/>
            </a:p>
          </p:txBody>
        </p:sp>
        <p:pic>
          <p:nvPicPr>
            <p:cNvPr id="43018" name="Picture 7" descr="生活首都"/>
            <p:cNvPicPr>
              <a:picLocks noChangeAspect="1" noChangeArrowheads="1"/>
            </p:cNvPicPr>
            <p:nvPr/>
          </p:nvPicPr>
          <p:blipFill>
            <a:blip r:embed="rId2" cstate="print"/>
            <a:srcRect/>
            <a:stretch>
              <a:fillRect/>
            </a:stretch>
          </p:blipFill>
          <p:spPr bwMode="auto">
            <a:xfrm>
              <a:off x="22" y="-4"/>
              <a:ext cx="1156" cy="653"/>
            </a:xfrm>
            <a:prstGeom prst="rect">
              <a:avLst/>
            </a:prstGeom>
            <a:noFill/>
            <a:ln w="9525">
              <a:noFill/>
              <a:miter lim="800000"/>
              <a:headEnd/>
              <a:tailEnd/>
            </a:ln>
            <a:effectLst>
              <a:outerShdw dist="63500" dir="2212194" algn="ctr" rotWithShape="0">
                <a:schemeClr val="bg1">
                  <a:alpha val="50000"/>
                </a:schemeClr>
              </a:outerShdw>
            </a:effectLst>
          </p:spPr>
        </p:pic>
      </p:grpSp>
      <p:sp>
        <p:nvSpPr>
          <p:cNvPr id="43012" name="Rectangle 9" descr="1011436_670870829597105_759669959_n"/>
          <p:cNvSpPr>
            <a:spLocks noChangeArrowheads="1"/>
          </p:cNvSpPr>
          <p:nvPr/>
        </p:nvSpPr>
        <p:spPr bwMode="auto">
          <a:xfrm>
            <a:off x="107950" y="2135188"/>
            <a:ext cx="4321175" cy="3165475"/>
          </a:xfrm>
          <a:prstGeom prst="rect">
            <a:avLst/>
          </a:prstGeom>
          <a:blipFill dpi="0" rotWithShape="1">
            <a:blip r:embed="rId3" cstate="email"/>
            <a:srcRect/>
            <a:stretch>
              <a:fillRect/>
            </a:stretch>
          </a:blipFill>
          <a:ln w="57150" algn="ctr">
            <a:solidFill>
              <a:srgbClr val="C0C0C0"/>
            </a:solidFill>
            <a:miter lim="800000"/>
            <a:headEnd/>
            <a:tailEnd/>
          </a:ln>
          <a:effectLst>
            <a:outerShdw dist="71842" dir="2700000" algn="ctr" rotWithShape="0">
              <a:schemeClr val="bg2">
                <a:alpha val="50000"/>
              </a:schemeClr>
            </a:outerShdw>
          </a:effectLst>
        </p:spPr>
        <p:txBody>
          <a:bodyPr/>
          <a:lstStyle/>
          <a:p>
            <a:pPr>
              <a:defRPr/>
            </a:pPr>
            <a:endParaRPr lang="zh-TW" altLang="en-US"/>
          </a:p>
        </p:txBody>
      </p:sp>
      <p:sp>
        <p:nvSpPr>
          <p:cNvPr id="43013" name="Rectangle 9" descr="1011436_670870829597105_759669959_n"/>
          <p:cNvSpPr>
            <a:spLocks noChangeArrowheads="1"/>
          </p:cNvSpPr>
          <p:nvPr/>
        </p:nvSpPr>
        <p:spPr bwMode="auto">
          <a:xfrm>
            <a:off x="4643438" y="2135188"/>
            <a:ext cx="4321175" cy="3165475"/>
          </a:xfrm>
          <a:prstGeom prst="rect">
            <a:avLst/>
          </a:prstGeom>
          <a:blipFill dpi="0" rotWithShape="1">
            <a:blip r:embed="rId4" cstate="email"/>
            <a:srcRect/>
            <a:stretch>
              <a:fillRect/>
            </a:stretch>
          </a:blipFill>
          <a:ln w="57150" algn="ctr">
            <a:solidFill>
              <a:srgbClr val="C0C0C0"/>
            </a:solidFill>
            <a:miter lim="800000"/>
            <a:headEnd/>
            <a:tailEnd/>
          </a:ln>
          <a:effectLst>
            <a:outerShdw dist="71842" dir="2700000" algn="ctr" rotWithShape="0">
              <a:schemeClr val="bg2">
                <a:alpha val="50000"/>
              </a:schemeClr>
            </a:outerShdw>
          </a:effectLst>
        </p:spPr>
        <p:txBody>
          <a:bodyPr/>
          <a:lstStyle/>
          <a:p>
            <a:pPr>
              <a:defRPr/>
            </a:pPr>
            <a:endParaRPr lang="zh-TW" altLang="en-US"/>
          </a:p>
        </p:txBody>
      </p:sp>
      <p:sp>
        <p:nvSpPr>
          <p:cNvPr id="100361" name="Rectangle 9"/>
          <p:cNvSpPr>
            <a:spLocks noChangeArrowheads="1"/>
          </p:cNvSpPr>
          <p:nvPr/>
        </p:nvSpPr>
        <p:spPr bwMode="auto">
          <a:xfrm>
            <a:off x="468313" y="5661025"/>
            <a:ext cx="7920037" cy="504825"/>
          </a:xfrm>
          <a:prstGeom prst="rect">
            <a:avLst/>
          </a:prstGeom>
          <a:noFill/>
          <a:ln>
            <a:noFill/>
          </a:ln>
          <a:effectLst/>
          <a:extLst>
            <a:ext uri="{909E8E84-426E-40DD-AFC4-6F175D3DCCD1}"/>
            <a:ext uri="{91240B29-F687-4F45-9708-019B960494DF}"/>
            <a:ext uri="{AF507438-7753-43E0-B8FC-AC1667EBCBE1}"/>
          </a:extLst>
        </p:spPr>
        <p:txBody>
          <a:bodyPr wrap="none" anchor="ctr"/>
          <a:lstStyle/>
          <a:p>
            <a:pPr algn="ctr">
              <a:defRPr/>
            </a:pPr>
            <a:r>
              <a:rPr lang="zh-TW" altLang="en-US" sz="2400" b="1">
                <a:solidFill>
                  <a:srgbClr val="4D4D4D"/>
                </a:solidFill>
                <a:effectLst>
                  <a:outerShdw blurRad="38100" dist="38100" dir="2700000" algn="tl">
                    <a:srgbClr val="C0C0C0"/>
                  </a:outerShdw>
                </a:effectLst>
                <a:latin typeface="微軟正黑體" pitchFamily="34" charset="-120"/>
                <a:ea typeface="微軟正黑體" pitchFamily="34" charset="-120"/>
              </a:rPr>
              <a:t>頂溪社區實作課程活化活動－埒內社區營造成果展</a:t>
            </a:r>
          </a:p>
        </p:txBody>
      </p:sp>
      <p:sp>
        <p:nvSpPr>
          <p:cNvPr id="43015" name="AutoShape 10"/>
          <p:cNvSpPr>
            <a:spLocks noChangeArrowheads="1"/>
          </p:cNvSpPr>
          <p:nvPr/>
        </p:nvSpPr>
        <p:spPr bwMode="auto">
          <a:xfrm rot="5400000">
            <a:off x="611188" y="5805488"/>
            <a:ext cx="287337" cy="287337"/>
          </a:xfrm>
          <a:prstGeom prst="triangle">
            <a:avLst>
              <a:gd name="adj" fmla="val 50000"/>
            </a:avLst>
          </a:prstGeom>
          <a:solidFill>
            <a:srgbClr val="FF0000"/>
          </a:solidFill>
          <a:ln w="57150" algn="ctr">
            <a:noFill/>
            <a:miter lim="800000"/>
            <a:headEnd/>
            <a:tailEnd/>
          </a:ln>
          <a:effectLst>
            <a:outerShdw dist="71842" dir="2700000" algn="ctr" rotWithShape="0">
              <a:schemeClr val="bg2">
                <a:alpha val="50000"/>
              </a:schemeClr>
            </a:outerShdw>
          </a:effectLst>
        </p:spPr>
        <p:txBody>
          <a:bodyPr wrap="none" anchor="ctr"/>
          <a:lstStyle/>
          <a:p>
            <a:pPr>
              <a:defRPr/>
            </a:pPr>
            <a:endParaRPr lang="zh-TW" alt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2770" name="Rectangle 2"/>
          <p:cNvSpPr>
            <a:spLocks noChangeArrowheads="1"/>
          </p:cNvSpPr>
          <p:nvPr/>
        </p:nvSpPr>
        <p:spPr bwMode="auto">
          <a:xfrm>
            <a:off x="0" y="404813"/>
            <a:ext cx="8820150" cy="1368425"/>
          </a:xfrm>
          <a:prstGeom prst="rect">
            <a:avLst/>
          </a:prstGeom>
          <a:ln w="9525">
            <a:noFill/>
            <a:miter lim="800000"/>
            <a:headEnd/>
            <a:tailEnd/>
          </a:ln>
        </p:spPr>
        <p:txBody>
          <a:bodyPr wrap="none" anchor="ctr"/>
          <a:lstStyle/>
          <a:p>
            <a:endParaRPr lang="zh-TW" altLang="en-US"/>
          </a:p>
        </p:txBody>
      </p:sp>
      <p:grpSp>
        <p:nvGrpSpPr>
          <p:cNvPr id="2" name="Group 4"/>
          <p:cNvGrpSpPr>
            <a:grpSpLocks/>
          </p:cNvGrpSpPr>
          <p:nvPr/>
        </p:nvGrpSpPr>
        <p:grpSpPr bwMode="auto">
          <a:xfrm>
            <a:off x="0" y="44450"/>
            <a:ext cx="8893175" cy="1036638"/>
            <a:chOff x="0" y="-4"/>
            <a:chExt cx="5602" cy="653"/>
          </a:xfrm>
        </p:grpSpPr>
        <p:sp>
          <p:nvSpPr>
            <p:cNvPr id="44037" name="Rectangle 5"/>
            <p:cNvSpPr>
              <a:spLocks noChangeArrowheads="1"/>
            </p:cNvSpPr>
            <p:nvPr/>
          </p:nvSpPr>
          <p:spPr bwMode="auto">
            <a:xfrm>
              <a:off x="0" y="164"/>
              <a:ext cx="5602" cy="272"/>
            </a:xfrm>
            <a:prstGeom prst="rect">
              <a:avLst/>
            </a:prstGeom>
            <a:solidFill>
              <a:srgbClr val="99CC00"/>
            </a:solidFill>
            <a:ln w="9525">
              <a:noFill/>
              <a:miter lim="800000"/>
              <a:headEnd/>
              <a:tailEnd/>
            </a:ln>
            <a:effectLst>
              <a:outerShdw dist="81320" dir="3080412" algn="ctr" rotWithShape="0">
                <a:srgbClr val="808080">
                  <a:alpha val="50000"/>
                </a:srgbClr>
              </a:outerShdw>
            </a:effectLst>
          </p:spPr>
          <p:txBody>
            <a:bodyPr wrap="none" anchor="ctr"/>
            <a:lstStyle/>
            <a:p>
              <a:pPr>
                <a:defRPr/>
              </a:pPr>
              <a:endParaRPr lang="zh-TW" altLang="zh-TW">
                <a:latin typeface="Arial" pitchFamily="34" charset="0"/>
              </a:endParaRPr>
            </a:p>
          </p:txBody>
        </p:sp>
        <p:sp>
          <p:nvSpPr>
            <p:cNvPr id="44038" name="Text Box 6"/>
            <p:cNvSpPr txBox="1">
              <a:spLocks noChangeArrowheads="1"/>
            </p:cNvSpPr>
            <p:nvPr/>
          </p:nvSpPr>
          <p:spPr bwMode="auto">
            <a:xfrm>
              <a:off x="1156" y="186"/>
              <a:ext cx="3929" cy="252"/>
            </a:xfrm>
            <a:prstGeom prst="rect">
              <a:avLst/>
            </a:prstGeom>
            <a:noFill/>
            <a:ln w="9525">
              <a:noFill/>
              <a:miter lim="800000"/>
              <a:headEnd/>
              <a:tailEnd/>
            </a:ln>
            <a:effectLst>
              <a:outerShdw dist="28398" dir="1593903" algn="ctr" rotWithShape="0">
                <a:schemeClr val="bg1"/>
              </a:outerShdw>
            </a:effectLst>
          </p:spPr>
          <p:txBody>
            <a:bodyPr wrap="none">
              <a:spAutoFit/>
            </a:bodyPr>
            <a:lstStyle/>
            <a:p>
              <a:pPr>
                <a:defRPr/>
              </a:pPr>
              <a:r>
                <a:rPr lang="zh-TW" altLang="en-US" sz="1200" b="1">
                  <a:latin typeface="華康正顏楷體W5" pitchFamily="65" charset="-120"/>
                  <a:ea typeface="華康正顏楷體W5" pitchFamily="65" charset="-120"/>
                </a:rPr>
                <a:t>社造文化小鎮亮點計畫                      </a:t>
              </a:r>
              <a:r>
                <a:rPr lang="zh-TW" altLang="en-US" sz="2000" b="1"/>
                <a:t>三塊厝</a:t>
              </a:r>
              <a:r>
                <a:rPr lang="zh-TW" altLang="zh-TW" sz="2000" b="1"/>
                <a:t>社區農村再生案例</a:t>
              </a:r>
              <a:endParaRPr lang="zh-TW" altLang="en-US" sz="2000" b="1"/>
            </a:p>
          </p:txBody>
        </p:sp>
        <p:pic>
          <p:nvPicPr>
            <p:cNvPr id="44039" name="Picture 7" descr="生活首都"/>
            <p:cNvPicPr>
              <a:picLocks noChangeAspect="1" noChangeArrowheads="1"/>
            </p:cNvPicPr>
            <p:nvPr/>
          </p:nvPicPr>
          <p:blipFill>
            <a:blip r:embed="rId2" cstate="print"/>
            <a:srcRect/>
            <a:stretch>
              <a:fillRect/>
            </a:stretch>
          </p:blipFill>
          <p:spPr bwMode="auto">
            <a:xfrm>
              <a:off x="22" y="-4"/>
              <a:ext cx="1156" cy="653"/>
            </a:xfrm>
            <a:prstGeom prst="rect">
              <a:avLst/>
            </a:prstGeom>
            <a:noFill/>
            <a:ln w="9525">
              <a:noFill/>
              <a:miter lim="800000"/>
              <a:headEnd/>
              <a:tailEnd/>
            </a:ln>
            <a:effectLst>
              <a:outerShdw dist="63500" dir="2212194" algn="ctr" rotWithShape="0">
                <a:schemeClr val="bg1">
                  <a:alpha val="50000"/>
                </a:schemeClr>
              </a:outerShdw>
            </a:effectLst>
          </p:spPr>
        </p:pic>
      </p:grpSp>
      <p:sp>
        <p:nvSpPr>
          <p:cNvPr id="32772" name="Rectangle 7" descr="未命名1"/>
          <p:cNvSpPr>
            <a:spLocks noChangeArrowheads="1"/>
          </p:cNvSpPr>
          <p:nvPr/>
        </p:nvSpPr>
        <p:spPr bwMode="auto">
          <a:xfrm>
            <a:off x="2482850" y="1125538"/>
            <a:ext cx="4105275" cy="5400675"/>
          </a:xfrm>
          <a:prstGeom prst="rect">
            <a:avLst/>
          </a:prstGeom>
          <a:blipFill dpi="0" rotWithShape="1">
            <a:blip r:embed="rId3" cstate="print"/>
            <a:srcRect/>
            <a:stretch>
              <a:fillRect/>
            </a:stretch>
          </a:blipFill>
          <a:ln w="3175" algn="ctr">
            <a:solidFill>
              <a:schemeClr val="tx1"/>
            </a:solidFill>
            <a:miter lim="800000"/>
            <a:headEnd/>
            <a:tailEnd/>
          </a:ln>
        </p:spPr>
        <p:txBody>
          <a:bodyPr wrap="none" anchor="ctr"/>
          <a:lstStyle/>
          <a:p>
            <a:endParaRPr lang="zh-TW"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雲朵形圖說文字 2"/>
          <p:cNvSpPr/>
          <p:nvPr/>
        </p:nvSpPr>
        <p:spPr>
          <a:xfrm>
            <a:off x="468313" y="476250"/>
            <a:ext cx="7954962" cy="489743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8000" dirty="0">
                <a:solidFill>
                  <a:srgbClr val="FF0000"/>
                </a:solidFill>
              </a:rPr>
              <a:t>社造</a:t>
            </a:r>
            <a:endParaRPr lang="en-US" altLang="zh-TW" sz="8000" dirty="0">
              <a:solidFill>
                <a:srgbClr val="FF0000"/>
              </a:solidFill>
            </a:endParaRPr>
          </a:p>
          <a:p>
            <a:pPr algn="ctr">
              <a:defRPr/>
            </a:pPr>
            <a:r>
              <a:rPr lang="zh-TW" altLang="en-US" sz="8000" dirty="0">
                <a:solidFill>
                  <a:srgbClr val="FF0000"/>
                </a:solidFill>
              </a:rPr>
              <a:t>是</a:t>
            </a:r>
            <a:endParaRPr lang="en-US" altLang="zh-TW" sz="8000" dirty="0">
              <a:solidFill>
                <a:srgbClr val="FF0000"/>
              </a:solidFill>
            </a:endParaRPr>
          </a:p>
          <a:p>
            <a:pPr algn="ctr">
              <a:defRPr/>
            </a:pPr>
            <a:r>
              <a:rPr lang="en-US" altLang="zh-TW" sz="8000" dirty="0">
                <a:solidFill>
                  <a:srgbClr val="FF0000"/>
                </a:solidFill>
              </a:rPr>
              <a:t>What?</a:t>
            </a:r>
            <a:endParaRPr lang="zh-TW" altLang="en-US" sz="8000" dirty="0">
              <a:solidFill>
                <a:srgbClr val="FF0000"/>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794" name="Rectangle 2"/>
          <p:cNvSpPr>
            <a:spLocks noChangeArrowheads="1"/>
          </p:cNvSpPr>
          <p:nvPr/>
        </p:nvSpPr>
        <p:spPr bwMode="auto">
          <a:xfrm>
            <a:off x="0" y="404813"/>
            <a:ext cx="8820150" cy="1368425"/>
          </a:xfrm>
          <a:prstGeom prst="rect">
            <a:avLst/>
          </a:prstGeom>
          <a:ln w="9525">
            <a:noFill/>
            <a:miter lim="800000"/>
            <a:headEnd/>
            <a:tailEnd/>
          </a:ln>
        </p:spPr>
        <p:txBody>
          <a:bodyPr wrap="none" anchor="ctr"/>
          <a:lstStyle/>
          <a:p>
            <a:endParaRPr lang="zh-TW" altLang="en-US"/>
          </a:p>
        </p:txBody>
      </p:sp>
      <p:grpSp>
        <p:nvGrpSpPr>
          <p:cNvPr id="2" name="Group 4"/>
          <p:cNvGrpSpPr>
            <a:grpSpLocks/>
          </p:cNvGrpSpPr>
          <p:nvPr/>
        </p:nvGrpSpPr>
        <p:grpSpPr bwMode="auto">
          <a:xfrm>
            <a:off x="0" y="44450"/>
            <a:ext cx="8893175" cy="1036638"/>
            <a:chOff x="0" y="-4"/>
            <a:chExt cx="5602" cy="653"/>
          </a:xfrm>
        </p:grpSpPr>
        <p:sp>
          <p:nvSpPr>
            <p:cNvPr id="45063" name="Rectangle 5"/>
            <p:cNvSpPr>
              <a:spLocks noChangeArrowheads="1"/>
            </p:cNvSpPr>
            <p:nvPr/>
          </p:nvSpPr>
          <p:spPr bwMode="auto">
            <a:xfrm>
              <a:off x="0" y="164"/>
              <a:ext cx="5602" cy="272"/>
            </a:xfrm>
            <a:prstGeom prst="rect">
              <a:avLst/>
            </a:prstGeom>
            <a:solidFill>
              <a:srgbClr val="99CC00"/>
            </a:solidFill>
            <a:ln w="9525">
              <a:noFill/>
              <a:miter lim="800000"/>
              <a:headEnd/>
              <a:tailEnd/>
            </a:ln>
            <a:effectLst>
              <a:outerShdw dist="81320" dir="3080412" algn="ctr" rotWithShape="0">
                <a:srgbClr val="808080">
                  <a:alpha val="50000"/>
                </a:srgbClr>
              </a:outerShdw>
            </a:effectLst>
          </p:spPr>
          <p:txBody>
            <a:bodyPr wrap="none" anchor="ctr"/>
            <a:lstStyle/>
            <a:p>
              <a:pPr>
                <a:defRPr/>
              </a:pPr>
              <a:endParaRPr lang="zh-TW" altLang="zh-TW">
                <a:latin typeface="Arial" pitchFamily="34" charset="0"/>
              </a:endParaRPr>
            </a:p>
          </p:txBody>
        </p:sp>
        <p:sp>
          <p:nvSpPr>
            <p:cNvPr id="45064" name="Text Box 6"/>
            <p:cNvSpPr txBox="1">
              <a:spLocks noChangeArrowheads="1"/>
            </p:cNvSpPr>
            <p:nvPr/>
          </p:nvSpPr>
          <p:spPr bwMode="auto">
            <a:xfrm>
              <a:off x="1156" y="186"/>
              <a:ext cx="3929" cy="252"/>
            </a:xfrm>
            <a:prstGeom prst="rect">
              <a:avLst/>
            </a:prstGeom>
            <a:noFill/>
            <a:ln w="9525">
              <a:noFill/>
              <a:miter lim="800000"/>
              <a:headEnd/>
              <a:tailEnd/>
            </a:ln>
            <a:effectLst>
              <a:outerShdw dist="28398" dir="1593903" algn="ctr" rotWithShape="0">
                <a:schemeClr val="bg1"/>
              </a:outerShdw>
            </a:effectLst>
          </p:spPr>
          <p:txBody>
            <a:bodyPr wrap="none">
              <a:spAutoFit/>
            </a:bodyPr>
            <a:lstStyle/>
            <a:p>
              <a:pPr>
                <a:defRPr/>
              </a:pPr>
              <a:r>
                <a:rPr lang="zh-TW" altLang="en-US" sz="1200" b="1">
                  <a:latin typeface="華康正顏楷體W5" pitchFamily="65" charset="-120"/>
                  <a:ea typeface="華康正顏楷體W5" pitchFamily="65" charset="-120"/>
                </a:rPr>
                <a:t>社造文化小鎮亮點計畫                      </a:t>
              </a:r>
              <a:r>
                <a:rPr lang="zh-TW" altLang="en-US" sz="2000" b="1"/>
                <a:t>三塊厝</a:t>
              </a:r>
              <a:r>
                <a:rPr lang="zh-TW" altLang="zh-TW" sz="2000" b="1"/>
                <a:t>社區農村再生案例</a:t>
              </a:r>
              <a:endParaRPr lang="zh-TW" altLang="en-US" sz="2000" b="1"/>
            </a:p>
          </p:txBody>
        </p:sp>
        <p:pic>
          <p:nvPicPr>
            <p:cNvPr id="45065" name="Picture 7" descr="生活首都"/>
            <p:cNvPicPr>
              <a:picLocks noChangeAspect="1" noChangeArrowheads="1"/>
            </p:cNvPicPr>
            <p:nvPr/>
          </p:nvPicPr>
          <p:blipFill>
            <a:blip r:embed="rId2" cstate="print"/>
            <a:srcRect/>
            <a:stretch>
              <a:fillRect/>
            </a:stretch>
          </p:blipFill>
          <p:spPr bwMode="auto">
            <a:xfrm>
              <a:off x="22" y="-4"/>
              <a:ext cx="1156" cy="653"/>
            </a:xfrm>
            <a:prstGeom prst="rect">
              <a:avLst/>
            </a:prstGeom>
            <a:noFill/>
            <a:ln w="9525">
              <a:noFill/>
              <a:miter lim="800000"/>
              <a:headEnd/>
              <a:tailEnd/>
            </a:ln>
            <a:effectLst>
              <a:outerShdw dist="63500" dir="2212194" algn="ctr" rotWithShape="0">
                <a:schemeClr val="bg1">
                  <a:alpha val="50000"/>
                </a:schemeClr>
              </a:outerShdw>
            </a:effectLst>
          </p:spPr>
        </p:pic>
      </p:grpSp>
      <p:grpSp>
        <p:nvGrpSpPr>
          <p:cNvPr id="3" name="群組 10"/>
          <p:cNvGrpSpPr>
            <a:grpSpLocks/>
          </p:cNvGrpSpPr>
          <p:nvPr/>
        </p:nvGrpSpPr>
        <p:grpSpPr bwMode="auto">
          <a:xfrm>
            <a:off x="2555875" y="908050"/>
            <a:ext cx="4176713" cy="5815013"/>
            <a:chOff x="2555777" y="908720"/>
            <a:chExt cx="4176464" cy="5814065"/>
          </a:xfrm>
        </p:grpSpPr>
        <p:pic>
          <p:nvPicPr>
            <p:cNvPr id="33797" name="Picture 2"/>
            <p:cNvPicPr>
              <a:picLocks noChangeAspect="1" noChangeArrowheads="1"/>
            </p:cNvPicPr>
            <p:nvPr/>
          </p:nvPicPr>
          <p:blipFill>
            <a:blip r:embed="rId3" cstate="print"/>
            <a:srcRect/>
            <a:stretch>
              <a:fillRect/>
            </a:stretch>
          </p:blipFill>
          <p:spPr bwMode="auto">
            <a:xfrm>
              <a:off x="2555777" y="908720"/>
              <a:ext cx="4176464" cy="4399404"/>
            </a:xfrm>
            <a:prstGeom prst="rect">
              <a:avLst/>
            </a:prstGeom>
            <a:noFill/>
            <a:ln w="57150" algn="ctr">
              <a:noFill/>
              <a:miter lim="800000"/>
              <a:headEnd/>
              <a:tailEnd/>
            </a:ln>
          </p:spPr>
        </p:pic>
        <p:pic>
          <p:nvPicPr>
            <p:cNvPr id="33798" name="Picture 3"/>
            <p:cNvPicPr>
              <a:picLocks noChangeAspect="1" noChangeArrowheads="1"/>
            </p:cNvPicPr>
            <p:nvPr/>
          </p:nvPicPr>
          <p:blipFill>
            <a:blip r:embed="rId4" cstate="print"/>
            <a:srcRect/>
            <a:stretch>
              <a:fillRect/>
            </a:stretch>
          </p:blipFill>
          <p:spPr bwMode="auto">
            <a:xfrm>
              <a:off x="2555777" y="5301208"/>
              <a:ext cx="4176464" cy="1421577"/>
            </a:xfrm>
            <a:prstGeom prst="rect">
              <a:avLst/>
            </a:prstGeom>
            <a:noFill/>
            <a:ln w="57150" algn="ctr">
              <a:noFill/>
              <a:miter lim="800000"/>
              <a:headEnd/>
              <a:tailEnd/>
            </a:ln>
          </p:spPr>
        </p:pic>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4818" name="Rectangle 2"/>
          <p:cNvSpPr>
            <a:spLocks noChangeArrowheads="1"/>
          </p:cNvSpPr>
          <p:nvPr/>
        </p:nvSpPr>
        <p:spPr bwMode="auto">
          <a:xfrm>
            <a:off x="323850" y="404813"/>
            <a:ext cx="8820150" cy="1368425"/>
          </a:xfrm>
          <a:prstGeom prst="rect">
            <a:avLst/>
          </a:prstGeom>
          <a:ln w="9525">
            <a:noFill/>
            <a:miter lim="800000"/>
            <a:headEnd/>
            <a:tailEnd/>
          </a:ln>
        </p:spPr>
        <p:txBody>
          <a:bodyPr wrap="none" anchor="ctr"/>
          <a:lstStyle/>
          <a:p>
            <a:endParaRPr lang="zh-TW" altLang="en-US"/>
          </a:p>
        </p:txBody>
      </p:sp>
      <p:grpSp>
        <p:nvGrpSpPr>
          <p:cNvPr id="2" name="Group 4"/>
          <p:cNvGrpSpPr>
            <a:grpSpLocks/>
          </p:cNvGrpSpPr>
          <p:nvPr/>
        </p:nvGrpSpPr>
        <p:grpSpPr bwMode="auto">
          <a:xfrm>
            <a:off x="0" y="44450"/>
            <a:ext cx="8893175" cy="1036638"/>
            <a:chOff x="0" y="-4"/>
            <a:chExt cx="5602" cy="653"/>
          </a:xfrm>
        </p:grpSpPr>
        <p:sp>
          <p:nvSpPr>
            <p:cNvPr id="46087" name="Rectangle 5"/>
            <p:cNvSpPr>
              <a:spLocks noChangeArrowheads="1"/>
            </p:cNvSpPr>
            <p:nvPr/>
          </p:nvSpPr>
          <p:spPr bwMode="auto">
            <a:xfrm>
              <a:off x="0" y="164"/>
              <a:ext cx="5602" cy="272"/>
            </a:xfrm>
            <a:prstGeom prst="rect">
              <a:avLst/>
            </a:prstGeom>
            <a:solidFill>
              <a:srgbClr val="99CC00"/>
            </a:solidFill>
            <a:ln w="9525">
              <a:noFill/>
              <a:miter lim="800000"/>
              <a:headEnd/>
              <a:tailEnd/>
            </a:ln>
            <a:effectLst>
              <a:outerShdw dist="81320" dir="3080412" algn="ctr" rotWithShape="0">
                <a:srgbClr val="808080">
                  <a:alpha val="50000"/>
                </a:srgbClr>
              </a:outerShdw>
            </a:effectLst>
          </p:spPr>
          <p:txBody>
            <a:bodyPr wrap="none" anchor="ctr"/>
            <a:lstStyle/>
            <a:p>
              <a:pPr>
                <a:defRPr/>
              </a:pPr>
              <a:endParaRPr lang="zh-TW" altLang="zh-TW">
                <a:latin typeface="Arial" pitchFamily="34" charset="0"/>
              </a:endParaRPr>
            </a:p>
          </p:txBody>
        </p:sp>
        <p:sp>
          <p:nvSpPr>
            <p:cNvPr id="46088" name="Text Box 6"/>
            <p:cNvSpPr txBox="1">
              <a:spLocks noChangeArrowheads="1"/>
            </p:cNvSpPr>
            <p:nvPr/>
          </p:nvSpPr>
          <p:spPr bwMode="auto">
            <a:xfrm>
              <a:off x="1156" y="186"/>
              <a:ext cx="3940" cy="250"/>
            </a:xfrm>
            <a:prstGeom prst="rect">
              <a:avLst/>
            </a:prstGeom>
            <a:noFill/>
            <a:ln w="9525">
              <a:noFill/>
              <a:miter lim="800000"/>
              <a:headEnd/>
              <a:tailEnd/>
            </a:ln>
            <a:effectLst>
              <a:outerShdw dist="28398" dir="1593903" algn="ctr" rotWithShape="0">
                <a:schemeClr val="bg1"/>
              </a:outerShdw>
            </a:effectLst>
          </p:spPr>
          <p:txBody>
            <a:bodyPr wrap="none">
              <a:spAutoFit/>
            </a:bodyPr>
            <a:lstStyle/>
            <a:p>
              <a:pPr>
                <a:defRPr/>
              </a:pPr>
              <a:r>
                <a:rPr lang="zh-TW" altLang="en-US" sz="1200" b="1">
                  <a:latin typeface="華康正顏楷體W5" pitchFamily="65" charset="-120"/>
                  <a:ea typeface="華康正顏楷體W5" pitchFamily="65" charset="-120"/>
                </a:rPr>
                <a:t>社造文化小鎮亮點計畫                       </a:t>
              </a:r>
              <a:r>
                <a:rPr lang="zh-TW" altLang="zh-TW" sz="2000" b="1"/>
                <a:t>三塊厝農村再生活化活動</a:t>
              </a:r>
              <a:endParaRPr lang="zh-TW" altLang="en-US" sz="2000" b="1"/>
            </a:p>
          </p:txBody>
        </p:sp>
        <p:pic>
          <p:nvPicPr>
            <p:cNvPr id="46089" name="Picture 7" descr="生活首都"/>
            <p:cNvPicPr>
              <a:picLocks noChangeAspect="1" noChangeArrowheads="1"/>
            </p:cNvPicPr>
            <p:nvPr/>
          </p:nvPicPr>
          <p:blipFill>
            <a:blip r:embed="rId2" cstate="print"/>
            <a:srcRect/>
            <a:stretch>
              <a:fillRect/>
            </a:stretch>
          </p:blipFill>
          <p:spPr bwMode="auto">
            <a:xfrm>
              <a:off x="22" y="-4"/>
              <a:ext cx="1156" cy="653"/>
            </a:xfrm>
            <a:prstGeom prst="rect">
              <a:avLst/>
            </a:prstGeom>
            <a:noFill/>
            <a:ln w="9525">
              <a:noFill/>
              <a:miter lim="800000"/>
              <a:headEnd/>
              <a:tailEnd/>
            </a:ln>
            <a:effectLst>
              <a:outerShdw dist="63500" dir="2212194" algn="ctr" rotWithShape="0">
                <a:schemeClr val="bg1">
                  <a:alpha val="50000"/>
                </a:schemeClr>
              </a:outerShdw>
            </a:effectLst>
          </p:spPr>
        </p:pic>
      </p:grpSp>
      <p:sp>
        <p:nvSpPr>
          <p:cNvPr id="97289" name="Rectangle 9"/>
          <p:cNvSpPr>
            <a:spLocks noChangeArrowheads="1"/>
          </p:cNvSpPr>
          <p:nvPr/>
        </p:nvSpPr>
        <p:spPr bwMode="auto">
          <a:xfrm>
            <a:off x="468313" y="5661025"/>
            <a:ext cx="7920037" cy="504825"/>
          </a:xfrm>
          <a:prstGeom prst="rect">
            <a:avLst/>
          </a:prstGeom>
          <a:noFill/>
          <a:ln>
            <a:noFill/>
          </a:ln>
          <a:effectLst/>
          <a:extLst>
            <a:ext uri="{909E8E84-426E-40DD-AFC4-6F175D3DCCD1}"/>
            <a:ext uri="{91240B29-F687-4F45-9708-019B960494DF}"/>
            <a:ext uri="{AF507438-7753-43E0-B8FC-AC1667EBCBE1}"/>
          </a:extLst>
        </p:spPr>
        <p:txBody>
          <a:bodyPr wrap="none" anchor="ctr"/>
          <a:lstStyle/>
          <a:p>
            <a:pPr algn="ctr">
              <a:defRPr/>
            </a:pPr>
            <a:r>
              <a:rPr lang="zh-TW" altLang="en-US" sz="2400" b="1">
                <a:solidFill>
                  <a:srgbClr val="4D4D4D"/>
                </a:solidFill>
                <a:effectLst>
                  <a:outerShdw blurRad="38100" dist="38100" dir="2700000" algn="tl">
                    <a:srgbClr val="C0C0C0"/>
                  </a:outerShdw>
                </a:effectLst>
                <a:latin typeface="微軟正黑體" pitchFamily="34" charset="-120"/>
                <a:ea typeface="微軟正黑體" pitchFamily="34" charset="-120"/>
              </a:rPr>
              <a:t>三塊厝社區實作課程活化活動－雙人尋禮 厝厝歡喜</a:t>
            </a:r>
          </a:p>
        </p:txBody>
      </p:sp>
      <p:sp>
        <p:nvSpPr>
          <p:cNvPr id="46085" name="AutoShape 10"/>
          <p:cNvSpPr>
            <a:spLocks noChangeArrowheads="1"/>
          </p:cNvSpPr>
          <p:nvPr/>
        </p:nvSpPr>
        <p:spPr bwMode="auto">
          <a:xfrm rot="5400000">
            <a:off x="611188" y="5805488"/>
            <a:ext cx="287337" cy="287337"/>
          </a:xfrm>
          <a:prstGeom prst="triangle">
            <a:avLst>
              <a:gd name="adj" fmla="val 50000"/>
            </a:avLst>
          </a:prstGeom>
          <a:solidFill>
            <a:srgbClr val="FF0000"/>
          </a:solidFill>
          <a:ln w="57150" algn="ctr">
            <a:noFill/>
            <a:miter lim="800000"/>
            <a:headEnd/>
            <a:tailEnd/>
          </a:ln>
          <a:effectLst>
            <a:outerShdw dist="71842" dir="2700000" algn="ctr" rotWithShape="0">
              <a:schemeClr val="bg2">
                <a:alpha val="50000"/>
              </a:schemeClr>
            </a:outerShdw>
          </a:effectLst>
        </p:spPr>
        <p:txBody>
          <a:bodyPr wrap="none" anchor="ctr"/>
          <a:lstStyle/>
          <a:p>
            <a:pPr>
              <a:defRPr/>
            </a:pPr>
            <a:endParaRPr lang="zh-TW" altLang="en-US"/>
          </a:p>
        </p:txBody>
      </p:sp>
      <p:pic>
        <p:nvPicPr>
          <p:cNvPr id="34822" name="Picture 11"/>
          <p:cNvPicPr>
            <a:picLocks noChangeAspect="1" noChangeArrowheads="1"/>
          </p:cNvPicPr>
          <p:nvPr/>
        </p:nvPicPr>
        <p:blipFill>
          <a:blip r:embed="rId3" cstate="print"/>
          <a:srcRect/>
          <a:stretch>
            <a:fillRect/>
          </a:stretch>
        </p:blipFill>
        <p:spPr bwMode="auto">
          <a:xfrm>
            <a:off x="290513" y="1989138"/>
            <a:ext cx="8602662" cy="3365500"/>
          </a:xfrm>
          <a:prstGeom prst="rect">
            <a:avLst/>
          </a:prstGeom>
          <a:noFill/>
          <a:ln w="57150" algn="ctr">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9388" y="549275"/>
            <a:ext cx="8964612" cy="38877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TW" sz="6000" b="1" dirty="0">
              <a:solidFill>
                <a:schemeClr val="accent5">
                  <a:lumMod val="25000"/>
                </a:schemeClr>
              </a:solidFill>
              <a:effectLst>
                <a:outerShdw blurRad="38100" dist="38100" dir="2700000" algn="tl">
                  <a:srgbClr val="000000">
                    <a:alpha val="43137"/>
                  </a:srgbClr>
                </a:outerShdw>
              </a:effectLst>
              <a:latin typeface="微軟正黑體" pitchFamily="34" charset="-120"/>
              <a:ea typeface="微軟正黑體" pitchFamily="34" charset="-120"/>
            </a:endParaRPr>
          </a:p>
          <a:p>
            <a:pPr algn="ctr">
              <a:defRPr/>
            </a:pPr>
            <a:r>
              <a:rPr lang="zh-TW" altLang="en-US" sz="6000" b="1" dirty="0">
                <a:solidFill>
                  <a:schemeClr val="accent5">
                    <a:lumMod val="25000"/>
                  </a:schemeClr>
                </a:solidFill>
                <a:effectLst>
                  <a:outerShdw blurRad="38100" dist="38100" dir="2700000" algn="tl">
                    <a:srgbClr val="000000">
                      <a:alpha val="43137"/>
                    </a:srgbClr>
                  </a:outerShdw>
                </a:effectLst>
                <a:latin typeface="微軟正黑體" pitchFamily="34" charset="-120"/>
                <a:ea typeface="微軟正黑體" pitchFamily="34" charset="-120"/>
              </a:rPr>
              <a:t>結合虎尾溪社區大學</a:t>
            </a:r>
            <a:endParaRPr lang="en-US" altLang="zh-TW" sz="6000" b="1" dirty="0">
              <a:solidFill>
                <a:schemeClr val="accent5">
                  <a:lumMod val="25000"/>
                </a:schemeClr>
              </a:solidFill>
              <a:effectLst>
                <a:outerShdw blurRad="38100" dist="38100" dir="2700000" algn="tl">
                  <a:srgbClr val="000000">
                    <a:alpha val="43137"/>
                  </a:srgbClr>
                </a:outerShdw>
              </a:effectLst>
              <a:latin typeface="微軟正黑體" pitchFamily="34" charset="-120"/>
              <a:ea typeface="微軟正黑體" pitchFamily="34" charset="-120"/>
            </a:endParaRPr>
          </a:p>
          <a:p>
            <a:pPr algn="ctr">
              <a:defRPr/>
            </a:pPr>
            <a:r>
              <a:rPr lang="zh-TW" altLang="en-US" sz="6000" b="1" dirty="0">
                <a:solidFill>
                  <a:schemeClr val="accent5">
                    <a:lumMod val="25000"/>
                  </a:schemeClr>
                </a:solidFill>
                <a:effectLst>
                  <a:outerShdw blurRad="38100" dist="38100" dir="2700000" algn="tl">
                    <a:srgbClr val="000000">
                      <a:alpha val="43137"/>
                    </a:srgbClr>
                  </a:outerShdw>
                </a:effectLst>
                <a:latin typeface="微軟正黑體" pitchFamily="34" charset="-120"/>
                <a:ea typeface="微軟正黑體" pitchFamily="34" charset="-120"/>
              </a:rPr>
              <a:t>開設「社造專班」</a:t>
            </a:r>
            <a:endParaRPr lang="en-US" altLang="zh-TW" sz="6000" b="1" dirty="0">
              <a:solidFill>
                <a:schemeClr val="accent5">
                  <a:lumMod val="25000"/>
                </a:schemeClr>
              </a:solidFill>
              <a:effectLst>
                <a:outerShdw blurRad="38100" dist="38100" dir="2700000" algn="tl">
                  <a:srgbClr val="000000">
                    <a:alpha val="43137"/>
                  </a:srgbClr>
                </a:outerShdw>
              </a:effectLst>
              <a:latin typeface="微軟正黑體" pitchFamily="34" charset="-120"/>
              <a:ea typeface="微軟正黑體" pitchFamily="34" charset="-120"/>
            </a:endParaRPr>
          </a:p>
          <a:p>
            <a:pPr algn="ctr">
              <a:defRPr/>
            </a:pPr>
            <a:r>
              <a:rPr lang="zh-TW" altLang="en-US" sz="6000" b="1" dirty="0">
                <a:solidFill>
                  <a:schemeClr val="accent5">
                    <a:lumMod val="25000"/>
                  </a:schemeClr>
                </a:solidFill>
                <a:effectLst>
                  <a:outerShdw blurRad="38100" dist="38100" dir="2700000" algn="tl">
                    <a:srgbClr val="000000">
                      <a:alpha val="43137"/>
                    </a:srgbClr>
                  </a:outerShdw>
                </a:effectLst>
                <a:latin typeface="微軟正黑體" pitchFamily="34" charset="-120"/>
                <a:ea typeface="微軟正黑體" pitchFamily="34" charset="-120"/>
              </a:rPr>
              <a:t>成立「虎尾公民大學」</a:t>
            </a:r>
            <a:endParaRPr lang="en-US" altLang="zh-TW" sz="4000" b="1" dirty="0">
              <a:solidFill>
                <a:schemeClr val="accent5">
                  <a:lumMod val="25000"/>
                </a:schemeClr>
              </a:solidFill>
              <a:effectLst>
                <a:outerShdw blurRad="38100" dist="38100" dir="2700000" algn="tl">
                  <a:srgbClr val="000000">
                    <a:alpha val="43137"/>
                  </a:srgbClr>
                </a:outerShdw>
              </a:effectLst>
              <a:latin typeface="微軟正黑體" pitchFamily="34" charset="-120"/>
              <a:ea typeface="微軟正黑體" pitchFamily="34" charset="-120"/>
            </a:endParaRPr>
          </a:p>
          <a:p>
            <a:pPr algn="ctr">
              <a:defRPr/>
            </a:pPr>
            <a:endParaRPr lang="en-US" altLang="zh-TW" sz="4000" b="1" dirty="0">
              <a:solidFill>
                <a:schemeClr val="accent5">
                  <a:lumMod val="25000"/>
                </a:schemeClr>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spLocks noChangeArrowheads="1"/>
          </p:cNvSpPr>
          <p:nvPr/>
        </p:nvSpPr>
        <p:spPr bwMode="auto">
          <a:xfrm>
            <a:off x="0" y="98425"/>
            <a:ext cx="5334000" cy="658813"/>
          </a:xfrm>
          <a:prstGeom prst="rect">
            <a:avLst/>
          </a:prstGeom>
          <a:gradFill rotWithShape="1">
            <a:gsLst>
              <a:gs pos="0">
                <a:schemeClr val="bg1">
                  <a:gamma/>
                  <a:tint val="0"/>
                  <a:invGamma/>
                </a:schemeClr>
              </a:gs>
              <a:gs pos="100000">
                <a:schemeClr val="bg1">
                  <a:alpha val="0"/>
                </a:schemeClr>
              </a:gs>
            </a:gsLst>
            <a:lin ang="0" scaled="1"/>
          </a:gradFill>
          <a:ln w="12700">
            <a:noFill/>
            <a:miter lim="800000"/>
            <a:headEnd/>
            <a:tailEnd/>
          </a:ln>
          <a:effectLst/>
        </p:spPr>
        <p:txBody>
          <a:bodyPr wrap="none" anchor="ctr"/>
          <a:lstStyle/>
          <a:p>
            <a:pPr>
              <a:defRPr/>
            </a:pPr>
            <a:endParaRPr lang="zh-TW" altLang="en-US">
              <a:latin typeface="Arial" charset="0"/>
            </a:endParaRPr>
          </a:p>
        </p:txBody>
      </p:sp>
      <p:sp>
        <p:nvSpPr>
          <p:cNvPr id="36867" name="Rectangle 3"/>
          <p:cNvSpPr>
            <a:spLocks noChangeArrowheads="1"/>
          </p:cNvSpPr>
          <p:nvPr/>
        </p:nvSpPr>
        <p:spPr bwMode="auto">
          <a:xfrm>
            <a:off x="85725" y="173038"/>
            <a:ext cx="4376738" cy="579437"/>
          </a:xfrm>
          <a:prstGeom prst="rect">
            <a:avLst/>
          </a:prstGeom>
          <a:noFill/>
          <a:ln w="12700">
            <a:noFill/>
            <a:miter lim="800000"/>
            <a:headEnd/>
            <a:tailEnd/>
          </a:ln>
        </p:spPr>
        <p:txBody>
          <a:bodyPr wrap="none">
            <a:spAutoFit/>
          </a:bodyPr>
          <a:lstStyle/>
          <a:p>
            <a:r>
              <a:rPr lang="zh-TW" altLang="en-US" sz="3200">
                <a:solidFill>
                  <a:srgbClr val="003366"/>
                </a:solidFill>
                <a:latin typeface="微軟正黑體" pitchFamily="34" charset="-120"/>
                <a:ea typeface="微軟正黑體" pitchFamily="34" charset="-120"/>
              </a:rPr>
              <a:t>社造中心</a:t>
            </a:r>
            <a:r>
              <a:rPr lang="en-US" altLang="zh-TW" sz="3200">
                <a:solidFill>
                  <a:srgbClr val="003366"/>
                </a:solidFill>
                <a:latin typeface="微軟正黑體" pitchFamily="34" charset="-120"/>
                <a:ea typeface="微軟正黑體" pitchFamily="34" charset="-120"/>
              </a:rPr>
              <a:t>-</a:t>
            </a:r>
            <a:r>
              <a:rPr lang="zh-TW" altLang="en-US" sz="3200">
                <a:solidFill>
                  <a:srgbClr val="003366"/>
                </a:solidFill>
                <a:latin typeface="微軟正黑體" pitchFamily="34" charset="-120"/>
                <a:ea typeface="微軟正黑體" pitchFamily="34" charset="-120"/>
              </a:rPr>
              <a:t>社區講堂培訓</a:t>
            </a:r>
          </a:p>
        </p:txBody>
      </p:sp>
      <p:sp>
        <p:nvSpPr>
          <p:cNvPr id="36868" name="矩形 3"/>
          <p:cNvSpPr>
            <a:spLocks noChangeArrowheads="1"/>
          </p:cNvSpPr>
          <p:nvPr/>
        </p:nvSpPr>
        <p:spPr bwMode="auto">
          <a:xfrm>
            <a:off x="195263" y="1319213"/>
            <a:ext cx="2874962" cy="2168525"/>
          </a:xfrm>
          <a:prstGeom prst="rect">
            <a:avLst/>
          </a:prstGeom>
          <a:blipFill dpi="0" rotWithShape="1">
            <a:blip r:embed="rId2" cstate="print"/>
            <a:srcRect/>
            <a:stretch>
              <a:fillRect/>
            </a:stretch>
          </a:blipFill>
          <a:ln w="12700" algn="ctr">
            <a:noFill/>
            <a:round/>
            <a:headEnd/>
            <a:tailEnd/>
          </a:ln>
        </p:spPr>
        <p:txBody>
          <a:bodyPr wrap="none" anchor="ctr"/>
          <a:lstStyle/>
          <a:p>
            <a:endParaRPr lang="zh-TW" altLang="en-US"/>
          </a:p>
        </p:txBody>
      </p:sp>
      <p:sp>
        <p:nvSpPr>
          <p:cNvPr id="36869" name="矩形 4"/>
          <p:cNvSpPr>
            <a:spLocks noChangeArrowheads="1"/>
          </p:cNvSpPr>
          <p:nvPr/>
        </p:nvSpPr>
        <p:spPr bwMode="auto">
          <a:xfrm>
            <a:off x="3143250" y="1314450"/>
            <a:ext cx="2874963" cy="2168525"/>
          </a:xfrm>
          <a:prstGeom prst="rect">
            <a:avLst/>
          </a:prstGeom>
          <a:blipFill dpi="0" rotWithShape="1">
            <a:blip r:embed="rId3" cstate="print"/>
            <a:srcRect/>
            <a:stretch>
              <a:fillRect/>
            </a:stretch>
          </a:blipFill>
          <a:ln w="12700" algn="ctr">
            <a:noFill/>
            <a:round/>
            <a:headEnd/>
            <a:tailEnd/>
          </a:ln>
        </p:spPr>
        <p:txBody>
          <a:bodyPr wrap="none" anchor="ctr"/>
          <a:lstStyle/>
          <a:p>
            <a:endParaRPr lang="zh-TW" altLang="en-US"/>
          </a:p>
        </p:txBody>
      </p:sp>
      <p:sp>
        <p:nvSpPr>
          <p:cNvPr id="36870" name="矩形 5"/>
          <p:cNvSpPr>
            <a:spLocks noChangeArrowheads="1"/>
          </p:cNvSpPr>
          <p:nvPr/>
        </p:nvSpPr>
        <p:spPr bwMode="auto">
          <a:xfrm>
            <a:off x="6096000" y="1314450"/>
            <a:ext cx="2873375" cy="2168525"/>
          </a:xfrm>
          <a:prstGeom prst="rect">
            <a:avLst/>
          </a:prstGeom>
          <a:blipFill dpi="0" rotWithShape="1">
            <a:blip r:embed="rId4" cstate="print"/>
            <a:srcRect/>
            <a:stretch>
              <a:fillRect/>
            </a:stretch>
          </a:blipFill>
          <a:ln w="12700" algn="ctr">
            <a:noFill/>
            <a:round/>
            <a:headEnd/>
            <a:tailEnd/>
          </a:ln>
        </p:spPr>
        <p:txBody>
          <a:bodyPr wrap="none" anchor="ctr"/>
          <a:lstStyle/>
          <a:p>
            <a:endParaRPr lang="zh-TW" altLang="en-US"/>
          </a:p>
        </p:txBody>
      </p:sp>
      <p:sp>
        <p:nvSpPr>
          <p:cNvPr id="36871" name="矩形 6"/>
          <p:cNvSpPr>
            <a:spLocks noChangeArrowheads="1"/>
          </p:cNvSpPr>
          <p:nvPr/>
        </p:nvSpPr>
        <p:spPr bwMode="auto">
          <a:xfrm>
            <a:off x="192088" y="3810000"/>
            <a:ext cx="2873375" cy="2168525"/>
          </a:xfrm>
          <a:prstGeom prst="rect">
            <a:avLst/>
          </a:prstGeom>
          <a:blipFill dpi="0" rotWithShape="1">
            <a:blip r:embed="rId5" cstate="print"/>
            <a:srcRect/>
            <a:stretch>
              <a:fillRect/>
            </a:stretch>
          </a:blipFill>
          <a:ln w="12700" algn="ctr">
            <a:noFill/>
            <a:round/>
            <a:headEnd/>
            <a:tailEnd/>
          </a:ln>
        </p:spPr>
        <p:txBody>
          <a:bodyPr wrap="none" anchor="ctr"/>
          <a:lstStyle/>
          <a:p>
            <a:endParaRPr lang="zh-TW" altLang="en-US"/>
          </a:p>
        </p:txBody>
      </p:sp>
      <p:sp>
        <p:nvSpPr>
          <p:cNvPr id="36872" name="矩形 7"/>
          <p:cNvSpPr>
            <a:spLocks noChangeArrowheads="1"/>
          </p:cNvSpPr>
          <p:nvPr/>
        </p:nvSpPr>
        <p:spPr bwMode="auto">
          <a:xfrm>
            <a:off x="3140075" y="3805238"/>
            <a:ext cx="2873375" cy="2168525"/>
          </a:xfrm>
          <a:prstGeom prst="rect">
            <a:avLst/>
          </a:prstGeom>
          <a:blipFill dpi="0" rotWithShape="1">
            <a:blip r:embed="rId6" cstate="print"/>
            <a:srcRect/>
            <a:stretch>
              <a:fillRect/>
            </a:stretch>
          </a:blipFill>
          <a:ln w="12700" algn="ctr">
            <a:noFill/>
            <a:round/>
            <a:headEnd/>
            <a:tailEnd/>
          </a:ln>
        </p:spPr>
        <p:txBody>
          <a:bodyPr wrap="none" anchor="ctr"/>
          <a:lstStyle/>
          <a:p>
            <a:endParaRPr lang="zh-TW" altLang="en-US"/>
          </a:p>
        </p:txBody>
      </p:sp>
      <p:sp>
        <p:nvSpPr>
          <p:cNvPr id="36873" name="矩形 8"/>
          <p:cNvSpPr>
            <a:spLocks noChangeArrowheads="1"/>
          </p:cNvSpPr>
          <p:nvPr/>
        </p:nvSpPr>
        <p:spPr bwMode="auto">
          <a:xfrm>
            <a:off x="6091238" y="3805238"/>
            <a:ext cx="2874962" cy="2168525"/>
          </a:xfrm>
          <a:prstGeom prst="rect">
            <a:avLst/>
          </a:prstGeom>
          <a:blipFill dpi="0" rotWithShape="1">
            <a:blip r:embed="rId7" cstate="print"/>
            <a:srcRect/>
            <a:stretch>
              <a:fillRect/>
            </a:stretch>
          </a:blipFill>
          <a:ln w="12700" algn="ctr">
            <a:noFill/>
            <a:round/>
            <a:headEnd/>
            <a:tailEnd/>
          </a:ln>
        </p:spPr>
        <p:txBody>
          <a:bodyPr wrap="none" anchor="ctr"/>
          <a:lstStyle/>
          <a:p>
            <a:endParaRPr lang="zh-TW" altLang="en-US"/>
          </a:p>
        </p:txBody>
      </p:sp>
      <p:sp>
        <p:nvSpPr>
          <p:cNvPr id="10" name="Text Box 12"/>
          <p:cNvSpPr txBox="1">
            <a:spLocks noChangeArrowheads="1"/>
          </p:cNvSpPr>
          <p:nvPr/>
        </p:nvSpPr>
        <p:spPr bwMode="auto">
          <a:xfrm>
            <a:off x="120650" y="6003925"/>
            <a:ext cx="2052638" cy="338138"/>
          </a:xfrm>
          <a:prstGeom prst="rect">
            <a:avLst/>
          </a:prstGeom>
          <a:noFill/>
          <a:ln w="9525">
            <a:noFill/>
            <a:miter lim="800000"/>
            <a:headEnd/>
            <a:tailEnd/>
          </a:ln>
          <a:effectLst/>
        </p:spPr>
        <p:txBody>
          <a:bodyPr wrap="none">
            <a:spAutoFit/>
          </a:bodyPr>
          <a:lstStyle/>
          <a:p>
            <a:pPr>
              <a:defRPr/>
            </a:pPr>
            <a:r>
              <a:rPr lang="zh-TW" altLang="en-US" sz="1600" dirty="0">
                <a:effectLst>
                  <a:outerShdw blurRad="38100" dist="38100" dir="2700000" algn="tl">
                    <a:srgbClr val="C0C0C0"/>
                  </a:outerShdw>
                </a:effectLst>
                <a:latin typeface="華康正顏楷體W5" pitchFamily="65" charset="-120"/>
                <a:ea typeface="微軟正黑體" pitchFamily="34" charset="-120"/>
              </a:rPr>
              <a:t>◆頂溪社區</a:t>
            </a:r>
            <a:r>
              <a:rPr lang="en-US" altLang="zh-TW" sz="1600" dirty="0">
                <a:effectLst>
                  <a:outerShdw blurRad="38100" dist="38100" dir="2700000" algn="tl">
                    <a:srgbClr val="C0C0C0"/>
                  </a:outerShdw>
                </a:effectLst>
                <a:latin typeface="華康正顏楷體W5" pitchFamily="65" charset="-120"/>
                <a:ea typeface="微軟正黑體" pitchFamily="34" charset="-120"/>
              </a:rPr>
              <a:t>-</a:t>
            </a:r>
            <a:r>
              <a:rPr lang="zh-TW" altLang="en-US" sz="1600" dirty="0">
                <a:effectLst>
                  <a:outerShdw blurRad="38100" dist="38100" dir="2700000" algn="tl">
                    <a:srgbClr val="C0C0C0"/>
                  </a:outerShdw>
                </a:effectLst>
                <a:latin typeface="華康正顏楷體W5" pitchFamily="65" charset="-120"/>
                <a:ea typeface="微軟正黑體" pitchFamily="34" charset="-120"/>
              </a:rPr>
              <a:t>導覽課程</a:t>
            </a:r>
            <a:endParaRPr lang="zh-TW" altLang="en-US" sz="1600" dirty="0">
              <a:effectLst>
                <a:outerShdw blurRad="38100" dist="38100" dir="2700000" algn="tl">
                  <a:srgbClr val="C0C0C0"/>
                </a:outerShdw>
              </a:effectLst>
              <a:ea typeface="微軟正黑體" pitchFamily="34" charset="-120"/>
            </a:endParaRPr>
          </a:p>
        </p:txBody>
      </p:sp>
      <p:sp>
        <p:nvSpPr>
          <p:cNvPr id="11" name="Text Box 15"/>
          <p:cNvSpPr txBox="1">
            <a:spLocks noChangeArrowheads="1"/>
          </p:cNvSpPr>
          <p:nvPr/>
        </p:nvSpPr>
        <p:spPr bwMode="auto">
          <a:xfrm>
            <a:off x="3073400" y="6003925"/>
            <a:ext cx="2224088" cy="338138"/>
          </a:xfrm>
          <a:prstGeom prst="rect">
            <a:avLst/>
          </a:prstGeom>
          <a:noFill/>
          <a:ln w="9525">
            <a:noFill/>
            <a:miter lim="800000"/>
            <a:headEnd/>
            <a:tailEnd/>
          </a:ln>
          <a:effectLst/>
        </p:spPr>
        <p:txBody>
          <a:bodyPr wrap="none">
            <a:spAutoFit/>
          </a:bodyPr>
          <a:lstStyle/>
          <a:p>
            <a:pPr>
              <a:defRPr/>
            </a:pPr>
            <a:r>
              <a:rPr lang="zh-TW" altLang="en-US" sz="1600" dirty="0">
                <a:effectLst>
                  <a:outerShdw blurRad="38100" dist="38100" dir="2700000" algn="tl">
                    <a:srgbClr val="C0C0C0"/>
                  </a:outerShdw>
                </a:effectLst>
                <a:latin typeface="華康正顏楷體W5" pitchFamily="65" charset="-120"/>
                <a:ea typeface="微軟正黑體" pitchFamily="34" charset="-120"/>
              </a:rPr>
              <a:t>◆</a:t>
            </a:r>
            <a:r>
              <a:rPr lang="zh-TW" altLang="en-US" sz="1600" dirty="0">
                <a:effectLst>
                  <a:outerShdw blurRad="38100" dist="38100" dir="2700000" algn="tl">
                    <a:srgbClr val="C0C0C0"/>
                  </a:outerShdw>
                </a:effectLst>
                <a:ea typeface="微軟正黑體" pitchFamily="34" charset="-120"/>
              </a:rPr>
              <a:t>墾地社區</a:t>
            </a:r>
            <a:r>
              <a:rPr lang="en-US" altLang="zh-TW" sz="1600" dirty="0">
                <a:effectLst>
                  <a:outerShdw blurRad="38100" dist="38100" dir="2700000" algn="tl">
                    <a:srgbClr val="C0C0C0"/>
                  </a:outerShdw>
                </a:effectLst>
                <a:ea typeface="微軟正黑體" pitchFamily="34" charset="-120"/>
              </a:rPr>
              <a:t>-</a:t>
            </a:r>
            <a:r>
              <a:rPr lang="zh-TW" altLang="en-US" sz="1600" dirty="0">
                <a:effectLst>
                  <a:outerShdw blurRad="38100" dist="38100" dir="2700000" algn="tl">
                    <a:srgbClr val="C0C0C0"/>
                  </a:outerShdw>
                </a:effectLst>
                <a:ea typeface="微軟正黑體" pitchFamily="34" charset="-120"/>
              </a:rPr>
              <a:t>風味餐研習</a:t>
            </a:r>
          </a:p>
        </p:txBody>
      </p:sp>
      <p:sp>
        <p:nvSpPr>
          <p:cNvPr id="12" name="Text Box 18"/>
          <p:cNvSpPr txBox="1">
            <a:spLocks noChangeArrowheads="1"/>
          </p:cNvSpPr>
          <p:nvPr/>
        </p:nvSpPr>
        <p:spPr bwMode="auto">
          <a:xfrm>
            <a:off x="6026150" y="5956300"/>
            <a:ext cx="2703513" cy="338138"/>
          </a:xfrm>
          <a:prstGeom prst="rect">
            <a:avLst/>
          </a:prstGeom>
          <a:noFill/>
          <a:ln w="9525">
            <a:noFill/>
            <a:miter lim="800000"/>
            <a:headEnd/>
            <a:tailEnd/>
          </a:ln>
          <a:effectLst/>
        </p:spPr>
        <p:txBody>
          <a:bodyPr wrap="none">
            <a:spAutoFit/>
          </a:bodyPr>
          <a:lstStyle/>
          <a:p>
            <a:pPr>
              <a:defRPr/>
            </a:pPr>
            <a:r>
              <a:rPr lang="zh-TW" altLang="en-US" sz="1600" dirty="0">
                <a:effectLst>
                  <a:outerShdw blurRad="38100" dist="38100" dir="2700000" algn="tl">
                    <a:srgbClr val="C0C0C0"/>
                  </a:outerShdw>
                </a:effectLst>
                <a:latin typeface="華康正顏楷體W5" pitchFamily="65" charset="-120"/>
                <a:ea typeface="微軟正黑體" pitchFamily="34" charset="-120"/>
              </a:rPr>
              <a:t>◆</a:t>
            </a:r>
            <a:r>
              <a:rPr lang="zh-TW" altLang="en-US" sz="1600" dirty="0">
                <a:effectLst>
                  <a:outerShdw blurRad="38100" dist="38100" dir="2700000" algn="tl">
                    <a:srgbClr val="000000">
                      <a:alpha val="43137"/>
                    </a:srgbClr>
                  </a:outerShdw>
                </a:effectLst>
                <a:latin typeface="微軟正黑體" pitchFamily="34" charset="-120"/>
                <a:ea typeface="微軟正黑體" pitchFamily="34" charset="-120"/>
              </a:rPr>
              <a:t>墾地社區</a:t>
            </a:r>
            <a:r>
              <a:rPr lang="en-US" sz="1600" dirty="0">
                <a:effectLst>
                  <a:outerShdw blurRad="38100" dist="38100" dir="2700000" algn="tl">
                    <a:srgbClr val="000000">
                      <a:alpha val="43137"/>
                    </a:srgbClr>
                  </a:outerShdw>
                </a:effectLst>
                <a:latin typeface="微軟正黑體" pitchFamily="34" charset="-120"/>
                <a:ea typeface="微軟正黑體" pitchFamily="34" charset="-120"/>
              </a:rPr>
              <a:t>-</a:t>
            </a:r>
            <a:r>
              <a:rPr lang="zh-TW" altLang="en-US" sz="1600" dirty="0">
                <a:effectLst>
                  <a:outerShdw blurRad="38100" dist="38100" dir="2700000" algn="tl">
                    <a:srgbClr val="000000">
                      <a:alpha val="43137"/>
                    </a:srgbClr>
                  </a:outerShdw>
                </a:effectLst>
                <a:latin typeface="微軟正黑體" pitchFamily="34" charset="-120"/>
                <a:ea typeface="微軟正黑體" pitchFamily="34" charset="-120"/>
              </a:rPr>
              <a:t>手工藝</a:t>
            </a:r>
            <a:r>
              <a:rPr lang="en-US" sz="1600" dirty="0">
                <a:effectLst>
                  <a:outerShdw blurRad="38100" dist="38100" dir="2700000" algn="tl">
                    <a:srgbClr val="000000">
                      <a:alpha val="43137"/>
                    </a:srgbClr>
                  </a:outerShdw>
                </a:effectLst>
                <a:latin typeface="微軟正黑體" pitchFamily="34" charset="-120"/>
                <a:ea typeface="微軟正黑體" pitchFamily="34" charset="-120"/>
              </a:rPr>
              <a:t>:</a:t>
            </a:r>
            <a:r>
              <a:rPr lang="zh-TW" altLang="en-US" sz="1600" dirty="0">
                <a:effectLst>
                  <a:outerShdw blurRad="38100" dist="38100" dir="2700000" algn="tl">
                    <a:srgbClr val="000000">
                      <a:alpha val="43137"/>
                    </a:srgbClr>
                  </a:outerShdw>
                </a:effectLst>
                <a:latin typeface="微軟正黑體" pitchFamily="34" charset="-120"/>
                <a:ea typeface="微軟正黑體" pitchFamily="34" charset="-120"/>
              </a:rPr>
              <a:t>染布成果</a:t>
            </a:r>
          </a:p>
        </p:txBody>
      </p:sp>
      <p:sp>
        <p:nvSpPr>
          <p:cNvPr id="13" name="Text Box 28"/>
          <p:cNvSpPr txBox="1">
            <a:spLocks noChangeArrowheads="1"/>
          </p:cNvSpPr>
          <p:nvPr/>
        </p:nvSpPr>
        <p:spPr bwMode="auto">
          <a:xfrm>
            <a:off x="100013" y="3470275"/>
            <a:ext cx="2927350" cy="336550"/>
          </a:xfrm>
          <a:prstGeom prst="rect">
            <a:avLst/>
          </a:prstGeom>
          <a:noFill/>
          <a:ln w="9525">
            <a:noFill/>
            <a:miter lim="800000"/>
            <a:headEnd/>
            <a:tailEnd/>
          </a:ln>
          <a:effectLst/>
        </p:spPr>
        <p:txBody>
          <a:bodyPr wrap="none">
            <a:spAutoFit/>
          </a:bodyPr>
          <a:lstStyle/>
          <a:p>
            <a:pPr>
              <a:defRPr/>
            </a:pPr>
            <a:r>
              <a:rPr lang="zh-TW" altLang="en-US" sz="1600">
                <a:effectLst>
                  <a:outerShdw blurRad="38100" dist="38100" dir="2700000" algn="tl">
                    <a:srgbClr val="C0C0C0"/>
                  </a:outerShdw>
                </a:effectLst>
                <a:latin typeface="華康正顏楷體W5" pitchFamily="65" charset="-120"/>
                <a:ea typeface="微軟正黑體" pitchFamily="34" charset="-120"/>
              </a:rPr>
              <a:t>◆墾地社區</a:t>
            </a:r>
            <a:r>
              <a:rPr lang="en-US" altLang="zh-TW" sz="1600">
                <a:effectLst>
                  <a:outerShdw blurRad="38100" dist="38100" dir="2700000" algn="tl">
                    <a:srgbClr val="C0C0C0"/>
                  </a:outerShdw>
                </a:effectLst>
                <a:latin typeface="華康正顏楷體W5" pitchFamily="65" charset="-120"/>
                <a:ea typeface="微軟正黑體" pitchFamily="34" charset="-120"/>
              </a:rPr>
              <a:t>-</a:t>
            </a:r>
            <a:r>
              <a:rPr lang="zh-TW" altLang="en-US" sz="1600">
                <a:effectLst>
                  <a:outerShdw blurRad="38100" dist="38100" dir="2700000" algn="tl">
                    <a:srgbClr val="C0C0C0"/>
                  </a:outerShdw>
                </a:effectLst>
                <a:latin typeface="華康正顏楷體W5" pitchFamily="65" charset="-120"/>
                <a:ea typeface="微軟正黑體" pitchFamily="34" charset="-120"/>
              </a:rPr>
              <a:t>鎮長開班精神勉勵</a:t>
            </a:r>
            <a:endParaRPr lang="zh-TW" altLang="en-US" sz="1600">
              <a:effectLst>
                <a:outerShdw blurRad="38100" dist="38100" dir="2700000" algn="tl">
                  <a:srgbClr val="C0C0C0"/>
                </a:outerShdw>
              </a:effectLst>
              <a:ea typeface="微軟正黑體" pitchFamily="34" charset="-120"/>
            </a:endParaRPr>
          </a:p>
        </p:txBody>
      </p:sp>
      <p:sp>
        <p:nvSpPr>
          <p:cNvPr id="14" name="Text Box 31"/>
          <p:cNvSpPr txBox="1">
            <a:spLocks noChangeArrowheads="1"/>
          </p:cNvSpPr>
          <p:nvPr/>
        </p:nvSpPr>
        <p:spPr bwMode="auto">
          <a:xfrm>
            <a:off x="3073400" y="3470275"/>
            <a:ext cx="2873375" cy="338138"/>
          </a:xfrm>
          <a:prstGeom prst="rect">
            <a:avLst/>
          </a:prstGeom>
          <a:noFill/>
          <a:ln w="9525">
            <a:noFill/>
            <a:miter lim="800000"/>
            <a:headEnd/>
            <a:tailEnd/>
          </a:ln>
          <a:effectLst/>
        </p:spPr>
        <p:txBody>
          <a:bodyPr wrap="none">
            <a:spAutoFit/>
          </a:bodyPr>
          <a:lstStyle/>
          <a:p>
            <a:pPr>
              <a:defRPr/>
            </a:pPr>
            <a:r>
              <a:rPr lang="zh-TW" altLang="en-US" sz="1600" dirty="0">
                <a:effectLst>
                  <a:outerShdw blurRad="38100" dist="38100" dir="2700000" algn="tl">
                    <a:srgbClr val="C0C0C0"/>
                  </a:outerShdw>
                </a:effectLst>
                <a:latin typeface="華康正顏楷體W5" pitchFamily="65" charset="-120"/>
                <a:ea typeface="微軟正黑體" pitchFamily="34" charset="-120"/>
              </a:rPr>
              <a:t>◆墾地社區</a:t>
            </a:r>
            <a:r>
              <a:rPr lang="en-US" altLang="zh-TW" sz="1600" dirty="0">
                <a:effectLst>
                  <a:outerShdw blurRad="38100" dist="38100" dir="2700000" algn="tl">
                    <a:srgbClr val="C0C0C0"/>
                  </a:outerShdw>
                </a:effectLst>
                <a:latin typeface="華康正顏楷體W5" pitchFamily="65" charset="-120"/>
                <a:ea typeface="微軟正黑體" pitchFamily="34" charset="-120"/>
              </a:rPr>
              <a:t>-</a:t>
            </a:r>
            <a:r>
              <a:rPr lang="zh-TW" altLang="en-US" sz="1600" dirty="0">
                <a:effectLst>
                  <a:outerShdw blurRad="38100" dist="38100" dir="2700000" algn="tl">
                    <a:srgbClr val="C0C0C0"/>
                  </a:outerShdw>
                </a:effectLst>
                <a:latin typeface="華康正顏楷體W5" pitchFamily="65" charset="-120"/>
                <a:ea typeface="微軟正黑體" pitchFamily="34" charset="-120"/>
              </a:rPr>
              <a:t>機要秘書分享經驗</a:t>
            </a:r>
            <a:endParaRPr lang="zh-TW" altLang="en-US" sz="1600" dirty="0">
              <a:effectLst>
                <a:outerShdw blurRad="38100" dist="38100" dir="2700000" algn="tl">
                  <a:srgbClr val="C0C0C0"/>
                </a:outerShdw>
              </a:effectLst>
              <a:ea typeface="微軟正黑體" pitchFamily="34" charset="-120"/>
            </a:endParaRPr>
          </a:p>
        </p:txBody>
      </p:sp>
      <p:sp>
        <p:nvSpPr>
          <p:cNvPr id="15" name="Text Box 34"/>
          <p:cNvSpPr txBox="1">
            <a:spLocks noChangeArrowheads="1"/>
          </p:cNvSpPr>
          <p:nvPr/>
        </p:nvSpPr>
        <p:spPr bwMode="auto">
          <a:xfrm>
            <a:off x="6026150" y="3482975"/>
            <a:ext cx="2257425" cy="338138"/>
          </a:xfrm>
          <a:prstGeom prst="rect">
            <a:avLst/>
          </a:prstGeom>
          <a:noFill/>
          <a:ln w="9525">
            <a:noFill/>
            <a:miter lim="800000"/>
            <a:headEnd/>
            <a:tailEnd/>
          </a:ln>
          <a:effectLst/>
        </p:spPr>
        <p:txBody>
          <a:bodyPr wrap="none">
            <a:spAutoFit/>
          </a:bodyPr>
          <a:lstStyle/>
          <a:p>
            <a:pPr>
              <a:defRPr/>
            </a:pPr>
            <a:r>
              <a:rPr lang="zh-TW" altLang="en-US" sz="1600" dirty="0">
                <a:effectLst>
                  <a:outerShdw blurRad="38100" dist="38100" dir="2700000" algn="tl">
                    <a:srgbClr val="C0C0C0"/>
                  </a:outerShdw>
                </a:effectLst>
                <a:latin typeface="華康正顏楷體W5" pitchFamily="65" charset="-120"/>
                <a:ea typeface="微軟正黑體" pitchFamily="34" charset="-120"/>
              </a:rPr>
              <a:t>◆墾地社區</a:t>
            </a:r>
            <a:r>
              <a:rPr lang="en-US" altLang="zh-TW" sz="1600" dirty="0">
                <a:effectLst>
                  <a:outerShdw blurRad="38100" dist="38100" dir="2700000" algn="tl">
                    <a:srgbClr val="C0C0C0"/>
                  </a:outerShdw>
                </a:effectLst>
                <a:latin typeface="華康正顏楷體W5" pitchFamily="65" charset="-120"/>
                <a:ea typeface="微軟正黑體" pitchFamily="34" charset="-120"/>
              </a:rPr>
              <a:t>-</a:t>
            </a:r>
            <a:r>
              <a:rPr lang="zh-TW" altLang="en-US" sz="1600" dirty="0">
                <a:effectLst>
                  <a:outerShdw blurRad="38100" dist="38100" dir="2700000" algn="tl">
                    <a:srgbClr val="C0C0C0"/>
                  </a:outerShdw>
                </a:effectLst>
                <a:latin typeface="華康正顏楷體W5" pitchFamily="65" charset="-120"/>
                <a:ea typeface="微軟正黑體" pitchFamily="34" charset="-120"/>
              </a:rPr>
              <a:t>風味餐研習</a:t>
            </a:r>
            <a:endParaRPr lang="zh-TW" altLang="en-US" sz="1600" dirty="0">
              <a:effectLst>
                <a:outerShdw blurRad="38100" dist="38100" dir="2700000" algn="tl">
                  <a:srgbClr val="C0C0C0"/>
                </a:outerShdw>
              </a:effectLst>
              <a:ea typeface="微軟正黑體" pitchFamily="34" charset="-12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7" descr="IMG_6106"/>
          <p:cNvPicPr>
            <a:picLocks noChangeAspect="1" noChangeArrowheads="1"/>
          </p:cNvPicPr>
          <p:nvPr/>
        </p:nvPicPr>
        <p:blipFill>
          <a:blip r:embed="rId2" cstate="print"/>
          <a:srcRect/>
          <a:stretch>
            <a:fillRect/>
          </a:stretch>
        </p:blipFill>
        <p:spPr bwMode="auto">
          <a:xfrm>
            <a:off x="193675" y="1323975"/>
            <a:ext cx="2879725" cy="2160588"/>
          </a:xfrm>
          <a:prstGeom prst="rect">
            <a:avLst/>
          </a:prstGeom>
          <a:noFill/>
          <a:ln w="9525">
            <a:noFill/>
            <a:miter lim="800000"/>
            <a:headEnd/>
            <a:tailEnd/>
          </a:ln>
        </p:spPr>
      </p:pic>
      <p:sp>
        <p:nvSpPr>
          <p:cNvPr id="12" name="Text Box 28"/>
          <p:cNvSpPr txBox="1">
            <a:spLocks noChangeArrowheads="1"/>
          </p:cNvSpPr>
          <p:nvPr/>
        </p:nvSpPr>
        <p:spPr bwMode="auto">
          <a:xfrm>
            <a:off x="100013" y="3470275"/>
            <a:ext cx="2012950" cy="336550"/>
          </a:xfrm>
          <a:prstGeom prst="rect">
            <a:avLst/>
          </a:prstGeom>
          <a:noFill/>
          <a:ln w="9525">
            <a:noFill/>
            <a:miter lim="800000"/>
            <a:headEnd/>
            <a:tailEnd/>
          </a:ln>
          <a:effectLst/>
        </p:spPr>
        <p:txBody>
          <a:bodyPr wrap="none">
            <a:spAutoFit/>
          </a:bodyPr>
          <a:lstStyle/>
          <a:p>
            <a:pPr>
              <a:defRPr/>
            </a:pPr>
            <a:r>
              <a:rPr lang="zh-TW" altLang="en-US" sz="1600">
                <a:effectLst>
                  <a:outerShdw blurRad="38100" dist="38100" dir="2700000" algn="tl">
                    <a:srgbClr val="C0C0C0"/>
                  </a:outerShdw>
                </a:effectLst>
                <a:latin typeface="華康正顏楷體W5" pitchFamily="65" charset="-120"/>
                <a:ea typeface="微軟正黑體" pitchFamily="34" charset="-120"/>
              </a:rPr>
              <a:t>◆</a:t>
            </a:r>
            <a:r>
              <a:rPr lang="zh-TW" altLang="en-US" sz="1600">
                <a:effectLst>
                  <a:outerShdw blurRad="38100" dist="38100" dir="2700000" algn="tl">
                    <a:srgbClr val="C0C0C0"/>
                  </a:outerShdw>
                </a:effectLst>
                <a:ea typeface="微軟正黑體" pitchFamily="34" charset="-120"/>
              </a:rPr>
              <a:t>老師與社區討論中</a:t>
            </a:r>
          </a:p>
        </p:txBody>
      </p:sp>
      <p:pic>
        <p:nvPicPr>
          <p:cNvPr id="37892" name="Picture 30" descr="IMG_5799 (2)"/>
          <p:cNvPicPr>
            <a:picLocks noChangeAspect="1" noChangeArrowheads="1"/>
          </p:cNvPicPr>
          <p:nvPr/>
        </p:nvPicPr>
        <p:blipFill>
          <a:blip r:embed="rId3" cstate="print"/>
          <a:srcRect/>
          <a:stretch>
            <a:fillRect/>
          </a:stretch>
        </p:blipFill>
        <p:spPr bwMode="auto">
          <a:xfrm>
            <a:off x="3144838" y="1323975"/>
            <a:ext cx="2879725" cy="2160588"/>
          </a:xfrm>
          <a:prstGeom prst="rect">
            <a:avLst/>
          </a:prstGeom>
          <a:noFill/>
          <a:ln w="9525">
            <a:noFill/>
            <a:miter lim="800000"/>
            <a:headEnd/>
            <a:tailEnd/>
          </a:ln>
        </p:spPr>
      </p:pic>
      <p:sp>
        <p:nvSpPr>
          <p:cNvPr id="15" name="Text Box 31"/>
          <p:cNvSpPr txBox="1">
            <a:spLocks noChangeArrowheads="1"/>
          </p:cNvSpPr>
          <p:nvPr/>
        </p:nvSpPr>
        <p:spPr bwMode="auto">
          <a:xfrm>
            <a:off x="3073400" y="3470275"/>
            <a:ext cx="2216150" cy="366713"/>
          </a:xfrm>
          <a:prstGeom prst="rect">
            <a:avLst/>
          </a:prstGeom>
          <a:noFill/>
          <a:ln w="9525">
            <a:noFill/>
            <a:miter lim="800000"/>
            <a:headEnd/>
            <a:tailEnd/>
          </a:ln>
          <a:effectLst/>
        </p:spPr>
        <p:txBody>
          <a:bodyPr wrap="none">
            <a:spAutoFit/>
          </a:bodyPr>
          <a:lstStyle/>
          <a:p>
            <a:pPr>
              <a:defRPr/>
            </a:pPr>
            <a:r>
              <a:rPr lang="zh-TW" altLang="en-US" sz="1600">
                <a:effectLst>
                  <a:outerShdw blurRad="38100" dist="38100" dir="2700000" algn="tl">
                    <a:srgbClr val="C0C0C0"/>
                  </a:outerShdw>
                </a:effectLst>
                <a:latin typeface="華康正顏楷體W5" pitchFamily="65" charset="-120"/>
                <a:ea typeface="微軟正黑體" pitchFamily="34" charset="-120"/>
              </a:rPr>
              <a:t>◆</a:t>
            </a:r>
            <a:r>
              <a:rPr lang="zh-TW" altLang="en-US">
                <a:effectLst>
                  <a:outerShdw blurRad="38100" dist="38100" dir="2700000" algn="tl">
                    <a:srgbClr val="C0C0C0"/>
                  </a:outerShdw>
                </a:effectLst>
              </a:rPr>
              <a:t>老師與社區討論中</a:t>
            </a:r>
          </a:p>
        </p:txBody>
      </p:sp>
      <p:pic>
        <p:nvPicPr>
          <p:cNvPr id="37894" name="Picture 33" descr="PA041280"/>
          <p:cNvPicPr>
            <a:picLocks noChangeAspect="1" noChangeArrowheads="1"/>
          </p:cNvPicPr>
          <p:nvPr/>
        </p:nvPicPr>
        <p:blipFill>
          <a:blip r:embed="rId4" cstate="print"/>
          <a:srcRect/>
          <a:stretch>
            <a:fillRect/>
          </a:stretch>
        </p:blipFill>
        <p:spPr bwMode="auto">
          <a:xfrm>
            <a:off x="6097588" y="1323975"/>
            <a:ext cx="2879725" cy="2160588"/>
          </a:xfrm>
          <a:prstGeom prst="rect">
            <a:avLst/>
          </a:prstGeom>
          <a:noFill/>
          <a:ln w="9525">
            <a:noFill/>
            <a:miter lim="800000"/>
            <a:headEnd/>
            <a:tailEnd/>
          </a:ln>
        </p:spPr>
      </p:pic>
      <p:sp>
        <p:nvSpPr>
          <p:cNvPr id="18" name="Text Box 34"/>
          <p:cNvSpPr txBox="1">
            <a:spLocks noChangeArrowheads="1"/>
          </p:cNvSpPr>
          <p:nvPr/>
        </p:nvSpPr>
        <p:spPr bwMode="auto">
          <a:xfrm>
            <a:off x="6026150" y="3482975"/>
            <a:ext cx="2012950" cy="336550"/>
          </a:xfrm>
          <a:prstGeom prst="rect">
            <a:avLst/>
          </a:prstGeom>
          <a:noFill/>
          <a:ln w="9525">
            <a:noFill/>
            <a:miter lim="800000"/>
            <a:headEnd/>
            <a:tailEnd/>
          </a:ln>
          <a:effectLst/>
        </p:spPr>
        <p:txBody>
          <a:bodyPr wrap="none">
            <a:spAutoFit/>
          </a:bodyPr>
          <a:lstStyle/>
          <a:p>
            <a:pPr>
              <a:defRPr/>
            </a:pPr>
            <a:r>
              <a:rPr lang="zh-TW" altLang="en-US" sz="1600">
                <a:effectLst>
                  <a:outerShdw blurRad="38100" dist="38100" dir="2700000" algn="tl">
                    <a:srgbClr val="C0C0C0"/>
                  </a:outerShdw>
                </a:effectLst>
                <a:latin typeface="華康正顏楷體W5" pitchFamily="65" charset="-120"/>
                <a:ea typeface="微軟正黑體" pitchFamily="34" charset="-120"/>
              </a:rPr>
              <a:t>◆鎮長到場關心勉勵</a:t>
            </a:r>
            <a:endParaRPr lang="zh-TW" altLang="en-US" sz="1600">
              <a:effectLst>
                <a:outerShdw blurRad="38100" dist="38100" dir="2700000" algn="tl">
                  <a:srgbClr val="C0C0C0"/>
                </a:outerShdw>
              </a:effectLst>
              <a:ea typeface="微軟正黑體" pitchFamily="34" charset="-120"/>
            </a:endParaRPr>
          </a:p>
        </p:txBody>
      </p:sp>
      <p:sp>
        <p:nvSpPr>
          <p:cNvPr id="21" name="Rectangle 10"/>
          <p:cNvSpPr>
            <a:spLocks noChangeArrowheads="1"/>
          </p:cNvSpPr>
          <p:nvPr/>
        </p:nvSpPr>
        <p:spPr bwMode="auto">
          <a:xfrm>
            <a:off x="0" y="98425"/>
            <a:ext cx="5334000" cy="658813"/>
          </a:xfrm>
          <a:prstGeom prst="rect">
            <a:avLst/>
          </a:prstGeom>
          <a:gradFill rotWithShape="1">
            <a:gsLst>
              <a:gs pos="0">
                <a:schemeClr val="bg1">
                  <a:gamma/>
                  <a:tint val="0"/>
                  <a:invGamma/>
                </a:schemeClr>
              </a:gs>
              <a:gs pos="100000">
                <a:schemeClr val="bg1">
                  <a:alpha val="0"/>
                </a:schemeClr>
              </a:gs>
            </a:gsLst>
            <a:lin ang="0" scaled="1"/>
          </a:gradFill>
          <a:ln w="12700">
            <a:noFill/>
            <a:miter lim="800000"/>
            <a:headEnd/>
            <a:tailEnd/>
          </a:ln>
          <a:effectLst/>
        </p:spPr>
        <p:txBody>
          <a:bodyPr wrap="none" anchor="ctr"/>
          <a:lstStyle/>
          <a:p>
            <a:pPr>
              <a:defRPr/>
            </a:pPr>
            <a:endParaRPr lang="zh-TW" altLang="en-US">
              <a:latin typeface="Arial" charset="0"/>
            </a:endParaRPr>
          </a:p>
        </p:txBody>
      </p:sp>
      <p:sp>
        <p:nvSpPr>
          <p:cNvPr id="37897" name="Rectangle 3"/>
          <p:cNvSpPr>
            <a:spLocks noChangeArrowheads="1"/>
          </p:cNvSpPr>
          <p:nvPr/>
        </p:nvSpPr>
        <p:spPr bwMode="auto">
          <a:xfrm>
            <a:off x="85725" y="173038"/>
            <a:ext cx="6229350" cy="946150"/>
          </a:xfrm>
          <a:prstGeom prst="rect">
            <a:avLst/>
          </a:prstGeom>
          <a:noFill/>
          <a:ln w="12700">
            <a:noFill/>
            <a:miter lim="800000"/>
            <a:headEnd/>
            <a:tailEnd/>
          </a:ln>
        </p:spPr>
        <p:txBody>
          <a:bodyPr wrap="none">
            <a:spAutoFit/>
          </a:bodyPr>
          <a:lstStyle/>
          <a:p>
            <a:r>
              <a:rPr lang="zh-TW" altLang="en-US" sz="2800">
                <a:solidFill>
                  <a:srgbClr val="003366"/>
                </a:solidFill>
                <a:latin typeface="微軟正黑體" pitchFamily="34" charset="-120"/>
                <a:ea typeface="微軟正黑體" pitchFamily="34" charset="-120"/>
              </a:rPr>
              <a:t>內政部社福小旗艦計畫</a:t>
            </a:r>
            <a:r>
              <a:rPr lang="en-US" altLang="zh-TW" sz="2800">
                <a:solidFill>
                  <a:srgbClr val="003366"/>
                </a:solidFill>
                <a:latin typeface="微軟正黑體" pitchFamily="34" charset="-120"/>
                <a:ea typeface="微軟正黑體" pitchFamily="34" charset="-120"/>
              </a:rPr>
              <a:t>:</a:t>
            </a:r>
          </a:p>
          <a:p>
            <a:r>
              <a:rPr lang="zh-TW" altLang="en-US" sz="2800">
                <a:solidFill>
                  <a:srgbClr val="003366"/>
                </a:solidFill>
                <a:latin typeface="微軟正黑體" pitchFamily="34" charset="-120"/>
                <a:ea typeface="微軟正黑體" pitchFamily="34" charset="-120"/>
              </a:rPr>
              <a:t>墾地、頂溪</a:t>
            </a:r>
            <a:r>
              <a:rPr lang="zh-TW" altLang="en-US" sz="2800">
                <a:solidFill>
                  <a:srgbClr val="003366"/>
                </a:solidFill>
              </a:rPr>
              <a:t>、</a:t>
            </a:r>
            <a:r>
              <a:rPr lang="zh-TW" altLang="en-US" sz="2800">
                <a:solidFill>
                  <a:srgbClr val="003366"/>
                </a:solidFill>
                <a:latin typeface="微軟正黑體" pitchFamily="34" charset="-120"/>
                <a:ea typeface="微軟正黑體" pitchFamily="34" charset="-120"/>
              </a:rPr>
              <a:t>埒內</a:t>
            </a:r>
            <a:r>
              <a:rPr lang="zh-TW" altLang="en-US" sz="2800">
                <a:solidFill>
                  <a:srgbClr val="003366"/>
                </a:solidFill>
              </a:rPr>
              <a:t>、</a:t>
            </a:r>
            <a:r>
              <a:rPr lang="zh-TW" altLang="en-US" sz="2800">
                <a:solidFill>
                  <a:srgbClr val="003366"/>
                </a:solidFill>
                <a:latin typeface="微軟正黑體" pitchFamily="34" charset="-120"/>
                <a:ea typeface="微軟正黑體" pitchFamily="34" charset="-120"/>
              </a:rPr>
              <a:t>堀頭</a:t>
            </a:r>
            <a:r>
              <a:rPr lang="zh-TW" altLang="en-US" sz="2800">
                <a:solidFill>
                  <a:srgbClr val="003366"/>
                </a:solidFill>
              </a:rPr>
              <a:t>、</a:t>
            </a:r>
            <a:r>
              <a:rPr lang="zh-TW" altLang="en-US" sz="2800">
                <a:solidFill>
                  <a:srgbClr val="003366"/>
                </a:solidFill>
                <a:latin typeface="微軟正黑體" pitchFamily="34" charset="-120"/>
                <a:ea typeface="微軟正黑體" pitchFamily="34" charset="-120"/>
              </a:rPr>
              <a:t>北溪</a:t>
            </a:r>
            <a:r>
              <a:rPr lang="zh-TW" altLang="en-US" sz="2800">
                <a:solidFill>
                  <a:srgbClr val="003366"/>
                </a:solidFill>
              </a:rPr>
              <a:t>、</a:t>
            </a:r>
            <a:r>
              <a:rPr lang="zh-TW" altLang="en-US" sz="2800">
                <a:solidFill>
                  <a:srgbClr val="003366"/>
                </a:solidFill>
                <a:latin typeface="微軟正黑體" pitchFamily="34" charset="-120"/>
                <a:ea typeface="微軟正黑體" pitchFamily="34" charset="-120"/>
              </a:rPr>
              <a:t>安溪</a:t>
            </a:r>
          </a:p>
        </p:txBody>
      </p:sp>
      <p:sp>
        <p:nvSpPr>
          <p:cNvPr id="37898" name="矩形 25"/>
          <p:cNvSpPr>
            <a:spLocks noChangeArrowheads="1"/>
          </p:cNvSpPr>
          <p:nvPr/>
        </p:nvSpPr>
        <p:spPr bwMode="auto">
          <a:xfrm>
            <a:off x="192088" y="3810000"/>
            <a:ext cx="2873375" cy="2168525"/>
          </a:xfrm>
          <a:prstGeom prst="rect">
            <a:avLst/>
          </a:prstGeom>
          <a:blipFill dpi="0" rotWithShape="1">
            <a:blip r:embed="rId5" cstate="print"/>
            <a:srcRect/>
            <a:stretch>
              <a:fillRect/>
            </a:stretch>
          </a:blipFill>
          <a:ln w="12700" algn="ctr">
            <a:noFill/>
            <a:round/>
            <a:headEnd/>
            <a:tailEnd/>
          </a:ln>
        </p:spPr>
        <p:txBody>
          <a:bodyPr wrap="none" anchor="ctr"/>
          <a:lstStyle/>
          <a:p>
            <a:endParaRPr lang="zh-TW" altLang="en-US"/>
          </a:p>
        </p:txBody>
      </p:sp>
      <p:sp>
        <p:nvSpPr>
          <p:cNvPr id="37899" name="矩形 26"/>
          <p:cNvSpPr>
            <a:spLocks noChangeArrowheads="1"/>
          </p:cNvSpPr>
          <p:nvPr/>
        </p:nvSpPr>
        <p:spPr bwMode="auto">
          <a:xfrm>
            <a:off x="3140075" y="3805238"/>
            <a:ext cx="2873375" cy="2168525"/>
          </a:xfrm>
          <a:prstGeom prst="rect">
            <a:avLst/>
          </a:prstGeom>
          <a:blipFill dpi="0" rotWithShape="1">
            <a:blip r:embed="rId6" cstate="print"/>
            <a:srcRect/>
            <a:stretch>
              <a:fillRect/>
            </a:stretch>
          </a:blipFill>
          <a:ln w="12700" algn="ctr">
            <a:noFill/>
            <a:round/>
            <a:headEnd/>
            <a:tailEnd/>
          </a:ln>
        </p:spPr>
        <p:txBody>
          <a:bodyPr wrap="none" anchor="ctr"/>
          <a:lstStyle/>
          <a:p>
            <a:endParaRPr lang="zh-TW" altLang="en-US"/>
          </a:p>
        </p:txBody>
      </p:sp>
      <p:sp>
        <p:nvSpPr>
          <p:cNvPr id="37900" name="矩形 27"/>
          <p:cNvSpPr>
            <a:spLocks noChangeArrowheads="1"/>
          </p:cNvSpPr>
          <p:nvPr/>
        </p:nvSpPr>
        <p:spPr bwMode="auto">
          <a:xfrm>
            <a:off x="6091238" y="3805238"/>
            <a:ext cx="2874962" cy="2168525"/>
          </a:xfrm>
          <a:prstGeom prst="rect">
            <a:avLst/>
          </a:prstGeom>
          <a:blipFill dpi="0" rotWithShape="1">
            <a:blip r:embed="rId7" cstate="print"/>
            <a:srcRect/>
            <a:stretch>
              <a:fillRect/>
            </a:stretch>
          </a:blipFill>
          <a:ln w="12700" algn="ctr">
            <a:noFill/>
            <a:round/>
            <a:headEnd/>
            <a:tailEnd/>
          </a:ln>
        </p:spPr>
        <p:txBody>
          <a:bodyPr wrap="none" anchor="ctr"/>
          <a:lstStyle/>
          <a:p>
            <a:endParaRPr lang="zh-TW" altLang="en-US"/>
          </a:p>
        </p:txBody>
      </p:sp>
      <p:sp>
        <p:nvSpPr>
          <p:cNvPr id="29" name="Text Box 12"/>
          <p:cNvSpPr txBox="1">
            <a:spLocks noChangeArrowheads="1"/>
          </p:cNvSpPr>
          <p:nvPr/>
        </p:nvSpPr>
        <p:spPr bwMode="auto">
          <a:xfrm>
            <a:off x="120650" y="6003925"/>
            <a:ext cx="1809750" cy="336550"/>
          </a:xfrm>
          <a:prstGeom prst="rect">
            <a:avLst/>
          </a:prstGeom>
          <a:noFill/>
          <a:ln w="9525">
            <a:noFill/>
            <a:miter lim="800000"/>
            <a:headEnd/>
            <a:tailEnd/>
          </a:ln>
          <a:effectLst/>
        </p:spPr>
        <p:txBody>
          <a:bodyPr wrap="none">
            <a:spAutoFit/>
          </a:bodyPr>
          <a:lstStyle/>
          <a:p>
            <a:pPr>
              <a:defRPr/>
            </a:pPr>
            <a:r>
              <a:rPr lang="zh-TW" altLang="en-US" sz="1600">
                <a:effectLst>
                  <a:outerShdw blurRad="38100" dist="38100" dir="2700000" algn="tl">
                    <a:srgbClr val="C0C0C0"/>
                  </a:outerShdw>
                </a:effectLst>
                <a:latin typeface="華康正顏楷體W5" pitchFamily="65" charset="-120"/>
                <a:ea typeface="微軟正黑體" pitchFamily="34" charset="-120"/>
              </a:rPr>
              <a:t>◆墾地社區討論中</a:t>
            </a:r>
            <a:endParaRPr lang="en-US" altLang="zh-TW" sz="1600">
              <a:effectLst>
                <a:outerShdw blurRad="38100" dist="38100" dir="2700000" algn="tl">
                  <a:srgbClr val="C0C0C0"/>
                </a:outerShdw>
              </a:effectLst>
              <a:ea typeface="微軟正黑體" pitchFamily="34" charset="-120"/>
            </a:endParaRPr>
          </a:p>
        </p:txBody>
      </p:sp>
      <p:sp>
        <p:nvSpPr>
          <p:cNvPr id="30" name="Text Box 15"/>
          <p:cNvSpPr txBox="1">
            <a:spLocks noChangeArrowheads="1"/>
          </p:cNvSpPr>
          <p:nvPr/>
        </p:nvSpPr>
        <p:spPr bwMode="auto">
          <a:xfrm>
            <a:off x="3073400" y="6003925"/>
            <a:ext cx="1987550" cy="366713"/>
          </a:xfrm>
          <a:prstGeom prst="rect">
            <a:avLst/>
          </a:prstGeom>
          <a:noFill/>
          <a:ln w="9525">
            <a:noFill/>
            <a:miter lim="800000"/>
            <a:headEnd/>
            <a:tailEnd/>
          </a:ln>
          <a:effectLst/>
        </p:spPr>
        <p:txBody>
          <a:bodyPr wrap="none">
            <a:spAutoFit/>
          </a:bodyPr>
          <a:lstStyle/>
          <a:p>
            <a:pPr>
              <a:defRPr/>
            </a:pPr>
            <a:r>
              <a:rPr lang="zh-TW" altLang="en-US" sz="1600">
                <a:effectLst>
                  <a:outerShdw blurRad="38100" dist="38100" dir="2700000" algn="tl">
                    <a:srgbClr val="C0C0C0"/>
                  </a:outerShdw>
                </a:effectLst>
                <a:latin typeface="華康正顏楷體W5" pitchFamily="65" charset="-120"/>
                <a:ea typeface="微軟正黑體" pitchFamily="34" charset="-120"/>
              </a:rPr>
              <a:t>◆</a:t>
            </a:r>
            <a:r>
              <a:rPr lang="zh-TW" altLang="en-US">
                <a:effectLst>
                  <a:outerShdw blurRad="38100" dist="38100" dir="2700000" algn="tl">
                    <a:srgbClr val="C0C0C0"/>
                  </a:outerShdw>
                </a:effectLst>
              </a:rPr>
              <a:t>墾地社區討論中</a:t>
            </a:r>
          </a:p>
        </p:txBody>
      </p:sp>
      <p:sp>
        <p:nvSpPr>
          <p:cNvPr id="31" name="Text Box 18"/>
          <p:cNvSpPr txBox="1">
            <a:spLocks noChangeArrowheads="1"/>
          </p:cNvSpPr>
          <p:nvPr/>
        </p:nvSpPr>
        <p:spPr bwMode="auto">
          <a:xfrm>
            <a:off x="6026150" y="5956300"/>
            <a:ext cx="1809750" cy="336550"/>
          </a:xfrm>
          <a:prstGeom prst="rect">
            <a:avLst/>
          </a:prstGeom>
          <a:noFill/>
          <a:ln w="9525">
            <a:noFill/>
            <a:miter lim="800000"/>
            <a:headEnd/>
            <a:tailEnd/>
          </a:ln>
          <a:effectLst/>
        </p:spPr>
        <p:txBody>
          <a:bodyPr wrap="none">
            <a:spAutoFit/>
          </a:bodyPr>
          <a:lstStyle/>
          <a:p>
            <a:pPr>
              <a:defRPr/>
            </a:pPr>
            <a:r>
              <a:rPr lang="zh-TW" altLang="en-US" sz="1600">
                <a:effectLst>
                  <a:outerShdw blurRad="38100" dist="38100" dir="2700000" algn="tl">
                    <a:srgbClr val="C0C0C0"/>
                  </a:outerShdw>
                </a:effectLst>
                <a:latin typeface="華康正顏楷體W5" pitchFamily="65" charset="-120"/>
                <a:ea typeface="微軟正黑體" pitchFamily="34" charset="-120"/>
              </a:rPr>
              <a:t>◆</a:t>
            </a:r>
            <a:r>
              <a:rPr lang="zh-TW" altLang="en-US" sz="1600">
                <a:effectLst>
                  <a:outerShdw blurRad="38100" dist="38100" dir="2700000" algn="tl">
                    <a:srgbClr val="C0C0C0"/>
                  </a:outerShdw>
                </a:effectLst>
                <a:ea typeface="微軟正黑體" pitchFamily="34" charset="-120"/>
              </a:rPr>
              <a:t>埒內社區討論中</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603322_338885216241716_81847683_n"/>
          <p:cNvPicPr>
            <a:picLocks noChangeAspect="1" noChangeArrowheads="1"/>
          </p:cNvPicPr>
          <p:nvPr/>
        </p:nvPicPr>
        <p:blipFill>
          <a:blip r:embed="rId2" cstate="print"/>
          <a:srcRect/>
          <a:stretch>
            <a:fillRect/>
          </a:stretch>
        </p:blipFill>
        <p:spPr bwMode="auto">
          <a:xfrm>
            <a:off x="333375" y="458788"/>
            <a:ext cx="6648450" cy="6056312"/>
          </a:xfrm>
          <a:prstGeom prst="rect">
            <a:avLst/>
          </a:prstGeom>
          <a:noFill/>
          <a:ln w="57150">
            <a:solidFill>
              <a:srgbClr val="84BD00"/>
            </a:solidFill>
            <a:miter lim="800000"/>
            <a:headEnd/>
            <a:tailEnd/>
          </a:ln>
        </p:spPr>
      </p:pic>
      <p:sp>
        <p:nvSpPr>
          <p:cNvPr id="38915" name="Text Box 11"/>
          <p:cNvSpPr txBox="1">
            <a:spLocks noChangeArrowheads="1"/>
          </p:cNvSpPr>
          <p:nvPr/>
        </p:nvSpPr>
        <p:spPr bwMode="auto">
          <a:xfrm>
            <a:off x="8459788" y="344488"/>
            <a:ext cx="517525" cy="6397625"/>
          </a:xfrm>
          <a:prstGeom prst="rect">
            <a:avLst/>
          </a:prstGeom>
          <a:noFill/>
          <a:ln w="9525">
            <a:noFill/>
            <a:miter lim="800000"/>
            <a:headEnd/>
            <a:tailEnd/>
          </a:ln>
        </p:spPr>
        <p:txBody>
          <a:bodyPr vert="eaVert" lIns="119461" tIns="59730" rIns="119461" bIns="59730">
            <a:spAutoFit/>
          </a:bodyPr>
          <a:lstStyle/>
          <a:p>
            <a:r>
              <a:rPr kumimoji="0" lang="zh-TW" altLang="en-US">
                <a:solidFill>
                  <a:srgbClr val="000000"/>
                </a:solidFill>
                <a:latin typeface="Arial" charset="0"/>
              </a:rPr>
              <a:t>社區媽媽教室鳳梨酥製作。</a:t>
            </a:r>
          </a:p>
        </p:txBody>
      </p:sp>
      <p:sp>
        <p:nvSpPr>
          <p:cNvPr id="4" name="矩形 3"/>
          <p:cNvSpPr/>
          <p:nvPr/>
        </p:nvSpPr>
        <p:spPr>
          <a:xfrm>
            <a:off x="82550" y="228600"/>
            <a:ext cx="7148513" cy="6516688"/>
          </a:xfrm>
          <a:prstGeom prst="rect">
            <a:avLst/>
          </a:prstGeom>
          <a:noFill/>
          <a:ln w="28575">
            <a:solidFill>
              <a:srgbClr val="63BE53"/>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119495" tIns="59747" rIns="119495" bIns="59747" anchor="ctr"/>
          <a:lstStyle/>
          <a:p>
            <a:pPr algn="ctr">
              <a:defRPr/>
            </a:pPr>
            <a:endParaRPr lang="zh-TW" altLang="en-US">
              <a:solidFill>
                <a:prstClr val="white"/>
              </a:solidFill>
            </a:endParaRPr>
          </a:p>
        </p:txBody>
      </p:sp>
      <p:sp>
        <p:nvSpPr>
          <p:cNvPr id="5" name="矩形 4"/>
          <p:cNvSpPr/>
          <p:nvPr/>
        </p:nvSpPr>
        <p:spPr>
          <a:xfrm>
            <a:off x="7397750" y="228600"/>
            <a:ext cx="1579563" cy="6513513"/>
          </a:xfrm>
          <a:prstGeom prst="rect">
            <a:avLst/>
          </a:prstGeom>
          <a:noFill/>
          <a:ln>
            <a:solidFill>
              <a:srgbClr val="63BE53"/>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19495" tIns="59747" rIns="119495" bIns="59747" anchor="ctr"/>
          <a:lstStyle/>
          <a:p>
            <a:pPr algn="ctr">
              <a:defRPr/>
            </a:pPr>
            <a:endParaRPr lang="zh-TW" altLang="en-US">
              <a:solidFill>
                <a:prstClr val="white"/>
              </a:solidFill>
            </a:endParaRPr>
          </a:p>
        </p:txBody>
      </p:sp>
      <p:sp>
        <p:nvSpPr>
          <p:cNvPr id="38918" name="矩形 5"/>
          <p:cNvSpPr>
            <a:spLocks noChangeArrowheads="1"/>
          </p:cNvSpPr>
          <p:nvPr/>
        </p:nvSpPr>
        <p:spPr bwMode="auto">
          <a:xfrm>
            <a:off x="7524750" y="6157913"/>
            <a:ext cx="1558925" cy="441325"/>
          </a:xfrm>
          <a:prstGeom prst="rect">
            <a:avLst/>
          </a:prstGeom>
          <a:noFill/>
          <a:ln w="9525">
            <a:noFill/>
            <a:miter lim="800000"/>
            <a:headEnd/>
            <a:tailEnd/>
          </a:ln>
        </p:spPr>
        <p:txBody>
          <a:bodyPr wrap="none" lIns="119495" tIns="59747" rIns="119495" bIns="59747">
            <a:spAutoFit/>
          </a:bodyPr>
          <a:lstStyle/>
          <a:p>
            <a:r>
              <a:rPr kumimoji="0" lang="zh-TW" altLang="en-US" sz="2100">
                <a:solidFill>
                  <a:srgbClr val="000000"/>
                </a:solidFill>
                <a:latin typeface="Arial" charset="0"/>
              </a:rPr>
              <a:t> </a:t>
            </a:r>
            <a:r>
              <a:rPr kumimoji="0" lang="en-US" altLang="zh-TW" sz="2100">
                <a:solidFill>
                  <a:srgbClr val="000000"/>
                </a:solidFill>
                <a:latin typeface="Arial" charset="0"/>
              </a:rPr>
              <a:t>102.07.29</a:t>
            </a:r>
            <a:r>
              <a:rPr kumimoji="0" lang="en-US" altLang="zh-TW">
                <a:solidFill>
                  <a:srgbClr val="000000"/>
                </a:solidFill>
                <a:latin typeface="Arial" charset="0"/>
              </a:rPr>
              <a:t>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9938" name="Rectangle 2"/>
          <p:cNvSpPr>
            <a:spLocks noChangeArrowheads="1"/>
          </p:cNvSpPr>
          <p:nvPr/>
        </p:nvSpPr>
        <p:spPr bwMode="auto">
          <a:xfrm>
            <a:off x="0" y="404813"/>
            <a:ext cx="8820150" cy="1368425"/>
          </a:xfrm>
          <a:prstGeom prst="rect">
            <a:avLst/>
          </a:prstGeom>
          <a:ln w="9525">
            <a:noFill/>
            <a:miter lim="800000"/>
            <a:headEnd/>
            <a:tailEnd/>
          </a:ln>
        </p:spPr>
        <p:txBody>
          <a:bodyPr wrap="none" anchor="ctr"/>
          <a:lstStyle/>
          <a:p>
            <a:endParaRPr kumimoji="0" lang="zh-TW" altLang="en-US">
              <a:latin typeface="Calibri" pitchFamily="34" charset="0"/>
            </a:endParaRPr>
          </a:p>
        </p:txBody>
      </p:sp>
      <p:grpSp>
        <p:nvGrpSpPr>
          <p:cNvPr id="2" name="Group 4"/>
          <p:cNvGrpSpPr>
            <a:grpSpLocks/>
          </p:cNvGrpSpPr>
          <p:nvPr/>
        </p:nvGrpSpPr>
        <p:grpSpPr bwMode="auto">
          <a:xfrm>
            <a:off x="0" y="44450"/>
            <a:ext cx="8959850" cy="1036638"/>
            <a:chOff x="0" y="-4"/>
            <a:chExt cx="5644" cy="653"/>
          </a:xfrm>
        </p:grpSpPr>
        <p:sp>
          <p:nvSpPr>
            <p:cNvPr id="101380" name="Rectangle 5"/>
            <p:cNvSpPr>
              <a:spLocks noChangeArrowheads="1"/>
            </p:cNvSpPr>
            <p:nvPr/>
          </p:nvSpPr>
          <p:spPr bwMode="auto">
            <a:xfrm>
              <a:off x="0" y="164"/>
              <a:ext cx="5602" cy="272"/>
            </a:xfrm>
            <a:prstGeom prst="rect">
              <a:avLst/>
            </a:prstGeom>
            <a:solidFill>
              <a:srgbClr val="99CC00"/>
            </a:solidFill>
            <a:ln w="9525">
              <a:noFill/>
              <a:miter lim="800000"/>
              <a:headEnd/>
              <a:tailEnd/>
            </a:ln>
            <a:effectLst>
              <a:outerShdw dist="81320" dir="3080412" algn="ctr" rotWithShape="0">
                <a:srgbClr val="808080">
                  <a:alpha val="50000"/>
                </a:srgbClr>
              </a:outerShdw>
            </a:effectLst>
          </p:spPr>
          <p:txBody>
            <a:bodyPr wrap="none" anchor="ctr"/>
            <a:lstStyle/>
            <a:p>
              <a:pPr>
                <a:defRPr/>
              </a:pPr>
              <a:endParaRPr kumimoji="0" lang="zh-TW" altLang="zh-TW">
                <a:latin typeface="Arial" pitchFamily="34" charset="0"/>
              </a:endParaRPr>
            </a:p>
          </p:txBody>
        </p:sp>
        <p:sp>
          <p:nvSpPr>
            <p:cNvPr id="101381" name="Text Box 6"/>
            <p:cNvSpPr txBox="1">
              <a:spLocks noChangeArrowheads="1"/>
            </p:cNvSpPr>
            <p:nvPr/>
          </p:nvSpPr>
          <p:spPr bwMode="auto">
            <a:xfrm>
              <a:off x="1156" y="186"/>
              <a:ext cx="4488" cy="250"/>
            </a:xfrm>
            <a:prstGeom prst="rect">
              <a:avLst/>
            </a:prstGeom>
            <a:noFill/>
            <a:ln w="9525">
              <a:noFill/>
              <a:miter lim="800000"/>
              <a:headEnd/>
              <a:tailEnd/>
            </a:ln>
            <a:effectLst>
              <a:outerShdw dist="28398" dir="1593903" algn="ctr" rotWithShape="0">
                <a:schemeClr val="bg1"/>
              </a:outerShdw>
            </a:effectLst>
          </p:spPr>
          <p:txBody>
            <a:bodyPr wrap="none">
              <a:spAutoFit/>
            </a:bodyPr>
            <a:lstStyle/>
            <a:p>
              <a:pPr>
                <a:defRPr/>
              </a:pPr>
              <a:r>
                <a:rPr kumimoji="0" lang="zh-TW" altLang="en-US" sz="1100" b="1">
                  <a:latin typeface="華康正顏楷體W5" pitchFamily="65" charset="-120"/>
                  <a:ea typeface="華康正顏楷體W5" pitchFamily="65" charset="-120"/>
                </a:rPr>
                <a:t>社造文化小鎮亮點計畫   </a:t>
              </a:r>
              <a:r>
                <a:rPr kumimoji="0" lang="zh-TW" altLang="zh-TW" sz="2000" b="1">
                  <a:latin typeface="Calibri" pitchFamily="34" charset="0"/>
                </a:rPr>
                <a:t>北溪彩虹剪紙藝術村：</a:t>
              </a:r>
              <a:r>
                <a:rPr kumimoji="0" lang="zh-TW" altLang="en-US" sz="2000" b="1">
                  <a:latin typeface="Calibri" pitchFamily="34" charset="0"/>
                </a:rPr>
                <a:t>從質變到量變的社造魅力</a:t>
              </a:r>
            </a:p>
          </p:txBody>
        </p:sp>
        <p:pic>
          <p:nvPicPr>
            <p:cNvPr id="101382" name="Picture 7" descr="生活首都"/>
            <p:cNvPicPr>
              <a:picLocks noChangeAspect="1" noChangeArrowheads="1"/>
            </p:cNvPicPr>
            <p:nvPr/>
          </p:nvPicPr>
          <p:blipFill>
            <a:blip r:embed="rId2" cstate="print"/>
            <a:srcRect/>
            <a:stretch>
              <a:fillRect/>
            </a:stretch>
          </p:blipFill>
          <p:spPr bwMode="auto">
            <a:xfrm>
              <a:off x="22" y="-4"/>
              <a:ext cx="1156" cy="653"/>
            </a:xfrm>
            <a:prstGeom prst="rect">
              <a:avLst/>
            </a:prstGeom>
            <a:noFill/>
            <a:ln w="9525">
              <a:noFill/>
              <a:miter lim="800000"/>
              <a:headEnd/>
              <a:tailEnd/>
            </a:ln>
            <a:effectLst>
              <a:outerShdw dist="63500" dir="2212194" algn="ctr" rotWithShape="0">
                <a:schemeClr val="bg1">
                  <a:alpha val="50000"/>
                </a:schemeClr>
              </a:outerShdw>
            </a:effectLst>
          </p:spPr>
        </p:pic>
      </p:grpSp>
      <p:sp>
        <p:nvSpPr>
          <p:cNvPr id="83976" name="文字方塊 25"/>
          <p:cNvSpPr txBox="1">
            <a:spLocks noChangeArrowheads="1"/>
          </p:cNvSpPr>
          <p:nvPr/>
        </p:nvSpPr>
        <p:spPr bwMode="auto">
          <a:xfrm>
            <a:off x="8126413" y="1268413"/>
            <a:ext cx="549275" cy="4968875"/>
          </a:xfrm>
          <a:prstGeom prst="rect">
            <a:avLst/>
          </a:prstGeom>
          <a:noFill/>
          <a:ln w="9525">
            <a:noFill/>
            <a:miter lim="800000"/>
            <a:headEnd/>
            <a:tailEnd/>
          </a:ln>
        </p:spPr>
        <p:txBody>
          <a:bodyPr vert="eaVert">
            <a:spAutoFit/>
          </a:bodyPr>
          <a:lstStyle/>
          <a:p>
            <a:pPr>
              <a:defRPr/>
            </a:pPr>
            <a:r>
              <a:rPr lang="zh-TW" altLang="en-US" sz="2400" b="1">
                <a:solidFill>
                  <a:srgbClr val="4D4D4D"/>
                </a:solidFill>
                <a:effectLst>
                  <a:outerShdw blurRad="38100" dist="38100" dir="2700000" algn="tl">
                    <a:srgbClr val="C0C0C0"/>
                  </a:outerShdw>
                </a:effectLst>
                <a:latin typeface="微軟正黑體" pitchFamily="34" charset="-120"/>
                <a:ea typeface="微軟正黑體" pitchFamily="34" charset="-120"/>
              </a:rPr>
              <a:t> 北溪彩虹剪紙藝術村</a:t>
            </a:r>
            <a:endParaRPr lang="en-US" altLang="zh-TW" sz="2400">
              <a:solidFill>
                <a:srgbClr val="4D4D4D"/>
              </a:solidFill>
              <a:effectLst>
                <a:outerShdw blurRad="38100" dist="38100" dir="2700000" algn="tl">
                  <a:srgbClr val="C0C0C0"/>
                </a:outerShdw>
              </a:effectLst>
              <a:ea typeface="微軟正黑體" pitchFamily="34" charset="-120"/>
            </a:endParaRPr>
          </a:p>
        </p:txBody>
      </p:sp>
      <p:sp>
        <p:nvSpPr>
          <p:cNvPr id="101384" name="AutoShape 9"/>
          <p:cNvSpPr>
            <a:spLocks noChangeArrowheads="1"/>
          </p:cNvSpPr>
          <p:nvPr/>
        </p:nvSpPr>
        <p:spPr bwMode="auto">
          <a:xfrm rot="10800000">
            <a:off x="8388350" y="1125538"/>
            <a:ext cx="360363" cy="360362"/>
          </a:xfrm>
          <a:prstGeom prst="rtTriangle">
            <a:avLst/>
          </a:prstGeom>
          <a:solidFill>
            <a:srgbClr val="FF0000"/>
          </a:solidFill>
          <a:ln w="57150" algn="ctr">
            <a:noFill/>
            <a:miter lim="800000"/>
            <a:headEnd/>
            <a:tailEnd/>
          </a:ln>
          <a:effectLst>
            <a:outerShdw dist="80322" dir="4293903" algn="ctr" rotWithShape="0">
              <a:srgbClr val="4D4D4D"/>
            </a:outerShdw>
          </a:effectLst>
        </p:spPr>
        <p:txBody>
          <a:bodyPr wrap="none" anchor="ctr"/>
          <a:lstStyle/>
          <a:p>
            <a:pPr>
              <a:defRPr/>
            </a:pPr>
            <a:endParaRPr kumimoji="0" lang="zh-TW" altLang="en-US">
              <a:latin typeface="Calibri" pitchFamily="34" charset="0"/>
            </a:endParaRPr>
          </a:p>
        </p:txBody>
      </p:sp>
      <p:sp>
        <p:nvSpPr>
          <p:cNvPr id="101385" name="Rectangle 10" descr="944800_346139268849644_657173634_n"/>
          <p:cNvSpPr>
            <a:spLocks noChangeArrowheads="1"/>
          </p:cNvSpPr>
          <p:nvPr/>
        </p:nvSpPr>
        <p:spPr bwMode="auto">
          <a:xfrm>
            <a:off x="250825" y="1125538"/>
            <a:ext cx="7345363" cy="5543550"/>
          </a:xfrm>
          <a:prstGeom prst="rect">
            <a:avLst/>
          </a:prstGeom>
          <a:blipFill dpi="0" rotWithShape="1">
            <a:blip r:embed="rId3" cstate="email"/>
            <a:srcRect/>
            <a:stretch>
              <a:fillRect/>
            </a:stretch>
          </a:blipFill>
          <a:ln w="57150" algn="ctr">
            <a:solidFill>
              <a:srgbClr val="C0C0C0"/>
            </a:solidFill>
            <a:miter lim="800000"/>
            <a:headEnd/>
            <a:tailEnd/>
          </a:ln>
          <a:effectLst>
            <a:outerShdw dist="71842" dir="2700000" algn="ctr" rotWithShape="0">
              <a:schemeClr val="bg2">
                <a:alpha val="50000"/>
              </a:schemeClr>
            </a:outerShdw>
          </a:effectLst>
        </p:spPr>
        <p:txBody>
          <a:bodyPr/>
          <a:lstStyle/>
          <a:p>
            <a:pPr>
              <a:defRPr/>
            </a:pPr>
            <a:endParaRPr kumimoji="0" lang="zh-TW" altLang="en-US">
              <a:latin typeface="Calibri"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66688" y="228600"/>
            <a:ext cx="6981825" cy="6516688"/>
          </a:xfrm>
          <a:prstGeom prst="rect">
            <a:avLst/>
          </a:prstGeom>
          <a:noFill/>
          <a:ln w="28575">
            <a:solidFill>
              <a:srgbClr val="63BE53"/>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119495" tIns="59747" rIns="119495" bIns="59747" anchor="ctr"/>
          <a:lstStyle/>
          <a:p>
            <a:pPr algn="ctr">
              <a:defRPr/>
            </a:pPr>
            <a:endParaRPr lang="zh-TW" altLang="en-US">
              <a:solidFill>
                <a:prstClr val="white"/>
              </a:solidFill>
            </a:endParaRPr>
          </a:p>
        </p:txBody>
      </p:sp>
      <p:sp>
        <p:nvSpPr>
          <p:cNvPr id="5" name="矩形 4"/>
          <p:cNvSpPr/>
          <p:nvPr/>
        </p:nvSpPr>
        <p:spPr>
          <a:xfrm>
            <a:off x="7397750" y="228600"/>
            <a:ext cx="1579563" cy="6513513"/>
          </a:xfrm>
          <a:prstGeom prst="rect">
            <a:avLst/>
          </a:prstGeom>
          <a:noFill/>
          <a:ln>
            <a:solidFill>
              <a:srgbClr val="63BE53"/>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19495" tIns="59747" rIns="119495" bIns="59747" anchor="ctr"/>
          <a:lstStyle/>
          <a:p>
            <a:pPr algn="ctr">
              <a:defRPr/>
            </a:pPr>
            <a:endParaRPr lang="zh-TW" altLang="en-US">
              <a:solidFill>
                <a:prstClr val="white"/>
              </a:solidFill>
            </a:endParaRPr>
          </a:p>
        </p:txBody>
      </p:sp>
      <p:sp>
        <p:nvSpPr>
          <p:cNvPr id="40964" name="矩形 5"/>
          <p:cNvSpPr>
            <a:spLocks noChangeArrowheads="1"/>
          </p:cNvSpPr>
          <p:nvPr/>
        </p:nvSpPr>
        <p:spPr bwMode="auto">
          <a:xfrm>
            <a:off x="7524750" y="6157913"/>
            <a:ext cx="1495425" cy="441325"/>
          </a:xfrm>
          <a:prstGeom prst="rect">
            <a:avLst/>
          </a:prstGeom>
          <a:noFill/>
          <a:ln w="9525">
            <a:noFill/>
            <a:miter lim="800000"/>
            <a:headEnd/>
            <a:tailEnd/>
          </a:ln>
        </p:spPr>
        <p:txBody>
          <a:bodyPr wrap="none" lIns="119495" tIns="59747" rIns="119495" bIns="59747">
            <a:spAutoFit/>
          </a:bodyPr>
          <a:lstStyle/>
          <a:p>
            <a:r>
              <a:rPr kumimoji="0" lang="zh-TW" altLang="en-US" sz="2100">
                <a:solidFill>
                  <a:srgbClr val="000000"/>
                </a:solidFill>
                <a:latin typeface="Arial" charset="0"/>
              </a:rPr>
              <a:t> </a:t>
            </a:r>
            <a:r>
              <a:rPr kumimoji="0" lang="en-US" altLang="zh-TW" sz="2100">
                <a:solidFill>
                  <a:srgbClr val="000000"/>
                </a:solidFill>
                <a:latin typeface="Arial" charset="0"/>
              </a:rPr>
              <a:t>102.10.11</a:t>
            </a:r>
            <a:endParaRPr kumimoji="0" lang="en-US" altLang="zh-TW">
              <a:solidFill>
                <a:srgbClr val="000000"/>
              </a:solidFill>
              <a:latin typeface="Arial" charset="0"/>
            </a:endParaRPr>
          </a:p>
        </p:txBody>
      </p:sp>
      <p:sp>
        <p:nvSpPr>
          <p:cNvPr id="40965" name="Text Box 11"/>
          <p:cNvSpPr txBox="1">
            <a:spLocks noChangeArrowheads="1"/>
          </p:cNvSpPr>
          <p:nvPr/>
        </p:nvSpPr>
        <p:spPr bwMode="auto">
          <a:xfrm>
            <a:off x="8181975" y="342900"/>
            <a:ext cx="795338" cy="5829300"/>
          </a:xfrm>
          <a:prstGeom prst="rect">
            <a:avLst/>
          </a:prstGeom>
          <a:noFill/>
          <a:ln w="9525">
            <a:noFill/>
            <a:miter lim="800000"/>
            <a:headEnd/>
            <a:tailEnd/>
          </a:ln>
        </p:spPr>
        <p:txBody>
          <a:bodyPr vert="eaVert" lIns="119461" tIns="59730" rIns="119461" bIns="59730">
            <a:spAutoFit/>
          </a:bodyPr>
          <a:lstStyle/>
          <a:p>
            <a:r>
              <a:rPr kumimoji="0" lang="zh-TW" altLang="en-US">
                <a:solidFill>
                  <a:srgbClr val="000000"/>
                </a:solidFill>
                <a:latin typeface="Arial" charset="0"/>
              </a:rPr>
              <a:t>生命協會兩位老師至頂溪社區宣導憂鬱症及帶領社區居民做手工藝繪圖。</a:t>
            </a:r>
          </a:p>
        </p:txBody>
      </p:sp>
      <p:pic>
        <p:nvPicPr>
          <p:cNvPr id="40966" name="Picture 7" descr="1391605_447592692016422_1001356501_n"/>
          <p:cNvPicPr>
            <a:picLocks noChangeAspect="1" noChangeArrowheads="1"/>
          </p:cNvPicPr>
          <p:nvPr/>
        </p:nvPicPr>
        <p:blipFill>
          <a:blip r:embed="rId2" cstate="print"/>
          <a:srcRect/>
          <a:stretch>
            <a:fillRect/>
          </a:stretch>
        </p:blipFill>
        <p:spPr bwMode="auto">
          <a:xfrm>
            <a:off x="415925" y="458788"/>
            <a:ext cx="6483350" cy="6072187"/>
          </a:xfrm>
          <a:prstGeom prst="rect">
            <a:avLst/>
          </a:prstGeom>
          <a:blipFill dpi="0" rotWithShape="1">
            <a:blip r:embed="rId3" cstate="print"/>
            <a:srcRect/>
            <a:stretch>
              <a:fillRect/>
            </a:stretch>
          </a:blipFill>
          <a:ln w="57150" algn="ctr">
            <a:solidFill>
              <a:srgbClr val="84BD00"/>
            </a:solid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標題 1"/>
          <p:cNvSpPr>
            <a:spLocks noGrp="1"/>
          </p:cNvSpPr>
          <p:nvPr>
            <p:ph type="title"/>
          </p:nvPr>
        </p:nvSpPr>
        <p:spPr>
          <a:xfrm>
            <a:off x="323850" y="404813"/>
            <a:ext cx="8229600" cy="1144587"/>
          </a:xfrm>
        </p:spPr>
        <p:txBody>
          <a:bodyPr/>
          <a:lstStyle/>
          <a:p>
            <a:r>
              <a:rPr lang="en-US" altLang="zh-TW" smtClean="0">
                <a:solidFill>
                  <a:srgbClr val="00B050"/>
                </a:solidFill>
              </a:rPr>
              <a:t>102-103-104</a:t>
            </a:r>
            <a:br>
              <a:rPr lang="en-US" altLang="zh-TW" smtClean="0">
                <a:solidFill>
                  <a:srgbClr val="00B050"/>
                </a:solidFill>
              </a:rPr>
            </a:br>
            <a:r>
              <a:rPr lang="zh-TW" altLang="en-US" smtClean="0">
                <a:solidFill>
                  <a:srgbClr val="00B050"/>
                </a:solidFill>
              </a:rPr>
              <a:t>村落文化專案</a:t>
            </a:r>
            <a:r>
              <a:rPr lang="en-US" altLang="zh-TW" smtClean="0">
                <a:solidFill>
                  <a:srgbClr val="00B050"/>
                </a:solidFill>
              </a:rPr>
              <a:t/>
            </a:r>
            <a:br>
              <a:rPr lang="en-US" altLang="zh-TW" smtClean="0">
                <a:solidFill>
                  <a:srgbClr val="00B050"/>
                </a:solidFill>
              </a:rPr>
            </a:br>
            <a:endParaRPr lang="zh-TW" altLang="en-US" smtClean="0">
              <a:solidFill>
                <a:srgbClr val="00B050"/>
              </a:solidFill>
            </a:endParaRPr>
          </a:p>
        </p:txBody>
      </p:sp>
      <p:sp>
        <p:nvSpPr>
          <p:cNvPr id="41987" name="內容版面配置區 2"/>
          <p:cNvSpPr>
            <a:spLocks noGrp="1"/>
          </p:cNvSpPr>
          <p:nvPr>
            <p:ph idx="1"/>
          </p:nvPr>
        </p:nvSpPr>
        <p:spPr/>
        <p:txBody>
          <a:bodyPr/>
          <a:lstStyle/>
          <a:p>
            <a:r>
              <a:rPr lang="zh-TW" altLang="en-US" smtClean="0">
                <a:solidFill>
                  <a:srgbClr val="00B050"/>
                </a:solidFill>
              </a:rPr>
              <a:t>生活美學，藝文下鄉，藝文紮根</a:t>
            </a:r>
            <a:endParaRPr lang="en-US" altLang="zh-TW" smtClean="0">
              <a:solidFill>
                <a:srgbClr val="00B050"/>
              </a:solidFill>
            </a:endParaRPr>
          </a:p>
          <a:p>
            <a:r>
              <a:rPr lang="en-US" altLang="zh-TW" smtClean="0">
                <a:solidFill>
                  <a:srgbClr val="00B050"/>
                </a:solidFill>
              </a:rPr>
              <a:t>1.</a:t>
            </a:r>
            <a:r>
              <a:rPr lang="zh-TW" altLang="en-US" smtClean="0">
                <a:solidFill>
                  <a:srgbClr val="00B050"/>
                </a:solidFill>
              </a:rPr>
              <a:t>魅力商圈</a:t>
            </a:r>
            <a:r>
              <a:rPr lang="en-US" altLang="zh-TW" smtClean="0">
                <a:solidFill>
                  <a:srgbClr val="00B050"/>
                </a:solidFill>
              </a:rPr>
              <a:t>-</a:t>
            </a:r>
            <a:r>
              <a:rPr lang="zh-TW" altLang="en-US" smtClean="0">
                <a:solidFill>
                  <a:srgbClr val="00B050"/>
                </a:solidFill>
              </a:rPr>
              <a:t>生活美學培力</a:t>
            </a:r>
            <a:endParaRPr lang="en-US" altLang="zh-TW" smtClean="0">
              <a:solidFill>
                <a:srgbClr val="00B050"/>
              </a:solidFill>
            </a:endParaRPr>
          </a:p>
          <a:p>
            <a:r>
              <a:rPr lang="en-US" altLang="zh-TW" smtClean="0">
                <a:solidFill>
                  <a:srgbClr val="00B050"/>
                </a:solidFill>
              </a:rPr>
              <a:t>2.</a:t>
            </a:r>
            <a:r>
              <a:rPr lang="zh-TW" altLang="en-US" smtClean="0">
                <a:solidFill>
                  <a:srgbClr val="00B050"/>
                </a:solidFill>
              </a:rPr>
              <a:t>頂溪社區</a:t>
            </a:r>
            <a:r>
              <a:rPr lang="en-US" altLang="zh-TW" smtClean="0">
                <a:solidFill>
                  <a:srgbClr val="00B050"/>
                </a:solidFill>
              </a:rPr>
              <a:t>-</a:t>
            </a:r>
            <a:r>
              <a:rPr lang="zh-TW" altLang="en-US" smtClean="0">
                <a:solidFill>
                  <a:srgbClr val="00B050"/>
                </a:solidFill>
              </a:rPr>
              <a:t>藝文紮根</a:t>
            </a:r>
            <a:endParaRPr lang="en-US" altLang="zh-TW" smtClean="0">
              <a:solidFill>
                <a:srgbClr val="00B050"/>
              </a:solidFill>
            </a:endParaRPr>
          </a:p>
          <a:p>
            <a:r>
              <a:rPr lang="en-US" altLang="zh-TW" smtClean="0">
                <a:solidFill>
                  <a:srgbClr val="00B050"/>
                </a:solidFill>
              </a:rPr>
              <a:t>3.</a:t>
            </a:r>
            <a:r>
              <a:rPr lang="zh-TW" altLang="en-US" smtClean="0">
                <a:solidFill>
                  <a:srgbClr val="00B050"/>
                </a:solidFill>
              </a:rPr>
              <a:t>虎尾鎮公所</a:t>
            </a:r>
            <a:r>
              <a:rPr lang="en-US" altLang="zh-TW" smtClean="0">
                <a:solidFill>
                  <a:srgbClr val="00B050"/>
                </a:solidFill>
              </a:rPr>
              <a:t>-</a:t>
            </a:r>
            <a:r>
              <a:rPr lang="zh-TW" altLang="en-US" smtClean="0">
                <a:solidFill>
                  <a:srgbClr val="00B050"/>
                </a:solidFill>
              </a:rPr>
              <a:t>街角美術館</a:t>
            </a:r>
            <a:endParaRPr lang="en-US" altLang="zh-TW" smtClean="0">
              <a:solidFill>
                <a:srgbClr val="00B050"/>
              </a:solidFill>
            </a:endParaRPr>
          </a:p>
          <a:p>
            <a:endParaRPr lang="en-US" altLang="zh-TW" smtClean="0">
              <a:solidFill>
                <a:srgbClr val="00B050"/>
              </a:solidFill>
            </a:endParaRPr>
          </a:p>
          <a:p>
            <a:r>
              <a:rPr lang="en-US" altLang="zh-TW" smtClean="0">
                <a:solidFill>
                  <a:srgbClr val="00B050"/>
                </a:solidFill>
              </a:rPr>
              <a:t>104</a:t>
            </a:r>
            <a:r>
              <a:rPr lang="zh-TW" altLang="en-US" smtClean="0">
                <a:solidFill>
                  <a:srgbClr val="00B050"/>
                </a:solidFill>
              </a:rPr>
              <a:t>年</a:t>
            </a:r>
            <a:r>
              <a:rPr lang="en-US" altLang="zh-TW" smtClean="0">
                <a:solidFill>
                  <a:srgbClr val="00B050"/>
                </a:solidFill>
              </a:rPr>
              <a:t>-</a:t>
            </a:r>
            <a:r>
              <a:rPr lang="zh-TW" altLang="en-US" smtClean="0">
                <a:solidFill>
                  <a:srgbClr val="00B050"/>
                </a:solidFill>
              </a:rPr>
              <a:t>跨域虎尾溪整合型社區亮點藝文展演</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標題 1"/>
          <p:cNvSpPr>
            <a:spLocks noGrp="1"/>
          </p:cNvSpPr>
          <p:nvPr>
            <p:ph type="title"/>
          </p:nvPr>
        </p:nvSpPr>
        <p:spPr/>
        <p:txBody>
          <a:bodyPr/>
          <a:lstStyle/>
          <a:p>
            <a:r>
              <a:rPr lang="zh-TW" altLang="en-US" smtClean="0"/>
              <a:t>虎尾文化小鎮</a:t>
            </a:r>
          </a:p>
        </p:txBody>
      </p:sp>
      <p:sp>
        <p:nvSpPr>
          <p:cNvPr id="43011" name="內容版面配置區 2"/>
          <p:cNvSpPr>
            <a:spLocks noGrp="1"/>
          </p:cNvSpPr>
          <p:nvPr>
            <p:ph idx="1"/>
          </p:nvPr>
        </p:nvSpPr>
        <p:spPr>
          <a:xfrm>
            <a:off x="2987675" y="1600200"/>
            <a:ext cx="4752975" cy="1973263"/>
          </a:xfrm>
        </p:spPr>
        <p:txBody>
          <a:bodyPr/>
          <a:lstStyle/>
          <a:p>
            <a:pPr>
              <a:buFont typeface="Arial" charset="0"/>
              <a:buNone/>
            </a:pPr>
            <a:r>
              <a:rPr lang="zh-TW" altLang="en-US" smtClean="0">
                <a:solidFill>
                  <a:srgbClr val="FF0000"/>
                </a:solidFill>
              </a:rPr>
              <a:t>         </a:t>
            </a:r>
            <a:r>
              <a:rPr lang="zh-TW" altLang="en-US" sz="5000" smtClean="0">
                <a:solidFill>
                  <a:srgbClr val="FF0000"/>
                </a:solidFill>
              </a:rPr>
              <a:t>未來</a:t>
            </a:r>
            <a:endParaRPr lang="en-US" altLang="zh-TW" sz="5000" smtClean="0">
              <a:solidFill>
                <a:srgbClr val="FF0000"/>
              </a:solidFill>
            </a:endParaRPr>
          </a:p>
          <a:p>
            <a:pPr>
              <a:buFont typeface="Arial" charset="0"/>
              <a:buNone/>
            </a:pPr>
            <a:r>
              <a:rPr lang="zh-TW" altLang="en-US" smtClean="0"/>
              <a:t>             可以</a:t>
            </a:r>
          </a:p>
        </p:txBody>
      </p:sp>
      <p:sp>
        <p:nvSpPr>
          <p:cNvPr id="43012" name="文字方塊 3"/>
          <p:cNvSpPr txBox="1">
            <a:spLocks noChangeArrowheads="1"/>
          </p:cNvSpPr>
          <p:nvPr/>
        </p:nvSpPr>
        <p:spPr bwMode="auto">
          <a:xfrm>
            <a:off x="755650" y="3357563"/>
            <a:ext cx="8804275" cy="2338387"/>
          </a:xfrm>
          <a:prstGeom prst="rect">
            <a:avLst/>
          </a:prstGeom>
          <a:noFill/>
          <a:ln w="9525">
            <a:noFill/>
            <a:miter lim="800000"/>
            <a:headEnd/>
            <a:tailEnd/>
          </a:ln>
        </p:spPr>
        <p:txBody>
          <a:bodyPr>
            <a:spAutoFit/>
          </a:bodyPr>
          <a:lstStyle/>
          <a:p>
            <a:r>
              <a:rPr lang="zh-TW" altLang="en-US" sz="5000">
                <a:solidFill>
                  <a:srgbClr val="FF0000"/>
                </a:solidFill>
              </a:rPr>
              <a:t>              做什麼</a:t>
            </a:r>
            <a:r>
              <a:rPr lang="en-US" altLang="zh-TW" sz="5000">
                <a:solidFill>
                  <a:srgbClr val="FF0000"/>
                </a:solidFill>
              </a:rPr>
              <a:t>:</a:t>
            </a:r>
          </a:p>
          <a:p>
            <a:endParaRPr lang="en-US" altLang="zh-TW" sz="3600">
              <a:solidFill>
                <a:srgbClr val="FF0000"/>
              </a:solidFill>
            </a:endParaRPr>
          </a:p>
          <a:p>
            <a:r>
              <a:rPr lang="en-US" altLang="zh-TW" sz="3000">
                <a:solidFill>
                  <a:srgbClr val="FF0000"/>
                </a:solidFill>
              </a:rPr>
              <a:t>1.</a:t>
            </a:r>
            <a:r>
              <a:rPr lang="zh-TW" altLang="en-US" sz="3000">
                <a:solidFill>
                  <a:srgbClr val="FF0000"/>
                </a:solidFill>
              </a:rPr>
              <a:t>地方治理</a:t>
            </a:r>
            <a:r>
              <a:rPr lang="en-US" altLang="zh-TW" sz="3000">
                <a:solidFill>
                  <a:srgbClr val="FF0000"/>
                </a:solidFill>
              </a:rPr>
              <a:t>-</a:t>
            </a:r>
            <a:r>
              <a:rPr lang="zh-TW" altLang="en-US" sz="3000">
                <a:solidFill>
                  <a:srgbClr val="FF0000"/>
                </a:solidFill>
              </a:rPr>
              <a:t>建立</a:t>
            </a:r>
            <a:r>
              <a:rPr lang="en-US" altLang="zh-TW" sz="3000">
                <a:solidFill>
                  <a:srgbClr val="FF0000"/>
                </a:solidFill>
              </a:rPr>
              <a:t>『</a:t>
            </a:r>
            <a:r>
              <a:rPr lang="zh-TW" altLang="en-US" sz="3000">
                <a:solidFill>
                  <a:srgbClr val="FF0000"/>
                </a:solidFill>
              </a:rPr>
              <a:t>公民社會</a:t>
            </a:r>
            <a:r>
              <a:rPr lang="en-US" altLang="zh-TW" sz="3000">
                <a:solidFill>
                  <a:srgbClr val="FF0000"/>
                </a:solidFill>
              </a:rPr>
              <a:t>』</a:t>
            </a:r>
          </a:p>
          <a:p>
            <a:r>
              <a:rPr lang="en-US" altLang="zh-TW" sz="3000">
                <a:solidFill>
                  <a:srgbClr val="FF0000"/>
                </a:solidFill>
              </a:rPr>
              <a:t>2.</a:t>
            </a:r>
            <a:r>
              <a:rPr lang="zh-TW" altLang="en-US" sz="3000">
                <a:solidFill>
                  <a:srgbClr val="FF0000"/>
                </a:solidFill>
              </a:rPr>
              <a:t>施政目標</a:t>
            </a:r>
            <a:r>
              <a:rPr lang="en-US" altLang="zh-TW" sz="3000">
                <a:solidFill>
                  <a:srgbClr val="FF0000"/>
                </a:solidFill>
              </a:rPr>
              <a:t>:</a:t>
            </a:r>
            <a:r>
              <a:rPr lang="zh-TW" altLang="en-US" sz="3000">
                <a:solidFill>
                  <a:srgbClr val="FF0000"/>
                </a:solidFill>
              </a:rPr>
              <a:t>確立文化公民權，跨域社造整合</a:t>
            </a:r>
          </a:p>
        </p:txBody>
      </p:sp>
      <p:sp>
        <p:nvSpPr>
          <p:cNvPr id="43013" name="文字方塊 4"/>
          <p:cNvSpPr txBox="1">
            <a:spLocks noChangeArrowheads="1"/>
          </p:cNvSpPr>
          <p:nvPr/>
        </p:nvSpPr>
        <p:spPr bwMode="auto">
          <a:xfrm>
            <a:off x="179388" y="2205038"/>
            <a:ext cx="677862" cy="2936875"/>
          </a:xfrm>
          <a:prstGeom prst="rect">
            <a:avLst/>
          </a:prstGeom>
          <a:noFill/>
          <a:ln w="9525">
            <a:noFill/>
            <a:miter lim="800000"/>
            <a:headEnd/>
            <a:tailEnd/>
          </a:ln>
        </p:spPr>
        <p:txBody>
          <a:bodyPr vert="eaVert">
            <a:spAutoFit/>
          </a:bodyPr>
          <a:lstStyle/>
          <a:p>
            <a:r>
              <a:rPr lang="zh-TW" altLang="en-US" sz="3200">
                <a:solidFill>
                  <a:srgbClr val="FF0000"/>
                </a:solidFill>
              </a:rPr>
              <a:t>社造政治學</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矩形 1"/>
          <p:cNvSpPr>
            <a:spLocks noChangeArrowheads="1"/>
          </p:cNvSpPr>
          <p:nvPr/>
        </p:nvSpPr>
        <p:spPr bwMode="auto">
          <a:xfrm>
            <a:off x="3276600" y="1052513"/>
            <a:ext cx="2667000" cy="4708525"/>
          </a:xfrm>
          <a:prstGeom prst="rect">
            <a:avLst/>
          </a:prstGeom>
          <a:noFill/>
          <a:ln w="9525">
            <a:noFill/>
            <a:miter lim="800000"/>
            <a:headEnd/>
            <a:tailEnd/>
          </a:ln>
        </p:spPr>
        <p:txBody>
          <a:bodyPr>
            <a:spAutoFit/>
          </a:bodyPr>
          <a:lstStyle/>
          <a:p>
            <a:pPr algn="ctr"/>
            <a:r>
              <a:rPr lang="en-US" altLang="zh-TW" sz="30000">
                <a:solidFill>
                  <a:srgbClr val="FF0000"/>
                </a:solidFill>
              </a:rPr>
              <a:t>?</a:t>
            </a:r>
            <a:endParaRPr lang="zh-TW" altLang="en-US" sz="30000">
              <a:solidFill>
                <a:srgbClr val="FF0000"/>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0" y="0"/>
            <a:ext cx="9144000" cy="6859588"/>
            <a:chOff x="0" y="0"/>
            <a:chExt cx="5760" cy="4321"/>
          </a:xfrm>
        </p:grpSpPr>
        <p:pic>
          <p:nvPicPr>
            <p:cNvPr id="44036" name="Picture 27" descr="Hintergrund"/>
            <p:cNvPicPr>
              <a:picLocks noChangeAspect="1" noChangeArrowheads="1"/>
            </p:cNvPicPr>
            <p:nvPr/>
          </p:nvPicPr>
          <p:blipFill>
            <a:blip r:embed="rId2" cstate="print"/>
            <a:srcRect/>
            <a:stretch>
              <a:fillRect/>
            </a:stretch>
          </p:blipFill>
          <p:spPr bwMode="auto">
            <a:xfrm>
              <a:off x="0" y="0"/>
              <a:ext cx="5760" cy="4321"/>
            </a:xfrm>
            <a:prstGeom prst="rect">
              <a:avLst/>
            </a:prstGeom>
            <a:noFill/>
            <a:ln w="9525">
              <a:noFill/>
              <a:miter lim="800000"/>
              <a:headEnd/>
              <a:tailEnd/>
            </a:ln>
          </p:spPr>
        </p:pic>
        <p:grpSp>
          <p:nvGrpSpPr>
            <p:cNvPr id="3" name="Group 47"/>
            <p:cNvGrpSpPr>
              <a:grpSpLocks/>
            </p:cNvGrpSpPr>
            <p:nvPr/>
          </p:nvGrpSpPr>
          <p:grpSpPr bwMode="auto">
            <a:xfrm>
              <a:off x="87" y="1347"/>
              <a:ext cx="2692" cy="2482"/>
              <a:chOff x="-9" y="1475"/>
              <a:chExt cx="2900" cy="2642"/>
            </a:xfrm>
          </p:grpSpPr>
          <p:sp>
            <p:nvSpPr>
              <p:cNvPr id="16" name="Freihandform 13"/>
              <p:cNvSpPr/>
              <p:nvPr/>
            </p:nvSpPr>
            <p:spPr>
              <a:xfrm>
                <a:off x="201" y="1480"/>
                <a:ext cx="835" cy="1785"/>
              </a:xfrm>
              <a:custGeom>
                <a:avLst/>
                <a:gdLst>
                  <a:gd name="connsiteX0" fmla="*/ 0 w 1270000"/>
                  <a:gd name="connsiteY0" fmla="*/ 3086100 h 3086100"/>
                  <a:gd name="connsiteX1" fmla="*/ 914400 w 1270000"/>
                  <a:gd name="connsiteY1" fmla="*/ 0 h 3086100"/>
                  <a:gd name="connsiteX2" fmla="*/ 1270000 w 1270000"/>
                  <a:gd name="connsiteY2" fmla="*/ 2794000 h 3086100"/>
                  <a:gd name="connsiteX3" fmla="*/ 0 w 1270000"/>
                  <a:gd name="connsiteY3" fmla="*/ 3086100 h 3086100"/>
                  <a:gd name="connsiteX0" fmla="*/ 0 w 5283200"/>
                  <a:gd name="connsiteY0" fmla="*/ 3086100 h 3086100"/>
                  <a:gd name="connsiteX1" fmla="*/ 914400 w 5283200"/>
                  <a:gd name="connsiteY1" fmla="*/ 0 h 3086100"/>
                  <a:gd name="connsiteX2" fmla="*/ 5283200 w 5283200"/>
                  <a:gd name="connsiteY2" fmla="*/ 2844800 h 3086100"/>
                  <a:gd name="connsiteX3" fmla="*/ 0 w 5283200"/>
                  <a:gd name="connsiteY3" fmla="*/ 3086100 h 3086100"/>
                  <a:gd name="connsiteX0" fmla="*/ 0 w 1257300"/>
                  <a:gd name="connsiteY0" fmla="*/ 3086100 h 3086100"/>
                  <a:gd name="connsiteX1" fmla="*/ 914400 w 1257300"/>
                  <a:gd name="connsiteY1" fmla="*/ 0 h 3086100"/>
                  <a:gd name="connsiteX2" fmla="*/ 1257300 w 1257300"/>
                  <a:gd name="connsiteY2" fmla="*/ 2806700 h 3086100"/>
                  <a:gd name="connsiteX3" fmla="*/ 0 w 1257300"/>
                  <a:gd name="connsiteY3" fmla="*/ 3086100 h 3086100"/>
                  <a:gd name="connsiteX0" fmla="*/ 0 w 1257300"/>
                  <a:gd name="connsiteY0" fmla="*/ 3117104 h 3117104"/>
                  <a:gd name="connsiteX1" fmla="*/ 914400 w 1257300"/>
                  <a:gd name="connsiteY1" fmla="*/ 0 h 3117104"/>
                  <a:gd name="connsiteX2" fmla="*/ 1257300 w 1257300"/>
                  <a:gd name="connsiteY2" fmla="*/ 2806700 h 3117104"/>
                  <a:gd name="connsiteX3" fmla="*/ 0 w 1257300"/>
                  <a:gd name="connsiteY3" fmla="*/ 3117104 h 3117104"/>
                  <a:gd name="connsiteX0" fmla="*/ 0 w 1331764"/>
                  <a:gd name="connsiteY0" fmla="*/ 3290545 h 3290545"/>
                  <a:gd name="connsiteX1" fmla="*/ 988864 w 1331764"/>
                  <a:gd name="connsiteY1" fmla="*/ 0 h 3290545"/>
                  <a:gd name="connsiteX2" fmla="*/ 1331764 w 1331764"/>
                  <a:gd name="connsiteY2" fmla="*/ 2806700 h 3290545"/>
                  <a:gd name="connsiteX3" fmla="*/ 0 w 1331764"/>
                  <a:gd name="connsiteY3" fmla="*/ 3290545 h 3290545"/>
                  <a:gd name="connsiteX0" fmla="*/ 0 w 1331764"/>
                  <a:gd name="connsiteY0" fmla="*/ 3290545 h 3290545"/>
                  <a:gd name="connsiteX1" fmla="*/ 988864 w 1331764"/>
                  <a:gd name="connsiteY1" fmla="*/ 0 h 3290545"/>
                  <a:gd name="connsiteX2" fmla="*/ 1331764 w 1331764"/>
                  <a:gd name="connsiteY2" fmla="*/ 2904978 h 3290545"/>
                  <a:gd name="connsiteX3" fmla="*/ 0 w 1331764"/>
                  <a:gd name="connsiteY3" fmla="*/ 3290545 h 3290545"/>
                  <a:gd name="connsiteX0" fmla="*/ 0 w 1331764"/>
                  <a:gd name="connsiteY0" fmla="*/ 3290545 h 3290545"/>
                  <a:gd name="connsiteX1" fmla="*/ 988864 w 1331764"/>
                  <a:gd name="connsiteY1" fmla="*/ 0 h 3290545"/>
                  <a:gd name="connsiteX2" fmla="*/ 1331764 w 1331764"/>
                  <a:gd name="connsiteY2" fmla="*/ 2926038 h 3290545"/>
                  <a:gd name="connsiteX3" fmla="*/ 0 w 1331764"/>
                  <a:gd name="connsiteY3" fmla="*/ 3290545 h 3290545"/>
                  <a:gd name="connsiteX0" fmla="*/ 0 w 1310911"/>
                  <a:gd name="connsiteY0" fmla="*/ 3290545 h 3290545"/>
                  <a:gd name="connsiteX1" fmla="*/ 988864 w 1310911"/>
                  <a:gd name="connsiteY1" fmla="*/ 0 h 3290545"/>
                  <a:gd name="connsiteX2" fmla="*/ 1310911 w 1310911"/>
                  <a:gd name="connsiteY2" fmla="*/ 2915543 h 3290545"/>
                  <a:gd name="connsiteX3" fmla="*/ 0 w 1310911"/>
                  <a:gd name="connsiteY3" fmla="*/ 3290545 h 3290545"/>
                  <a:gd name="connsiteX0" fmla="*/ 0 w 1310911"/>
                  <a:gd name="connsiteY0" fmla="*/ 3157942 h 3157942"/>
                  <a:gd name="connsiteX1" fmla="*/ 928534 w 1310911"/>
                  <a:gd name="connsiteY1" fmla="*/ 0 h 3157942"/>
                  <a:gd name="connsiteX2" fmla="*/ 1310911 w 1310911"/>
                  <a:gd name="connsiteY2" fmla="*/ 2782940 h 3157942"/>
                  <a:gd name="connsiteX3" fmla="*/ 0 w 1310911"/>
                  <a:gd name="connsiteY3" fmla="*/ 3157942 h 3157942"/>
                  <a:gd name="connsiteX0" fmla="*/ 0 w 1241475"/>
                  <a:gd name="connsiteY0" fmla="*/ 3323352 h 3323352"/>
                  <a:gd name="connsiteX1" fmla="*/ 859098 w 1241475"/>
                  <a:gd name="connsiteY1" fmla="*/ 0 h 3323352"/>
                  <a:gd name="connsiteX2" fmla="*/ 1241475 w 1241475"/>
                  <a:gd name="connsiteY2" fmla="*/ 2782940 h 3323352"/>
                  <a:gd name="connsiteX3" fmla="*/ 0 w 1241475"/>
                  <a:gd name="connsiteY3" fmla="*/ 3323352 h 3323352"/>
                  <a:gd name="connsiteX0" fmla="*/ 0 w 1241475"/>
                  <a:gd name="connsiteY0" fmla="*/ 3323352 h 3323352"/>
                  <a:gd name="connsiteX1" fmla="*/ 859098 w 1241475"/>
                  <a:gd name="connsiteY1" fmla="*/ 0 h 3323352"/>
                  <a:gd name="connsiteX2" fmla="*/ 1241475 w 1241475"/>
                  <a:gd name="connsiteY2" fmla="*/ 2837055 h 3323352"/>
                  <a:gd name="connsiteX3" fmla="*/ 0 w 1241475"/>
                  <a:gd name="connsiteY3" fmla="*/ 3323352 h 3323352"/>
                  <a:gd name="connsiteX0" fmla="*/ 0 w 1312174"/>
                  <a:gd name="connsiteY0" fmla="*/ 3323352 h 3323352"/>
                  <a:gd name="connsiteX1" fmla="*/ 859098 w 1312174"/>
                  <a:gd name="connsiteY1" fmla="*/ 0 h 3323352"/>
                  <a:gd name="connsiteX2" fmla="*/ 1312174 w 1312174"/>
                  <a:gd name="connsiteY2" fmla="*/ 2782940 h 3323352"/>
                  <a:gd name="connsiteX3" fmla="*/ 0 w 1312174"/>
                  <a:gd name="connsiteY3" fmla="*/ 3323352 h 3323352"/>
                  <a:gd name="connsiteX0" fmla="*/ 0 w 1312174"/>
                  <a:gd name="connsiteY0" fmla="*/ 3323352 h 3323352"/>
                  <a:gd name="connsiteX1" fmla="*/ 859098 w 1312174"/>
                  <a:gd name="connsiteY1" fmla="*/ 0 h 3323352"/>
                  <a:gd name="connsiteX2" fmla="*/ 1312174 w 1312174"/>
                  <a:gd name="connsiteY2" fmla="*/ 2999725 h 3323352"/>
                  <a:gd name="connsiteX3" fmla="*/ 0 w 1312174"/>
                  <a:gd name="connsiteY3" fmla="*/ 3323352 h 3323352"/>
                  <a:gd name="connsiteX0" fmla="*/ 0 w 1312174"/>
                  <a:gd name="connsiteY0" fmla="*/ 3323352 h 3323352"/>
                  <a:gd name="connsiteX1" fmla="*/ 859098 w 1312174"/>
                  <a:gd name="connsiteY1" fmla="*/ 0 h 3323352"/>
                  <a:gd name="connsiteX2" fmla="*/ 1312174 w 1312174"/>
                  <a:gd name="connsiteY2" fmla="*/ 2821571 h 3323352"/>
                  <a:gd name="connsiteX3" fmla="*/ 0 w 1312174"/>
                  <a:gd name="connsiteY3" fmla="*/ 3323352 h 3323352"/>
                  <a:gd name="connsiteX0" fmla="*/ 0 w 1312174"/>
                  <a:gd name="connsiteY0" fmla="*/ 2821571 h 2821571"/>
                  <a:gd name="connsiteX1" fmla="*/ 859098 w 1312174"/>
                  <a:gd name="connsiteY1" fmla="*/ 0 h 2821571"/>
                  <a:gd name="connsiteX2" fmla="*/ 1312174 w 1312174"/>
                  <a:gd name="connsiteY2" fmla="*/ 2821571 h 2821571"/>
                  <a:gd name="connsiteX3" fmla="*/ 0 w 1312174"/>
                  <a:gd name="connsiteY3" fmla="*/ 2821571 h 2821571"/>
                  <a:gd name="connsiteX0" fmla="*/ 0 w 1312174"/>
                  <a:gd name="connsiteY0" fmla="*/ 3187049 h 3187049"/>
                  <a:gd name="connsiteX1" fmla="*/ 859098 w 1312174"/>
                  <a:gd name="connsiteY1" fmla="*/ 0 h 3187049"/>
                  <a:gd name="connsiteX2" fmla="*/ 1312174 w 1312174"/>
                  <a:gd name="connsiteY2" fmla="*/ 2821571 h 3187049"/>
                  <a:gd name="connsiteX3" fmla="*/ 0 w 1312174"/>
                  <a:gd name="connsiteY3" fmla="*/ 3187049 h 3187049"/>
                </a:gdLst>
                <a:ahLst/>
                <a:cxnLst>
                  <a:cxn ang="0">
                    <a:pos x="connsiteX0" y="connsiteY0"/>
                  </a:cxn>
                  <a:cxn ang="0">
                    <a:pos x="connsiteX1" y="connsiteY1"/>
                  </a:cxn>
                  <a:cxn ang="0">
                    <a:pos x="connsiteX2" y="connsiteY2"/>
                  </a:cxn>
                  <a:cxn ang="0">
                    <a:pos x="connsiteX3" y="connsiteY3"/>
                  </a:cxn>
                </a:cxnLst>
                <a:rect l="l" t="t" r="r" b="b"/>
                <a:pathLst>
                  <a:path w="1312174" h="3187049">
                    <a:moveTo>
                      <a:pt x="0" y="3187049"/>
                    </a:moveTo>
                    <a:lnTo>
                      <a:pt x="859098" y="0"/>
                    </a:lnTo>
                    <a:lnTo>
                      <a:pt x="1312174" y="2821571"/>
                    </a:lnTo>
                    <a:lnTo>
                      <a:pt x="0" y="3187049"/>
                    </a:lnTo>
                    <a:close/>
                  </a:path>
                </a:pathLst>
              </a:custGeom>
              <a:gradFill flip="none" rotWithShape="1">
                <a:gsLst>
                  <a:gs pos="0">
                    <a:schemeClr val="tx1">
                      <a:lumMod val="65000"/>
                      <a:lumOff val="35000"/>
                    </a:schemeClr>
                  </a:gs>
                  <a:gs pos="100000">
                    <a:schemeClr val="bg1">
                      <a:lumMod val="75000"/>
                    </a:scheme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ltLang="zh-TW">
                  <a:solidFill>
                    <a:srgbClr val="FFFFFF"/>
                  </a:solidFill>
                </a:endParaRPr>
              </a:p>
            </p:txBody>
          </p:sp>
          <p:sp>
            <p:nvSpPr>
              <p:cNvPr id="17" name="Freihandform 14"/>
              <p:cNvSpPr/>
              <p:nvPr/>
            </p:nvSpPr>
            <p:spPr>
              <a:xfrm>
                <a:off x="304" y="1606"/>
                <a:ext cx="739" cy="1562"/>
              </a:xfrm>
              <a:custGeom>
                <a:avLst/>
                <a:gdLst>
                  <a:gd name="connsiteX0" fmla="*/ 0 w 1270000"/>
                  <a:gd name="connsiteY0" fmla="*/ 3086100 h 3086100"/>
                  <a:gd name="connsiteX1" fmla="*/ 914400 w 1270000"/>
                  <a:gd name="connsiteY1" fmla="*/ 0 h 3086100"/>
                  <a:gd name="connsiteX2" fmla="*/ 1270000 w 1270000"/>
                  <a:gd name="connsiteY2" fmla="*/ 2794000 h 3086100"/>
                  <a:gd name="connsiteX3" fmla="*/ 0 w 1270000"/>
                  <a:gd name="connsiteY3" fmla="*/ 3086100 h 3086100"/>
                  <a:gd name="connsiteX0" fmla="*/ 0 w 5283200"/>
                  <a:gd name="connsiteY0" fmla="*/ 3086100 h 3086100"/>
                  <a:gd name="connsiteX1" fmla="*/ 914400 w 5283200"/>
                  <a:gd name="connsiteY1" fmla="*/ 0 h 3086100"/>
                  <a:gd name="connsiteX2" fmla="*/ 5283200 w 5283200"/>
                  <a:gd name="connsiteY2" fmla="*/ 2844800 h 3086100"/>
                  <a:gd name="connsiteX3" fmla="*/ 0 w 5283200"/>
                  <a:gd name="connsiteY3" fmla="*/ 3086100 h 3086100"/>
                  <a:gd name="connsiteX0" fmla="*/ 0 w 1257300"/>
                  <a:gd name="connsiteY0" fmla="*/ 3086100 h 3086100"/>
                  <a:gd name="connsiteX1" fmla="*/ 914400 w 1257300"/>
                  <a:gd name="connsiteY1" fmla="*/ 0 h 3086100"/>
                  <a:gd name="connsiteX2" fmla="*/ 1257300 w 1257300"/>
                  <a:gd name="connsiteY2" fmla="*/ 2806700 h 3086100"/>
                  <a:gd name="connsiteX3" fmla="*/ 0 w 1257300"/>
                  <a:gd name="connsiteY3" fmla="*/ 3086100 h 3086100"/>
                  <a:gd name="connsiteX0" fmla="*/ 0 w 1257300"/>
                  <a:gd name="connsiteY0" fmla="*/ 3117104 h 3117104"/>
                  <a:gd name="connsiteX1" fmla="*/ 914400 w 1257300"/>
                  <a:gd name="connsiteY1" fmla="*/ 0 h 3117104"/>
                  <a:gd name="connsiteX2" fmla="*/ 1257300 w 1257300"/>
                  <a:gd name="connsiteY2" fmla="*/ 2806700 h 3117104"/>
                  <a:gd name="connsiteX3" fmla="*/ 0 w 1257300"/>
                  <a:gd name="connsiteY3" fmla="*/ 3117104 h 3117104"/>
                  <a:gd name="connsiteX0" fmla="*/ 0 w 1331764"/>
                  <a:gd name="connsiteY0" fmla="*/ 3290545 h 3290545"/>
                  <a:gd name="connsiteX1" fmla="*/ 988864 w 1331764"/>
                  <a:gd name="connsiteY1" fmla="*/ 0 h 3290545"/>
                  <a:gd name="connsiteX2" fmla="*/ 1331764 w 1331764"/>
                  <a:gd name="connsiteY2" fmla="*/ 2806700 h 3290545"/>
                  <a:gd name="connsiteX3" fmla="*/ 0 w 1331764"/>
                  <a:gd name="connsiteY3" fmla="*/ 3290545 h 3290545"/>
                  <a:gd name="connsiteX0" fmla="*/ 0 w 1331764"/>
                  <a:gd name="connsiteY0" fmla="*/ 3290545 h 3290545"/>
                  <a:gd name="connsiteX1" fmla="*/ 988864 w 1331764"/>
                  <a:gd name="connsiteY1" fmla="*/ 0 h 3290545"/>
                  <a:gd name="connsiteX2" fmla="*/ 1331764 w 1331764"/>
                  <a:gd name="connsiteY2" fmla="*/ 2904978 h 3290545"/>
                  <a:gd name="connsiteX3" fmla="*/ 0 w 1331764"/>
                  <a:gd name="connsiteY3" fmla="*/ 3290545 h 3290545"/>
                  <a:gd name="connsiteX0" fmla="*/ 0 w 1331764"/>
                  <a:gd name="connsiteY0" fmla="*/ 3290545 h 3290545"/>
                  <a:gd name="connsiteX1" fmla="*/ 988864 w 1331764"/>
                  <a:gd name="connsiteY1" fmla="*/ 0 h 3290545"/>
                  <a:gd name="connsiteX2" fmla="*/ 1331764 w 1331764"/>
                  <a:gd name="connsiteY2" fmla="*/ 2926038 h 3290545"/>
                  <a:gd name="connsiteX3" fmla="*/ 0 w 1331764"/>
                  <a:gd name="connsiteY3" fmla="*/ 3290545 h 3290545"/>
                  <a:gd name="connsiteX0" fmla="*/ 0 w 1310911"/>
                  <a:gd name="connsiteY0" fmla="*/ 3290545 h 3290545"/>
                  <a:gd name="connsiteX1" fmla="*/ 988864 w 1310911"/>
                  <a:gd name="connsiteY1" fmla="*/ 0 h 3290545"/>
                  <a:gd name="connsiteX2" fmla="*/ 1310911 w 1310911"/>
                  <a:gd name="connsiteY2" fmla="*/ 2915543 h 3290545"/>
                  <a:gd name="connsiteX3" fmla="*/ 0 w 1310911"/>
                  <a:gd name="connsiteY3" fmla="*/ 3290545 h 3290545"/>
                  <a:gd name="connsiteX0" fmla="*/ 0 w 1310911"/>
                  <a:gd name="connsiteY0" fmla="*/ 3157942 h 3157942"/>
                  <a:gd name="connsiteX1" fmla="*/ 928534 w 1310911"/>
                  <a:gd name="connsiteY1" fmla="*/ 0 h 3157942"/>
                  <a:gd name="connsiteX2" fmla="*/ 1310911 w 1310911"/>
                  <a:gd name="connsiteY2" fmla="*/ 2782940 h 3157942"/>
                  <a:gd name="connsiteX3" fmla="*/ 0 w 1310911"/>
                  <a:gd name="connsiteY3" fmla="*/ 3157942 h 3157942"/>
                  <a:gd name="connsiteX0" fmla="*/ 0 w 1241475"/>
                  <a:gd name="connsiteY0" fmla="*/ 3323352 h 3323352"/>
                  <a:gd name="connsiteX1" fmla="*/ 859098 w 1241475"/>
                  <a:gd name="connsiteY1" fmla="*/ 0 h 3323352"/>
                  <a:gd name="connsiteX2" fmla="*/ 1241475 w 1241475"/>
                  <a:gd name="connsiteY2" fmla="*/ 2782940 h 3323352"/>
                  <a:gd name="connsiteX3" fmla="*/ 0 w 1241475"/>
                  <a:gd name="connsiteY3" fmla="*/ 3323352 h 3323352"/>
                  <a:gd name="connsiteX0" fmla="*/ 0 w 1241475"/>
                  <a:gd name="connsiteY0" fmla="*/ 3323352 h 3323352"/>
                  <a:gd name="connsiteX1" fmla="*/ 859098 w 1241475"/>
                  <a:gd name="connsiteY1" fmla="*/ 0 h 3323352"/>
                  <a:gd name="connsiteX2" fmla="*/ 1241475 w 1241475"/>
                  <a:gd name="connsiteY2" fmla="*/ 2837055 h 3323352"/>
                  <a:gd name="connsiteX3" fmla="*/ 0 w 1241475"/>
                  <a:gd name="connsiteY3" fmla="*/ 3323352 h 3323352"/>
                  <a:gd name="connsiteX0" fmla="*/ 0 w 1312174"/>
                  <a:gd name="connsiteY0" fmla="*/ 3323352 h 3323352"/>
                  <a:gd name="connsiteX1" fmla="*/ 859098 w 1312174"/>
                  <a:gd name="connsiteY1" fmla="*/ 0 h 3323352"/>
                  <a:gd name="connsiteX2" fmla="*/ 1312174 w 1312174"/>
                  <a:gd name="connsiteY2" fmla="*/ 2782940 h 3323352"/>
                  <a:gd name="connsiteX3" fmla="*/ 0 w 1312174"/>
                  <a:gd name="connsiteY3" fmla="*/ 3323352 h 3323352"/>
                  <a:gd name="connsiteX0" fmla="*/ 0 w 1312174"/>
                  <a:gd name="connsiteY0" fmla="*/ 3323352 h 3323352"/>
                  <a:gd name="connsiteX1" fmla="*/ 859098 w 1312174"/>
                  <a:gd name="connsiteY1" fmla="*/ 0 h 3323352"/>
                  <a:gd name="connsiteX2" fmla="*/ 1312174 w 1312174"/>
                  <a:gd name="connsiteY2" fmla="*/ 2999725 h 3323352"/>
                  <a:gd name="connsiteX3" fmla="*/ 0 w 1312174"/>
                  <a:gd name="connsiteY3" fmla="*/ 3323352 h 3323352"/>
                  <a:gd name="connsiteX0" fmla="*/ 0 w 1312174"/>
                  <a:gd name="connsiteY0" fmla="*/ 3323352 h 3323352"/>
                  <a:gd name="connsiteX1" fmla="*/ 859098 w 1312174"/>
                  <a:gd name="connsiteY1" fmla="*/ 0 h 3323352"/>
                  <a:gd name="connsiteX2" fmla="*/ 1312174 w 1312174"/>
                  <a:gd name="connsiteY2" fmla="*/ 2821571 h 3323352"/>
                  <a:gd name="connsiteX3" fmla="*/ 0 w 1312174"/>
                  <a:gd name="connsiteY3" fmla="*/ 3323352 h 3323352"/>
                  <a:gd name="connsiteX0" fmla="*/ 0 w 1312174"/>
                  <a:gd name="connsiteY0" fmla="*/ 2821571 h 2821571"/>
                  <a:gd name="connsiteX1" fmla="*/ 859098 w 1312174"/>
                  <a:gd name="connsiteY1" fmla="*/ 0 h 2821571"/>
                  <a:gd name="connsiteX2" fmla="*/ 1312174 w 1312174"/>
                  <a:gd name="connsiteY2" fmla="*/ 2821571 h 2821571"/>
                  <a:gd name="connsiteX3" fmla="*/ 0 w 1312174"/>
                  <a:gd name="connsiteY3" fmla="*/ 2821571 h 2821571"/>
                  <a:gd name="connsiteX0" fmla="*/ 0 w 1312174"/>
                  <a:gd name="connsiteY0" fmla="*/ 3187049 h 3187049"/>
                  <a:gd name="connsiteX1" fmla="*/ 859098 w 1312174"/>
                  <a:gd name="connsiteY1" fmla="*/ 0 h 3187049"/>
                  <a:gd name="connsiteX2" fmla="*/ 1312174 w 1312174"/>
                  <a:gd name="connsiteY2" fmla="*/ 2821571 h 3187049"/>
                  <a:gd name="connsiteX3" fmla="*/ 0 w 1312174"/>
                  <a:gd name="connsiteY3" fmla="*/ 3187049 h 3187049"/>
                  <a:gd name="connsiteX0" fmla="*/ 0 w 1312174"/>
                  <a:gd name="connsiteY0" fmla="*/ 2788011 h 2788011"/>
                  <a:gd name="connsiteX1" fmla="*/ 771876 w 1312174"/>
                  <a:gd name="connsiteY1" fmla="*/ 0 h 2788011"/>
                  <a:gd name="connsiteX2" fmla="*/ 1312174 w 1312174"/>
                  <a:gd name="connsiteY2" fmla="*/ 2422533 h 2788011"/>
                  <a:gd name="connsiteX3" fmla="*/ 0 w 1312174"/>
                  <a:gd name="connsiteY3" fmla="*/ 2788011 h 2788011"/>
                  <a:gd name="connsiteX0" fmla="*/ 0 w 1161026"/>
                  <a:gd name="connsiteY0" fmla="*/ 2788011 h 2788011"/>
                  <a:gd name="connsiteX1" fmla="*/ 771876 w 1161026"/>
                  <a:gd name="connsiteY1" fmla="*/ 0 h 2788011"/>
                  <a:gd name="connsiteX2" fmla="*/ 1161026 w 1161026"/>
                  <a:gd name="connsiteY2" fmla="*/ 2447314 h 2788011"/>
                  <a:gd name="connsiteX3" fmla="*/ 0 w 1161026"/>
                  <a:gd name="connsiteY3" fmla="*/ 2788011 h 2788011"/>
                </a:gdLst>
                <a:ahLst/>
                <a:cxnLst>
                  <a:cxn ang="0">
                    <a:pos x="connsiteX0" y="connsiteY0"/>
                  </a:cxn>
                  <a:cxn ang="0">
                    <a:pos x="connsiteX1" y="connsiteY1"/>
                  </a:cxn>
                  <a:cxn ang="0">
                    <a:pos x="connsiteX2" y="connsiteY2"/>
                  </a:cxn>
                  <a:cxn ang="0">
                    <a:pos x="connsiteX3" y="connsiteY3"/>
                  </a:cxn>
                </a:cxnLst>
                <a:rect l="l" t="t" r="r" b="b"/>
                <a:pathLst>
                  <a:path w="1161026" h="2788011">
                    <a:moveTo>
                      <a:pt x="0" y="2788011"/>
                    </a:moveTo>
                    <a:lnTo>
                      <a:pt x="771876" y="0"/>
                    </a:lnTo>
                    <a:lnTo>
                      <a:pt x="1161026" y="2447314"/>
                    </a:lnTo>
                    <a:lnTo>
                      <a:pt x="0" y="2788011"/>
                    </a:lnTo>
                    <a:close/>
                  </a:path>
                </a:pathLst>
              </a:custGeom>
              <a:solidFill>
                <a:schemeClr val="bg1">
                  <a:lumMod val="50000"/>
                  <a:alpha val="3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ltLang="zh-TW">
                  <a:solidFill>
                    <a:srgbClr val="FFFFFF"/>
                  </a:solidFill>
                </a:endParaRPr>
              </a:p>
            </p:txBody>
          </p:sp>
          <p:pic>
            <p:nvPicPr>
              <p:cNvPr id="44048" name="Rechteck 15"/>
              <p:cNvPicPr>
                <a:picLocks noChangeArrowheads="1"/>
              </p:cNvPicPr>
              <p:nvPr/>
            </p:nvPicPr>
            <p:blipFill>
              <a:blip r:embed="rId3" cstate="print"/>
              <a:srcRect/>
              <a:stretch>
                <a:fillRect/>
              </a:stretch>
            </p:blipFill>
            <p:spPr bwMode="auto">
              <a:xfrm>
                <a:off x="-9" y="1475"/>
                <a:ext cx="2900" cy="2642"/>
              </a:xfrm>
              <a:prstGeom prst="rect">
                <a:avLst/>
              </a:prstGeom>
              <a:noFill/>
              <a:ln w="9525">
                <a:noFill/>
                <a:miter lim="800000"/>
                <a:headEnd/>
                <a:tailEnd/>
              </a:ln>
            </p:spPr>
          </p:pic>
          <p:sp>
            <p:nvSpPr>
              <p:cNvPr id="19" name="WordArt 13"/>
              <p:cNvSpPr>
                <a:spLocks noChangeArrowheads="1" noChangeShapeType="1" noTextEdit="1"/>
              </p:cNvSpPr>
              <p:nvPr/>
            </p:nvSpPr>
            <p:spPr bwMode="auto">
              <a:xfrm rot="-481763">
                <a:off x="1181" y="1721"/>
                <a:ext cx="1501" cy="1170"/>
              </a:xfrm>
              <a:prstGeom prst="rect">
                <a:avLst/>
              </a:prstGeom>
            </p:spPr>
            <p:txBody>
              <a:bodyPr wrap="none" fromWordArt="1">
                <a:prstTxWarp prst="textFadeRight">
                  <a:avLst>
                    <a:gd name="adj" fmla="val 14898"/>
                  </a:avLst>
                </a:prstTxWarp>
              </a:bodyPr>
              <a:lstStyle/>
              <a:p>
                <a:pPr algn="ctr">
                  <a:defRPr/>
                </a:pPr>
                <a:r>
                  <a:rPr lang="zh-TW" altLang="en-US" sz="6600" kern="10">
                    <a:ln w="9525">
                      <a:noFill/>
                      <a:round/>
                      <a:headEnd/>
                      <a:tailEnd/>
                    </a:ln>
                    <a:gradFill rotWithShape="1">
                      <a:gsLst>
                        <a:gs pos="0">
                          <a:schemeClr val="tx2"/>
                        </a:gs>
                        <a:gs pos="50000">
                          <a:schemeClr val="tx1"/>
                        </a:gs>
                        <a:gs pos="100000">
                          <a:schemeClr val="tx2"/>
                        </a:gs>
                      </a:gsLst>
                      <a:lin ang="5400000" scaled="1"/>
                    </a:gradFill>
                    <a:latin typeface="微軟正黑體"/>
                    <a:ea typeface="微軟正黑體"/>
                  </a:rPr>
                  <a:t>    </a:t>
                </a:r>
              </a:p>
              <a:p>
                <a:pPr algn="ctr">
                  <a:defRPr/>
                </a:pPr>
                <a:r>
                  <a:rPr lang="zh-TW" altLang="en-US" sz="6600" kern="10">
                    <a:ln w="9525">
                      <a:noFill/>
                      <a:round/>
                      <a:headEnd/>
                      <a:tailEnd/>
                    </a:ln>
                    <a:gradFill rotWithShape="1">
                      <a:gsLst>
                        <a:gs pos="0">
                          <a:schemeClr val="tx2"/>
                        </a:gs>
                        <a:gs pos="50000">
                          <a:schemeClr val="tx1"/>
                        </a:gs>
                        <a:gs pos="100000">
                          <a:schemeClr val="tx2"/>
                        </a:gs>
                      </a:gsLst>
                      <a:lin ang="5400000" scaled="1"/>
                    </a:gradFill>
                    <a:latin typeface="微軟正黑體"/>
                    <a:ea typeface="微軟正黑體"/>
                  </a:rPr>
                  <a:t>    </a:t>
                </a:r>
              </a:p>
            </p:txBody>
          </p:sp>
        </p:grpSp>
        <p:pic>
          <p:nvPicPr>
            <p:cNvPr id="57350" name="Picture 45" descr="Taiwan+Huwei_symbol-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4" y="54"/>
              <a:ext cx="585" cy="692"/>
            </a:xfrm>
            <a:prstGeom prst="rect">
              <a:avLst/>
            </a:prstGeom>
            <a:noFill/>
            <a:ln w="9525">
              <a:noFill/>
              <a:miter lim="800000"/>
              <a:headEnd/>
              <a:tailEnd/>
            </a:ln>
            <a:effectLst>
              <a:outerShdw dist="35921" dir="2700000" algn="ctr" rotWithShape="0">
                <a:schemeClr val="bg1"/>
              </a:outerShdw>
            </a:effectLst>
          </p:spPr>
        </p:pic>
        <p:grpSp>
          <p:nvGrpSpPr>
            <p:cNvPr id="4" name="Group 51"/>
            <p:cNvGrpSpPr>
              <a:grpSpLocks/>
            </p:cNvGrpSpPr>
            <p:nvPr/>
          </p:nvGrpSpPr>
          <p:grpSpPr bwMode="auto">
            <a:xfrm>
              <a:off x="2918" y="1382"/>
              <a:ext cx="2621" cy="1387"/>
              <a:chOff x="3030" y="1414"/>
              <a:chExt cx="2621" cy="1387"/>
            </a:xfrm>
          </p:grpSpPr>
          <p:sp>
            <p:nvSpPr>
              <p:cNvPr id="44040" name="AutoShape 33"/>
              <p:cNvSpPr>
                <a:spLocks noChangeArrowheads="1"/>
              </p:cNvSpPr>
              <p:nvPr/>
            </p:nvSpPr>
            <p:spPr bwMode="gray">
              <a:xfrm>
                <a:off x="3052" y="1414"/>
                <a:ext cx="2599" cy="1387"/>
              </a:xfrm>
              <a:prstGeom prst="roundRect">
                <a:avLst>
                  <a:gd name="adj" fmla="val 3259"/>
                </a:avLst>
              </a:prstGeom>
              <a:gradFill rotWithShape="1">
                <a:gsLst>
                  <a:gs pos="0">
                    <a:schemeClr val="bg1"/>
                  </a:gs>
                  <a:gs pos="100000">
                    <a:srgbClr val="D8D8D8"/>
                  </a:gs>
                </a:gsLst>
                <a:lin ang="0" scaled="1"/>
              </a:gradFill>
              <a:ln w="9525" algn="ctr">
                <a:solidFill>
                  <a:srgbClr val="B2B2B2"/>
                </a:solidFill>
                <a:round/>
                <a:headEnd/>
                <a:tailEnd/>
              </a:ln>
            </p:spPr>
            <p:txBody>
              <a:bodyPr wrap="none" anchor="ctr"/>
              <a:lstStyle/>
              <a:p>
                <a:endParaRPr lang="zh-TW" altLang="en-US">
                  <a:cs typeface="Arial" charset="0"/>
                </a:endParaRPr>
              </a:p>
            </p:txBody>
          </p:sp>
          <p:pic>
            <p:nvPicPr>
              <p:cNvPr id="44041" name="Picture 57"/>
              <p:cNvPicPr>
                <a:picLocks noChangeAspect="1" noChangeArrowheads="1"/>
              </p:cNvPicPr>
              <p:nvPr/>
            </p:nvPicPr>
            <p:blipFill>
              <a:blip r:embed="rId5" cstate="print">
                <a:lum bright="24000"/>
              </a:blip>
              <a:srcRect r="-420"/>
              <a:stretch>
                <a:fillRect/>
              </a:stretch>
            </p:blipFill>
            <p:spPr bwMode="gray">
              <a:xfrm>
                <a:off x="3046" y="2076"/>
                <a:ext cx="2595" cy="64"/>
              </a:xfrm>
              <a:prstGeom prst="rect">
                <a:avLst/>
              </a:prstGeom>
              <a:noFill/>
              <a:ln w="9525">
                <a:noFill/>
                <a:miter lim="800000"/>
                <a:headEnd/>
                <a:tailEnd/>
              </a:ln>
            </p:spPr>
          </p:pic>
          <p:grpSp>
            <p:nvGrpSpPr>
              <p:cNvPr id="5" name="Group 50"/>
              <p:cNvGrpSpPr>
                <a:grpSpLocks noChangeAspect="1"/>
              </p:cNvGrpSpPr>
              <p:nvPr/>
            </p:nvGrpSpPr>
            <p:grpSpPr bwMode="auto">
              <a:xfrm>
                <a:off x="3117" y="1569"/>
                <a:ext cx="1814" cy="496"/>
                <a:chOff x="3109" y="1665"/>
                <a:chExt cx="1295" cy="354"/>
              </a:xfrm>
            </p:grpSpPr>
            <p:pic>
              <p:nvPicPr>
                <p:cNvPr id="44044" name="Picture 164"/>
                <p:cNvPicPr>
                  <a:picLocks noChangeAspect="1" noChangeArrowheads="1"/>
                </p:cNvPicPr>
                <p:nvPr/>
              </p:nvPicPr>
              <p:blipFill>
                <a:blip r:embed="rId6" cstate="print">
                  <a:lum bright="18000"/>
                </a:blip>
                <a:srcRect/>
                <a:stretch>
                  <a:fillRect/>
                </a:stretch>
              </p:blipFill>
              <p:spPr bwMode="gray">
                <a:xfrm>
                  <a:off x="3109" y="1792"/>
                  <a:ext cx="1278" cy="227"/>
                </a:xfrm>
                <a:prstGeom prst="rect">
                  <a:avLst/>
                </a:prstGeom>
                <a:noFill/>
                <a:ln w="9525">
                  <a:noFill/>
                  <a:miter lim="800000"/>
                  <a:headEnd/>
                  <a:tailEnd/>
                </a:ln>
              </p:spPr>
            </p:pic>
            <p:pic>
              <p:nvPicPr>
                <p:cNvPr id="57357" name="Picture 44" descr="huwei township office-2"/>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110" y="1665"/>
                  <a:ext cx="1294" cy="241"/>
                </a:xfrm>
                <a:prstGeom prst="rect">
                  <a:avLst/>
                </a:prstGeom>
                <a:noFill/>
                <a:ln w="9525">
                  <a:noFill/>
                  <a:miter lim="800000"/>
                  <a:headEnd/>
                  <a:tailEnd/>
                </a:ln>
                <a:effectLst>
                  <a:outerShdw dist="17961" dir="2700000" algn="ctr" rotWithShape="0">
                    <a:srgbClr val="808080">
                      <a:alpha val="50000"/>
                    </a:srgbClr>
                  </a:outerShdw>
                </a:effectLst>
              </p:spPr>
            </p:pic>
          </p:grpSp>
          <p:sp>
            <p:nvSpPr>
              <p:cNvPr id="44043" name="Text Box 49">
                <a:hlinkClick r:id="rId8"/>
              </p:cNvPr>
              <p:cNvSpPr txBox="1">
                <a:spLocks noChangeArrowheads="1"/>
              </p:cNvSpPr>
              <p:nvPr/>
            </p:nvSpPr>
            <p:spPr bwMode="auto">
              <a:xfrm>
                <a:off x="3030" y="2078"/>
                <a:ext cx="2606" cy="594"/>
              </a:xfrm>
              <a:prstGeom prst="rect">
                <a:avLst/>
              </a:prstGeom>
              <a:noFill/>
              <a:ln w="12700">
                <a:noFill/>
                <a:miter lim="800000"/>
                <a:headEnd/>
                <a:tailEnd/>
              </a:ln>
            </p:spPr>
            <p:txBody>
              <a:bodyPr>
                <a:spAutoFit/>
              </a:bodyPr>
              <a:lstStyle/>
              <a:p>
                <a:r>
                  <a:rPr lang="en-US" altLang="zh-TW" sz="1400" noProof="1">
                    <a:solidFill>
                      <a:srgbClr val="333333"/>
                    </a:solidFill>
                  </a:rPr>
                  <a:t>http://www.huwei.gov.tw</a:t>
                </a:r>
                <a:endParaRPr lang="en-US" altLang="zh-TW" sz="1400">
                  <a:solidFill>
                    <a:srgbClr val="333333"/>
                  </a:solidFill>
                </a:endParaRPr>
              </a:p>
              <a:p>
                <a:r>
                  <a:rPr lang="en-US" altLang="zh-TW" sz="1400" noProof="1">
                    <a:solidFill>
                      <a:srgbClr val="808080"/>
                    </a:solidFill>
                  </a:rPr>
                  <a:t>Tel:05-6322132  Fax:05-6361912</a:t>
                </a:r>
                <a:endParaRPr lang="en-US" altLang="zh-TW" sz="1400">
                  <a:solidFill>
                    <a:srgbClr val="808080"/>
                  </a:solidFill>
                </a:endParaRPr>
              </a:p>
              <a:p>
                <a:r>
                  <a:rPr lang="en-US" altLang="zh-TW" sz="1400" noProof="1">
                    <a:solidFill>
                      <a:srgbClr val="333333"/>
                    </a:solidFill>
                  </a:rPr>
                  <a:t> </a:t>
                </a:r>
                <a:r>
                  <a:rPr lang="en-US" altLang="zh-TW" sz="1400" noProof="1">
                    <a:solidFill>
                      <a:srgbClr val="808080"/>
                    </a:solidFill>
                  </a:rPr>
                  <a:t>63242 No.6, Singjheng Rd., Huwei Township, </a:t>
                </a:r>
                <a:endParaRPr lang="en-US" altLang="zh-TW" sz="1400">
                  <a:solidFill>
                    <a:srgbClr val="808080"/>
                  </a:solidFill>
                </a:endParaRPr>
              </a:p>
              <a:p>
                <a:r>
                  <a:rPr lang="en-US" altLang="zh-TW" sz="1400" noProof="1">
                    <a:solidFill>
                      <a:srgbClr val="808080"/>
                    </a:solidFill>
                  </a:rPr>
                  <a:t>            Yunlin County</a:t>
                </a:r>
              </a:p>
            </p:txBody>
          </p:sp>
        </p:grpSp>
      </p:grpSp>
      <p:pic>
        <p:nvPicPr>
          <p:cNvPr id="44035" name="矩形 22"/>
          <p:cNvPicPr>
            <a:picLocks noChangeArrowheads="1"/>
          </p:cNvPicPr>
          <p:nvPr/>
        </p:nvPicPr>
        <p:blipFill>
          <a:blip r:embed="rId9" cstate="print"/>
          <a:srcRect/>
          <a:stretch>
            <a:fillRect/>
          </a:stretch>
        </p:blipFill>
        <p:spPr bwMode="auto">
          <a:xfrm>
            <a:off x="1431925" y="2401888"/>
            <a:ext cx="2981325" cy="1931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不等於 1"/>
          <p:cNvSpPr/>
          <p:nvPr/>
        </p:nvSpPr>
        <p:spPr>
          <a:xfrm>
            <a:off x="5795963" y="1196975"/>
            <a:ext cx="914400" cy="914400"/>
          </a:xfrm>
          <a:prstGeom prst="mathNot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4" name="不等於 3"/>
          <p:cNvSpPr/>
          <p:nvPr/>
        </p:nvSpPr>
        <p:spPr>
          <a:xfrm>
            <a:off x="5795963" y="3357563"/>
            <a:ext cx="914400" cy="914400"/>
          </a:xfrm>
          <a:prstGeom prst="mathNot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5" name="不等於 4"/>
          <p:cNvSpPr/>
          <p:nvPr/>
        </p:nvSpPr>
        <p:spPr>
          <a:xfrm>
            <a:off x="5795963" y="5732463"/>
            <a:ext cx="914400" cy="914400"/>
          </a:xfrm>
          <a:prstGeom prst="mathNot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7" name="圓角矩形 6"/>
          <p:cNvSpPr/>
          <p:nvPr/>
        </p:nvSpPr>
        <p:spPr>
          <a:xfrm>
            <a:off x="3276600" y="260350"/>
            <a:ext cx="1871663" cy="17287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5000" dirty="0">
                <a:solidFill>
                  <a:srgbClr val="FF0000"/>
                </a:solidFill>
              </a:rPr>
              <a:t>社區</a:t>
            </a:r>
          </a:p>
        </p:txBody>
      </p:sp>
      <p:sp>
        <p:nvSpPr>
          <p:cNvPr id="9" name="圓角矩形 8"/>
          <p:cNvSpPr/>
          <p:nvPr/>
        </p:nvSpPr>
        <p:spPr>
          <a:xfrm>
            <a:off x="3276600" y="2565400"/>
            <a:ext cx="1876425" cy="15843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5000" dirty="0">
                <a:solidFill>
                  <a:srgbClr val="FF0000"/>
                </a:solidFill>
              </a:rPr>
              <a:t>總體</a:t>
            </a:r>
          </a:p>
        </p:txBody>
      </p:sp>
      <p:sp>
        <p:nvSpPr>
          <p:cNvPr id="10" name="圓角矩形 9"/>
          <p:cNvSpPr/>
          <p:nvPr/>
        </p:nvSpPr>
        <p:spPr>
          <a:xfrm>
            <a:off x="3348038" y="4941888"/>
            <a:ext cx="1876425" cy="15827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5000" dirty="0">
                <a:solidFill>
                  <a:srgbClr val="FF0000"/>
                </a:solidFill>
              </a:rPr>
              <a:t>營造</a:t>
            </a:r>
          </a:p>
        </p:txBody>
      </p:sp>
      <p:sp>
        <p:nvSpPr>
          <p:cNvPr id="13320" name="文字方塊 10"/>
          <p:cNvSpPr txBox="1">
            <a:spLocks noChangeArrowheads="1"/>
          </p:cNvSpPr>
          <p:nvPr/>
        </p:nvSpPr>
        <p:spPr bwMode="auto">
          <a:xfrm>
            <a:off x="539750" y="333375"/>
            <a:ext cx="2232025" cy="6092825"/>
          </a:xfrm>
          <a:prstGeom prst="rect">
            <a:avLst/>
          </a:prstGeom>
          <a:noFill/>
          <a:ln w="9525">
            <a:noFill/>
            <a:miter lim="800000"/>
            <a:headEnd/>
            <a:tailEnd/>
          </a:ln>
        </p:spPr>
        <p:txBody>
          <a:bodyPr>
            <a:spAutoFit/>
          </a:bodyPr>
          <a:lstStyle/>
          <a:p>
            <a:r>
              <a:rPr lang="en-US" altLang="zh-TW" sz="3000">
                <a:solidFill>
                  <a:srgbClr val="FF0000"/>
                </a:solidFill>
              </a:rPr>
              <a:t>Where</a:t>
            </a:r>
          </a:p>
          <a:p>
            <a:r>
              <a:rPr lang="en-US" altLang="zh-TW" sz="3000">
                <a:solidFill>
                  <a:srgbClr val="FF0000"/>
                </a:solidFill>
              </a:rPr>
              <a:t>What</a:t>
            </a:r>
          </a:p>
          <a:p>
            <a:endParaRPr lang="en-US" altLang="zh-TW" sz="3000">
              <a:solidFill>
                <a:srgbClr val="FF0000"/>
              </a:solidFill>
            </a:endParaRPr>
          </a:p>
          <a:p>
            <a:endParaRPr lang="en-US" altLang="zh-TW" sz="3000">
              <a:solidFill>
                <a:srgbClr val="FF0000"/>
              </a:solidFill>
            </a:endParaRPr>
          </a:p>
          <a:p>
            <a:endParaRPr lang="en-US" altLang="zh-TW" sz="3000">
              <a:solidFill>
                <a:srgbClr val="FF0000"/>
              </a:solidFill>
            </a:endParaRPr>
          </a:p>
          <a:p>
            <a:r>
              <a:rPr lang="en-US" altLang="zh-TW" sz="3000">
                <a:solidFill>
                  <a:srgbClr val="FF0000"/>
                </a:solidFill>
              </a:rPr>
              <a:t>When</a:t>
            </a:r>
          </a:p>
          <a:p>
            <a:endParaRPr lang="en-US" altLang="zh-TW" sz="3000">
              <a:solidFill>
                <a:srgbClr val="FF0000"/>
              </a:solidFill>
            </a:endParaRPr>
          </a:p>
          <a:p>
            <a:endParaRPr lang="en-US" altLang="zh-TW" sz="3000">
              <a:solidFill>
                <a:srgbClr val="FF0000"/>
              </a:solidFill>
            </a:endParaRPr>
          </a:p>
          <a:p>
            <a:endParaRPr lang="en-US" altLang="zh-TW" sz="3000">
              <a:solidFill>
                <a:srgbClr val="FF0000"/>
              </a:solidFill>
            </a:endParaRPr>
          </a:p>
          <a:p>
            <a:endParaRPr lang="en-US" altLang="zh-TW" sz="3000">
              <a:solidFill>
                <a:srgbClr val="FF0000"/>
              </a:solidFill>
            </a:endParaRPr>
          </a:p>
          <a:p>
            <a:endParaRPr lang="en-US" altLang="zh-TW" sz="3000">
              <a:solidFill>
                <a:srgbClr val="FF0000"/>
              </a:solidFill>
            </a:endParaRPr>
          </a:p>
          <a:p>
            <a:r>
              <a:rPr lang="en-US" altLang="zh-TW" sz="3000">
                <a:solidFill>
                  <a:srgbClr val="FF0000"/>
                </a:solidFill>
              </a:rPr>
              <a:t>How</a:t>
            </a:r>
          </a:p>
          <a:p>
            <a:r>
              <a:rPr lang="en-US" altLang="zh-TW" sz="3000">
                <a:solidFill>
                  <a:srgbClr val="FF0000"/>
                </a:solidFill>
              </a:rPr>
              <a:t>to  do</a:t>
            </a:r>
            <a:endParaRPr lang="zh-TW" altLang="en-US" sz="3000">
              <a:solidFill>
                <a:srgbClr val="FF0000"/>
              </a:solidFill>
            </a:endParaRPr>
          </a:p>
        </p:txBody>
      </p:sp>
      <p:sp>
        <p:nvSpPr>
          <p:cNvPr id="13321" name="文字方塊 11"/>
          <p:cNvSpPr txBox="1">
            <a:spLocks noChangeArrowheads="1"/>
          </p:cNvSpPr>
          <p:nvPr/>
        </p:nvSpPr>
        <p:spPr bwMode="auto">
          <a:xfrm>
            <a:off x="6875463" y="333375"/>
            <a:ext cx="1728787" cy="630238"/>
          </a:xfrm>
          <a:prstGeom prst="rect">
            <a:avLst/>
          </a:prstGeom>
          <a:noFill/>
          <a:ln w="9525">
            <a:noFill/>
            <a:miter lim="800000"/>
            <a:headEnd/>
            <a:tailEnd/>
          </a:ln>
        </p:spPr>
        <p:txBody>
          <a:bodyPr>
            <a:spAutoFit/>
          </a:bodyPr>
          <a:lstStyle/>
          <a:p>
            <a:r>
              <a:rPr lang="en-US" altLang="zh-TW" sz="3500">
                <a:solidFill>
                  <a:srgbClr val="002060"/>
                </a:solidFill>
              </a:rPr>
              <a:t>who</a:t>
            </a:r>
            <a:endParaRPr lang="zh-TW" altLang="en-US" sz="3500">
              <a:solidFill>
                <a:srgbClr val="002060"/>
              </a:solidFill>
            </a:endParaRPr>
          </a:p>
        </p:txBody>
      </p:sp>
      <p:sp>
        <p:nvSpPr>
          <p:cNvPr id="13322" name="文字方塊 14"/>
          <p:cNvSpPr txBox="1">
            <a:spLocks noChangeArrowheads="1"/>
          </p:cNvSpPr>
          <p:nvPr/>
        </p:nvSpPr>
        <p:spPr bwMode="auto">
          <a:xfrm>
            <a:off x="6732588" y="1341438"/>
            <a:ext cx="1570037" cy="646112"/>
          </a:xfrm>
          <a:prstGeom prst="rect">
            <a:avLst/>
          </a:prstGeom>
          <a:noFill/>
          <a:ln w="9525">
            <a:noFill/>
            <a:miter lim="800000"/>
            <a:headEnd/>
            <a:tailEnd/>
          </a:ln>
        </p:spPr>
        <p:txBody>
          <a:bodyPr wrap="none">
            <a:spAutoFit/>
          </a:bodyPr>
          <a:lstStyle/>
          <a:p>
            <a:r>
              <a:rPr lang="zh-TW" altLang="en-US" sz="3600">
                <a:solidFill>
                  <a:srgbClr val="002060"/>
                </a:solidFill>
              </a:rPr>
              <a:t>理事長</a:t>
            </a:r>
          </a:p>
        </p:txBody>
      </p:sp>
      <p:sp>
        <p:nvSpPr>
          <p:cNvPr id="13323" name="文字方塊 15"/>
          <p:cNvSpPr txBox="1">
            <a:spLocks noChangeArrowheads="1"/>
          </p:cNvSpPr>
          <p:nvPr/>
        </p:nvSpPr>
        <p:spPr bwMode="auto">
          <a:xfrm>
            <a:off x="6804025" y="2565400"/>
            <a:ext cx="2032000" cy="646113"/>
          </a:xfrm>
          <a:prstGeom prst="rect">
            <a:avLst/>
          </a:prstGeom>
          <a:noFill/>
          <a:ln w="9525">
            <a:noFill/>
            <a:miter lim="800000"/>
            <a:headEnd/>
            <a:tailEnd/>
          </a:ln>
        </p:spPr>
        <p:txBody>
          <a:bodyPr wrap="none">
            <a:spAutoFit/>
          </a:bodyPr>
          <a:lstStyle/>
          <a:p>
            <a:r>
              <a:rPr lang="zh-TW" altLang="en-US" sz="3600">
                <a:solidFill>
                  <a:srgbClr val="002060"/>
                </a:solidFill>
              </a:rPr>
              <a:t>權力分配</a:t>
            </a:r>
          </a:p>
        </p:txBody>
      </p:sp>
      <p:sp>
        <p:nvSpPr>
          <p:cNvPr id="13324" name="文字方塊 16"/>
          <p:cNvSpPr txBox="1">
            <a:spLocks noChangeArrowheads="1"/>
          </p:cNvSpPr>
          <p:nvPr/>
        </p:nvSpPr>
        <p:spPr bwMode="auto">
          <a:xfrm>
            <a:off x="6804025" y="3500438"/>
            <a:ext cx="2032000" cy="646112"/>
          </a:xfrm>
          <a:prstGeom prst="rect">
            <a:avLst/>
          </a:prstGeom>
          <a:noFill/>
          <a:ln w="9525">
            <a:noFill/>
            <a:miter lim="800000"/>
            <a:headEnd/>
            <a:tailEnd/>
          </a:ln>
        </p:spPr>
        <p:txBody>
          <a:bodyPr wrap="none">
            <a:spAutoFit/>
          </a:bodyPr>
          <a:lstStyle/>
          <a:p>
            <a:r>
              <a:rPr lang="zh-TW" altLang="en-US" sz="3600">
                <a:solidFill>
                  <a:srgbClr val="002060"/>
                </a:solidFill>
              </a:rPr>
              <a:t>基層工程</a:t>
            </a:r>
          </a:p>
        </p:txBody>
      </p:sp>
      <p:sp>
        <p:nvSpPr>
          <p:cNvPr id="13325" name="文字方塊 17"/>
          <p:cNvSpPr txBox="1">
            <a:spLocks noChangeArrowheads="1"/>
          </p:cNvSpPr>
          <p:nvPr/>
        </p:nvSpPr>
        <p:spPr bwMode="auto">
          <a:xfrm>
            <a:off x="6804025" y="5949950"/>
            <a:ext cx="1570038" cy="646113"/>
          </a:xfrm>
          <a:prstGeom prst="rect">
            <a:avLst/>
          </a:prstGeom>
          <a:noFill/>
          <a:ln w="9525">
            <a:noFill/>
            <a:miter lim="800000"/>
            <a:headEnd/>
            <a:tailEnd/>
          </a:ln>
        </p:spPr>
        <p:txBody>
          <a:bodyPr wrap="none">
            <a:spAutoFit/>
          </a:bodyPr>
          <a:lstStyle/>
          <a:p>
            <a:r>
              <a:rPr lang="zh-TW" altLang="en-US" sz="3600">
                <a:solidFill>
                  <a:srgbClr val="002060"/>
                </a:solidFill>
              </a:rPr>
              <a:t>營造廠</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文字方塊 1"/>
          <p:cNvSpPr txBox="1">
            <a:spLocks noChangeArrowheads="1"/>
          </p:cNvSpPr>
          <p:nvPr/>
        </p:nvSpPr>
        <p:spPr bwMode="auto">
          <a:xfrm>
            <a:off x="2843213" y="260350"/>
            <a:ext cx="3262312" cy="2554288"/>
          </a:xfrm>
          <a:prstGeom prst="rect">
            <a:avLst/>
          </a:prstGeom>
          <a:noFill/>
          <a:ln w="9525">
            <a:noFill/>
            <a:miter lim="800000"/>
            <a:headEnd/>
            <a:tailEnd/>
          </a:ln>
        </p:spPr>
        <p:txBody>
          <a:bodyPr wrap="none">
            <a:spAutoFit/>
          </a:bodyPr>
          <a:lstStyle/>
          <a:p>
            <a:r>
              <a:rPr lang="zh-TW" altLang="en-US" sz="8000">
                <a:solidFill>
                  <a:srgbClr val="FF0000"/>
                </a:solidFill>
              </a:rPr>
              <a:t>  </a:t>
            </a:r>
            <a:r>
              <a:rPr lang="en-US" altLang="zh-TW" sz="8000">
                <a:solidFill>
                  <a:srgbClr val="FF0000"/>
                </a:solidFill>
              </a:rPr>
              <a:t>Why</a:t>
            </a:r>
          </a:p>
          <a:p>
            <a:r>
              <a:rPr lang="zh-TW" altLang="en-US" sz="8000">
                <a:solidFill>
                  <a:srgbClr val="FF0000"/>
                </a:solidFill>
              </a:rPr>
              <a:t>要實踐</a:t>
            </a:r>
          </a:p>
        </p:txBody>
      </p:sp>
      <p:sp>
        <p:nvSpPr>
          <p:cNvPr id="3" name="向右箭號 2"/>
          <p:cNvSpPr/>
          <p:nvPr/>
        </p:nvSpPr>
        <p:spPr>
          <a:xfrm>
            <a:off x="4140200" y="3933825"/>
            <a:ext cx="9779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5500">
              <a:solidFill>
                <a:srgbClr val="FFC000"/>
              </a:solidFill>
            </a:endParaRPr>
          </a:p>
        </p:txBody>
      </p:sp>
      <p:sp>
        <p:nvSpPr>
          <p:cNvPr id="14340" name="文字方塊 3"/>
          <p:cNvSpPr txBox="1">
            <a:spLocks noChangeArrowheads="1"/>
          </p:cNvSpPr>
          <p:nvPr/>
        </p:nvSpPr>
        <p:spPr bwMode="auto">
          <a:xfrm>
            <a:off x="1476375" y="3789363"/>
            <a:ext cx="1593850" cy="938212"/>
          </a:xfrm>
          <a:prstGeom prst="rect">
            <a:avLst/>
          </a:prstGeom>
          <a:noFill/>
          <a:ln w="9525">
            <a:noFill/>
            <a:miter lim="800000"/>
            <a:headEnd/>
            <a:tailEnd/>
          </a:ln>
        </p:spPr>
        <p:txBody>
          <a:bodyPr wrap="none">
            <a:spAutoFit/>
          </a:bodyPr>
          <a:lstStyle/>
          <a:p>
            <a:r>
              <a:rPr lang="zh-TW" altLang="en-US" sz="5500">
                <a:solidFill>
                  <a:srgbClr val="FFC000"/>
                </a:solidFill>
              </a:rPr>
              <a:t>社造</a:t>
            </a:r>
          </a:p>
        </p:txBody>
      </p:sp>
      <p:sp>
        <p:nvSpPr>
          <p:cNvPr id="14341" name="文字方塊 4"/>
          <p:cNvSpPr txBox="1">
            <a:spLocks noChangeArrowheads="1"/>
          </p:cNvSpPr>
          <p:nvPr/>
        </p:nvSpPr>
        <p:spPr bwMode="auto">
          <a:xfrm>
            <a:off x="6011863" y="3860800"/>
            <a:ext cx="1595437" cy="938213"/>
          </a:xfrm>
          <a:prstGeom prst="rect">
            <a:avLst/>
          </a:prstGeom>
          <a:noFill/>
          <a:ln w="9525">
            <a:noFill/>
            <a:miter lim="800000"/>
            <a:headEnd/>
            <a:tailEnd/>
          </a:ln>
        </p:spPr>
        <p:txBody>
          <a:bodyPr wrap="none">
            <a:spAutoFit/>
          </a:bodyPr>
          <a:lstStyle/>
          <a:p>
            <a:r>
              <a:rPr lang="zh-TW" altLang="en-US" sz="5500">
                <a:solidFill>
                  <a:srgbClr val="FFC000"/>
                </a:solidFill>
              </a:rPr>
              <a:t>改變</a:t>
            </a:r>
          </a:p>
        </p:txBody>
      </p:sp>
      <p:sp>
        <p:nvSpPr>
          <p:cNvPr id="14342" name="文字方塊 5"/>
          <p:cNvSpPr txBox="1">
            <a:spLocks noChangeArrowheads="1"/>
          </p:cNvSpPr>
          <p:nvPr/>
        </p:nvSpPr>
        <p:spPr bwMode="auto">
          <a:xfrm>
            <a:off x="7956550" y="1628775"/>
            <a:ext cx="1030288" cy="3455988"/>
          </a:xfrm>
          <a:prstGeom prst="rect">
            <a:avLst/>
          </a:prstGeom>
          <a:noFill/>
          <a:ln w="9525">
            <a:noFill/>
            <a:miter lim="800000"/>
            <a:headEnd/>
            <a:tailEnd/>
          </a:ln>
        </p:spPr>
        <p:txBody>
          <a:bodyPr vert="eaVert">
            <a:spAutoFit/>
          </a:bodyPr>
          <a:lstStyle/>
          <a:p>
            <a:r>
              <a:rPr lang="zh-TW" altLang="en-US" sz="5500">
                <a:solidFill>
                  <a:srgbClr val="FFC000"/>
                </a:solidFill>
              </a:rPr>
              <a:t>權力結構</a:t>
            </a:r>
          </a:p>
        </p:txBody>
      </p:sp>
      <p:sp>
        <p:nvSpPr>
          <p:cNvPr id="14343" name="文字方塊 6"/>
          <p:cNvSpPr txBox="1">
            <a:spLocks noChangeArrowheads="1"/>
          </p:cNvSpPr>
          <p:nvPr/>
        </p:nvSpPr>
        <p:spPr bwMode="auto">
          <a:xfrm>
            <a:off x="827088" y="5589588"/>
            <a:ext cx="3006725" cy="938212"/>
          </a:xfrm>
          <a:prstGeom prst="rect">
            <a:avLst/>
          </a:prstGeom>
          <a:noFill/>
          <a:ln w="9525">
            <a:noFill/>
            <a:miter lim="800000"/>
            <a:headEnd/>
            <a:tailEnd/>
          </a:ln>
        </p:spPr>
        <p:txBody>
          <a:bodyPr wrap="none">
            <a:spAutoFit/>
          </a:bodyPr>
          <a:lstStyle/>
          <a:p>
            <a:r>
              <a:rPr lang="zh-TW" altLang="en-US" sz="5500">
                <a:solidFill>
                  <a:srgbClr val="FFC000"/>
                </a:solidFill>
              </a:rPr>
              <a:t>不忘初衷</a:t>
            </a:r>
          </a:p>
        </p:txBody>
      </p:sp>
      <p:cxnSp>
        <p:nvCxnSpPr>
          <p:cNvPr id="9" name="直線接點 8"/>
          <p:cNvCxnSpPr/>
          <p:nvPr/>
        </p:nvCxnSpPr>
        <p:spPr>
          <a:xfrm>
            <a:off x="3779838" y="6021388"/>
            <a:ext cx="1800225" cy="0"/>
          </a:xfrm>
          <a:prstGeom prst="line">
            <a:avLst/>
          </a:prstGeom>
        </p:spPr>
        <p:style>
          <a:lnRef idx="3">
            <a:schemeClr val="accent1"/>
          </a:lnRef>
          <a:fillRef idx="0">
            <a:schemeClr val="accent1"/>
          </a:fillRef>
          <a:effectRef idx="2">
            <a:schemeClr val="accent1"/>
          </a:effectRef>
          <a:fontRef idx="minor">
            <a:schemeClr val="tx1"/>
          </a:fontRef>
        </p:style>
      </p:cxnSp>
      <p:sp>
        <p:nvSpPr>
          <p:cNvPr id="14345" name="文字方塊 9"/>
          <p:cNvSpPr txBox="1">
            <a:spLocks noChangeArrowheads="1"/>
          </p:cNvSpPr>
          <p:nvPr/>
        </p:nvSpPr>
        <p:spPr bwMode="auto">
          <a:xfrm>
            <a:off x="5651500" y="5516563"/>
            <a:ext cx="3006725" cy="939800"/>
          </a:xfrm>
          <a:prstGeom prst="rect">
            <a:avLst/>
          </a:prstGeom>
          <a:noFill/>
          <a:ln w="9525">
            <a:noFill/>
            <a:miter lim="800000"/>
            <a:headEnd/>
            <a:tailEnd/>
          </a:ln>
        </p:spPr>
        <p:txBody>
          <a:bodyPr wrap="none">
            <a:spAutoFit/>
          </a:bodyPr>
          <a:lstStyle/>
          <a:p>
            <a:r>
              <a:rPr lang="zh-TW" altLang="en-US" sz="5500">
                <a:solidFill>
                  <a:srgbClr val="FFC000"/>
                </a:solidFill>
              </a:rPr>
              <a:t>政策目標</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新細明體"/>
        <a:cs typeface=""/>
      </a:majorFont>
      <a:minorFont>
        <a:latin typeface="Tahom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新細明體"/>
        <a:cs typeface=""/>
      </a:majorFont>
      <a:minorFont>
        <a:latin typeface="Tahom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Blends</Template>
  <TotalTime>2821</TotalTime>
  <Words>2742</Words>
  <Application>Microsoft Office PowerPoint</Application>
  <PresentationFormat>如螢幕大小 (4:3)</PresentationFormat>
  <Paragraphs>456</Paragraphs>
  <Slides>70</Slides>
  <Notes>1</Notes>
  <HiddenSlides>0</HiddenSlides>
  <MMClips>0</MMClips>
  <ScaleCrop>false</ScaleCrop>
  <HeadingPairs>
    <vt:vector size="4" baseType="variant">
      <vt:variant>
        <vt:lpstr>佈景主題</vt:lpstr>
      </vt:variant>
      <vt:variant>
        <vt:i4>2</vt:i4>
      </vt:variant>
      <vt:variant>
        <vt:lpstr>投影片標題</vt:lpstr>
      </vt:variant>
      <vt:variant>
        <vt:i4>70</vt:i4>
      </vt:variant>
    </vt:vector>
  </HeadingPairs>
  <TitlesOfParts>
    <vt:vector size="72" baseType="lpstr">
      <vt:lpstr>Blends</vt:lpstr>
      <vt:lpstr>1_Blends</vt:lpstr>
      <vt:lpstr>投影片 1</vt:lpstr>
      <vt:lpstr>不忘初衷</vt:lpstr>
      <vt:lpstr>投影片 3</vt:lpstr>
      <vt:lpstr>投影片 4</vt:lpstr>
      <vt:lpstr>投影片 5</vt:lpstr>
      <vt:lpstr>投影片 6</vt:lpstr>
      <vt:lpstr>投影片 7</vt:lpstr>
      <vt:lpstr>投影片 8</vt:lpstr>
      <vt:lpstr>投影片 9</vt:lpstr>
      <vt:lpstr>投影片 10</vt:lpstr>
      <vt:lpstr>不忘初衷(一)</vt:lpstr>
      <vt:lpstr>不忘初衷(二)</vt:lpstr>
      <vt:lpstr>不忘初衷(三)</vt:lpstr>
      <vt:lpstr> </vt:lpstr>
      <vt:lpstr>投影片 15</vt:lpstr>
      <vt:lpstr>投影片 16</vt:lpstr>
      <vt:lpstr>投影片 17</vt:lpstr>
      <vt:lpstr>投影片 18</vt:lpstr>
      <vt:lpstr>投影片 19</vt:lpstr>
      <vt:lpstr>投影片 20</vt:lpstr>
      <vt:lpstr>投影片 21</vt:lpstr>
      <vt:lpstr>投影片 22</vt:lpstr>
      <vt:lpstr>投影片 23</vt:lpstr>
      <vt:lpstr>投影片 24</vt:lpstr>
      <vt:lpstr>投影片 25</vt:lpstr>
      <vt:lpstr>投影片 26</vt:lpstr>
      <vt:lpstr>投影片 27</vt:lpstr>
      <vt:lpstr>投影片 28</vt:lpstr>
      <vt:lpstr>投影片 29</vt:lpstr>
      <vt:lpstr>投影片 30</vt:lpstr>
      <vt:lpstr>投影片 31</vt:lpstr>
      <vt:lpstr>投影片 32</vt:lpstr>
      <vt:lpstr>總體思考與分年目標</vt:lpstr>
      <vt:lpstr>99-102年實施計畫說明</vt:lpstr>
      <vt:lpstr>投影片 35</vt:lpstr>
      <vt:lpstr>投影片 36</vt:lpstr>
      <vt:lpstr>投影片 37</vt:lpstr>
      <vt:lpstr>投影片 38</vt:lpstr>
      <vt:lpstr>投影片 39</vt:lpstr>
      <vt:lpstr>投影片 40</vt:lpstr>
      <vt:lpstr>投影片 41</vt:lpstr>
      <vt:lpstr>投影片 42</vt:lpstr>
      <vt:lpstr>投影片 43</vt:lpstr>
      <vt:lpstr>投影片 44</vt:lpstr>
      <vt:lpstr>投影片 45</vt:lpstr>
      <vt:lpstr>投影片 46</vt:lpstr>
      <vt:lpstr>投影片 47</vt:lpstr>
      <vt:lpstr>投影片 48</vt:lpstr>
      <vt:lpstr>投影片 49</vt:lpstr>
      <vt:lpstr>投影片 50</vt:lpstr>
      <vt:lpstr>投影片 51</vt:lpstr>
      <vt:lpstr>投影片 52</vt:lpstr>
      <vt:lpstr>投影片 53</vt:lpstr>
      <vt:lpstr>投影片 54</vt:lpstr>
      <vt:lpstr>投影片 55</vt:lpstr>
      <vt:lpstr>投影片 56</vt:lpstr>
      <vt:lpstr>投影片 57</vt:lpstr>
      <vt:lpstr>投影片 58</vt:lpstr>
      <vt:lpstr>投影片 59</vt:lpstr>
      <vt:lpstr>投影片 60</vt:lpstr>
      <vt:lpstr>投影片 61</vt:lpstr>
      <vt:lpstr>投影片 62</vt:lpstr>
      <vt:lpstr>投影片 63</vt:lpstr>
      <vt:lpstr>投影片 64</vt:lpstr>
      <vt:lpstr>投影片 65</vt:lpstr>
      <vt:lpstr>投影片 66</vt:lpstr>
      <vt:lpstr>投影片 67</vt:lpstr>
      <vt:lpstr>102-103-104 村落文化專案 </vt:lpstr>
      <vt:lpstr>虎尾文化小鎮</vt:lpstr>
      <vt:lpstr>投影片 70</vt:lpstr>
    </vt:vector>
  </TitlesOfParts>
  <Company>CMT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102年社區活動成果</dc:title>
  <dc:creator>user</dc:creator>
  <cp:lastModifiedBy>WinXP</cp:lastModifiedBy>
  <cp:revision>146</cp:revision>
  <cp:lastPrinted>2013-10-19T09:24:24Z</cp:lastPrinted>
  <dcterms:created xsi:type="dcterms:W3CDTF">2013-08-05T08:29:57Z</dcterms:created>
  <dcterms:modified xsi:type="dcterms:W3CDTF">2015-09-22T12:22:17Z</dcterms:modified>
</cp:coreProperties>
</file>